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640" r:id="rId2"/>
    <p:sldId id="631" r:id="rId3"/>
    <p:sldId id="636" r:id="rId4"/>
    <p:sldId id="637" r:id="rId5"/>
    <p:sldId id="635" r:id="rId6"/>
    <p:sldId id="628" r:id="rId7"/>
    <p:sldId id="638" r:id="rId8"/>
    <p:sldId id="639" r:id="rId9"/>
    <p:sldId id="633" r:id="rId10"/>
    <p:sldId id="641" r:id="rId11"/>
    <p:sldId id="64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02/09/2019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20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Algebraic Methods</a:t>
            </a:r>
          </a:p>
          <a:p>
            <a:pPr algn="ctr"/>
            <a:r>
              <a:rPr lang="en-GB" sz="8000" dirty="0" smtClean="0"/>
              <a:t>- </a:t>
            </a:r>
            <a:r>
              <a:rPr lang="en-GB" sz="7200" dirty="0" smtClean="0"/>
              <a:t>Proofs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000" dirty="0" smtClean="0"/>
              <a:t>Chapter </a:t>
            </a:r>
            <a:r>
              <a:rPr lang="en-GB" sz="8000" dirty="0"/>
              <a:t>7</a:t>
            </a:r>
            <a:endParaRPr lang="en-GB" sz="5400" dirty="0" smtClean="0"/>
          </a:p>
          <a:p>
            <a:pPr algn="ctr"/>
            <a:r>
              <a:rPr lang="en-GB" sz="8000" dirty="0" smtClean="0"/>
              <a:t>(Part 4 of 4)</a:t>
            </a:r>
          </a:p>
        </p:txBody>
      </p:sp>
    </p:spTree>
    <p:extLst>
      <p:ext uri="{BB962C8B-B14F-4D97-AF65-F5344CB8AC3E}">
        <p14:creationId xmlns:p14="http://schemas.microsoft.com/office/powerpoint/2010/main" val="161355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</a:t>
            </a:r>
            <a:r>
              <a:rPr lang="en-GB" sz="2400" dirty="0" smtClean="0"/>
              <a:t>1/AS Pages </a:t>
            </a:r>
            <a:r>
              <a:rPr lang="en-GB" sz="2400" dirty="0"/>
              <a:t>149-150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85180" y="2174708"/>
                <a:ext cx="7128792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[STEP I 2005 Q1]</a:t>
                </a:r>
                <a:r>
                  <a:rPr lang="en-GB" dirty="0"/>
                  <a:t> 47231 is a five-digit number whose digits sum to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4+7+2+3+1=17</m:t>
                    </m:r>
                  </m:oMath>
                </a14:m>
                <a:r>
                  <a:rPr lang="en-GB" dirty="0"/>
                  <a:t>.</a:t>
                </a:r>
              </a:p>
              <a:p>
                <a:pPr marL="400050" indent="-400050">
                  <a:buAutoNum type="romanLcParenBoth"/>
                </a:pPr>
                <a:r>
                  <a:rPr lang="en-GB" dirty="0"/>
                  <a:t>Prove that there are 15 five-digit numbers whose digits sum to 43. You should explain your reasoning clearly.</a:t>
                </a:r>
              </a:p>
              <a:p>
                <a:pPr marL="400050" indent="-400050">
                  <a:buAutoNum type="romanLcParenBoth"/>
                </a:pPr>
                <a:r>
                  <a:rPr lang="en-GB" dirty="0"/>
                  <a:t>How many five-digit numbers are there whose digits sum to 39?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80" y="2174708"/>
                <a:ext cx="7128792" cy="1477328"/>
              </a:xfrm>
              <a:prstGeom prst="rect">
                <a:avLst/>
              </a:prstGeom>
              <a:blipFill>
                <a:blip r:embed="rId2"/>
                <a:stretch>
                  <a:fillRect l="-684" t="-2479" r="-1282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77077" y="18442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27207" y="4085901"/>
                <a:ext cx="8746671" cy="26600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i) Since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5×9=45</m:t>
                    </m:r>
                  </m:oMath>
                </a14:m>
                <a:r>
                  <a:rPr lang="en-GB" sz="1600" dirty="0"/>
                  <a:t> then the digits drop by 2 in total from the maximum of 9, 9, 9, 9, 9. This can either be on one number (9,9,9,9,7) or spread across two numbers (9,9,9,8,8).</a:t>
                </a:r>
              </a:p>
              <a:p>
                <a:r>
                  <a:rPr lang="en-GB" sz="1600" dirty="0"/>
                  <a:t>If 9, 9, 9, 9, 7 are used, the 7 can go in 5 positions, giving 5 numbers.</a:t>
                </a:r>
                <a:br>
                  <a:rPr lang="en-GB" sz="1600" dirty="0"/>
                </a:br>
                <a:r>
                  <a:rPr lang="en-GB" sz="1600" dirty="0"/>
                  <a:t>If 9, 9, 9, 8, 8 is used, the two 8s can go 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5×4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GB" sz="1600" dirty="0"/>
                  <a:t> positions (as there are 5 choices for the first 8 and 4 for the second, but they can go either way round). Thus there are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5+10=15</m:t>
                    </m:r>
                  </m:oMath>
                </a14:m>
                <a:r>
                  <a:rPr lang="en-GB" sz="1600" dirty="0"/>
                  <a:t> possibilities.</a:t>
                </a:r>
              </a:p>
              <a:p>
                <a:endParaRPr lang="en-GB" sz="1600" dirty="0"/>
              </a:p>
              <a:p>
                <a:r>
                  <a:rPr lang="en-GB" sz="1600" dirty="0"/>
                  <a:t>ii) This time we must drop the digit sum by 6 from the maximum of 9,9,9,9,9. This gives the possibilities: (9,9,9,9,3), (9,9,9,8,4), (9,9,9,7,5), (9,9,8,8,5), (9,9,9,6,6), (9,9,8,7,6), (9,8,8,8,6), (9,9,7,7,7), (9,8,8,7,7), (8,8,8,8,7). This give 5, 20, 20, 30, 10, 60, 20, 10, 30, 5 possibilities respectively, giving 210 possibilities in total. (I have omitted the calculation for each for brevity)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207" y="4085901"/>
                <a:ext cx="8746671" cy="2660024"/>
              </a:xfrm>
              <a:prstGeom prst="rect">
                <a:avLst/>
              </a:prstGeom>
              <a:blipFill>
                <a:blip r:embed="rId3"/>
                <a:stretch>
                  <a:fillRect l="-348" t="-686" r="-836" b="-1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270155" y="4126542"/>
            <a:ext cx="8691175" cy="13924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</a:t>
            </a:r>
            <a:r>
              <a:rPr lang="en-GB" sz="2800" dirty="0" err="1"/>
              <a:t>i</a:t>
            </a:r>
            <a:endParaRPr lang="en-GB" sz="2800" dirty="0"/>
          </a:p>
        </p:txBody>
      </p:sp>
      <p:sp>
        <p:nvSpPr>
          <p:cNvPr id="11" name="Rectangle 10"/>
          <p:cNvSpPr/>
          <p:nvPr/>
        </p:nvSpPr>
        <p:spPr>
          <a:xfrm>
            <a:off x="270155" y="5701889"/>
            <a:ext cx="8748038" cy="10637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ii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355976" y="606102"/>
            <a:ext cx="4032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Complete before the </a:t>
            </a:r>
            <a:r>
              <a:rPr lang="en-US" sz="2000" dirty="0" smtClean="0"/>
              <a:t>lesson</a:t>
            </a:r>
            <a:r>
              <a:rPr lang="en-US" sz="2000" dirty="0"/>
              <a:t> </a:t>
            </a:r>
            <a:r>
              <a:rPr lang="en-US" sz="2000" dirty="0" smtClean="0"/>
              <a:t>Ex7D </a:t>
            </a:r>
          </a:p>
          <a:p>
            <a:r>
              <a:rPr lang="en-US" sz="2000" dirty="0" smtClean="0"/>
              <a:t>You should attempt all. During this lesson we will discuss all problems encountered.</a:t>
            </a:r>
            <a:endParaRPr lang="en-US" sz="20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62610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7E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152-154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85180" y="2174708"/>
                <a:ext cx="8435292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i="1" dirty="0"/>
                  <a:t>[STEP I 2008 Q1]</a:t>
                </a:r>
                <a:r>
                  <a:rPr lang="en-GB" dirty="0"/>
                  <a:t> What does it mean to say that a number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is rational?</a:t>
                </a:r>
              </a:p>
              <a:p>
                <a:r>
                  <a:rPr lang="en-GB" dirty="0"/>
                  <a:t>Prove by contradiction statements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dirty="0"/>
                  <a:t> below,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/>
                  <a:t> are real numbers.</a:t>
                </a:r>
              </a:p>
              <a:p>
                <a:endParaRPr lang="en-GB" dirty="0"/>
              </a:p>
              <a:p>
                <a:r>
                  <a:rPr lang="en-GB" dirty="0"/>
                  <a:t>A: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𝑝𝑞</m:t>
                    </m:r>
                  </m:oMath>
                </a14:m>
                <a:r>
                  <a:rPr lang="en-GB" dirty="0"/>
                  <a:t> is irrational, then at least one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/>
                  <a:t> is irrational.</a:t>
                </a:r>
              </a:p>
              <a:p>
                <a:r>
                  <a:rPr lang="en-GB" dirty="0"/>
                  <a:t>B: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/>
                  <a:t> is irrational, then at least one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/>
                  <a:t> is irrational.</a:t>
                </a:r>
              </a:p>
              <a:p>
                <a:endParaRPr lang="en-GB" dirty="0"/>
              </a:p>
              <a:p>
                <a:r>
                  <a:rPr lang="en-GB" dirty="0"/>
                  <a:t>Disprove by means of a counterexample statement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/>
                  <a:t> below,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/>
                  <a:t> are real numbers.</a:t>
                </a:r>
              </a:p>
              <a:p>
                <a:endParaRPr lang="en-GB" dirty="0"/>
              </a:p>
              <a:p>
                <a:r>
                  <a:rPr lang="en-GB" dirty="0"/>
                  <a:t>C: If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/>
                  <a:t> are irrational, then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/>
                  <a:t> is irrational.</a:t>
                </a:r>
              </a:p>
              <a:p>
                <a:endParaRPr lang="en-GB" dirty="0"/>
              </a:p>
              <a:p>
                <a:r>
                  <a:rPr lang="en-GB" dirty="0"/>
                  <a:t>If the numbers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/>
                  <a:t> are irrational, prove that at most one of the numbers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is rational.</a:t>
                </a:r>
              </a:p>
              <a:p>
                <a:endParaRPr lang="en-GB" dirty="0"/>
              </a:p>
              <a:p>
                <a:r>
                  <a:rPr lang="en-GB" b="1" u="sng" dirty="0"/>
                  <a:t>Solutions on next slide.</a:t>
                </a:r>
              </a:p>
              <a:p>
                <a:endParaRPr lang="en-GB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80" y="2174708"/>
                <a:ext cx="8435292" cy="4524315"/>
              </a:xfrm>
              <a:prstGeom prst="rect">
                <a:avLst/>
              </a:prstGeom>
              <a:blipFill>
                <a:blip r:embed="rId2"/>
                <a:stretch>
                  <a:fillRect l="-578" t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77077" y="184426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5968856" y="4316781"/>
                <a:ext cx="2736304" cy="83099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200" b="1" dirty="0"/>
                  <a:t>Note: </a:t>
                </a:r>
                <a14:m>
                  <m:oMath xmlns:m="http://schemas.openxmlformats.org/officeDocument/2006/math">
                    <m:r>
                      <a:rPr lang="en-GB" sz="1200" b="1" i="1" smtClean="0">
                        <a:latin typeface="Cambria Math" panose="02040503050406030204" pitchFamily="18" charset="0"/>
                      </a:rPr>
                      <m:t>𝒆</m:t>
                    </m:r>
                  </m:oMath>
                </a14:m>
                <a:r>
                  <a:rPr lang="en-GB" sz="1200" dirty="0"/>
                  <a:t> is Euler’s Number and you will encounter it later at A Level. But for the moment, you only need to know it is an irrational number, like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/>
                  <a:t>.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8856" y="4316781"/>
                <a:ext cx="2736304" cy="830997"/>
              </a:xfrm>
              <a:prstGeom prst="rect">
                <a:avLst/>
              </a:prstGeom>
              <a:blipFill>
                <a:blip r:embed="rId3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5220072" y="556737"/>
            <a:ext cx="40324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Complete before the </a:t>
            </a:r>
            <a:r>
              <a:rPr lang="en-US" sz="2000" dirty="0" smtClean="0"/>
              <a:t>lesson</a:t>
            </a:r>
            <a:r>
              <a:rPr lang="en-US" sz="2000" dirty="0"/>
              <a:t> </a:t>
            </a:r>
            <a:r>
              <a:rPr lang="en-US" sz="2000" dirty="0" smtClean="0"/>
              <a:t>Ex7E </a:t>
            </a:r>
          </a:p>
          <a:p>
            <a:r>
              <a:rPr lang="en-US" sz="2000" dirty="0" smtClean="0"/>
              <a:t>You should attempt ALL. During this lesson we will discuss all problems encountered.</a:t>
            </a:r>
            <a:endParaRPr lang="en-US" sz="20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8626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Proofs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23528" y="3083768"/>
            <a:ext cx="4032448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a. Proof by Deduction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748500"/>
            <a:ext cx="91428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proof must show all </a:t>
            </a:r>
            <a:r>
              <a:rPr lang="en-GB" sz="2400" b="1" dirty="0"/>
              <a:t>assumptions</a:t>
            </a:r>
            <a:r>
              <a:rPr lang="en-GB" sz="2400" dirty="0"/>
              <a:t> you are using, </a:t>
            </a:r>
            <a:endParaRPr lang="en-GB" sz="2400" dirty="0" smtClean="0"/>
          </a:p>
          <a:p>
            <a:pPr algn="ctr"/>
            <a:r>
              <a:rPr lang="en-GB" sz="2400" dirty="0" smtClean="0"/>
              <a:t>have </a:t>
            </a:r>
            <a:r>
              <a:rPr lang="en-GB" sz="2400" dirty="0"/>
              <a:t>a clear </a:t>
            </a:r>
            <a:r>
              <a:rPr lang="en-GB" sz="2400" b="1" dirty="0"/>
              <a:t>sequential list of steps</a:t>
            </a:r>
            <a:r>
              <a:rPr lang="en-GB" sz="2400" dirty="0"/>
              <a:t> that logically follow, </a:t>
            </a:r>
            <a:endParaRPr lang="en-GB" sz="2400" dirty="0" smtClean="0"/>
          </a:p>
          <a:p>
            <a:pPr algn="ctr"/>
            <a:r>
              <a:rPr lang="en-GB" sz="2400" dirty="0" smtClean="0"/>
              <a:t>and </a:t>
            </a:r>
            <a:r>
              <a:rPr lang="en-GB" sz="2400" dirty="0"/>
              <a:t>must cover </a:t>
            </a:r>
            <a:r>
              <a:rPr lang="en-GB" sz="2400" b="1" dirty="0"/>
              <a:t>all possible cases</a:t>
            </a:r>
            <a:r>
              <a:rPr lang="en-GB" sz="2400" dirty="0"/>
              <a:t>.</a:t>
            </a:r>
          </a:p>
          <a:p>
            <a:pPr algn="ctr"/>
            <a:r>
              <a:rPr lang="en-GB" sz="2400" dirty="0"/>
              <a:t>You should usually make a </a:t>
            </a:r>
            <a:r>
              <a:rPr lang="en-GB" sz="2400" b="1" dirty="0"/>
              <a:t>concluding statement</a:t>
            </a:r>
            <a:r>
              <a:rPr lang="en-GB" sz="2400" dirty="0"/>
              <a:t>, </a:t>
            </a:r>
            <a:endParaRPr lang="en-GB" sz="2400" dirty="0" smtClean="0"/>
          </a:p>
          <a:p>
            <a:pPr algn="ctr"/>
            <a:r>
              <a:rPr lang="en-GB" sz="2400" dirty="0" smtClean="0"/>
              <a:t>e.g</a:t>
            </a:r>
            <a:r>
              <a:rPr lang="en-GB" sz="2400" dirty="0"/>
              <a:t>. restating the original conjecture that you have proven.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3730098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is the simplest type, where you start from known facts and reach the desired conclusion via deductive steps.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5205" y="4839542"/>
            <a:ext cx="4032448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b. Proof by Exhaustion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9390" y="5511369"/>
            <a:ext cx="41586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means breaking down the statement into </a:t>
            </a:r>
            <a:r>
              <a:rPr lang="en-GB" b="1" dirty="0"/>
              <a:t>all possible smaller cases</a:t>
            </a:r>
            <a:r>
              <a:rPr lang="en-GB" dirty="0"/>
              <a:t>, </a:t>
            </a:r>
            <a:endParaRPr lang="en-GB" dirty="0" smtClean="0"/>
          </a:p>
          <a:p>
            <a:r>
              <a:rPr lang="en-GB" dirty="0" smtClean="0"/>
              <a:t>where </a:t>
            </a:r>
            <a:r>
              <a:rPr lang="en-GB" dirty="0"/>
              <a:t>we prove each individual case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788024" y="3083768"/>
            <a:ext cx="4144268" cy="46166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c. Disproof by Counter-Example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8024" y="3757043"/>
            <a:ext cx="41586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While to prove a statement is true, </a:t>
            </a:r>
            <a:endParaRPr lang="en-GB" dirty="0" smtClean="0"/>
          </a:p>
          <a:p>
            <a:r>
              <a:rPr lang="en-GB" dirty="0" smtClean="0"/>
              <a:t>we </a:t>
            </a:r>
            <a:r>
              <a:rPr lang="en-GB" dirty="0"/>
              <a:t>need to prove every possible case (potentially infinitely many!), </a:t>
            </a:r>
            <a:endParaRPr lang="en-GB" dirty="0" smtClean="0"/>
          </a:p>
          <a:p>
            <a:r>
              <a:rPr lang="en-GB" b="1" dirty="0" smtClean="0"/>
              <a:t>we </a:t>
            </a:r>
            <a:r>
              <a:rPr lang="en-GB" b="1" dirty="0"/>
              <a:t>only need one example to disprove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a </a:t>
            </a:r>
            <a:r>
              <a:rPr lang="en-GB" dirty="0"/>
              <a:t>statement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755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Proof by Deduction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763688" y="892655"/>
            <a:ext cx="5544616" cy="64633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FF0000"/>
                </a:solidFill>
              </a:rPr>
              <a:t>a. Proof by Deduction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0682" y="1916832"/>
                <a:ext cx="8281492" cy="4031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b="1" dirty="0"/>
                  <a:t>“Prove that the product of two odd numbers is odd</a:t>
                </a:r>
                <a:r>
                  <a:rPr lang="en-GB" sz="2800" b="1" dirty="0" smtClean="0"/>
                  <a:t>.”</a:t>
                </a:r>
              </a:p>
              <a:p>
                <a:pPr algn="ctr"/>
                <a:endParaRPr lang="en-GB" sz="2400" b="1" dirty="0"/>
              </a:p>
              <a:p>
                <a:pPr algn="ctr"/>
                <a:r>
                  <a:rPr lang="en-GB" sz="2400" dirty="0"/>
                  <a:t>Let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400" dirty="0"/>
                  <a:t> be integers, then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400" dirty="0"/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400" dirty="0"/>
                  <a:t> are odd numbers</a:t>
                </a:r>
                <a:r>
                  <a:rPr lang="en-GB" sz="2400" dirty="0" smtClean="0"/>
                  <a:t>.</a:t>
                </a:r>
              </a:p>
              <a:p>
                <a:pPr algn="ctr"/>
                <a:endParaRPr lang="en-GB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𝑝𝑞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36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36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36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𝑝𝑞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3600" dirty="0" smtClean="0"/>
              </a:p>
              <a:p>
                <a:pPr algn="ctr"/>
                <a:endParaRPr lang="en-GB" sz="2400" dirty="0"/>
              </a:p>
              <a:p>
                <a:pPr algn="ctr"/>
                <a:r>
                  <a:rPr lang="en-GB" sz="2400" dirty="0"/>
                  <a:t>This is one more than a multiple of 2, and is therefore odd.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82" y="1916832"/>
                <a:ext cx="8281492" cy="4031873"/>
              </a:xfrm>
              <a:prstGeom prst="rect">
                <a:avLst/>
              </a:prstGeom>
              <a:blipFill>
                <a:blip r:embed="rId2"/>
                <a:stretch>
                  <a:fillRect t="-1360" b="-24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486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Proof by Deduction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267744" y="1018486"/>
            <a:ext cx="4032448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00FF"/>
                </a:solidFill>
              </a:rPr>
              <a:t>a. Proof by Deduction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1192" y="2060848"/>
                <a:ext cx="8820472" cy="4707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 smtClean="0"/>
                  <a:t>Prove </a:t>
                </a:r>
                <a:r>
                  <a:rPr lang="en-GB" sz="2400" b="1" dirty="0"/>
                  <a:t>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</m:d>
                    <m:d>
                      <m:d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</m:d>
                    <m:d>
                      <m:d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</m:d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≡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𝟖</m:t>
                    </m:r>
                    <m:sSup>
                      <m:sSupPr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𝟏𝟎𝟏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𝟕𝟎</m:t>
                    </m:r>
                  </m:oMath>
                </a14:m>
                <a:endParaRPr lang="en-GB" sz="2400" b="1" dirty="0" smtClean="0"/>
              </a:p>
              <a:p>
                <a:pPr algn="ctr"/>
                <a:endParaRPr lang="en-GB" sz="2400" b="1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−35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−105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−70</m:t>
                      </m:r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−101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−70</m:t>
                      </m:r>
                    </m:oMath>
                  </m:oMathPara>
                </a14:m>
                <a:endParaRPr lang="en-GB" sz="3200" dirty="0"/>
              </a:p>
              <a:p>
                <a:pPr algn="ctr"/>
                <a:endParaRPr lang="en-GB" sz="32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∴</m:t>
                      </m:r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d>
                        <m:d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≡3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−101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−70</m:t>
                      </m:r>
                    </m:oMath>
                  </m:oMathPara>
                </a14:m>
                <a:endParaRPr lang="en-GB" sz="3200" dirty="0"/>
              </a:p>
              <a:p>
                <a:pPr algn="ctr"/>
                <a:endParaRPr lang="en-GB" sz="24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92" y="2060848"/>
                <a:ext cx="8820472" cy="4707827"/>
              </a:xfrm>
              <a:prstGeom prst="rect">
                <a:avLst/>
              </a:prstGeom>
              <a:blipFill>
                <a:blip r:embed="rId2"/>
                <a:stretch>
                  <a:fillRect t="-7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454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Proofs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186530" y="996631"/>
            <a:ext cx="8769796" cy="954107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Prove </a:t>
            </a:r>
            <a:r>
              <a:rPr lang="en-GB" sz="2800" dirty="0"/>
              <a:t>that if three consecutive integers are </a:t>
            </a:r>
            <a:endParaRPr lang="en-GB" sz="2800" dirty="0" smtClean="0"/>
          </a:p>
          <a:p>
            <a:pPr algn="ctr"/>
            <a:r>
              <a:rPr lang="en-GB" sz="2800" dirty="0" smtClean="0"/>
              <a:t>the </a:t>
            </a:r>
            <a:r>
              <a:rPr lang="en-GB" sz="2800" dirty="0"/>
              <a:t>sides of a right-angled triangle, they must be 3, 4 and 5.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51048" y="2132856"/>
                <a:ext cx="684076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If </a:t>
                </a:r>
                <a:r>
                  <a:rPr lang="en-GB" sz="2400" dirty="0"/>
                  <a:t>the sides are consecutive, then let the sides be: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+1,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2400" dirty="0" smtClean="0"/>
              </a:p>
              <a:p>
                <a:pPr algn="ctr"/>
                <a:endParaRPr lang="en-GB" sz="2400" dirty="0"/>
              </a:p>
              <a:p>
                <a:pPr algn="ctr"/>
                <a:r>
                  <a:rPr lang="en-GB" sz="2400" dirty="0"/>
                  <a:t>Then by Pythagoras’ Theorem: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400" b="0" dirty="0" smtClean="0"/>
              </a:p>
              <a:p>
                <a:pPr algn="ctr"/>
                <a:r>
                  <a:rPr lang="en-GB" sz="2400" b="0" dirty="0"/>
                  <a:t/>
                </a:r>
                <a:br>
                  <a:rPr lang="en-GB" sz="2400" b="0" dirty="0"/>
                </a:b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400" dirty="0"/>
                  <a:t> (as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/>
                  <a:t> can’t be negative</a:t>
                </a:r>
                <a:r>
                  <a:rPr lang="en-GB" sz="2400" dirty="0" smtClean="0"/>
                  <a:t>)</a:t>
                </a:r>
                <a:endParaRPr lang="en-GB" sz="2400" dirty="0"/>
              </a:p>
              <a:p>
                <a:pPr algn="ctr"/>
                <a:r>
                  <a:rPr lang="en-GB" sz="2400" dirty="0"/>
                  <a:t>Thus the sides are 3, 4, 5.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048" y="2132856"/>
                <a:ext cx="6840760" cy="4524315"/>
              </a:xfrm>
              <a:prstGeom prst="rect">
                <a:avLst/>
              </a:prstGeom>
              <a:blipFill rotWithShape="0">
                <a:blip r:embed="rId2"/>
                <a:stretch>
                  <a:fillRect t="-1078" b="-21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36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Proof by Deduction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075316" y="1058860"/>
            <a:ext cx="4712501" cy="646331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B050"/>
                </a:solidFill>
              </a:rPr>
              <a:t>a. Proof by Deduction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215817" y="4149080"/>
                <a:ext cx="4572000" cy="22467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+5=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pPr lvl="0" algn="ctr"/>
                <a:endParaRPr lang="en-GB" sz="2800" dirty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 xmlns:m="http://schemas.openxmlformats.org/officeDocument/2006/math">
                    <m:sSup>
                      <m:sSupPr>
                        <m:ctrlP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8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GB" sz="28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for all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800" dirty="0">
                  <a:solidFill>
                    <a:prstClr val="black"/>
                  </a:solidFill>
                </a:endParaRPr>
              </a:p>
              <a:p>
                <a:pPr lvl="0" algn="ctr"/>
                <a:endParaRPr lang="en-GB" sz="2800" dirty="0">
                  <a:solidFill>
                    <a:prstClr val="black"/>
                  </a:solidFill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∴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+1≥1&gt;0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817" y="4149080"/>
                <a:ext cx="4572000" cy="2246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920128" y="3284984"/>
            <a:ext cx="5022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Hint: Complete the square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91680" y="2060848"/>
                <a:ext cx="5389428" cy="1077218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32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b="0" i="1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3200" dirty="0"/>
                  <a:t> </a:t>
                </a:r>
              </a:p>
              <a:p>
                <a:pPr algn="ctr"/>
                <a:r>
                  <a:rPr lang="en-GB" sz="3200" dirty="0"/>
                  <a:t>is positive for all values of </a:t>
                </a:r>
                <a14:m>
                  <m:oMath xmlns:m="http://schemas.openxmlformats.org/officeDocument/2006/math">
                    <m:r>
                      <a:rPr lang="en-GB" sz="3200" b="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060848"/>
                <a:ext cx="5389428" cy="1077218"/>
              </a:xfrm>
              <a:prstGeom prst="rect">
                <a:avLst/>
              </a:prstGeom>
              <a:blipFill>
                <a:blip r:embed="rId3"/>
                <a:stretch>
                  <a:fillRect b="-936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479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Proof by Deduction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447191" y="776460"/>
            <a:ext cx="4248472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a. Proof by Deduction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4066" y="3191926"/>
                <a:ext cx="8014723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 smtClean="0"/>
                  <a:t>Let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2800" dirty="0"/>
                  <a:t> be any two consecutive odd numbers, where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800" dirty="0"/>
                  <a:t> is an integer</a:t>
                </a:r>
                <a:r>
                  <a:rPr lang="en-GB" sz="2800" dirty="0" smtClean="0"/>
                  <a:t>.</a:t>
                </a:r>
              </a:p>
              <a:p>
                <a:pPr algn="ctr"/>
                <a:endParaRPr lang="en-GB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+1+4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800" b="0" dirty="0" smtClean="0"/>
              </a:p>
              <a:p>
                <a:r>
                  <a:rPr lang="en-GB" sz="2800" b="0" dirty="0"/>
                  <a:t/>
                </a:r>
                <a:br>
                  <a:rPr lang="en-GB" sz="2800" b="0" dirty="0"/>
                </a:b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    =8</m:t>
                    </m:r>
                    <m:sSup>
                      <m:sSup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sz="2800" dirty="0"/>
                  <a:t>   which is 2 more than a multiple of 8.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066" y="3191926"/>
                <a:ext cx="8014723" cy="3539430"/>
              </a:xfrm>
              <a:prstGeom prst="rect">
                <a:avLst/>
              </a:prstGeom>
              <a:blipFill>
                <a:blip r:embed="rId2"/>
                <a:stretch>
                  <a:fillRect t="-1724" b="-41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64066" y="1551185"/>
            <a:ext cx="7992888" cy="156966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/>
            <a:r>
              <a:rPr lang="en-GB" sz="3200" dirty="0">
                <a:solidFill>
                  <a:prstClr val="black"/>
                </a:solidFill>
              </a:rPr>
              <a:t>Prove that the sum </a:t>
            </a:r>
            <a:r>
              <a:rPr lang="en-GB" sz="3200" dirty="0" smtClean="0">
                <a:solidFill>
                  <a:prstClr val="black"/>
                </a:solidFill>
              </a:rPr>
              <a:t>of the </a:t>
            </a:r>
            <a:r>
              <a:rPr lang="en-GB" sz="3200" dirty="0">
                <a:solidFill>
                  <a:prstClr val="black"/>
                </a:solidFill>
              </a:rPr>
              <a:t>squares </a:t>
            </a:r>
            <a:endParaRPr lang="en-GB" sz="3200" dirty="0" smtClean="0">
              <a:solidFill>
                <a:prstClr val="black"/>
              </a:solidFill>
            </a:endParaRPr>
          </a:p>
          <a:p>
            <a:pPr lvl="0" algn="ctr"/>
            <a:r>
              <a:rPr lang="en-GB" sz="3200" dirty="0" smtClean="0">
                <a:solidFill>
                  <a:prstClr val="black"/>
                </a:solidFill>
              </a:rPr>
              <a:t>of </a:t>
            </a:r>
            <a:r>
              <a:rPr lang="en-GB" sz="3200" dirty="0">
                <a:solidFill>
                  <a:prstClr val="black"/>
                </a:solidFill>
              </a:rPr>
              <a:t>two consecutive odd numbers </a:t>
            </a:r>
          </a:p>
          <a:p>
            <a:pPr lvl="0" algn="ctr"/>
            <a:r>
              <a:rPr lang="en-GB" sz="3200" dirty="0">
                <a:solidFill>
                  <a:prstClr val="black"/>
                </a:solidFill>
              </a:rPr>
              <a:t>is 2 more than a multiple of 8.</a:t>
            </a:r>
          </a:p>
        </p:txBody>
      </p:sp>
    </p:spTree>
    <p:extLst>
      <p:ext uri="{BB962C8B-B14F-4D97-AF65-F5344CB8AC3E}">
        <p14:creationId xmlns:p14="http://schemas.microsoft.com/office/powerpoint/2010/main" val="86323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Proof by </a:t>
              </a:r>
              <a:r>
                <a:rPr lang="en-GB" sz="3200" dirty="0" smtClean="0"/>
                <a:t>Exhaustion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555204" y="924808"/>
            <a:ext cx="4032448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00FF"/>
                </a:solidFill>
              </a:rPr>
              <a:t>b. Proof by Exhaustion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76394" y="2420888"/>
                <a:ext cx="8190068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/>
                  <a:t> is either even or odd.</a:t>
                </a:r>
              </a:p>
              <a:p>
                <a:pPr algn="ctr"/>
                <a:r>
                  <a:rPr lang="en-GB" sz="2400" dirty="0"/>
                  <a:t>If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/>
                  <a:t> is even:</a:t>
                </a:r>
              </a:p>
              <a:p>
                <a:pPr algn="ctr"/>
                <a:r>
                  <a:rPr lang="en-GB" sz="2400" dirty="0"/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𝑒𝑣𝑒𝑛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𝑒𝑣𝑒𝑛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𝑒𝑣𝑒𝑛</m:t>
                    </m:r>
                  </m:oMath>
                </a14:m>
                <a:r>
                  <a:rPr lang="en-GB" sz="2400" b="0" dirty="0"/>
                  <a:t/>
                </a:r>
                <a:br>
                  <a:rPr lang="en-GB" sz="2400" b="0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GB" sz="2400" dirty="0"/>
              </a:p>
              <a:p>
                <a:pPr algn="ctr"/>
                <a:endParaRPr lang="en-GB" sz="1200" dirty="0"/>
              </a:p>
              <a:p>
                <a:pPr algn="ctr"/>
                <a:r>
                  <a:rPr lang="en-GB" sz="2400" dirty="0"/>
                  <a:t>If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/>
                  <a:t> is odd: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𝑜𝑑𝑑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𝑜𝑑𝑑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𝑜𝑑𝑑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𝑜𝑑𝑑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𝑜𝑑𝑑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𝑒𝑣𝑒𝑛</m:t>
                      </m:r>
                    </m:oMath>
                  </m:oMathPara>
                </a14:m>
                <a:endParaRPr lang="en-GB" sz="2400" dirty="0"/>
              </a:p>
              <a:p>
                <a:pPr algn="ctr"/>
                <a:endParaRPr lang="en-GB" sz="1200" dirty="0"/>
              </a:p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GB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/>
                  <a:t> is even for all integers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2400" dirty="0"/>
                  <a:t>.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94" y="2420888"/>
                <a:ext cx="8190068" cy="4154984"/>
              </a:xfrm>
              <a:prstGeom prst="rect">
                <a:avLst/>
              </a:prstGeom>
              <a:blipFill rotWithShape="0">
                <a:blip r:embed="rId2"/>
                <a:stretch>
                  <a:fillRect t="-1173" b="-23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83568" y="1757984"/>
                <a:ext cx="7542386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:r>
                  <a:rPr lang="en-GB" sz="3200" b="1" dirty="0">
                    <a:solidFill>
                      <a:prstClr val="black"/>
                    </a:solidFill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3200" b="1" dirty="0">
                    <a:solidFill>
                      <a:prstClr val="black"/>
                    </a:solidFill>
                  </a:rPr>
                  <a:t> is even for all integers </a:t>
                </a:r>
                <a14:m>
                  <m:oMath xmlns:m="http://schemas.openxmlformats.org/officeDocument/2006/math"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3200" b="1" dirty="0">
                    <a:solidFill>
                      <a:prstClr val="black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757984"/>
                <a:ext cx="7542386" cy="595932"/>
              </a:xfrm>
              <a:prstGeom prst="rect">
                <a:avLst/>
              </a:prstGeom>
              <a:blipFill rotWithShape="0">
                <a:blip r:embed="rId3"/>
                <a:stretch>
                  <a:fillRect l="-1617" t="-10204" r="-1617" b="-336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8024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Proofs by Counter-Example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619672" y="883101"/>
            <a:ext cx="5760640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00B050"/>
                </a:solidFill>
              </a:rPr>
              <a:t>c. Disproof by Counter-Example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7936" y="2996952"/>
                <a:ext cx="7644111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 smtClean="0"/>
                  <a:t>If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=41</m:t>
                    </m:r>
                  </m:oMath>
                </a14:m>
                <a:r>
                  <a:rPr lang="en-GB" sz="3200" dirty="0"/>
                  <a:t>, </a:t>
                </a:r>
                <a:endParaRPr lang="en-GB" sz="3200" dirty="0" smtClean="0"/>
              </a:p>
              <a:p>
                <a:pPr algn="ctr"/>
                <a:endParaRPr lang="en-GB" sz="3200" dirty="0" smtClean="0"/>
              </a:p>
              <a:p>
                <a:pPr algn="ctr"/>
                <a:r>
                  <a:rPr lang="en-GB" sz="3200" dirty="0" smtClean="0"/>
                  <a:t>then </a:t>
                </a:r>
                <a:r>
                  <a:rPr lang="en-GB" sz="3200" dirty="0"/>
                  <a:t>we have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41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−41+41=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41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3200" dirty="0" smtClean="0"/>
              </a:p>
              <a:p>
                <a:pPr algn="ctr"/>
                <a:endParaRPr lang="en-GB" sz="3200" dirty="0"/>
              </a:p>
              <a:p>
                <a:pPr algn="ctr"/>
                <a:r>
                  <a:rPr lang="en-GB" sz="3200" dirty="0"/>
                  <a:t>Which is not prime as it has a factor of 41</a:t>
                </a:r>
                <a:r>
                  <a:rPr lang="en-GB" sz="3200" dirty="0" smtClean="0"/>
                  <a:t>.</a:t>
                </a:r>
              </a:p>
              <a:p>
                <a:pPr algn="ctr"/>
                <a:endParaRPr lang="en-GB" sz="3200" dirty="0"/>
              </a:p>
              <a:p>
                <a:pPr algn="ctr"/>
                <a:r>
                  <a:rPr lang="en-GB" sz="3200" dirty="0"/>
                  <a:t>Thus the statement is not true.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936" y="2996952"/>
                <a:ext cx="7644111" cy="3539430"/>
              </a:xfrm>
              <a:prstGeom prst="rect">
                <a:avLst/>
              </a:prstGeom>
              <a:blipFill>
                <a:blip r:embed="rId2"/>
                <a:stretch>
                  <a:fillRect t="-2069" b="-48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51520" y="1700808"/>
                <a:ext cx="8496944" cy="12128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600" b="1" dirty="0">
                    <a:solidFill>
                      <a:prstClr val="black"/>
                    </a:solidFill>
                  </a:rPr>
                  <a:t>Disprove the statement: </a:t>
                </a:r>
              </a:p>
              <a:p>
                <a:pPr lvl="0" algn="ctr"/>
                <a:r>
                  <a:rPr lang="en-GB" sz="3600" b="1" dirty="0">
                    <a:solidFill>
                      <a:prstClr val="black"/>
                    </a:solidFill>
                  </a:rPr>
                  <a:t>“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p>
                        <m:r>
                          <a:rPr lang="en-GB" sz="36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𝟒𝟏</m:t>
                    </m:r>
                  </m:oMath>
                </a14:m>
                <a:r>
                  <a:rPr lang="en-GB" sz="3600" b="1" dirty="0">
                    <a:solidFill>
                      <a:prstClr val="black"/>
                    </a:solidFill>
                  </a:rPr>
                  <a:t> is prime for all integers </a:t>
                </a:r>
                <a14:m>
                  <m:oMath xmlns:m="http://schemas.openxmlformats.org/officeDocument/2006/math">
                    <m:r>
                      <a:rPr lang="en-GB" sz="36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GB" sz="3600" b="1" dirty="0">
                    <a:solidFill>
                      <a:prstClr val="black"/>
                    </a:solidFill>
                  </a:rPr>
                  <a:t>.”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700808"/>
                <a:ext cx="8496944" cy="1212896"/>
              </a:xfrm>
              <a:prstGeom prst="rect">
                <a:avLst/>
              </a:prstGeom>
              <a:blipFill>
                <a:blip r:embed="rId3"/>
                <a:stretch>
                  <a:fillRect t="-7538" b="-18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979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26124</TotalTime>
  <Words>698</Words>
  <Application>Microsoft Office PowerPoint</Application>
  <PresentationFormat>On-screen Show (4:3)</PresentationFormat>
  <Paragraphs>129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1005</cp:revision>
  <dcterms:created xsi:type="dcterms:W3CDTF">2013-02-28T07:36:55Z</dcterms:created>
  <dcterms:modified xsi:type="dcterms:W3CDTF">2019-09-02T02:53:01Z</dcterms:modified>
</cp:coreProperties>
</file>