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51" r:id="rId2"/>
    <p:sldId id="519" r:id="rId3"/>
    <p:sldId id="520" r:id="rId4"/>
    <p:sldId id="550" r:id="rId5"/>
    <p:sldId id="521" r:id="rId6"/>
    <p:sldId id="547" r:id="rId7"/>
    <p:sldId id="55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1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0" Type="http://schemas.openxmlformats.org/officeDocument/2006/relationships/image" Target="../media/image49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Sketching Graphs</a:t>
            </a:r>
          </a:p>
          <a:p>
            <a:pPr algn="ctr"/>
            <a:r>
              <a:rPr lang="en-GB" sz="8000" dirty="0" smtClean="0"/>
              <a:t>- Cubic Graphs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8000" dirty="0" smtClean="0"/>
              <a:t>Chapter 4</a:t>
            </a:r>
            <a:endParaRPr lang="en-GB" sz="5400" dirty="0" smtClean="0"/>
          </a:p>
          <a:p>
            <a:pPr algn="ctr"/>
            <a:r>
              <a:rPr lang="en-GB" sz="8000" dirty="0" smtClean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37069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Polynomial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: Shape 4"/>
          <p:cNvSpPr/>
          <p:nvPr/>
        </p:nvSpPr>
        <p:spPr>
          <a:xfrm rot="10800000">
            <a:off x="3236378" y="2402815"/>
            <a:ext cx="1288750" cy="695902"/>
          </a:xfrm>
          <a:custGeom>
            <a:avLst/>
            <a:gdLst>
              <a:gd name="connsiteX0" fmla="*/ 0 w 1733107"/>
              <a:gd name="connsiteY0" fmla="*/ 1201542 h 1201542"/>
              <a:gd name="connsiteX1" fmla="*/ 914400 w 1733107"/>
              <a:gd name="connsiteY1" fmla="*/ 63 h 1201542"/>
              <a:gd name="connsiteX2" fmla="*/ 1733107 w 1733107"/>
              <a:gd name="connsiteY2" fmla="*/ 1159012 h 1201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3107" h="1201542">
                <a:moveTo>
                  <a:pt x="0" y="1201542"/>
                </a:moveTo>
                <a:cubicBezTo>
                  <a:pt x="312774" y="604346"/>
                  <a:pt x="625549" y="7151"/>
                  <a:pt x="914400" y="63"/>
                </a:cubicBezTo>
                <a:cubicBezTo>
                  <a:pt x="1203251" y="-7025"/>
                  <a:pt x="1468179" y="575993"/>
                  <a:pt x="1733107" y="115901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981" y="1623903"/>
            <a:ext cx="146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Equation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7744" y="1556792"/>
            <a:ext cx="3222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Positive Gradient </a:t>
            </a:r>
          </a:p>
          <a:p>
            <a:pPr algn="ctr"/>
            <a:r>
              <a:rPr lang="en-GB" b="1" dirty="0" smtClean="0"/>
              <a:t>a = positive</a:t>
            </a:r>
            <a:endParaRPr lang="en-GB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1144" y="2269137"/>
            <a:ext cx="82904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30668" y="2626394"/>
                <a:ext cx="19797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68" y="2626394"/>
                <a:ext cx="1979712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reeform: Shape 21"/>
          <p:cNvSpPr/>
          <p:nvPr/>
        </p:nvSpPr>
        <p:spPr>
          <a:xfrm>
            <a:off x="6482602" y="2478781"/>
            <a:ext cx="1267683" cy="602922"/>
          </a:xfrm>
          <a:custGeom>
            <a:avLst/>
            <a:gdLst>
              <a:gd name="connsiteX0" fmla="*/ 0 w 1733107"/>
              <a:gd name="connsiteY0" fmla="*/ 1201542 h 1201542"/>
              <a:gd name="connsiteX1" fmla="*/ 914400 w 1733107"/>
              <a:gd name="connsiteY1" fmla="*/ 63 h 1201542"/>
              <a:gd name="connsiteX2" fmla="*/ 1733107 w 1733107"/>
              <a:gd name="connsiteY2" fmla="*/ 1159012 h 1201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3107" h="1201542">
                <a:moveTo>
                  <a:pt x="0" y="1201542"/>
                </a:moveTo>
                <a:cubicBezTo>
                  <a:pt x="312774" y="604346"/>
                  <a:pt x="625549" y="7151"/>
                  <a:pt x="914400" y="63"/>
                </a:cubicBezTo>
                <a:cubicBezTo>
                  <a:pt x="1203251" y="-7025"/>
                  <a:pt x="1468179" y="575993"/>
                  <a:pt x="1733107" y="1159012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41144" y="3421265"/>
            <a:ext cx="82904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1144" y="4645401"/>
            <a:ext cx="82904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4535" y="3538952"/>
                <a:ext cx="19797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r>
                  <a:rPr lang="en-GB" b="0" i="1" dirty="0">
                    <a:latin typeface="Cambria Math" panose="02040503050406030204" pitchFamily="18" charset="0"/>
                  </a:rPr>
                  <a:t/>
                </a:r>
                <a:br>
                  <a:rPr lang="en-GB" b="0" i="1" dirty="0">
                    <a:latin typeface="Cambria Math" panose="02040503050406030204" pitchFamily="18" charset="0"/>
                  </a:rPr>
                </a:br>
                <a:r>
                  <a:rPr lang="en-GB" b="0" i="1" dirty="0">
                    <a:latin typeface="Cambria Math" panose="020405030504060302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35" y="3538952"/>
                <a:ext cx="1979712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Freeform: Shape 28"/>
          <p:cNvSpPr/>
          <p:nvPr/>
        </p:nvSpPr>
        <p:spPr>
          <a:xfrm>
            <a:off x="3191110" y="3492105"/>
            <a:ext cx="1423683" cy="1012130"/>
          </a:xfrm>
          <a:custGeom>
            <a:avLst/>
            <a:gdLst>
              <a:gd name="connsiteX0" fmla="*/ 0 w 1073888"/>
              <a:gd name="connsiteY0" fmla="*/ 701749 h 701749"/>
              <a:gd name="connsiteX1" fmla="*/ 404037 w 1073888"/>
              <a:gd name="connsiteY1" fmla="*/ 202019 h 701749"/>
              <a:gd name="connsiteX2" fmla="*/ 691116 w 1073888"/>
              <a:gd name="connsiteY2" fmla="*/ 446568 h 701749"/>
              <a:gd name="connsiteX3" fmla="*/ 1073888 w 1073888"/>
              <a:gd name="connsiteY3" fmla="*/ 0 h 701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3888" h="701749">
                <a:moveTo>
                  <a:pt x="0" y="701749"/>
                </a:moveTo>
                <a:cubicBezTo>
                  <a:pt x="144425" y="473149"/>
                  <a:pt x="288851" y="244549"/>
                  <a:pt x="404037" y="202019"/>
                </a:cubicBezTo>
                <a:cubicBezTo>
                  <a:pt x="519223" y="159489"/>
                  <a:pt x="579474" y="480238"/>
                  <a:pt x="691116" y="446568"/>
                </a:cubicBezTo>
                <a:cubicBezTo>
                  <a:pt x="802758" y="412898"/>
                  <a:pt x="938323" y="206449"/>
                  <a:pt x="1073888" y="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: Shape 29"/>
          <p:cNvSpPr/>
          <p:nvPr/>
        </p:nvSpPr>
        <p:spPr>
          <a:xfrm flipV="1">
            <a:off x="6485590" y="3507242"/>
            <a:ext cx="1400410" cy="1106794"/>
          </a:xfrm>
          <a:custGeom>
            <a:avLst/>
            <a:gdLst>
              <a:gd name="connsiteX0" fmla="*/ 0 w 1073888"/>
              <a:gd name="connsiteY0" fmla="*/ 701749 h 701749"/>
              <a:gd name="connsiteX1" fmla="*/ 404037 w 1073888"/>
              <a:gd name="connsiteY1" fmla="*/ 202019 h 701749"/>
              <a:gd name="connsiteX2" fmla="*/ 691116 w 1073888"/>
              <a:gd name="connsiteY2" fmla="*/ 446568 h 701749"/>
              <a:gd name="connsiteX3" fmla="*/ 1073888 w 1073888"/>
              <a:gd name="connsiteY3" fmla="*/ 0 h 701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3888" h="701749">
                <a:moveTo>
                  <a:pt x="0" y="701749"/>
                </a:moveTo>
                <a:cubicBezTo>
                  <a:pt x="144425" y="473149"/>
                  <a:pt x="288851" y="244549"/>
                  <a:pt x="404037" y="202019"/>
                </a:cubicBezTo>
                <a:cubicBezTo>
                  <a:pt x="519223" y="159489"/>
                  <a:pt x="579474" y="480238"/>
                  <a:pt x="691116" y="446568"/>
                </a:cubicBezTo>
                <a:cubicBezTo>
                  <a:pt x="802758" y="412898"/>
                  <a:pt x="938323" y="206449"/>
                  <a:pt x="1073888" y="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2701" y="4729041"/>
                <a:ext cx="197971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1" y="4729041"/>
                <a:ext cx="1979712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Freeform: Shape 38"/>
          <p:cNvSpPr/>
          <p:nvPr/>
        </p:nvSpPr>
        <p:spPr>
          <a:xfrm>
            <a:off x="3194403" y="4705765"/>
            <a:ext cx="1451874" cy="830584"/>
          </a:xfrm>
          <a:custGeom>
            <a:avLst/>
            <a:gdLst>
              <a:gd name="connsiteX0" fmla="*/ 0 w 1095153"/>
              <a:gd name="connsiteY0" fmla="*/ 0 h 575876"/>
              <a:gd name="connsiteX1" fmla="*/ 287079 w 1095153"/>
              <a:gd name="connsiteY1" fmla="*/ 478465 h 575876"/>
              <a:gd name="connsiteX2" fmla="*/ 563526 w 1095153"/>
              <a:gd name="connsiteY2" fmla="*/ 212651 h 575876"/>
              <a:gd name="connsiteX3" fmla="*/ 808074 w 1095153"/>
              <a:gd name="connsiteY3" fmla="*/ 574158 h 575876"/>
              <a:gd name="connsiteX4" fmla="*/ 1095153 w 1095153"/>
              <a:gd name="connsiteY4" fmla="*/ 31897 h 57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153" h="575876">
                <a:moveTo>
                  <a:pt x="0" y="0"/>
                </a:moveTo>
                <a:cubicBezTo>
                  <a:pt x="96579" y="221511"/>
                  <a:pt x="193158" y="443023"/>
                  <a:pt x="287079" y="478465"/>
                </a:cubicBezTo>
                <a:cubicBezTo>
                  <a:pt x="381000" y="513907"/>
                  <a:pt x="476694" y="196702"/>
                  <a:pt x="563526" y="212651"/>
                </a:cubicBezTo>
                <a:cubicBezTo>
                  <a:pt x="650359" y="228600"/>
                  <a:pt x="719470" y="604284"/>
                  <a:pt x="808074" y="574158"/>
                </a:cubicBezTo>
                <a:cubicBezTo>
                  <a:pt x="896678" y="544032"/>
                  <a:pt x="995915" y="287964"/>
                  <a:pt x="1095153" y="31897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: Shape 39"/>
          <p:cNvSpPr/>
          <p:nvPr/>
        </p:nvSpPr>
        <p:spPr>
          <a:xfrm>
            <a:off x="6485830" y="4796535"/>
            <a:ext cx="1414276" cy="759833"/>
          </a:xfrm>
          <a:custGeom>
            <a:avLst/>
            <a:gdLst>
              <a:gd name="connsiteX0" fmla="*/ 0 w 1084521"/>
              <a:gd name="connsiteY0" fmla="*/ 608066 h 608066"/>
              <a:gd name="connsiteX1" fmla="*/ 287079 w 1084521"/>
              <a:gd name="connsiteY1" fmla="*/ 87071 h 608066"/>
              <a:gd name="connsiteX2" fmla="*/ 531628 w 1084521"/>
              <a:gd name="connsiteY2" fmla="*/ 342252 h 608066"/>
              <a:gd name="connsiteX3" fmla="*/ 754912 w 1084521"/>
              <a:gd name="connsiteY3" fmla="*/ 2010 h 608066"/>
              <a:gd name="connsiteX4" fmla="*/ 1084521 w 1084521"/>
              <a:gd name="connsiteY4" fmla="*/ 533638 h 608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4521" h="608066">
                <a:moveTo>
                  <a:pt x="0" y="608066"/>
                </a:moveTo>
                <a:cubicBezTo>
                  <a:pt x="99237" y="369719"/>
                  <a:pt x="198474" y="131373"/>
                  <a:pt x="287079" y="87071"/>
                </a:cubicBezTo>
                <a:cubicBezTo>
                  <a:pt x="375684" y="42769"/>
                  <a:pt x="453656" y="356429"/>
                  <a:pt x="531628" y="342252"/>
                </a:cubicBezTo>
                <a:cubicBezTo>
                  <a:pt x="609600" y="328075"/>
                  <a:pt x="662763" y="-29888"/>
                  <a:pt x="754912" y="2010"/>
                </a:cubicBezTo>
                <a:cubicBezTo>
                  <a:pt x="847061" y="33908"/>
                  <a:pt x="965791" y="283773"/>
                  <a:pt x="1084521" y="533638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>
            <a:off x="441144" y="5646254"/>
            <a:ext cx="82904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34802" y="1652964"/>
            <a:ext cx="0" cy="419531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555579" y="1652964"/>
            <a:ext cx="19583" cy="419530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487637" y="1545410"/>
            <a:ext cx="3222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Negative Gradient </a:t>
            </a:r>
          </a:p>
          <a:p>
            <a:pPr algn="ctr"/>
            <a:r>
              <a:rPr lang="en-GB" b="1" dirty="0" smtClean="0"/>
              <a:t>a = negative</a:t>
            </a:r>
            <a:endParaRPr lang="en-GB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88200" y="2952226"/>
            <a:ext cx="129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Quadratic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9981" y="4205577"/>
            <a:ext cx="129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00FF"/>
                </a:solidFill>
              </a:rPr>
              <a:t>Cubic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6919" y="5280753"/>
            <a:ext cx="129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Quartic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6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Cubic Graphs – 3 Different Roots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02952" y="784627"/>
                <a:ext cx="4970094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Sketch the curve with equation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−2)(1−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)(1+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952" y="784627"/>
                <a:ext cx="4970094" cy="830997"/>
              </a:xfrm>
              <a:prstGeom prst="rect">
                <a:avLst/>
              </a:prstGeom>
              <a:blipFill rotWithShape="0">
                <a:blip r:embed="rId2"/>
                <a:stretch>
                  <a:fillRect b="-62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151402" y="1693905"/>
            <a:ext cx="299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Features you must consider: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53971" y="2141518"/>
            <a:ext cx="964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Shape?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05338" y="2092786"/>
                <a:ext cx="537111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Cubic and Negative Gradient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baseline="3000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000" dirty="0" smtClean="0"/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338" y="2092786"/>
                <a:ext cx="5371118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1135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588117" y="2625456"/>
            <a:ext cx="835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Roots?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66159" y="2553504"/>
                <a:ext cx="30133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=2, 1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159" y="2553504"/>
                <a:ext cx="3013316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33717" y="3046086"/>
                <a:ext cx="30133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3717" y="3046086"/>
                <a:ext cx="3013316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32126" y="3042291"/>
                <a:ext cx="12227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/>
                  <a:t>-intercept?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126" y="3042291"/>
                <a:ext cx="1222744" cy="338554"/>
              </a:xfrm>
              <a:prstGeom prst="rect">
                <a:avLst/>
              </a:prstGeom>
              <a:blipFill rotWithShape="0">
                <a:blip r:embed="rId6"/>
                <a:stretch>
                  <a:fillRect t="-5357" r="-2488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2588116" y="3538668"/>
            <a:ext cx="4160565" cy="3087869"/>
            <a:chOff x="560491" y="4050683"/>
            <a:chExt cx="2714688" cy="2122834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560491" y="5315214"/>
              <a:ext cx="240944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722888" y="4301309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147514" y="5283317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-1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14689" y="5283317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33501" y="5283317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22" name="Freeform: Shape 21"/>
            <p:cNvSpPr/>
            <p:nvPr/>
          </p:nvSpPr>
          <p:spPr>
            <a:xfrm>
              <a:off x="1105786" y="4529470"/>
              <a:ext cx="1520456" cy="1297172"/>
            </a:xfrm>
            <a:custGeom>
              <a:avLst/>
              <a:gdLst>
                <a:gd name="connsiteX0" fmla="*/ 0 w 1520456"/>
                <a:gd name="connsiteY0" fmla="*/ 0 h 1297172"/>
                <a:gd name="connsiteX1" fmla="*/ 265814 w 1520456"/>
                <a:gd name="connsiteY1" fmla="*/ 808074 h 1297172"/>
                <a:gd name="connsiteX2" fmla="*/ 606056 w 1520456"/>
                <a:gd name="connsiteY2" fmla="*/ 1244009 h 1297172"/>
                <a:gd name="connsiteX3" fmla="*/ 978195 w 1520456"/>
                <a:gd name="connsiteY3" fmla="*/ 797442 h 1297172"/>
                <a:gd name="connsiteX4" fmla="*/ 1190847 w 1520456"/>
                <a:gd name="connsiteY4" fmla="*/ 446567 h 1297172"/>
                <a:gd name="connsiteX5" fmla="*/ 1382233 w 1520456"/>
                <a:gd name="connsiteY5" fmla="*/ 808074 h 1297172"/>
                <a:gd name="connsiteX6" fmla="*/ 1520456 w 1520456"/>
                <a:gd name="connsiteY6" fmla="*/ 1297172 h 1297172"/>
                <a:gd name="connsiteX0" fmla="*/ 0 w 1520456"/>
                <a:gd name="connsiteY0" fmla="*/ 0 h 1297172"/>
                <a:gd name="connsiteX1" fmla="*/ 265814 w 1520456"/>
                <a:gd name="connsiteY1" fmla="*/ 808074 h 1297172"/>
                <a:gd name="connsiteX2" fmla="*/ 606056 w 1520456"/>
                <a:gd name="connsiteY2" fmla="*/ 1244009 h 1297172"/>
                <a:gd name="connsiteX3" fmla="*/ 946297 w 1520456"/>
                <a:gd name="connsiteY3" fmla="*/ 776177 h 1297172"/>
                <a:gd name="connsiteX4" fmla="*/ 1190847 w 1520456"/>
                <a:gd name="connsiteY4" fmla="*/ 446567 h 1297172"/>
                <a:gd name="connsiteX5" fmla="*/ 1382233 w 1520456"/>
                <a:gd name="connsiteY5" fmla="*/ 808074 h 1297172"/>
                <a:gd name="connsiteX6" fmla="*/ 1520456 w 1520456"/>
                <a:gd name="connsiteY6" fmla="*/ 1297172 h 1297172"/>
                <a:gd name="connsiteX0" fmla="*/ 0 w 1520456"/>
                <a:gd name="connsiteY0" fmla="*/ 0 h 1297172"/>
                <a:gd name="connsiteX1" fmla="*/ 265814 w 1520456"/>
                <a:gd name="connsiteY1" fmla="*/ 808074 h 1297172"/>
                <a:gd name="connsiteX2" fmla="*/ 606056 w 1520456"/>
                <a:gd name="connsiteY2" fmla="*/ 1244009 h 1297172"/>
                <a:gd name="connsiteX3" fmla="*/ 946297 w 1520456"/>
                <a:gd name="connsiteY3" fmla="*/ 776177 h 1297172"/>
                <a:gd name="connsiteX4" fmla="*/ 1190847 w 1520456"/>
                <a:gd name="connsiteY4" fmla="*/ 446567 h 1297172"/>
                <a:gd name="connsiteX5" fmla="*/ 1382233 w 1520456"/>
                <a:gd name="connsiteY5" fmla="*/ 808074 h 1297172"/>
                <a:gd name="connsiteX6" fmla="*/ 1520456 w 1520456"/>
                <a:gd name="connsiteY6" fmla="*/ 1297172 h 1297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0456" h="1297172">
                  <a:moveTo>
                    <a:pt x="0" y="0"/>
                  </a:moveTo>
                  <a:cubicBezTo>
                    <a:pt x="82402" y="300369"/>
                    <a:pt x="164805" y="600739"/>
                    <a:pt x="265814" y="808074"/>
                  </a:cubicBezTo>
                  <a:cubicBezTo>
                    <a:pt x="366823" y="1015409"/>
                    <a:pt x="492642" y="1249325"/>
                    <a:pt x="606056" y="1244009"/>
                  </a:cubicBezTo>
                  <a:cubicBezTo>
                    <a:pt x="719470" y="1238693"/>
                    <a:pt x="870097" y="930349"/>
                    <a:pt x="946297" y="776177"/>
                  </a:cubicBezTo>
                  <a:cubicBezTo>
                    <a:pt x="1022497" y="622005"/>
                    <a:pt x="1118191" y="441251"/>
                    <a:pt x="1190847" y="446567"/>
                  </a:cubicBezTo>
                  <a:cubicBezTo>
                    <a:pt x="1263503" y="451883"/>
                    <a:pt x="1327298" y="666307"/>
                    <a:pt x="1382233" y="808074"/>
                  </a:cubicBezTo>
                  <a:cubicBezTo>
                    <a:pt x="1437168" y="949841"/>
                    <a:pt x="1478812" y="1123506"/>
                    <a:pt x="1520456" y="129717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17289" y="5669446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-2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1515152" y="4050683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5152" y="4050683"/>
                  <a:ext cx="415472" cy="27699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2859707" y="5185719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59707" y="5185719"/>
                  <a:ext cx="415472" cy="27699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2348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Cubic Graphs – 2 Equal Roots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236357" y="771096"/>
                <a:ext cx="5194604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Sketch the curve with equation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357" y="771096"/>
                <a:ext cx="5194604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843808" y="1938318"/>
            <a:ext cx="964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Shape?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843808" y="2323747"/>
            <a:ext cx="868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Roots?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24471" y="2857405"/>
                <a:ext cx="125071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/>
                  <a:t>-intercept?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471" y="2857405"/>
                <a:ext cx="1250718" cy="338554"/>
              </a:xfrm>
              <a:prstGeom prst="rect">
                <a:avLst/>
              </a:prstGeom>
              <a:blipFill rotWithShape="0">
                <a:blip r:embed="rId3"/>
                <a:stretch>
                  <a:fillRect t="-5455" r="-48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08436" y="1891443"/>
                <a:ext cx="43639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/>
                  <a:t> term is positive so ‘uphill’ shape.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436" y="1891443"/>
                <a:ext cx="4363964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754009" y="2323747"/>
                <a:ext cx="251663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009" y="2323747"/>
                <a:ext cx="2516633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386614" y="2834217"/>
            <a:ext cx="1860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(0)(0)(-1) = 0</a:t>
            </a:r>
            <a:endParaRPr lang="en-GB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846107" y="3422327"/>
            <a:ext cx="4382762" cy="3188278"/>
            <a:chOff x="5108245" y="4093116"/>
            <a:chExt cx="2945645" cy="2080401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5108245" y="5315214"/>
              <a:ext cx="26321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6270642" y="4301309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259885" y="5262052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45" name="Freeform: Shape 44"/>
            <p:cNvSpPr/>
            <p:nvPr/>
          </p:nvSpPr>
          <p:spPr>
            <a:xfrm flipH="1">
              <a:off x="5919557" y="5029199"/>
              <a:ext cx="1605311" cy="850605"/>
            </a:xfrm>
            <a:custGeom>
              <a:avLst/>
              <a:gdLst>
                <a:gd name="connsiteX0" fmla="*/ 0 w 1520456"/>
                <a:gd name="connsiteY0" fmla="*/ 0 h 1297172"/>
                <a:gd name="connsiteX1" fmla="*/ 265814 w 1520456"/>
                <a:gd name="connsiteY1" fmla="*/ 808074 h 1297172"/>
                <a:gd name="connsiteX2" fmla="*/ 606056 w 1520456"/>
                <a:gd name="connsiteY2" fmla="*/ 1244009 h 1297172"/>
                <a:gd name="connsiteX3" fmla="*/ 978195 w 1520456"/>
                <a:gd name="connsiteY3" fmla="*/ 797442 h 1297172"/>
                <a:gd name="connsiteX4" fmla="*/ 1190847 w 1520456"/>
                <a:gd name="connsiteY4" fmla="*/ 446567 h 1297172"/>
                <a:gd name="connsiteX5" fmla="*/ 1382233 w 1520456"/>
                <a:gd name="connsiteY5" fmla="*/ 808074 h 1297172"/>
                <a:gd name="connsiteX6" fmla="*/ 1520456 w 1520456"/>
                <a:gd name="connsiteY6" fmla="*/ 1297172 h 1297172"/>
                <a:gd name="connsiteX0" fmla="*/ 0 w 1520456"/>
                <a:gd name="connsiteY0" fmla="*/ 0 h 1297172"/>
                <a:gd name="connsiteX1" fmla="*/ 265814 w 1520456"/>
                <a:gd name="connsiteY1" fmla="*/ 808074 h 1297172"/>
                <a:gd name="connsiteX2" fmla="*/ 606056 w 1520456"/>
                <a:gd name="connsiteY2" fmla="*/ 1244009 h 1297172"/>
                <a:gd name="connsiteX3" fmla="*/ 946297 w 1520456"/>
                <a:gd name="connsiteY3" fmla="*/ 776177 h 1297172"/>
                <a:gd name="connsiteX4" fmla="*/ 1190847 w 1520456"/>
                <a:gd name="connsiteY4" fmla="*/ 446567 h 1297172"/>
                <a:gd name="connsiteX5" fmla="*/ 1382233 w 1520456"/>
                <a:gd name="connsiteY5" fmla="*/ 808074 h 1297172"/>
                <a:gd name="connsiteX6" fmla="*/ 1520456 w 1520456"/>
                <a:gd name="connsiteY6" fmla="*/ 1297172 h 1297172"/>
                <a:gd name="connsiteX0" fmla="*/ 0 w 1520456"/>
                <a:gd name="connsiteY0" fmla="*/ 0 h 1297172"/>
                <a:gd name="connsiteX1" fmla="*/ 265814 w 1520456"/>
                <a:gd name="connsiteY1" fmla="*/ 808074 h 1297172"/>
                <a:gd name="connsiteX2" fmla="*/ 606056 w 1520456"/>
                <a:gd name="connsiteY2" fmla="*/ 1244009 h 1297172"/>
                <a:gd name="connsiteX3" fmla="*/ 946297 w 1520456"/>
                <a:gd name="connsiteY3" fmla="*/ 776177 h 1297172"/>
                <a:gd name="connsiteX4" fmla="*/ 1190847 w 1520456"/>
                <a:gd name="connsiteY4" fmla="*/ 446567 h 1297172"/>
                <a:gd name="connsiteX5" fmla="*/ 1382233 w 1520456"/>
                <a:gd name="connsiteY5" fmla="*/ 808074 h 1297172"/>
                <a:gd name="connsiteX6" fmla="*/ 1520456 w 1520456"/>
                <a:gd name="connsiteY6" fmla="*/ 1297172 h 1297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0456" h="1297172">
                  <a:moveTo>
                    <a:pt x="0" y="0"/>
                  </a:moveTo>
                  <a:cubicBezTo>
                    <a:pt x="82402" y="300369"/>
                    <a:pt x="164805" y="600739"/>
                    <a:pt x="265814" y="808074"/>
                  </a:cubicBezTo>
                  <a:cubicBezTo>
                    <a:pt x="366823" y="1015409"/>
                    <a:pt x="492642" y="1249325"/>
                    <a:pt x="606056" y="1244009"/>
                  </a:cubicBezTo>
                  <a:cubicBezTo>
                    <a:pt x="719470" y="1238693"/>
                    <a:pt x="870097" y="930349"/>
                    <a:pt x="946297" y="776177"/>
                  </a:cubicBezTo>
                  <a:cubicBezTo>
                    <a:pt x="1022497" y="622005"/>
                    <a:pt x="1118191" y="441251"/>
                    <a:pt x="1190847" y="446567"/>
                  </a:cubicBezTo>
                  <a:cubicBezTo>
                    <a:pt x="1263503" y="451883"/>
                    <a:pt x="1327298" y="666307"/>
                    <a:pt x="1382233" y="808074"/>
                  </a:cubicBezTo>
                  <a:cubicBezTo>
                    <a:pt x="1437168" y="949841"/>
                    <a:pt x="1478812" y="1123506"/>
                    <a:pt x="1520456" y="129717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7638418" y="5180073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8418" y="5180073"/>
                  <a:ext cx="415472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6039545" y="4093116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39545" y="4093116"/>
                  <a:ext cx="415472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2095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Cubic Graphs – 3</a:t>
              </a:r>
              <a:r>
                <a:rPr lang="en-GB" sz="3200" dirty="0" smtClean="0"/>
                <a:t> Equal </a:t>
              </a:r>
              <a:r>
                <a:rPr lang="en-GB" sz="3200" dirty="0"/>
                <a:t>Roots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267744" y="836071"/>
                <a:ext cx="4968552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Sketch the curve with equation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836071"/>
                <a:ext cx="4968552" cy="9541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616390" y="1937334"/>
            <a:ext cx="964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Shape?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44164" y="2335022"/>
            <a:ext cx="964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Roots?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15092" y="2744057"/>
                <a:ext cx="12227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600" b="1" dirty="0"/>
                  <a:t>-intercept?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092" y="2744057"/>
                <a:ext cx="1222744" cy="338554"/>
              </a:xfrm>
              <a:prstGeom prst="rect">
                <a:avLst/>
              </a:prstGeom>
              <a:blipFill rotWithShape="0">
                <a:blip r:embed="rId3"/>
                <a:stretch>
                  <a:fillRect t="-5357" r="-2985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554819" y="1904677"/>
            <a:ext cx="2243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Uphill.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65250" y="2289330"/>
                <a:ext cx="244876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250" y="2289330"/>
                <a:ext cx="2448762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891813" y="2739945"/>
            <a:ext cx="2448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-64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159418" y="3163615"/>
            <a:ext cx="3854593" cy="3433737"/>
            <a:chOff x="4131548" y="3962957"/>
            <a:chExt cx="2264369" cy="2253688"/>
          </a:xfrm>
        </p:grpSpPr>
        <p:cxnSp>
          <p:nvCxnSpPr>
            <p:cNvPr id="36" name="Straight Arrow Connector 35"/>
            <p:cNvCxnSpPr/>
            <p:nvPr/>
          </p:nvCxnSpPr>
          <p:spPr>
            <a:xfrm flipV="1">
              <a:off x="4131548" y="5240188"/>
              <a:ext cx="1971822" cy="14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4843626" y="4213583"/>
              <a:ext cx="0" cy="18722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377108" y="5652791"/>
              <a:ext cx="5147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-64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247410" y="5173819"/>
              <a:ext cx="415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4635890" y="3962957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35890" y="3962957"/>
                  <a:ext cx="415472" cy="276999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980445" y="5097993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0445" y="5097993"/>
                  <a:ext cx="415472" cy="27699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Freeform: Shape 44"/>
            <p:cNvSpPr/>
            <p:nvPr/>
          </p:nvSpPr>
          <p:spPr>
            <a:xfrm>
              <a:off x="4702403" y="4257217"/>
              <a:ext cx="1223554" cy="1959428"/>
            </a:xfrm>
            <a:custGeom>
              <a:avLst/>
              <a:gdLst>
                <a:gd name="connsiteX0" fmla="*/ 0 w 1284514"/>
                <a:gd name="connsiteY0" fmla="*/ 1883228 h 1883228"/>
                <a:gd name="connsiteX1" fmla="*/ 206828 w 1284514"/>
                <a:gd name="connsiteY1" fmla="*/ 1534885 h 1883228"/>
                <a:gd name="connsiteX2" fmla="*/ 533400 w 1284514"/>
                <a:gd name="connsiteY2" fmla="*/ 1055914 h 1883228"/>
                <a:gd name="connsiteX3" fmla="*/ 762000 w 1284514"/>
                <a:gd name="connsiteY3" fmla="*/ 979714 h 1883228"/>
                <a:gd name="connsiteX4" fmla="*/ 881743 w 1284514"/>
                <a:gd name="connsiteY4" fmla="*/ 979714 h 1883228"/>
                <a:gd name="connsiteX5" fmla="*/ 1023257 w 1284514"/>
                <a:gd name="connsiteY5" fmla="*/ 859971 h 1883228"/>
                <a:gd name="connsiteX6" fmla="*/ 1164771 w 1284514"/>
                <a:gd name="connsiteY6" fmla="*/ 620485 h 1883228"/>
                <a:gd name="connsiteX7" fmla="*/ 1284514 w 1284514"/>
                <a:gd name="connsiteY7" fmla="*/ 0 h 1883228"/>
                <a:gd name="connsiteX0" fmla="*/ 0 w 1284514"/>
                <a:gd name="connsiteY0" fmla="*/ 1883228 h 1883228"/>
                <a:gd name="connsiteX1" fmla="*/ 206828 w 1284514"/>
                <a:gd name="connsiteY1" fmla="*/ 1534885 h 1883228"/>
                <a:gd name="connsiteX2" fmla="*/ 533400 w 1284514"/>
                <a:gd name="connsiteY2" fmla="*/ 1055914 h 1883228"/>
                <a:gd name="connsiteX3" fmla="*/ 762000 w 1284514"/>
                <a:gd name="connsiteY3" fmla="*/ 979714 h 1883228"/>
                <a:gd name="connsiteX4" fmla="*/ 910318 w 1284514"/>
                <a:gd name="connsiteY4" fmla="*/ 944789 h 1883228"/>
                <a:gd name="connsiteX5" fmla="*/ 1023257 w 1284514"/>
                <a:gd name="connsiteY5" fmla="*/ 859971 h 1883228"/>
                <a:gd name="connsiteX6" fmla="*/ 1164771 w 1284514"/>
                <a:gd name="connsiteY6" fmla="*/ 620485 h 1883228"/>
                <a:gd name="connsiteX7" fmla="*/ 1284514 w 1284514"/>
                <a:gd name="connsiteY7" fmla="*/ 0 h 1883228"/>
                <a:gd name="connsiteX0" fmla="*/ 0 w 1284514"/>
                <a:gd name="connsiteY0" fmla="*/ 1883228 h 1883228"/>
                <a:gd name="connsiteX1" fmla="*/ 206828 w 1284514"/>
                <a:gd name="connsiteY1" fmla="*/ 1534885 h 1883228"/>
                <a:gd name="connsiteX2" fmla="*/ 533400 w 1284514"/>
                <a:gd name="connsiteY2" fmla="*/ 1055914 h 1883228"/>
                <a:gd name="connsiteX3" fmla="*/ 762000 w 1284514"/>
                <a:gd name="connsiteY3" fmla="*/ 979714 h 1883228"/>
                <a:gd name="connsiteX4" fmla="*/ 910318 w 1284514"/>
                <a:gd name="connsiteY4" fmla="*/ 944789 h 1883228"/>
                <a:gd name="connsiteX5" fmla="*/ 1023257 w 1284514"/>
                <a:gd name="connsiteY5" fmla="*/ 859971 h 1883228"/>
                <a:gd name="connsiteX6" fmla="*/ 1164771 w 1284514"/>
                <a:gd name="connsiteY6" fmla="*/ 620485 h 1883228"/>
                <a:gd name="connsiteX7" fmla="*/ 1284514 w 1284514"/>
                <a:gd name="connsiteY7" fmla="*/ 0 h 1883228"/>
                <a:gd name="connsiteX0" fmla="*/ 0 w 1284514"/>
                <a:gd name="connsiteY0" fmla="*/ 1883228 h 1883228"/>
                <a:gd name="connsiteX1" fmla="*/ 206828 w 1284514"/>
                <a:gd name="connsiteY1" fmla="*/ 1534885 h 1883228"/>
                <a:gd name="connsiteX2" fmla="*/ 533400 w 1284514"/>
                <a:gd name="connsiteY2" fmla="*/ 1055914 h 1883228"/>
                <a:gd name="connsiteX3" fmla="*/ 762000 w 1284514"/>
                <a:gd name="connsiteY3" fmla="*/ 979714 h 1883228"/>
                <a:gd name="connsiteX4" fmla="*/ 910318 w 1284514"/>
                <a:gd name="connsiteY4" fmla="*/ 944789 h 1883228"/>
                <a:gd name="connsiteX5" fmla="*/ 1023257 w 1284514"/>
                <a:gd name="connsiteY5" fmla="*/ 859971 h 1883228"/>
                <a:gd name="connsiteX6" fmla="*/ 1164771 w 1284514"/>
                <a:gd name="connsiteY6" fmla="*/ 620485 h 1883228"/>
                <a:gd name="connsiteX7" fmla="*/ 1284514 w 1284514"/>
                <a:gd name="connsiteY7" fmla="*/ 0 h 1883228"/>
                <a:gd name="connsiteX0" fmla="*/ 0 w 1284514"/>
                <a:gd name="connsiteY0" fmla="*/ 1883228 h 1883228"/>
                <a:gd name="connsiteX1" fmla="*/ 206828 w 1284514"/>
                <a:gd name="connsiteY1" fmla="*/ 1534885 h 1883228"/>
                <a:gd name="connsiteX2" fmla="*/ 533400 w 1284514"/>
                <a:gd name="connsiteY2" fmla="*/ 1055914 h 1883228"/>
                <a:gd name="connsiteX3" fmla="*/ 762000 w 1284514"/>
                <a:gd name="connsiteY3" fmla="*/ 979714 h 1883228"/>
                <a:gd name="connsiteX4" fmla="*/ 1023257 w 1284514"/>
                <a:gd name="connsiteY4" fmla="*/ 859971 h 1883228"/>
                <a:gd name="connsiteX5" fmla="*/ 1164771 w 1284514"/>
                <a:gd name="connsiteY5" fmla="*/ 620485 h 1883228"/>
                <a:gd name="connsiteX6" fmla="*/ 1284514 w 1284514"/>
                <a:gd name="connsiteY6" fmla="*/ 0 h 1883228"/>
                <a:gd name="connsiteX0" fmla="*/ 0 w 1284514"/>
                <a:gd name="connsiteY0" fmla="*/ 1883228 h 1883228"/>
                <a:gd name="connsiteX1" fmla="*/ 206828 w 1284514"/>
                <a:gd name="connsiteY1" fmla="*/ 1534885 h 1883228"/>
                <a:gd name="connsiteX2" fmla="*/ 533400 w 1284514"/>
                <a:gd name="connsiteY2" fmla="*/ 1055914 h 1883228"/>
                <a:gd name="connsiteX3" fmla="*/ 762000 w 1284514"/>
                <a:gd name="connsiteY3" fmla="*/ 979714 h 1883228"/>
                <a:gd name="connsiteX4" fmla="*/ 1023257 w 1284514"/>
                <a:gd name="connsiteY4" fmla="*/ 859971 h 1883228"/>
                <a:gd name="connsiteX5" fmla="*/ 1164771 w 1284514"/>
                <a:gd name="connsiteY5" fmla="*/ 620485 h 1883228"/>
                <a:gd name="connsiteX6" fmla="*/ 1284514 w 1284514"/>
                <a:gd name="connsiteY6" fmla="*/ 0 h 1883228"/>
                <a:gd name="connsiteX0" fmla="*/ 0 w 1284514"/>
                <a:gd name="connsiteY0" fmla="*/ 1883228 h 1883228"/>
                <a:gd name="connsiteX1" fmla="*/ 206828 w 1284514"/>
                <a:gd name="connsiteY1" fmla="*/ 1534885 h 1883228"/>
                <a:gd name="connsiteX2" fmla="*/ 533400 w 1284514"/>
                <a:gd name="connsiteY2" fmla="*/ 1055914 h 1883228"/>
                <a:gd name="connsiteX3" fmla="*/ 762000 w 1284514"/>
                <a:gd name="connsiteY3" fmla="*/ 979714 h 1883228"/>
                <a:gd name="connsiteX4" fmla="*/ 1023257 w 1284514"/>
                <a:gd name="connsiteY4" fmla="*/ 859971 h 1883228"/>
                <a:gd name="connsiteX5" fmla="*/ 1164771 w 1284514"/>
                <a:gd name="connsiteY5" fmla="*/ 620485 h 1883228"/>
                <a:gd name="connsiteX6" fmla="*/ 1284514 w 1284514"/>
                <a:gd name="connsiteY6" fmla="*/ 0 h 1883228"/>
                <a:gd name="connsiteX0" fmla="*/ 0 w 1223554"/>
                <a:gd name="connsiteY0" fmla="*/ 1959428 h 1959428"/>
                <a:gd name="connsiteX1" fmla="*/ 145868 w 1223554"/>
                <a:gd name="connsiteY1" fmla="*/ 1534885 h 1959428"/>
                <a:gd name="connsiteX2" fmla="*/ 472440 w 1223554"/>
                <a:gd name="connsiteY2" fmla="*/ 1055914 h 1959428"/>
                <a:gd name="connsiteX3" fmla="*/ 701040 w 1223554"/>
                <a:gd name="connsiteY3" fmla="*/ 979714 h 1959428"/>
                <a:gd name="connsiteX4" fmla="*/ 962297 w 1223554"/>
                <a:gd name="connsiteY4" fmla="*/ 859971 h 1959428"/>
                <a:gd name="connsiteX5" fmla="*/ 1103811 w 1223554"/>
                <a:gd name="connsiteY5" fmla="*/ 620485 h 1959428"/>
                <a:gd name="connsiteX6" fmla="*/ 1223554 w 1223554"/>
                <a:gd name="connsiteY6" fmla="*/ 0 h 1959428"/>
                <a:gd name="connsiteX0" fmla="*/ 0 w 1223554"/>
                <a:gd name="connsiteY0" fmla="*/ 1959428 h 1959428"/>
                <a:gd name="connsiteX1" fmla="*/ 145868 w 1223554"/>
                <a:gd name="connsiteY1" fmla="*/ 1534885 h 1959428"/>
                <a:gd name="connsiteX2" fmla="*/ 472440 w 1223554"/>
                <a:gd name="connsiteY2" fmla="*/ 1055914 h 1959428"/>
                <a:gd name="connsiteX3" fmla="*/ 701040 w 1223554"/>
                <a:gd name="connsiteY3" fmla="*/ 979714 h 1959428"/>
                <a:gd name="connsiteX4" fmla="*/ 962297 w 1223554"/>
                <a:gd name="connsiteY4" fmla="*/ 859971 h 1959428"/>
                <a:gd name="connsiteX5" fmla="*/ 1103811 w 1223554"/>
                <a:gd name="connsiteY5" fmla="*/ 620485 h 1959428"/>
                <a:gd name="connsiteX6" fmla="*/ 1223554 w 1223554"/>
                <a:gd name="connsiteY6" fmla="*/ 0 h 1959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3554" h="1959428">
                  <a:moveTo>
                    <a:pt x="0" y="1959428"/>
                  </a:moveTo>
                  <a:cubicBezTo>
                    <a:pt x="36104" y="1861819"/>
                    <a:pt x="67128" y="1685471"/>
                    <a:pt x="145868" y="1534885"/>
                  </a:cubicBezTo>
                  <a:cubicBezTo>
                    <a:pt x="224608" y="1384299"/>
                    <a:pt x="379911" y="1148442"/>
                    <a:pt x="472440" y="1055914"/>
                  </a:cubicBezTo>
                  <a:cubicBezTo>
                    <a:pt x="564969" y="963386"/>
                    <a:pt x="613047" y="980621"/>
                    <a:pt x="701040" y="979714"/>
                  </a:cubicBezTo>
                  <a:cubicBezTo>
                    <a:pt x="789033" y="978807"/>
                    <a:pt x="895169" y="919843"/>
                    <a:pt x="962297" y="859971"/>
                  </a:cubicBezTo>
                  <a:cubicBezTo>
                    <a:pt x="1004706" y="805920"/>
                    <a:pt x="1060268" y="763813"/>
                    <a:pt x="1103811" y="620485"/>
                  </a:cubicBezTo>
                  <a:cubicBezTo>
                    <a:pt x="1147354" y="477156"/>
                    <a:pt x="1185454" y="238578"/>
                    <a:pt x="1223554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4777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Cubic Graphs – Exam Question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59" y="695514"/>
            <a:ext cx="7276691" cy="312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01778" y="3861048"/>
            <a:ext cx="7067930" cy="52322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Write the equation of the curve in the diagram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63014" y="4509120"/>
                <a:ext cx="6697316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 smtClean="0"/>
                  <a:t>The roots are -1, 2 and 2.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40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d>
                            <m:dPr>
                              <m:ctrlP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GB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014" y="4509120"/>
                <a:ext cx="6697316" cy="1938992"/>
              </a:xfrm>
              <a:prstGeom prst="rect">
                <a:avLst/>
              </a:prstGeom>
              <a:blipFill rotWithShape="0">
                <a:blip r:embed="rId3"/>
                <a:stretch>
                  <a:fillRect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514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430080" y="692696"/>
            <a:ext cx="4050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Pages </a:t>
            </a:r>
            <a:r>
              <a:rPr lang="en-GB" sz="2400" dirty="0"/>
              <a:t>62-63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93172" y="2314270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2162" y="180034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1" y="2223772"/>
            <a:ext cx="3388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[MAT 2012 1E] Which one of the following equations could possibly have the graph given below?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81" y="3100947"/>
            <a:ext cx="2762614" cy="185248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94408" y="4987680"/>
                <a:ext cx="3744417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b="0" dirty="0"/>
              </a:p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endParaRPr lang="en-GB" b="0" dirty="0"/>
              </a:p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b="0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b="0" dirty="0"/>
              </a:p>
              <a:p>
                <a:pPr marL="342900" indent="-342900">
                  <a:buAutoNum type="alphaUcParenR"/>
                </a:pPr>
                <a:endParaRPr lang="en-GB" dirty="0"/>
              </a:p>
              <a:p>
                <a:r>
                  <a:rPr lang="en-GB" b="1" dirty="0"/>
                  <a:t>Solution: D</a:t>
                </a: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08" y="4987680"/>
                <a:ext cx="3744417" cy="1754326"/>
              </a:xfrm>
              <a:prstGeom prst="rect">
                <a:avLst/>
              </a:prstGeom>
              <a:blipFill>
                <a:blip r:embed="rId3"/>
                <a:stretch>
                  <a:fillRect l="-1466" t="-1736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113605" y="1913186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6317" y="2739776"/>
            <a:ext cx="3594304" cy="26684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480488" y="1841495"/>
                <a:ext cx="383619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[MAT 2011 1A] A sketch of the graph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/>
                  <a:t> appears on which of the following axis?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488" y="1841495"/>
                <a:ext cx="3836198" cy="923330"/>
              </a:xfrm>
              <a:prstGeom prst="rect">
                <a:avLst/>
              </a:prstGeom>
              <a:blipFill>
                <a:blip r:embed="rId5"/>
                <a:stretch>
                  <a:fillRect l="-1431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632774" y="3784848"/>
            <a:ext cx="5488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(a)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89179" y="3774774"/>
            <a:ext cx="5488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(b)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0252" y="5038845"/>
            <a:ext cx="5488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(c)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89179" y="5038845"/>
            <a:ext cx="5488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(d)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279376" y="5666271"/>
                <a:ext cx="4570812" cy="965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Cubics can sometimes be factorised by pairing the terms: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GB" b="1" dirty="0"/>
                  <a:t>   </a:t>
                </a:r>
                <a14:m>
                  <m:oMath xmlns:m="http://schemas.openxmlformats.org/officeDocument/2006/math">
                    <m:r>
                      <a:rPr lang="en-GB" b="1" i="1" dirty="0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b="1" dirty="0"/>
                  <a:t> (c)</a:t>
                </a: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376" y="5666271"/>
                <a:ext cx="4570812" cy="965201"/>
              </a:xfrm>
              <a:prstGeom prst="rect">
                <a:avLst/>
              </a:prstGeom>
              <a:blipFill>
                <a:blip r:embed="rId6"/>
                <a:stretch>
                  <a:fillRect l="-1200" t="-3797" r="-1333" b="-8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371402" y="5666270"/>
            <a:ext cx="4478785" cy="9652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65655" y="6261100"/>
            <a:ext cx="2264846" cy="430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480488" y="135194"/>
            <a:ext cx="52972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</a:t>
            </a:r>
            <a:r>
              <a:rPr lang="en-US" sz="2000" dirty="0" smtClean="0">
                <a:solidFill>
                  <a:schemeClr val="bg1"/>
                </a:solidFill>
              </a:rPr>
              <a:t>lesson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Q1-2 a-d only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Green</a:t>
            </a:r>
            <a:r>
              <a:rPr lang="en-US" sz="2000" dirty="0" smtClean="0"/>
              <a:t>		</a:t>
            </a:r>
            <a:r>
              <a:rPr lang="en-US" sz="2000" dirty="0" smtClean="0"/>
              <a:t>Q3-4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6"/>
                </a:solidFill>
              </a:rPr>
              <a:t>Amber</a:t>
            </a:r>
            <a:r>
              <a:rPr lang="en-US" sz="2000" dirty="0" smtClean="0"/>
              <a:t> </a:t>
            </a:r>
            <a:r>
              <a:rPr lang="en-US" sz="2000" dirty="0"/>
              <a:t>		</a:t>
            </a:r>
            <a:r>
              <a:rPr lang="en-US" sz="2000" dirty="0" smtClean="0"/>
              <a:t>Q5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		</a:t>
            </a:r>
            <a:r>
              <a:rPr lang="en-US" sz="2000" dirty="0" smtClean="0"/>
              <a:t>Q6-7</a:t>
            </a: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999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20278</TotalTime>
  <Words>287</Words>
  <Application>Microsoft Office PowerPoint</Application>
  <PresentationFormat>On-screen Show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806</cp:revision>
  <dcterms:created xsi:type="dcterms:W3CDTF">2013-02-28T07:36:55Z</dcterms:created>
  <dcterms:modified xsi:type="dcterms:W3CDTF">2019-09-01T15:40:06Z</dcterms:modified>
</cp:coreProperties>
</file>