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89" r:id="rId2"/>
    <p:sldId id="553" r:id="rId3"/>
    <p:sldId id="554" r:id="rId4"/>
    <p:sldId id="588" r:id="rId5"/>
    <p:sldId id="560" r:id="rId6"/>
    <p:sldId id="559" r:id="rId7"/>
    <p:sldId id="555" r:id="rId8"/>
    <p:sldId id="556" r:id="rId9"/>
    <p:sldId id="561" r:id="rId10"/>
    <p:sldId id="564" r:id="rId11"/>
    <p:sldId id="558" r:id="rId12"/>
    <p:sldId id="562" r:id="rId13"/>
    <p:sldId id="566" r:id="rId14"/>
    <p:sldId id="565" r:id="rId15"/>
    <p:sldId id="590" r:id="rId16"/>
    <p:sldId id="591" r:id="rId17"/>
    <p:sldId id="5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Straight Line Graphs</a:t>
            </a:r>
          </a:p>
          <a:p>
            <a:pPr algn="ctr"/>
            <a:r>
              <a:rPr lang="en-GB" sz="8000" dirty="0" smtClean="0"/>
              <a:t>- Equations of a Line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5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10278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734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3200" dirty="0"/>
                          <m:t>Straight</m:t>
                        </m:r>
                        <m:r>
                          <m:rPr>
                            <m:nor/>
                          </m:rPr>
                          <a:rPr lang="en-GB" sz="3200" dirty="0"/>
                          <m:t> </m:t>
                        </m:r>
                        <m:r>
                          <m:rPr>
                            <m:nor/>
                          </m:rPr>
                          <a:rPr lang="en-GB" sz="3200" dirty="0"/>
                          <m:t>Line</m:t>
                        </m:r>
                        <m:r>
                          <m:rPr>
                            <m:nor/>
                          </m:rPr>
                          <a:rPr lang="en-GB" sz="3200" dirty="0"/>
                          <m:t> </m:t>
                        </m:r>
                        <m:r>
                          <m:rPr>
                            <m:nor/>
                          </m:rPr>
                          <a:rPr lang="en-GB" sz="3200" dirty="0"/>
                          <m:t>Graphs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3200" i="1" dirty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GB" sz="3200" baseline="-250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7342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3083" y="939986"/>
                <a:ext cx="8316415" cy="113518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Express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in the form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800" dirty="0"/>
                  <a:t>,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800" dirty="0"/>
                  <a:t> are integers.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83" y="939986"/>
                <a:ext cx="8316415" cy="1135183"/>
              </a:xfrm>
              <a:prstGeom prst="rect">
                <a:avLst/>
              </a:prstGeom>
              <a:blipFill rotWithShape="0">
                <a:blip r:embed="rId3"/>
                <a:stretch>
                  <a:fillRect b="-660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2852936"/>
                <a:ext cx="590465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6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6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6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852936"/>
                <a:ext cx="5904656" cy="2862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3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dirty="0"/>
                        <m:t>Straight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Line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Graphs</m:t>
                      </m:r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 −</m:t>
                      </m:r>
                    </m:oMath>
                  </a14:m>
                  <a:r>
                    <a:rPr lang="en-GB" sz="3200" dirty="0" smtClean="0">
                      <a:latin typeface="+mj-lt"/>
                    </a:rPr>
                    <a:t> Writing Equations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3083" y="939986"/>
                <a:ext cx="8316415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equation of the line that goes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r>
                  <a:rPr lang="en-GB" sz="3200" dirty="0"/>
                  <a:t> and has gradient 2.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83" y="939986"/>
                <a:ext cx="8316415" cy="1077218"/>
              </a:xfrm>
              <a:prstGeom prst="rect">
                <a:avLst/>
              </a:prstGeom>
              <a:blipFill rotWithShape="0">
                <a:blip r:embed="rId3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96" y="2492896"/>
                <a:ext cx="9142855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gradient is 2, then equation of the line is of the form: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800" dirty="0" smtClean="0"/>
              </a:p>
              <a:p>
                <a:pPr algn="ctr"/>
                <a:endParaRPr lang="en-GB" sz="2800" dirty="0"/>
              </a:p>
              <a:p>
                <a:pPr algn="ctr"/>
                <a:r>
                  <a:rPr lang="en-GB" sz="2800" dirty="0"/>
                  <a:t>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r>
                  <a:rPr lang="en-GB" sz="2800" dirty="0"/>
                  <a:t> is on the line, it must satisfy this equation. Therefore</a:t>
                </a:r>
                <a:r>
                  <a:rPr lang="en-GB" sz="2800" dirty="0" smtClean="0"/>
                  <a:t>:</a:t>
                </a:r>
              </a:p>
              <a:p>
                <a:pPr algn="ctr"/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5=2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6" y="2492896"/>
                <a:ext cx="9142855" cy="3970318"/>
              </a:xfrm>
              <a:prstGeom prst="rect">
                <a:avLst/>
              </a:prstGeom>
              <a:blipFill rotWithShape="0">
                <a:blip r:embed="rId4"/>
                <a:stretch>
                  <a:fillRect t="-1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39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dirty="0"/>
                        <m:t>Straight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Line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Graphs</m:t>
                      </m:r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 −</m:t>
                      </m:r>
                    </m:oMath>
                  </a14:m>
                  <a:r>
                    <a:rPr lang="en-GB" sz="3200" dirty="0"/>
                    <a:t> Writing </a:t>
                  </a:r>
                  <a:r>
                    <a:rPr lang="en-GB" sz="3200" dirty="0" smtClean="0"/>
                    <a:t>Equations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3184122" y="1383924"/>
            <a:ext cx="0" cy="1872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184122" y="3256132"/>
            <a:ext cx="26642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72218" y="3052932"/>
                <a:ext cx="4193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218" y="3052932"/>
                <a:ext cx="4193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74448" y="1048559"/>
                <a:ext cx="4193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448" y="1048559"/>
                <a:ext cx="41934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3184122" y="1561411"/>
            <a:ext cx="2219548" cy="94936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539053" y="2265259"/>
            <a:ext cx="122857" cy="129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888948" y="1671063"/>
            <a:ext cx="122857" cy="129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44993" y="226525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93" y="2265259"/>
                <a:ext cx="504056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578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48119" y="176614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119" y="1766141"/>
                <a:ext cx="504056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231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03648" y="3609547"/>
                <a:ext cx="6473158" cy="9233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GB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5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609547"/>
                <a:ext cx="6473158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5536" y="4798594"/>
                <a:ext cx="8316415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equation of the line that goes through </a:t>
                </a:r>
                <a:endParaRPr lang="en-GB" sz="2800" dirty="0" smtClean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GB" sz="2800" dirty="0"/>
                  <a:t> and has gradient 2.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98594"/>
                <a:ext cx="8316415" cy="954107"/>
              </a:xfrm>
              <a:prstGeom prst="rect">
                <a:avLst/>
              </a:prstGeom>
              <a:blipFill>
                <a:blip r:embed="rId8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68350" y="6018418"/>
                <a:ext cx="441221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−5=2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350" y="6018418"/>
                <a:ext cx="4412214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74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dirty="0"/>
                        <m:t>Straight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Line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Graphs</m:t>
                      </m:r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 −</m:t>
                      </m:r>
                    </m:oMath>
                  </a14:m>
                  <a:r>
                    <a:rPr lang="en-GB" sz="3200" dirty="0"/>
                    <a:t> Writing Equations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8487392"/>
                  </p:ext>
                </p:extLst>
              </p:nvPr>
            </p:nvGraphicFramePr>
            <p:xfrm>
              <a:off x="250948" y="1052736"/>
              <a:ext cx="8640960" cy="504055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9481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963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241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7237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824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b="1" dirty="0">
                              <a:solidFill>
                                <a:schemeClr val="tx1"/>
                              </a:solidFill>
                            </a:rPr>
                            <a:t>Gradient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b="1" dirty="0">
                              <a:solidFill>
                                <a:schemeClr val="tx1"/>
                              </a:solidFill>
                            </a:rPr>
                            <a:t>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chemeClr val="tx1"/>
                              </a:solidFill>
                            </a:rPr>
                            <a:t>Equation in the form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d>
                                  <m:dPr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GB" sz="20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0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GB" sz="20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1" dirty="0" smtClean="0">
                              <a:solidFill>
                                <a:schemeClr val="tx1"/>
                              </a:solidFill>
                            </a:rPr>
                            <a:t>Equation in the form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𝒂𝒙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𝒃𝒚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2000" b="1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1,2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3,0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−3,4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11772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1,−5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 panose="02040503050406030204" pitchFamily="18" charset="0"/>
                                      </a:rPr>
                                      <m:t>−4,−4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8487392"/>
                  </p:ext>
                </p:extLst>
              </p:nvPr>
            </p:nvGraphicFramePr>
            <p:xfrm>
              <a:off x="250948" y="1052736"/>
              <a:ext cx="8640960" cy="504055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9481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963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241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37237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824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b="1" dirty="0">
                              <a:solidFill>
                                <a:schemeClr val="tx1"/>
                              </a:solidFill>
                            </a:rPr>
                            <a:t>Gradient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b="1" dirty="0">
                              <a:solidFill>
                                <a:schemeClr val="tx1"/>
                              </a:solidFill>
                            </a:rPr>
                            <a:t>Point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8193" t="-515" r="-94217" b="-327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64781" t="-515" r="-514" b="-327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172566" r="-343750" b="-4628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184" t="-172566" r="-274150" b="-4628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275000" r="-343750" b="-3669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184" t="-275000" r="-274150" b="-3669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371681" r="-343750" b="-263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184" t="-371681" r="-274150" b="-2637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1177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291257" r="-343750" b="-62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184" t="-291257" r="-274150" b="-62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633628" r="-343750" b="-17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9184" t="-633628" r="-274150" b="-17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3544579"/>
                  </p:ext>
                </p:extLst>
              </p:nvPr>
            </p:nvGraphicFramePr>
            <p:xfrm>
              <a:off x="3995936" y="2233911"/>
              <a:ext cx="2524172" cy="385807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524172">
                      <a:extLst>
                        <a:ext uri="{9D8B030D-6E8A-4147-A177-3AD203B41FA5}">
                          <a16:colId xmlns:a16="http://schemas.microsoft.com/office/drawing/2014/main" val="1949360739"/>
                        </a:ext>
                      </a:extLst>
                    </a:gridCol>
                  </a:tblGrid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i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050717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d>
                                  <m:d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33597548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9788511"/>
                      </a:ext>
                    </a:extLst>
                  </a:tr>
                  <a:tr h="111772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253514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d>
                                  <m:d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b="1" i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378588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3544579"/>
                  </p:ext>
                </p:extLst>
              </p:nvPr>
            </p:nvGraphicFramePr>
            <p:xfrm>
              <a:off x="3995936" y="2233911"/>
              <a:ext cx="2524172" cy="385807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524172">
                      <a:extLst>
                        <a:ext uri="{9D8B030D-6E8A-4147-A177-3AD203B41FA5}">
                          <a16:colId xmlns:a16="http://schemas.microsoft.com/office/drawing/2014/main" val="1949360739"/>
                        </a:ext>
                      </a:extLst>
                    </a:gridCol>
                  </a:tblGrid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41" t="-885" r="-482" b="-4628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50717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41" t="-101786" r="-482" b="-3669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97548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41" t="-200000" r="-482" b="-2637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9788511"/>
                      </a:ext>
                    </a:extLst>
                  </a:tr>
                  <a:tr h="11177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41" t="-185246" r="-482" b="-628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535141"/>
                      </a:ext>
                    </a:extLst>
                  </a:tr>
                  <a:tr h="6850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41" t="-461947" r="-482" b="-17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78588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580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dirty="0"/>
                        <m:t>Straight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Line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Graphs</m:t>
                      </m:r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sz="3200" dirty="0" smtClean="0"/>
                    <a:t>- Using </a:t>
                  </a:r>
                  <a:r>
                    <a:rPr lang="en-GB" sz="3200" dirty="0"/>
                    <a:t>2 points</a:t>
                  </a:r>
                  <a:endParaRPr lang="en-GB" sz="24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2956" y="692696"/>
                <a:ext cx="8496943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the equation of the line that goes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6,2</m:t>
                        </m:r>
                      </m:e>
                    </m:d>
                  </m:oMath>
                </a14:m>
                <a:r>
                  <a:rPr lang="en-GB" sz="2400" dirty="0"/>
                  <a:t>, giving your equation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692696"/>
                <a:ext cx="8496943" cy="830997"/>
              </a:xfrm>
              <a:prstGeom prst="rect">
                <a:avLst/>
              </a:prstGeom>
              <a:blipFill>
                <a:blip r:embed="rId3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19672" y="1844824"/>
                <a:ext cx="6192688" cy="4721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We need to work out the gradient first before we can use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2800" dirty="0" smtClean="0"/>
                  <a:t>:</a:t>
                </a:r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b="0" dirty="0"/>
              </a:p>
              <a:p>
                <a:endParaRPr lang="en-GB" sz="2800" dirty="0"/>
              </a:p>
              <a:p>
                <a:r>
                  <a:rPr lang="en-GB" sz="2800" dirty="0"/>
                  <a:t>Using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(or you could use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6,2</m:t>
                        </m:r>
                      </m:e>
                    </m:d>
                  </m:oMath>
                </a14:m>
                <a:r>
                  <a:rPr lang="en-GB" sz="2800" dirty="0"/>
                  <a:t>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−5=−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−10=−3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−10=−3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+12</m:t>
                      </m:r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844824"/>
                <a:ext cx="6192688" cy="4721805"/>
              </a:xfrm>
              <a:prstGeom prst="rect">
                <a:avLst/>
              </a:prstGeom>
              <a:blipFill>
                <a:blip r:embed="rId4"/>
                <a:stretch>
                  <a:fillRect l="-2067" t="-1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76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dirty="0"/>
                        <m:t>Straight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Line</m:t>
                      </m:r>
                      <m:r>
                        <m:rPr>
                          <m:nor/>
                        </m:rPr>
                        <a:rPr lang="en-GB" sz="3200" dirty="0"/>
                        <m:t> </m:t>
                      </m:r>
                      <m:r>
                        <m:rPr>
                          <m:nor/>
                        </m:rPr>
                        <a:rPr lang="en-GB" sz="3200" dirty="0"/>
                        <m:t>Graphs</m:t>
                      </m:r>
                      <m:r>
                        <a:rPr lang="en-GB" sz="3200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sz="3200" dirty="0" smtClean="0"/>
                    <a:t>- Using </a:t>
                  </a:r>
                  <a:r>
                    <a:rPr lang="en-GB" sz="3200" dirty="0"/>
                    <a:t>2 points</a:t>
                  </a:r>
                  <a:endParaRPr lang="en-GB" sz="24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8960" y="842481"/>
                <a:ext cx="8424935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Find </a:t>
                </a:r>
                <a:r>
                  <a:rPr lang="en-GB" sz="2400" dirty="0"/>
                  <a:t>the equation of the line that goes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−1,9</m:t>
                        </m:r>
                      </m:e>
                    </m:d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</m:oMath>
                </a14:m>
                <a:r>
                  <a:rPr lang="en-GB" sz="2400" dirty="0"/>
                  <a:t>, giving your equation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842481"/>
                <a:ext cx="8424935" cy="830997"/>
              </a:xfrm>
              <a:prstGeom prst="rect">
                <a:avLst/>
              </a:prstGeom>
              <a:blipFill>
                <a:blip r:embed="rId3"/>
                <a:stretch>
                  <a:fillRect b="-559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7784" y="1916832"/>
                <a:ext cx="4087592" cy="4724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b="0" dirty="0"/>
              </a:p>
              <a:p>
                <a:endParaRPr lang="en-GB" sz="2800" dirty="0"/>
              </a:p>
              <a:p>
                <a:pPr algn="ctr"/>
                <a:r>
                  <a:rPr lang="en-GB" sz="2800" dirty="0"/>
                  <a:t>Using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−1,9</m:t>
                        </m:r>
                      </m:e>
                    </m:d>
                  </m:oMath>
                </a14:m>
                <a:r>
                  <a:rPr lang="en-GB" sz="2800" b="0" dirty="0" smtClean="0">
                    <a:latin typeface="Cambria Math" panose="02040503050406030204" pitchFamily="18" charset="0"/>
                  </a:rPr>
                  <a:t>:</a:t>
                </a:r>
              </a:p>
              <a:p>
                <a:pPr algn="ctr"/>
                <a:endParaRPr lang="en-GB" sz="2800" b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−9=−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−45=−4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−45=−4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−41=0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916832"/>
                <a:ext cx="4087592" cy="4724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89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5A/5B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90-91, 92-93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6" y="3157805"/>
            <a:ext cx="675309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Ex5A Q1, 2, 8, 9 &amp; 10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Ex5B Q1-3 a-d only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Q4-8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Q9-12 &amp; Challenge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4174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94-95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6" y="3140968"/>
            <a:ext cx="61770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Q1-2 a-d only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Q3-4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Q5-6 &amp; Challenge</a:t>
            </a:r>
            <a:endParaRPr lang="en-US" sz="2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595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Straight Line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0" y="1118357"/>
                <a:ext cx="9142856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8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8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8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8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18357"/>
                <a:ext cx="9142856" cy="14465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44" y="3065679"/>
                <a:ext cx="9142856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66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6600" dirty="0" smtClean="0"/>
                  <a:t>=</a:t>
                </a:r>
                <a:r>
                  <a:rPr lang="en-GB" sz="66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6600" dirty="0" smtClean="0"/>
                  <a:t>gradient</a:t>
                </a:r>
                <a:r>
                  <a:rPr lang="en-GB" sz="6600" dirty="0" smtClean="0">
                    <a:solidFill>
                      <a:srgbClr val="0000FF"/>
                    </a:solidFill>
                  </a:rPr>
                  <a:t> </a:t>
                </a:r>
                <a:endParaRPr lang="en-GB" sz="6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3065679"/>
                <a:ext cx="9142856" cy="1107996"/>
              </a:xfrm>
              <a:prstGeom prst="rect">
                <a:avLst/>
              </a:prstGeom>
              <a:blipFill rotWithShape="0">
                <a:blip r:embed="rId3"/>
                <a:stretch>
                  <a:fillRect t="-19231" b="-41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44" y="4433831"/>
                <a:ext cx="9142856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66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6600" dirty="0" smtClean="0"/>
                  <a:t>=</a:t>
                </a:r>
                <a:r>
                  <a:rPr lang="en-GB" sz="66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66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6600" dirty="0" smtClean="0"/>
                  <a:t> intercept </a:t>
                </a:r>
                <a:endParaRPr lang="en-GB" sz="6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4433831"/>
                <a:ext cx="9142856" cy="1107996"/>
              </a:xfrm>
              <a:prstGeom prst="rect">
                <a:avLst/>
              </a:prstGeom>
              <a:blipFill rotWithShape="0">
                <a:blip r:embed="rId4"/>
                <a:stretch>
                  <a:fillRect t="-20330" b="-41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85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Straight Line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908720"/>
                <a:ext cx="864096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Determine where the line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3200" dirty="0"/>
                  <a:t> crosses the:</a:t>
                </a:r>
              </a:p>
              <a:p>
                <a:endParaRPr lang="en-GB" sz="3200" dirty="0"/>
              </a:p>
              <a:p>
                <a:pPr marL="342900" indent="-342900">
                  <a:buAutoNum type="alphaLcParenR"/>
                </a:pPr>
                <a:r>
                  <a:rPr lang="en-GB" sz="3200" b="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200" dirty="0"/>
                  <a:t>-axis</a:t>
                </a:r>
                <a:r>
                  <a:rPr lang="en-GB" sz="3200" dirty="0" smtClean="0"/>
                  <a:t>:</a:t>
                </a:r>
              </a:p>
              <a:p>
                <a:pPr marL="342900" indent="-342900">
                  <a:buAutoNum type="alphaLcParenR"/>
                </a:pPr>
                <a:endParaRPr lang="en-GB" sz="3200" b="1" dirty="0"/>
              </a:p>
              <a:p>
                <a:pPr marL="342900" indent="-342900">
                  <a:buAutoNum type="alphaLcParenR"/>
                </a:pPr>
                <a:endParaRPr lang="en-GB" sz="3200" b="1" dirty="0" smtClean="0"/>
              </a:p>
              <a:p>
                <a:pPr marL="342900" indent="-342900">
                  <a:buAutoNum type="alphaLcParenR"/>
                </a:pPr>
                <a:endParaRPr lang="en-GB" sz="3200" b="1" dirty="0" smtClean="0"/>
              </a:p>
              <a:p>
                <a:pPr marL="342900" indent="-342900">
                  <a:buAutoNum type="alphaLcParenR"/>
                </a:pPr>
                <a:endParaRPr lang="en-GB" sz="3200" b="1" dirty="0"/>
              </a:p>
              <a:p>
                <a:pPr marL="342900" indent="-342900">
                  <a:buAutoNum type="alphaLcParenR"/>
                </a:pPr>
                <a:endParaRPr lang="en-GB" sz="3200" b="1" dirty="0"/>
              </a:p>
              <a:p>
                <a:pPr marL="342900" indent="-342900">
                  <a:buAutoNum type="alphaLcParenR"/>
                </a:pPr>
                <a:r>
                  <a:rPr lang="en-GB" sz="3200" b="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-</a:t>
                </a:r>
                <a:r>
                  <a:rPr lang="en-GB" sz="3200" dirty="0" smtClean="0"/>
                  <a:t>axis</a:t>
                </a:r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640960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1834" t="-16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186608" y="1974327"/>
                <a:ext cx="2520280" cy="2800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prstClr val="black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/>
                </a:r>
                <a:br>
                  <a:rPr lang="en-GB" sz="32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 </m:t>
                      </m:r>
                    </m:oMath>
                  </m:oMathPara>
                </a14:m>
                <a:endParaRPr lang="en-GB" sz="32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GB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GB" b="1" dirty="0" smtClean="0"/>
              </a:p>
              <a:p>
                <a:pPr algn="ctr"/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608" y="1974327"/>
                <a:ext cx="2520280" cy="2800190"/>
              </a:xfrm>
              <a:prstGeom prst="rect">
                <a:avLst/>
              </a:prstGeom>
              <a:blipFill rotWithShape="0">
                <a:blip r:embed="rId3"/>
                <a:stretch>
                  <a:fillRect t="-2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339752" y="4796288"/>
                <a:ext cx="221399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prstClr val="black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/>
                </a:r>
                <a:br>
                  <a:rPr lang="en-GB" sz="32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+0=3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796288"/>
                <a:ext cx="2213992" cy="1569660"/>
              </a:xfrm>
              <a:prstGeom prst="rect">
                <a:avLst/>
              </a:prstGeom>
              <a:blipFill rotWithShape="0">
                <a:blip r:embed="rId4"/>
                <a:stretch>
                  <a:fillRect t="-4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5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Straight Line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5376" y="3743898"/>
                <a:ext cx="8443087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Find the coordinate of the point where the line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400" dirty="0"/>
                  <a:t>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cuts </a:t>
                </a:r>
                <a:r>
                  <a:rPr lang="en-GB" sz="2400" dirty="0"/>
                  <a:t>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76" y="3743898"/>
                <a:ext cx="8443087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03648" y="4797152"/>
                <a:ext cx="6048672" cy="1899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On 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.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Substituting: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+0=5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797152"/>
                <a:ext cx="6048672" cy="1899302"/>
              </a:xfrm>
              <a:prstGeom prst="rect">
                <a:avLst/>
              </a:prstGeom>
              <a:blipFill rotWithShape="0">
                <a:blip r:embed="rId3"/>
                <a:stretch>
                  <a:fillRect t="-2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908720"/>
                <a:ext cx="8133793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2400" dirty="0"/>
                  <a:t> lies on the line with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400" dirty="0"/>
                  <a:t>. Determine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08720"/>
                <a:ext cx="8133793" cy="830997"/>
              </a:xfrm>
              <a:prstGeom prst="rect">
                <a:avLst/>
              </a:prstGeom>
              <a:blipFill rotWithShape="0">
                <a:blip r:embed="rId4"/>
                <a:stretch>
                  <a:fillRect b="-625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7704" y="2049310"/>
                <a:ext cx="604867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Substituting in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/>
                  <a:t> value: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049310"/>
                <a:ext cx="6048672" cy="1384995"/>
              </a:xfrm>
              <a:prstGeom prst="rect">
                <a:avLst/>
              </a:prstGeom>
              <a:blipFill rotWithShape="0">
                <a:blip r:embed="rId5"/>
                <a:stretch>
                  <a:fillRect t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96136" y="5746803"/>
                <a:ext cx="1140569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GB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5746803"/>
                <a:ext cx="1140569" cy="92217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06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3200" dirty="0"/>
                          <m:t>Straight</m:t>
                        </m:r>
                        <m:r>
                          <m:rPr>
                            <m:nor/>
                          </m:rPr>
                          <a:rPr lang="en-GB" sz="3200" dirty="0"/>
                          <m:t> </m:t>
                        </m:r>
                        <m:r>
                          <m:rPr>
                            <m:nor/>
                          </m:rPr>
                          <a:rPr lang="en-GB" sz="3200" dirty="0"/>
                          <m:t>Line</m:t>
                        </m:r>
                        <m:r>
                          <m:rPr>
                            <m:nor/>
                          </m:rPr>
                          <a:rPr lang="en-GB" sz="3200" dirty="0"/>
                          <m:t> </m:t>
                        </m:r>
                        <m:r>
                          <m:rPr>
                            <m:nor/>
                          </m:rPr>
                          <a:rPr lang="en-GB" sz="3200" dirty="0"/>
                          <m:t>Graphs</m:t>
                        </m:r>
                      </m:oMath>
                    </m:oMathPara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908720"/>
                <a:ext cx="8280920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Determine the gradient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-intercept of the line with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8280920" cy="830997"/>
              </a:xfrm>
              <a:prstGeom prst="rect">
                <a:avLst/>
              </a:prstGeom>
              <a:blipFill rotWithShape="0">
                <a:blip r:embed="rId3"/>
                <a:stretch>
                  <a:fillRect b="-62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55776" y="2204864"/>
                <a:ext cx="4176464" cy="3612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04864"/>
                <a:ext cx="4176464" cy="36121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47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18" y="587744"/>
            <a:ext cx="9142856" cy="0"/>
          </a:xfrm>
          <a:prstGeom prst="line">
            <a:avLst/>
          </a:prstGeom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690284"/>
                <a:ext cx="84969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steepness of a line is known as the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gradient</a:t>
                </a:r>
                <a:r>
                  <a:rPr lang="en-GB" sz="2800" dirty="0"/>
                  <a:t>.</a:t>
                </a:r>
              </a:p>
              <a:p>
                <a:pPr algn="ctr"/>
                <a:r>
                  <a:rPr lang="en-GB" sz="2800" dirty="0"/>
                  <a:t>It tells us what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sz="2800" dirty="0"/>
                  <a:t> changes by as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/>
                  <a:t> increases by 1.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90284"/>
                <a:ext cx="8496944" cy="954107"/>
              </a:xfrm>
              <a:prstGeom prst="rect">
                <a:avLst/>
              </a:prstGeom>
              <a:blipFill rotWithShape="0">
                <a:blip r:embed="rId2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1437" y="5367129"/>
                <a:ext cx="3011948" cy="1248803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GB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37" y="5367129"/>
                <a:ext cx="3011948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Straight Line </a:t>
              </a:r>
              <a:r>
                <a:rPr lang="en-GB" sz="3200" dirty="0" smtClean="0"/>
                <a:t>Graphs – </a:t>
              </a:r>
              <a:r>
                <a:rPr lang="en-GB" sz="3200" dirty="0"/>
                <a:t>g</a:t>
              </a:r>
              <a:r>
                <a:rPr lang="en-GB" sz="3200" dirty="0" smtClean="0"/>
                <a:t>radient </a:t>
              </a:r>
              <a:endParaRPr lang="en-GB" sz="32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60070" y="5356183"/>
                <a:ext cx="3384376" cy="1247073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070" y="5356183"/>
                <a:ext cx="3384376" cy="1247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2087724" y="1660534"/>
            <a:ext cx="4680520" cy="3329137"/>
            <a:chOff x="3059832" y="1661764"/>
            <a:chExt cx="2924617" cy="3329137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3250390" y="1847727"/>
              <a:ext cx="21436" cy="312642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059832" y="3848806"/>
              <a:ext cx="2924617" cy="256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655255" y="1832582"/>
              <a:ext cx="1119916" cy="315831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163103" y="3599366"/>
              <a:ext cx="504056" cy="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667159" y="2206094"/>
              <a:ext cx="0" cy="1393272"/>
            </a:xfrm>
            <a:prstGeom prst="line">
              <a:avLst/>
            </a:prstGeom>
            <a:ln>
              <a:prstDash val="sysDot"/>
              <a:tailEnd type="triangle" w="lg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256691" y="3533466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6691" y="3533466"/>
                  <a:ext cx="288032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3854540" y="4199554"/>
                  <a:ext cx="9637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4540" y="4199554"/>
                  <a:ext cx="963790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4544723" y="1661764"/>
                  <a:ext cx="9744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4723" y="1661764"/>
                  <a:ext cx="97443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Oval 12"/>
            <p:cNvSpPr/>
            <p:nvPr/>
          </p:nvSpPr>
          <p:spPr>
            <a:xfrm>
              <a:off x="4747111" y="1797799"/>
              <a:ext cx="71505" cy="9726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3892224" y="4220207"/>
              <a:ext cx="44994" cy="9245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719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9336" y="1180278"/>
                <a:ext cx="45958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1, 4</m:t>
                          </m:r>
                        </m:e>
                      </m:d>
                      <m:r>
                        <a:rPr lang="en-GB" sz="4000" b="0" i="1" smtClean="0">
                          <a:latin typeface="Cambria Math"/>
                        </a:rPr>
                        <m:t>    (3, 10)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36" y="1180278"/>
                <a:ext cx="4595886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47270" y="1246189"/>
                <a:ext cx="28083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𝑚</m:t>
                      </m:r>
                      <m:r>
                        <a:rPr lang="en-GB" sz="40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70" y="1246189"/>
                <a:ext cx="2808312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91286" y="2030775"/>
                <a:ext cx="28083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𝑚</m:t>
                      </m:r>
                      <m:r>
                        <a:rPr lang="en-GB" sz="40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286" y="2030775"/>
                <a:ext cx="2808312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0726" y="3112300"/>
                <a:ext cx="45958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2, 2</m:t>
                          </m:r>
                        </m:e>
                      </m:d>
                      <m:r>
                        <a:rPr lang="en-GB" sz="4000" b="0" i="1" smtClean="0">
                          <a:latin typeface="Cambria Math"/>
                        </a:rPr>
                        <m:t>    (−1, 10)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26" y="3112300"/>
                <a:ext cx="459588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26450" y="2773055"/>
                <a:ext cx="2808312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𝑚</m:t>
                      </m:r>
                      <m:r>
                        <a:rPr lang="en-GB" sz="40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450" y="2773055"/>
                <a:ext cx="2808312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3883" y="2176196"/>
                <a:ext cx="45958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5, 7</m:t>
                          </m:r>
                        </m:e>
                      </m:d>
                      <m:r>
                        <a:rPr lang="en-GB" sz="4000" b="0" i="1" smtClean="0">
                          <a:latin typeface="Cambria Math"/>
                        </a:rPr>
                        <m:t>    (8, 1)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83" y="2176196"/>
                <a:ext cx="4595886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12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Straight Line </a:t>
              </a:r>
              <a:r>
                <a:rPr lang="en-GB" sz="3200" dirty="0" smtClean="0"/>
                <a:t>Graphs – gradient </a:t>
              </a:r>
              <a:endParaRPr lang="en-GB" sz="32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15312" y="4166482"/>
                <a:ext cx="711315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Show that the points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A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3,4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5,5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11,8</m:t>
                        </m:r>
                      </m:e>
                    </m:d>
                  </m:oMath>
                </a14:m>
                <a:r>
                  <a:rPr lang="en-GB" sz="2800" dirty="0"/>
                  <a:t> all lie on a straight line</a:t>
                </a:r>
                <a:r>
                  <a:rPr lang="en-GB" sz="2800" dirty="0" smtClean="0"/>
                  <a:t>.</a:t>
                </a:r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12" y="4166482"/>
                <a:ext cx="7113157" cy="954107"/>
              </a:xfrm>
              <a:prstGeom prst="rect">
                <a:avLst/>
              </a:prstGeom>
              <a:blipFill rotWithShape="0">
                <a:blip r:embed="rId8"/>
                <a:stretch>
                  <a:fillRect l="-1801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395536" y="1337500"/>
            <a:ext cx="347413" cy="420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5535" y="2317733"/>
            <a:ext cx="347413" cy="420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5535" y="3255779"/>
            <a:ext cx="347413" cy="420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2745" y="743496"/>
            <a:ext cx="636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Find the gradient of the line that goes through the points: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2834" y="4171718"/>
            <a:ext cx="347413" cy="420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213804" y="5223072"/>
                <a:ext cx="6677050" cy="13326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sub>
                      </m:sSub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sSub>
                        <m:sSub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𝑩𝑪</m:t>
                          </m:r>
                        </m:sub>
                      </m:sSub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Gradients the same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800" b="1" dirty="0">
                    <a:solidFill>
                      <a:prstClr val="black"/>
                    </a:solidFill>
                  </a:rPr>
                  <a:t> ‘collinear’.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04" y="5223072"/>
                <a:ext cx="6677050" cy="1332673"/>
              </a:xfrm>
              <a:prstGeom prst="rect">
                <a:avLst/>
              </a:prstGeom>
              <a:blipFill rotWithShape="0">
                <a:blip r:embed="rId9"/>
                <a:stretch>
                  <a:fillRect b="-12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1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Straight Line </a:t>
              </a:r>
              <a:r>
                <a:rPr lang="en-GB" sz="3200" dirty="0" smtClean="0"/>
                <a:t>Graphs – gradient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908720"/>
                <a:ext cx="8280920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line joining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2,−5</m:t>
                        </m:r>
                      </m:e>
                    </m:d>
                  </m:oMath>
                </a14:m>
                <a:r>
                  <a:rPr lang="en-GB" sz="3200" dirty="0"/>
                  <a:t>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3200" dirty="0"/>
                  <a:t> has gradient -1.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Work </a:t>
                </a:r>
                <a:r>
                  <a:rPr lang="en-GB" sz="3200" dirty="0"/>
                  <a:t>out the value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280920" cy="1077218"/>
              </a:xfrm>
              <a:prstGeom prst="rect">
                <a:avLst/>
              </a:prstGeom>
              <a:blipFill rotWithShape="0">
                <a:blip r:embed="rId2"/>
                <a:stretch>
                  <a:fillRect r="-569"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3699" y="2420888"/>
                <a:ext cx="3456384" cy="3851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−−5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4−2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699" y="2420888"/>
                <a:ext cx="3456384" cy="38511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77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734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3200" dirty="0" smtClean="0"/>
                          <m:t>Straight</m:t>
                        </m:r>
                        <m:r>
                          <m:rPr>
                            <m:nor/>
                          </m:rPr>
                          <a:rPr lang="en-GB" sz="3200" dirty="0" smtClean="0"/>
                          <m:t> </m:t>
                        </m:r>
                        <m:r>
                          <m:rPr>
                            <m:nor/>
                          </m:rPr>
                          <a:rPr lang="en-GB" sz="3200" dirty="0" smtClean="0"/>
                          <m:t>Line</m:t>
                        </m:r>
                        <m:r>
                          <m:rPr>
                            <m:nor/>
                          </m:rPr>
                          <a:rPr lang="en-GB" sz="3200" dirty="0" smtClean="0"/>
                          <m:t> </m:t>
                        </m:r>
                        <m:r>
                          <m:rPr>
                            <m:nor/>
                          </m:rPr>
                          <a:rPr lang="en-GB" sz="3200" dirty="0" smtClean="0"/>
                          <m:t>Graphs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𝑏𝑦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GB" sz="3200" baseline="-250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7342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9009" y="944439"/>
                <a:ext cx="786576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𝒃𝒚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200" dirty="0"/>
                  <a:t>, where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3200" dirty="0"/>
                  <a:t> are integers.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This </a:t>
                </a:r>
                <a:r>
                  <a:rPr lang="en-GB" sz="3200" dirty="0"/>
                  <a:t>is known as the ‘</a:t>
                </a:r>
                <a:r>
                  <a:rPr lang="en-GB" sz="3200" b="1" dirty="0"/>
                  <a:t>standard</a:t>
                </a:r>
                <a:r>
                  <a:rPr lang="en-GB" sz="3200" dirty="0"/>
                  <a:t>’ form.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09" y="944439"/>
                <a:ext cx="7865764" cy="1077218"/>
              </a:xfrm>
              <a:prstGeom prst="rect">
                <a:avLst/>
              </a:prstGeom>
              <a:blipFill rotWithShape="0">
                <a:blip r:embed="rId3"/>
                <a:stretch>
                  <a:fillRect t="-6780" r="-1163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3683" y="2595982"/>
                <a:ext cx="8316415" cy="11346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Express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in the form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800" dirty="0"/>
                  <a:t>,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800" dirty="0"/>
                  <a:t> are integers.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83" y="2595982"/>
                <a:ext cx="8316415" cy="1134670"/>
              </a:xfrm>
              <a:prstGeom prst="rect">
                <a:avLst/>
              </a:prstGeom>
              <a:blipFill rotWithShape="0">
                <a:blip r:embed="rId4"/>
                <a:stretch>
                  <a:fillRect b="-660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35686" y="4304977"/>
                <a:ext cx="367240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686" y="4304977"/>
                <a:ext cx="3672408" cy="19389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182769" y="4437112"/>
            <a:ext cx="23220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</a:t>
            </a:r>
            <a:r>
              <a:rPr lang="en-GB" dirty="0" smtClean="0">
                <a:solidFill>
                  <a:schemeClr val="bg1"/>
                </a:solidFill>
              </a:rPr>
              <a:t>ultiply through by 3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9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22291</TotalTime>
  <Words>522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872</cp:revision>
  <dcterms:created xsi:type="dcterms:W3CDTF">2013-02-28T07:36:55Z</dcterms:created>
  <dcterms:modified xsi:type="dcterms:W3CDTF">2019-09-02T02:20:29Z</dcterms:modified>
</cp:coreProperties>
</file>