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649" r:id="rId2"/>
    <p:sldId id="642" r:id="rId3"/>
    <p:sldId id="645" r:id="rId4"/>
    <p:sldId id="650" r:id="rId5"/>
    <p:sldId id="646" r:id="rId6"/>
    <p:sldId id="643" r:id="rId7"/>
    <p:sldId id="647" r:id="rId8"/>
    <p:sldId id="53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2483" autoAdjust="0"/>
    <p:restoredTop sz="88534" autoAdjust="0"/>
  </p:normalViewPr>
  <p:slideViewPr>
    <p:cSldViewPr>
      <p:cViewPr varScale="1">
        <p:scale>
          <a:sx n="70" d="100"/>
          <a:sy n="70" d="100"/>
        </p:scale>
        <p:origin x="752" y="18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366358-4818-49C9-97D3-545E1716034E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02339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366358-4818-49C9-97D3-545E1716034E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38673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23.png"/><Relationship Id="rId3" Type="http://schemas.openxmlformats.org/officeDocument/2006/relationships/image" Target="../media/image130.png"/><Relationship Id="rId7" Type="http://schemas.openxmlformats.org/officeDocument/2006/relationships/image" Target="../media/image17.png"/><Relationship Id="rId12" Type="http://schemas.openxmlformats.org/officeDocument/2006/relationships/image" Target="../media/image22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0.png"/><Relationship Id="rId9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2 Pure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0" y="980728"/>
            <a:ext cx="914285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b="1" dirty="0"/>
              <a:t>Radians </a:t>
            </a:r>
          </a:p>
          <a:p>
            <a:pPr algn="ctr"/>
            <a:r>
              <a:rPr lang="en-GB" sz="9600" b="1" dirty="0"/>
              <a:t>– </a:t>
            </a:r>
            <a:r>
              <a:rPr lang="en-GB" sz="9600" dirty="0"/>
              <a:t>Introduction</a:t>
            </a:r>
          </a:p>
          <a:p>
            <a:pPr algn="ctr"/>
            <a:r>
              <a:rPr lang="en-GB" sz="7200" dirty="0"/>
              <a:t>Chapter 5</a:t>
            </a:r>
          </a:p>
          <a:p>
            <a:pPr algn="ctr"/>
            <a:r>
              <a:rPr lang="en-GB" sz="7200" dirty="0"/>
              <a:t>(Part 1 of 5)</a:t>
            </a:r>
          </a:p>
        </p:txBody>
      </p:sp>
    </p:spTree>
    <p:extLst>
      <p:ext uri="{BB962C8B-B14F-4D97-AF65-F5344CB8AC3E}">
        <p14:creationId xmlns:p14="http://schemas.microsoft.com/office/powerpoint/2010/main" val="3552738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Radians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34" name="TextBox 33"/>
          <p:cNvSpPr txBox="1"/>
          <p:nvPr/>
        </p:nvSpPr>
        <p:spPr>
          <a:xfrm>
            <a:off x="1144" y="706741"/>
            <a:ext cx="91428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So far you’ve used </a:t>
            </a:r>
            <a:r>
              <a:rPr lang="en-GB" sz="2400" b="1" dirty="0"/>
              <a:t>degrees</a:t>
            </a:r>
            <a:r>
              <a:rPr lang="en-GB" sz="2400" dirty="0"/>
              <a:t> as the unit to measure angles.</a:t>
            </a:r>
          </a:p>
          <a:p>
            <a:pPr algn="ctr"/>
            <a:r>
              <a:rPr lang="en-GB" sz="2400" dirty="0"/>
              <a:t>But outside geometry,  mathematicians pretty much always use </a:t>
            </a:r>
            <a:r>
              <a:rPr lang="en-GB" sz="2400" b="1" dirty="0"/>
              <a:t>radians</a:t>
            </a:r>
            <a:r>
              <a:rPr lang="en-GB" sz="2400" dirty="0"/>
              <a:t>.</a:t>
            </a:r>
          </a:p>
        </p:txBody>
      </p:sp>
      <p:sp>
        <p:nvSpPr>
          <p:cNvPr id="35" name="Oval 34"/>
          <p:cNvSpPr/>
          <p:nvPr/>
        </p:nvSpPr>
        <p:spPr>
          <a:xfrm>
            <a:off x="755576" y="1988840"/>
            <a:ext cx="3096344" cy="302433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7" name="Straight Connector 36"/>
          <p:cNvCxnSpPr>
            <a:stCxn id="35" idx="0"/>
          </p:cNvCxnSpPr>
          <p:nvPr/>
        </p:nvCxnSpPr>
        <p:spPr>
          <a:xfrm flipH="1">
            <a:off x="2289976" y="1988840"/>
            <a:ext cx="13772" cy="1533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 37"/>
          <p:cNvSpPr/>
          <p:nvPr/>
        </p:nvSpPr>
        <p:spPr>
          <a:xfrm>
            <a:off x="2221136" y="191175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9" name="Straight Connector 38"/>
          <p:cNvCxnSpPr/>
          <p:nvPr/>
        </p:nvCxnSpPr>
        <p:spPr>
          <a:xfrm flipH="1">
            <a:off x="2289810" y="1996440"/>
            <a:ext cx="243840" cy="152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Freeform 44"/>
          <p:cNvSpPr/>
          <p:nvPr/>
        </p:nvSpPr>
        <p:spPr>
          <a:xfrm>
            <a:off x="2293620" y="3002280"/>
            <a:ext cx="83820" cy="11430"/>
          </a:xfrm>
          <a:custGeom>
            <a:avLst/>
            <a:gdLst>
              <a:gd name="connsiteX0" fmla="*/ 0 w 83820"/>
              <a:gd name="connsiteY0" fmla="*/ 0 h 11430"/>
              <a:gd name="connsiteX1" fmla="*/ 41910 w 83820"/>
              <a:gd name="connsiteY1" fmla="*/ 0 h 11430"/>
              <a:gd name="connsiteX2" fmla="*/ 83820 w 83820"/>
              <a:gd name="connsiteY2" fmla="*/ 11430 h 114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3820" h="11430">
                <a:moveTo>
                  <a:pt x="0" y="0"/>
                </a:moveTo>
                <a:lnTo>
                  <a:pt x="41910" y="0"/>
                </a:lnTo>
                <a:lnTo>
                  <a:pt x="83820" y="1143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TextBox 45"/>
          <p:cNvSpPr txBox="1"/>
          <p:nvPr/>
        </p:nvSpPr>
        <p:spPr>
          <a:xfrm>
            <a:off x="2199546" y="2682250"/>
            <a:ext cx="34099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dirty="0"/>
              <a:t>1</a:t>
            </a:r>
            <a:r>
              <a:rPr lang="en-GB" sz="1050" dirty="0">
                <a:latin typeface="Calibri"/>
              </a:rPr>
              <a:t>°</a:t>
            </a:r>
            <a:endParaRPr lang="en-GB" sz="1050" dirty="0"/>
          </a:p>
        </p:txBody>
      </p:sp>
      <p:sp>
        <p:nvSpPr>
          <p:cNvPr id="47" name="Rectangle 46"/>
          <p:cNvSpPr/>
          <p:nvPr/>
        </p:nvSpPr>
        <p:spPr>
          <a:xfrm>
            <a:off x="1213024" y="5118831"/>
            <a:ext cx="2304256" cy="72008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/>
              <a:t>1 Degree</a:t>
            </a:r>
          </a:p>
        </p:txBody>
      </p:sp>
      <p:sp>
        <p:nvSpPr>
          <p:cNvPr id="49" name="Oval 48"/>
          <p:cNvSpPr/>
          <p:nvPr/>
        </p:nvSpPr>
        <p:spPr>
          <a:xfrm>
            <a:off x="5004048" y="1988840"/>
            <a:ext cx="3096344" cy="302433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0" name="Straight Connector 49"/>
          <p:cNvCxnSpPr/>
          <p:nvPr/>
        </p:nvCxnSpPr>
        <p:spPr>
          <a:xfrm flipH="1">
            <a:off x="6516216" y="1988840"/>
            <a:ext cx="13772" cy="1533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Oval 50"/>
          <p:cNvSpPr/>
          <p:nvPr/>
        </p:nvSpPr>
        <p:spPr>
          <a:xfrm>
            <a:off x="6444208" y="191683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Rectangle 59"/>
          <p:cNvSpPr/>
          <p:nvPr/>
        </p:nvSpPr>
        <p:spPr>
          <a:xfrm>
            <a:off x="5364088" y="5131207"/>
            <a:ext cx="2304256" cy="72008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/>
              <a:t>1 Radian 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6156176" y="2564904"/>
            <a:ext cx="504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r</a:t>
            </a:r>
            <a:endParaRPr lang="en-GB" sz="1600" baseline="30000" dirty="0"/>
          </a:p>
        </p:txBody>
      </p:sp>
      <p:grpSp>
        <p:nvGrpSpPr>
          <p:cNvPr id="64" name="Group 63"/>
          <p:cNvGrpSpPr/>
          <p:nvPr/>
        </p:nvGrpSpPr>
        <p:grpSpPr>
          <a:xfrm>
            <a:off x="6516216" y="1700808"/>
            <a:ext cx="1492404" cy="1800200"/>
            <a:chOff x="6516216" y="1700808"/>
            <a:chExt cx="1492404" cy="1800200"/>
          </a:xfrm>
        </p:grpSpPr>
        <p:cxnSp>
          <p:nvCxnSpPr>
            <p:cNvPr id="52" name="Straight Connector 51"/>
            <p:cNvCxnSpPr/>
            <p:nvPr/>
          </p:nvCxnSpPr>
          <p:spPr>
            <a:xfrm flipH="1">
              <a:off x="6516216" y="2636912"/>
              <a:ext cx="1296144" cy="8640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Freeform 56"/>
            <p:cNvSpPr/>
            <p:nvPr/>
          </p:nvSpPr>
          <p:spPr>
            <a:xfrm>
              <a:off x="6522720" y="3055620"/>
              <a:ext cx="381000" cy="198120"/>
            </a:xfrm>
            <a:custGeom>
              <a:avLst/>
              <a:gdLst>
                <a:gd name="connsiteX0" fmla="*/ 0 w 381000"/>
                <a:gd name="connsiteY0" fmla="*/ 0 h 198120"/>
                <a:gd name="connsiteX1" fmla="*/ 152400 w 381000"/>
                <a:gd name="connsiteY1" fmla="*/ 22860 h 198120"/>
                <a:gd name="connsiteX2" fmla="*/ 312420 w 381000"/>
                <a:gd name="connsiteY2" fmla="*/ 121920 h 198120"/>
                <a:gd name="connsiteX3" fmla="*/ 381000 w 381000"/>
                <a:gd name="connsiteY3" fmla="*/ 198120 h 198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1000" h="198120">
                  <a:moveTo>
                    <a:pt x="0" y="0"/>
                  </a:moveTo>
                  <a:cubicBezTo>
                    <a:pt x="50165" y="1270"/>
                    <a:pt x="100330" y="2540"/>
                    <a:pt x="152400" y="22860"/>
                  </a:cubicBezTo>
                  <a:cubicBezTo>
                    <a:pt x="204470" y="43180"/>
                    <a:pt x="274320" y="92710"/>
                    <a:pt x="312420" y="121920"/>
                  </a:cubicBezTo>
                  <a:cubicBezTo>
                    <a:pt x="350520" y="151130"/>
                    <a:pt x="365760" y="174625"/>
                    <a:pt x="381000" y="198120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6531073" y="2752353"/>
              <a:ext cx="64125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/>
                <a:t>1 rad</a:t>
              </a:r>
              <a:endParaRPr lang="en-GB" sz="1600" baseline="30000" dirty="0"/>
            </a:p>
          </p:txBody>
        </p:sp>
        <p:sp>
          <p:nvSpPr>
            <p:cNvPr id="63" name="Freeform 62"/>
            <p:cNvSpPr/>
            <p:nvPr/>
          </p:nvSpPr>
          <p:spPr>
            <a:xfrm>
              <a:off x="6560820" y="1743710"/>
              <a:ext cx="1447800" cy="687070"/>
            </a:xfrm>
            <a:custGeom>
              <a:avLst/>
              <a:gdLst>
                <a:gd name="connsiteX0" fmla="*/ 0 w 1447800"/>
                <a:gd name="connsiteY0" fmla="*/ 8890 h 687070"/>
                <a:gd name="connsiteX1" fmla="*/ 327660 w 1447800"/>
                <a:gd name="connsiteY1" fmla="*/ 16510 h 687070"/>
                <a:gd name="connsiteX2" fmla="*/ 678180 w 1447800"/>
                <a:gd name="connsiteY2" fmla="*/ 107950 h 687070"/>
                <a:gd name="connsiteX3" fmla="*/ 929640 w 1447800"/>
                <a:gd name="connsiteY3" fmla="*/ 214630 h 687070"/>
                <a:gd name="connsiteX4" fmla="*/ 1158240 w 1447800"/>
                <a:gd name="connsiteY4" fmla="*/ 374650 h 687070"/>
                <a:gd name="connsiteX5" fmla="*/ 1356360 w 1447800"/>
                <a:gd name="connsiteY5" fmla="*/ 588010 h 687070"/>
                <a:gd name="connsiteX6" fmla="*/ 1447800 w 1447800"/>
                <a:gd name="connsiteY6" fmla="*/ 687070 h 6870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47800" h="687070">
                  <a:moveTo>
                    <a:pt x="0" y="8890"/>
                  </a:moveTo>
                  <a:cubicBezTo>
                    <a:pt x="107315" y="4445"/>
                    <a:pt x="214630" y="0"/>
                    <a:pt x="327660" y="16510"/>
                  </a:cubicBezTo>
                  <a:cubicBezTo>
                    <a:pt x="440690" y="33020"/>
                    <a:pt x="577850" y="74930"/>
                    <a:pt x="678180" y="107950"/>
                  </a:cubicBezTo>
                  <a:cubicBezTo>
                    <a:pt x="778510" y="140970"/>
                    <a:pt x="849630" y="170180"/>
                    <a:pt x="929640" y="214630"/>
                  </a:cubicBezTo>
                  <a:cubicBezTo>
                    <a:pt x="1009650" y="259080"/>
                    <a:pt x="1087120" y="312420"/>
                    <a:pt x="1158240" y="374650"/>
                  </a:cubicBezTo>
                  <a:cubicBezTo>
                    <a:pt x="1229360" y="436880"/>
                    <a:pt x="1356360" y="588010"/>
                    <a:pt x="1356360" y="588010"/>
                  </a:cubicBezTo>
                  <a:lnTo>
                    <a:pt x="1447800" y="687070"/>
                  </a:lnTo>
                </a:path>
              </a:pathLst>
            </a:custGeom>
            <a:ln>
              <a:solidFill>
                <a:schemeClr val="tx1"/>
              </a:solidFill>
              <a:prstDash val="dash"/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7236296" y="1700808"/>
              <a:ext cx="360040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/>
                <a:t>r</a:t>
              </a:r>
              <a:endParaRPr lang="en-GB" sz="1600" baseline="30000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178940" y="6093296"/>
                <a:ext cx="878497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3600" b="1" i="1" smtClean="0">
                        <a:latin typeface="Cambria Math" panose="02040503050406030204" pitchFamily="18" charset="0"/>
                      </a:rPr>
                      <m:t>𝟑𝟔𝟎</m:t>
                    </m:r>
                    <m:r>
                      <a:rPr lang="en-GB" sz="3600" b="1" i="1" smtClean="0">
                        <a:latin typeface="Cambria Math" panose="02040503050406030204" pitchFamily="18" charset="0"/>
                      </a:rPr>
                      <m:t>°=</m:t>
                    </m:r>
                    <m:r>
                      <a:rPr lang="en-GB" sz="3600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GB" sz="3600" b="1" i="1" smtClean="0">
                        <a:latin typeface="Cambria Math" panose="02040503050406030204" pitchFamily="18" charset="0"/>
                      </a:rPr>
                      <m:t>𝝅</m:t>
                    </m:r>
                  </m:oMath>
                </a14:m>
                <a:r>
                  <a:rPr lang="en-GB" sz="3600" b="1" dirty="0"/>
                  <a:t> rad</a:t>
                </a:r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940" y="6093296"/>
                <a:ext cx="8784976" cy="646331"/>
              </a:xfrm>
              <a:prstGeom prst="rect">
                <a:avLst/>
              </a:prstGeom>
              <a:blipFill>
                <a:blip r:embed="rId2"/>
                <a:stretch>
                  <a:fillRect t="-15094" b="-349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19013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F13C197-0672-4905-AD1C-F9140DD2F228}"/>
              </a:ext>
            </a:extLst>
          </p:cNvPr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A000C8DB-F489-4014-9348-9CE199D9667A}"/>
                </a:ext>
              </a:extLst>
            </p:cNvPr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Radians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5DF4EA8D-C0D6-42DF-A79F-9398753CB744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0D09E39A-99DD-4A91-ADBF-D2D9D1A5DA2F}"/>
              </a:ext>
            </a:extLst>
          </p:cNvPr>
          <p:cNvSpPr txBox="1"/>
          <p:nvPr/>
        </p:nvSpPr>
        <p:spPr>
          <a:xfrm>
            <a:off x="0" y="2924944"/>
            <a:ext cx="91805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/>
              <a:t>it helps makes certain </a:t>
            </a:r>
          </a:p>
          <a:p>
            <a:pPr algn="ctr"/>
            <a:r>
              <a:rPr lang="en-GB" sz="4800" dirty="0"/>
              <a:t>calculations easier.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FE10AB3-34EA-44AD-A3A1-622344C6D223}"/>
              </a:ext>
            </a:extLst>
          </p:cNvPr>
          <p:cNvSpPr/>
          <p:nvPr/>
        </p:nvSpPr>
        <p:spPr>
          <a:xfrm>
            <a:off x="1144" y="1337876"/>
            <a:ext cx="914285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6000" dirty="0"/>
              <a:t>…but </a:t>
            </a:r>
            <a:r>
              <a:rPr lang="en-GB" sz="6000" b="1" dirty="0"/>
              <a:t>WHY</a:t>
            </a:r>
            <a:r>
              <a:rPr lang="en-GB" sz="6000" dirty="0"/>
              <a:t> use radians?</a:t>
            </a:r>
          </a:p>
        </p:txBody>
      </p:sp>
    </p:spTree>
    <p:extLst>
      <p:ext uri="{BB962C8B-B14F-4D97-AF65-F5344CB8AC3E}">
        <p14:creationId xmlns:p14="http://schemas.microsoft.com/office/powerpoint/2010/main" val="28420259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Radians - Converting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0" y="836712"/>
                <a:ext cx="9144000" cy="10156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6000" i="1" dirty="0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6000" b="0" i="1" dirty="0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GB" sz="6000" i="1" dirty="0" smtClean="0">
                        <a:latin typeface="Cambria Math" panose="02040503050406030204" pitchFamily="18" charset="0"/>
                      </a:rPr>
                      <m:t>0°</m:t>
                    </m:r>
                  </m:oMath>
                </a14:m>
                <a:r>
                  <a:rPr lang="en-GB" sz="6000" dirty="0"/>
                  <a:t>  =  </a:t>
                </a:r>
                <a14:m>
                  <m:oMath xmlns:m="http://schemas.openxmlformats.org/officeDocument/2006/math">
                    <m:r>
                      <a:rPr lang="en-GB" sz="6000" b="0" i="0" dirty="0" smtClean="0">
                        <a:latin typeface="Cambria Math" panose="02040503050406030204" pitchFamily="18" charset="0"/>
                        <a:sym typeface="Symbol"/>
                      </a:rPr>
                      <m:t>2</m:t>
                    </m:r>
                    <m:r>
                      <a:rPr lang="en-GB" sz="6000" b="0" i="1" dirty="0" smtClean="0">
                        <a:latin typeface="Cambria Math" panose="02040503050406030204" pitchFamily="18" charset="0"/>
                        <a:sym typeface="Symbol"/>
                      </a:rPr>
                      <m:t>𝜋</m:t>
                    </m:r>
                  </m:oMath>
                </a14:m>
                <a:endParaRPr lang="en-GB" sz="60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836712"/>
                <a:ext cx="9144000" cy="1015663"/>
              </a:xfrm>
              <a:prstGeom prst="rect">
                <a:avLst/>
              </a:prstGeom>
              <a:blipFill>
                <a:blip r:embed="rId3"/>
                <a:stretch>
                  <a:fillRect t="-17964" b="-395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2555776" y="2276872"/>
                <a:ext cx="2771800" cy="10156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6000" i="1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GB" sz="6000" b="0" i="1" dirty="0" smtClean="0">
                        <a:latin typeface="Cambria Math" panose="02040503050406030204" pitchFamily="18" charset="0"/>
                      </a:rPr>
                      <m:t>8</m:t>
                    </m:r>
                    <m:r>
                      <a:rPr lang="en-GB" sz="6000" i="1" dirty="0" smtClean="0">
                        <a:latin typeface="Cambria Math" panose="02040503050406030204" pitchFamily="18" charset="0"/>
                      </a:rPr>
                      <m:t>0°</m:t>
                    </m:r>
                  </m:oMath>
                </a14:m>
                <a:r>
                  <a:rPr lang="en-GB" sz="6000" dirty="0"/>
                  <a:t>  =</a:t>
                </a: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5776" y="2276872"/>
                <a:ext cx="2771800" cy="1015663"/>
              </a:xfrm>
              <a:prstGeom prst="rect">
                <a:avLst/>
              </a:prstGeom>
              <a:blipFill>
                <a:blip r:embed="rId4"/>
                <a:stretch>
                  <a:fillRect t="-18675" r="-7692" b="-403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2771800" y="3641300"/>
                <a:ext cx="2771800" cy="10156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6000" i="1" dirty="0">
                        <a:latin typeface="Cambria Math" panose="02040503050406030204" pitchFamily="18" charset="0"/>
                      </a:rPr>
                      <m:t>9</m:t>
                    </m:r>
                    <m:r>
                      <a:rPr lang="en-GB" sz="6000" i="1" dirty="0" smtClean="0">
                        <a:latin typeface="Cambria Math" panose="02040503050406030204" pitchFamily="18" charset="0"/>
                      </a:rPr>
                      <m:t>0°</m:t>
                    </m:r>
                  </m:oMath>
                </a14:m>
                <a:r>
                  <a:rPr lang="en-GB" sz="6000" dirty="0"/>
                  <a:t>  =</a:t>
                </a: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1800" y="3641300"/>
                <a:ext cx="2771800" cy="1015663"/>
              </a:xfrm>
              <a:prstGeom prst="rect">
                <a:avLst/>
              </a:prstGeom>
              <a:blipFill>
                <a:blip r:embed="rId5"/>
                <a:stretch>
                  <a:fillRect t="-17964" b="-395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2598814" y="5153468"/>
                <a:ext cx="2771800" cy="10156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6000" i="1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6000" b="0" i="1" dirty="0" smtClean="0">
                        <a:latin typeface="Cambria Math" panose="02040503050406030204" pitchFamily="18" charset="0"/>
                      </a:rPr>
                      <m:t>70</m:t>
                    </m:r>
                    <m:r>
                      <a:rPr lang="en-GB" sz="6000" i="1" dirty="0" smtClean="0">
                        <a:latin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6000" dirty="0"/>
                  <a:t>  =</a:t>
                </a: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8814" y="5153468"/>
                <a:ext cx="2771800" cy="1015663"/>
              </a:xfrm>
              <a:prstGeom prst="rect">
                <a:avLst/>
              </a:prstGeom>
              <a:blipFill>
                <a:blip r:embed="rId6"/>
                <a:stretch>
                  <a:fillRect t="-17964" r="-7692" b="-395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5724128" y="2267780"/>
                <a:ext cx="832792" cy="10156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6000" i="1" dirty="0">
                          <a:latin typeface="Cambria Math" panose="02040503050406030204" pitchFamily="18" charset="0"/>
                          <a:sym typeface="Symbol"/>
                        </a:rPr>
                        <m:t>𝜋</m:t>
                      </m:r>
                    </m:oMath>
                  </m:oMathPara>
                </a14:m>
                <a:endParaRPr lang="en-GB" sz="60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4128" y="2267780"/>
                <a:ext cx="832792" cy="101566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5684601" y="3596159"/>
                <a:ext cx="904414" cy="11059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6000" i="1" dirty="0" smtClean="0">
                              <a:latin typeface="Cambria Math" panose="02040503050406030204" pitchFamily="18" charset="0"/>
                              <a:sym typeface="Symbol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6000" i="1" dirty="0" smtClean="0">
                                  <a:latin typeface="Cambria Math" panose="02040503050406030204" pitchFamily="18" charset="0"/>
                                  <a:sym typeface="Symbol"/>
                                </a:rPr>
                              </m:ctrlPr>
                            </m:fPr>
                            <m:num>
                              <m:r>
                                <a:rPr lang="en-GB" sz="6000" i="1" dirty="0">
                                  <a:latin typeface="Cambria Math" panose="02040503050406030204" pitchFamily="18" charset="0"/>
                                  <a:sym typeface="Symbol"/>
                                </a:rPr>
                                <m:t>𝜋</m:t>
                              </m:r>
                              <m:r>
                                <m:rPr>
                                  <m:nor/>
                                </m:rPr>
                                <a:rPr lang="en-GB" sz="6000" dirty="0"/>
                                <m:t> </m:t>
                              </m:r>
                            </m:num>
                            <m:den>
                              <m:r>
                                <a:rPr lang="en-GB" sz="6000" b="0" i="1" dirty="0" smtClean="0">
                                  <a:latin typeface="Cambria Math" panose="02040503050406030204" pitchFamily="18" charset="0"/>
                                  <a:sym typeface="Symbol"/>
                                </a:rPr>
                                <m:t>2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6000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4601" y="3596159"/>
                <a:ext cx="904414" cy="110594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5392208" y="5138402"/>
                <a:ext cx="1229824" cy="11718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6000" i="1" dirty="0" smtClean="0">
                              <a:latin typeface="Cambria Math" panose="02040503050406030204" pitchFamily="18" charset="0"/>
                              <a:sym typeface="Symbol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6000" i="1" dirty="0" smtClean="0">
                                  <a:latin typeface="Cambria Math" panose="02040503050406030204" pitchFamily="18" charset="0"/>
                                  <a:sym typeface="Symbol"/>
                                </a:rPr>
                              </m:ctrlPr>
                            </m:fPr>
                            <m:num>
                              <m:r>
                                <a:rPr lang="en-GB" sz="6000" b="0" i="1" dirty="0" smtClean="0">
                                  <a:latin typeface="Cambria Math" panose="02040503050406030204" pitchFamily="18" charset="0"/>
                                  <a:sym typeface="Symbol"/>
                                </a:rPr>
                                <m:t>3</m:t>
                              </m:r>
                              <m:r>
                                <a:rPr lang="en-GB" sz="6000" i="1" dirty="0">
                                  <a:latin typeface="Cambria Math" panose="02040503050406030204" pitchFamily="18" charset="0"/>
                                  <a:sym typeface="Symbol"/>
                                </a:rPr>
                                <m:t>𝜋</m:t>
                              </m:r>
                              <m:r>
                                <m:rPr>
                                  <m:nor/>
                                </m:rPr>
                                <a:rPr lang="en-GB" sz="6000" dirty="0"/>
                                <m:t> </m:t>
                              </m:r>
                            </m:num>
                            <m:den>
                              <m:r>
                                <a:rPr lang="en-GB" sz="6000" b="0" i="1" dirty="0" smtClean="0">
                                  <a:latin typeface="Cambria Math" panose="02040503050406030204" pitchFamily="18" charset="0"/>
                                  <a:sym typeface="Symbol"/>
                                </a:rPr>
                                <m:t>2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6000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2208" y="5138402"/>
                <a:ext cx="1229824" cy="117185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97629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370F4D85-22EB-4EEA-8E2C-758918BEA637}"/>
              </a:ext>
            </a:extLst>
          </p:cNvPr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F1BA3538-839E-4001-9F3E-5757131C8232}"/>
                </a:ext>
              </a:extLst>
            </p:cNvPr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Radians - Graph Sketching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7635AED9-D1CB-4FB4-88C5-20AFC3478DF6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E50B209-4DEE-45A5-9466-DB26FDE923A1}"/>
                  </a:ext>
                </a:extLst>
              </p:cNvPr>
              <p:cNvSpPr txBox="1"/>
              <p:nvPr/>
            </p:nvSpPr>
            <p:spPr>
              <a:xfrm>
                <a:off x="0" y="692696"/>
                <a:ext cx="9142856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dirty="0"/>
                  <a:t>We can replace the values </a:t>
                </a:r>
                <a14:m>
                  <m:oMath xmlns:m="http://schemas.openxmlformats.org/officeDocument/2006/math"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𝟗𝟎</m:t>
                    </m:r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°, </m:t>
                    </m:r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𝟏𝟖𝟎</m:t>
                    </m:r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°, </m:t>
                    </m:r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𝟐𝟕𝟎</m:t>
                    </m:r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°, </m:t>
                    </m:r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𝟑𝟔𝟎</m:t>
                    </m:r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3200" b="1" dirty="0"/>
                  <a:t> </a:t>
                </a:r>
              </a:p>
              <a:p>
                <a:pPr algn="ctr"/>
                <a:r>
                  <a:rPr lang="en-GB" sz="3200" dirty="0"/>
                  <a:t>on the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3200" dirty="0"/>
                  <a:t>-axis with their equivalent value in radians.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E50B209-4DEE-45A5-9466-DB26FDE923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692696"/>
                <a:ext cx="9142856" cy="1077218"/>
              </a:xfrm>
              <a:prstGeom prst="rect">
                <a:avLst/>
              </a:prstGeom>
              <a:blipFill>
                <a:blip r:embed="rId2"/>
                <a:stretch>
                  <a:fillRect t="-6818" b="-187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640" y="1769914"/>
            <a:ext cx="6719137" cy="4609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0156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Radians - Converting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1088458" y="3025615"/>
                <a:ext cx="6868996" cy="11079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6600" b="0" i="1" smtClean="0">
                        <a:latin typeface="Cambria Math" panose="02040503050406030204" pitchFamily="18" charset="0"/>
                      </a:rPr>
                      <m:t>𝐷𝑒𝑔𝑟𝑒𝑠𝑠</m:t>
                    </m:r>
                    <m:r>
                      <a:rPr lang="en-GB" sz="66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6600" dirty="0"/>
                  <a:t>= </a:t>
                </a:r>
                <a14:m>
                  <m:oMath xmlns:m="http://schemas.openxmlformats.org/officeDocument/2006/math">
                    <m:r>
                      <a:rPr lang="en-GB" sz="6600" b="0" i="1" dirty="0" smtClean="0">
                        <a:latin typeface="Cambria Math" panose="02040503050406030204" pitchFamily="18" charset="0"/>
                        <a:sym typeface="Symbol"/>
                      </a:rPr>
                      <m:t>𝑅𝑎𝑑𝑖𝑎𝑛</m:t>
                    </m:r>
                  </m:oMath>
                </a14:m>
                <a:endParaRPr lang="en-GB" sz="66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8458" y="3025615"/>
                <a:ext cx="6868996" cy="1107996"/>
              </a:xfrm>
              <a:prstGeom prst="rect">
                <a:avLst/>
              </a:prstGeom>
              <a:blipFill>
                <a:blip r:embed="rId3"/>
                <a:stretch>
                  <a:fillRect t="-18681" b="-412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290F85B-B385-4B99-A995-C9C6340E58A0}"/>
                  </a:ext>
                </a:extLst>
              </p:cNvPr>
              <p:cNvSpPr txBox="1"/>
              <p:nvPr/>
            </p:nvSpPr>
            <p:spPr>
              <a:xfrm>
                <a:off x="2699792" y="1052736"/>
                <a:ext cx="3816424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4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÷180</m:t>
                    </m:r>
                  </m:oMath>
                </a14:m>
                <a:r>
                  <a:rPr lang="en-GB" sz="4400" dirty="0">
                    <a:solidFill>
                      <a:srgbClr val="FF0000"/>
                    </a:solidFill>
                  </a:rPr>
                  <a:t> </a:t>
                </a:r>
                <a:r>
                  <a:rPr lang="en-GB" sz="4400" dirty="0"/>
                  <a:t>and </a:t>
                </a:r>
                <a14:m>
                  <m:oMath xmlns:m="http://schemas.openxmlformats.org/officeDocument/2006/math">
                    <m:r>
                      <a:rPr lang="en-GB" sz="4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×</m:t>
                    </m:r>
                    <m:r>
                      <a:rPr lang="en-GB" sz="4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endParaRPr lang="en-GB" sz="4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290F85B-B385-4B99-A995-C9C6340E58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9792" y="1052736"/>
                <a:ext cx="3816424" cy="769441"/>
              </a:xfrm>
              <a:prstGeom prst="rect">
                <a:avLst/>
              </a:prstGeom>
              <a:blipFill>
                <a:blip r:embed="rId4"/>
                <a:stretch>
                  <a:fillRect t="-16667" b="-373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05AAA0F0-4162-4ACD-A31F-A152F62CBE75}"/>
                  </a:ext>
                </a:extLst>
              </p:cNvPr>
              <p:cNvSpPr txBox="1"/>
              <p:nvPr/>
            </p:nvSpPr>
            <p:spPr>
              <a:xfrm>
                <a:off x="2940192" y="5463736"/>
                <a:ext cx="3687833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4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÷</m:t>
                    </m:r>
                    <m:r>
                      <a:rPr lang="en-GB" sz="4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4400" dirty="0">
                    <a:solidFill>
                      <a:srgbClr val="FF0000"/>
                    </a:solidFill>
                  </a:rPr>
                  <a:t> </a:t>
                </a:r>
                <a:r>
                  <a:rPr lang="en-GB" sz="4400" dirty="0"/>
                  <a:t>and </a:t>
                </a:r>
                <a14:m>
                  <m:oMath xmlns:m="http://schemas.openxmlformats.org/officeDocument/2006/math">
                    <m:r>
                      <a:rPr lang="en-GB" sz="4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×180</m:t>
                    </m:r>
                  </m:oMath>
                </a14:m>
                <a:endParaRPr lang="en-GB" sz="4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05AAA0F0-4162-4ACD-A31F-A152F62CBE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0192" y="5463736"/>
                <a:ext cx="3687833" cy="769441"/>
              </a:xfrm>
              <a:prstGeom prst="rect">
                <a:avLst/>
              </a:prstGeom>
              <a:blipFill>
                <a:blip r:embed="rId5"/>
                <a:stretch>
                  <a:fillRect t="-15748" b="-36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Arc 9"/>
          <p:cNvSpPr/>
          <p:nvPr/>
        </p:nvSpPr>
        <p:spPr>
          <a:xfrm>
            <a:off x="2915816" y="2033125"/>
            <a:ext cx="3384376" cy="2016224"/>
          </a:xfrm>
          <a:prstGeom prst="arc">
            <a:avLst>
              <a:gd name="adj1" fmla="val 10791993"/>
              <a:gd name="adj2" fmla="val 0"/>
            </a:avLst>
          </a:prstGeom>
          <a:ln w="44450">
            <a:solidFill>
              <a:srgbClr val="FF0000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 rot="10800000">
            <a:off x="2940193" y="3236563"/>
            <a:ext cx="3384376" cy="2016224"/>
          </a:xfrm>
          <a:prstGeom prst="arc">
            <a:avLst>
              <a:gd name="adj1" fmla="val 10791993"/>
              <a:gd name="adj2" fmla="val 0"/>
            </a:avLst>
          </a:prstGeom>
          <a:ln w="44450">
            <a:solidFill>
              <a:srgbClr val="FF0000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390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467CE22-7EEC-4DBC-82D5-05688DE982FB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3573C5D6-745C-4FF5-ACE3-D081978E1575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Radians - Graph Sketching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860EBE64-3880-45D4-A8EE-13E76ED62CE5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FBED208-3F5E-4C6A-BD42-143CABFB93F2}"/>
                  </a:ext>
                </a:extLst>
              </p:cNvPr>
              <p:cNvSpPr txBox="1"/>
              <p:nvPr/>
            </p:nvSpPr>
            <p:spPr>
              <a:xfrm>
                <a:off x="467544" y="836712"/>
                <a:ext cx="8208912" cy="737189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Sketch the graph of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8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en-GB" sz="2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2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GB" sz="2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</m:func>
                  </m:oMath>
                </a14:m>
                <a:r>
                  <a:rPr lang="en-GB" sz="2800" dirty="0"/>
                  <a:t> for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&lt;2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FBED208-3F5E-4C6A-BD42-143CABFB93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836712"/>
                <a:ext cx="8208912" cy="73718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01B19CDB-9802-4675-9A72-A0526892678F}"/>
              </a:ext>
            </a:extLst>
          </p:cNvPr>
          <p:cNvCxnSpPr/>
          <p:nvPr/>
        </p:nvCxnSpPr>
        <p:spPr>
          <a:xfrm flipV="1">
            <a:off x="2459050" y="2829198"/>
            <a:ext cx="0" cy="27363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58A3AC3C-C96C-411F-87EC-970C9C776C9A}"/>
              </a:ext>
            </a:extLst>
          </p:cNvPr>
          <p:cNvCxnSpPr/>
          <p:nvPr/>
        </p:nvCxnSpPr>
        <p:spPr>
          <a:xfrm flipV="1">
            <a:off x="2459050" y="4285481"/>
            <a:ext cx="3841824" cy="179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F417129-BE12-44AB-AE12-981C051B8762}"/>
                  </a:ext>
                </a:extLst>
              </p:cNvPr>
              <p:cNvSpPr txBox="1"/>
              <p:nvPr/>
            </p:nvSpPr>
            <p:spPr>
              <a:xfrm>
                <a:off x="3114613" y="4275956"/>
                <a:ext cx="432048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F417129-BE12-44AB-AE12-981C051B87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4613" y="4275956"/>
                <a:ext cx="432048" cy="5629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127F175-ACB8-4CA3-8C56-61034BF8622B}"/>
                  </a:ext>
                </a:extLst>
              </p:cNvPr>
              <p:cNvSpPr txBox="1"/>
              <p:nvPr/>
            </p:nvSpPr>
            <p:spPr>
              <a:xfrm>
                <a:off x="4049406" y="4221685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127F175-ACB8-4CA3-8C56-61034BF862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9406" y="4221685"/>
                <a:ext cx="432048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BCC3CFB-91BD-4225-80E1-2C4124D0F5CB}"/>
                  </a:ext>
                </a:extLst>
              </p:cNvPr>
              <p:cNvSpPr txBox="1"/>
              <p:nvPr/>
            </p:nvSpPr>
            <p:spPr>
              <a:xfrm>
                <a:off x="4879429" y="4250556"/>
                <a:ext cx="432048" cy="6347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BCC3CFB-91BD-4225-80E1-2C4124D0F5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9429" y="4250556"/>
                <a:ext cx="432048" cy="63478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3B2E2AA-184D-48C8-AE2A-B04D368B4B56}"/>
                  </a:ext>
                </a:extLst>
              </p:cNvPr>
              <p:cNvSpPr txBox="1"/>
              <p:nvPr/>
            </p:nvSpPr>
            <p:spPr>
              <a:xfrm>
                <a:off x="5643041" y="4275956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3B2E2AA-184D-48C8-AE2A-B04D368B4B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3041" y="4275956"/>
                <a:ext cx="432048" cy="369332"/>
              </a:xfrm>
              <a:prstGeom prst="rect">
                <a:avLst/>
              </a:prstGeom>
              <a:blipFill>
                <a:blip r:embed="rId6"/>
                <a:stretch>
                  <a:fillRect r="-14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F05A3AF-AA28-48B4-9869-5D51D676BB3A}"/>
                  </a:ext>
                </a:extLst>
              </p:cNvPr>
              <p:cNvSpPr txBox="1"/>
              <p:nvPr/>
            </p:nvSpPr>
            <p:spPr>
              <a:xfrm>
                <a:off x="6228184" y="4077072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F05A3AF-AA28-48B4-9869-5D51D676BB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184" y="4077072"/>
                <a:ext cx="432048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ED16F99-E7DF-4D33-9615-02DCD7B2E73C}"/>
                  </a:ext>
                </a:extLst>
              </p:cNvPr>
              <p:cNvSpPr txBox="1"/>
              <p:nvPr/>
            </p:nvSpPr>
            <p:spPr>
              <a:xfrm>
                <a:off x="2230450" y="2465968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ED16F99-E7DF-4D33-9615-02DCD7B2E7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0450" y="2465968"/>
                <a:ext cx="432048" cy="369332"/>
              </a:xfrm>
              <a:prstGeom prst="rect">
                <a:avLst/>
              </a:prstGeom>
              <a:blipFill>
                <a:blip r:embed="rId8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4D764DB4-C892-41D7-A184-92902D511634}"/>
              </a:ext>
            </a:extLst>
          </p:cNvPr>
          <p:cNvSpPr/>
          <p:nvPr/>
        </p:nvSpPr>
        <p:spPr>
          <a:xfrm>
            <a:off x="2466415" y="3149193"/>
            <a:ext cx="3431860" cy="2362740"/>
          </a:xfrm>
          <a:custGeom>
            <a:avLst/>
            <a:gdLst>
              <a:gd name="connsiteX0" fmla="*/ 0 w 3476625"/>
              <a:gd name="connsiteY0" fmla="*/ 1152525 h 2362209"/>
              <a:gd name="connsiteX1" fmla="*/ 885825 w 3476625"/>
              <a:gd name="connsiteY1" fmla="*/ 0 h 2362209"/>
              <a:gd name="connsiteX2" fmla="*/ 1752600 w 3476625"/>
              <a:gd name="connsiteY2" fmla="*/ 1152525 h 2362209"/>
              <a:gd name="connsiteX3" fmla="*/ 2657475 w 3476625"/>
              <a:gd name="connsiteY3" fmla="*/ 2362200 h 2362209"/>
              <a:gd name="connsiteX4" fmla="*/ 3476625 w 3476625"/>
              <a:gd name="connsiteY4" fmla="*/ 1133475 h 2362209"/>
              <a:gd name="connsiteX0" fmla="*/ 0 w 3530754"/>
              <a:gd name="connsiteY0" fmla="*/ 1152525 h 2362209"/>
              <a:gd name="connsiteX1" fmla="*/ 885825 w 3530754"/>
              <a:gd name="connsiteY1" fmla="*/ 0 h 2362209"/>
              <a:gd name="connsiteX2" fmla="*/ 1752600 w 3530754"/>
              <a:gd name="connsiteY2" fmla="*/ 1152525 h 2362209"/>
              <a:gd name="connsiteX3" fmla="*/ 2657475 w 3530754"/>
              <a:gd name="connsiteY3" fmla="*/ 2362200 h 2362209"/>
              <a:gd name="connsiteX4" fmla="*/ 3476625 w 3530754"/>
              <a:gd name="connsiteY4" fmla="*/ 1133475 h 2362209"/>
              <a:gd name="connsiteX5" fmla="*/ 3452313 w 3530754"/>
              <a:gd name="connsiteY5" fmla="*/ 1128534 h 2362209"/>
              <a:gd name="connsiteX0" fmla="*/ 0 w 4271048"/>
              <a:gd name="connsiteY0" fmla="*/ 1152525 h 2362209"/>
              <a:gd name="connsiteX1" fmla="*/ 885825 w 4271048"/>
              <a:gd name="connsiteY1" fmla="*/ 0 h 2362209"/>
              <a:gd name="connsiteX2" fmla="*/ 1752600 w 4271048"/>
              <a:gd name="connsiteY2" fmla="*/ 1152525 h 2362209"/>
              <a:gd name="connsiteX3" fmla="*/ 2657475 w 4271048"/>
              <a:gd name="connsiteY3" fmla="*/ 2362200 h 2362209"/>
              <a:gd name="connsiteX4" fmla="*/ 3476625 w 4271048"/>
              <a:gd name="connsiteY4" fmla="*/ 1133475 h 2362209"/>
              <a:gd name="connsiteX5" fmla="*/ 4271020 w 4271048"/>
              <a:gd name="connsiteY5" fmla="*/ 97176 h 2362209"/>
              <a:gd name="connsiteX0" fmla="*/ 0 w 4292312"/>
              <a:gd name="connsiteY0" fmla="*/ 1152525 h 2362209"/>
              <a:gd name="connsiteX1" fmla="*/ 885825 w 4292312"/>
              <a:gd name="connsiteY1" fmla="*/ 0 h 2362209"/>
              <a:gd name="connsiteX2" fmla="*/ 1752600 w 4292312"/>
              <a:gd name="connsiteY2" fmla="*/ 1152525 h 2362209"/>
              <a:gd name="connsiteX3" fmla="*/ 2657475 w 4292312"/>
              <a:gd name="connsiteY3" fmla="*/ 2362200 h 2362209"/>
              <a:gd name="connsiteX4" fmla="*/ 3476625 w 4292312"/>
              <a:gd name="connsiteY4" fmla="*/ 1133475 h 2362209"/>
              <a:gd name="connsiteX5" fmla="*/ 4292285 w 4292312"/>
              <a:gd name="connsiteY5" fmla="*/ 75911 h 2362209"/>
              <a:gd name="connsiteX0" fmla="*/ 0 w 4292285"/>
              <a:gd name="connsiteY0" fmla="*/ 1152525 h 2362209"/>
              <a:gd name="connsiteX1" fmla="*/ 885825 w 4292285"/>
              <a:gd name="connsiteY1" fmla="*/ 0 h 2362209"/>
              <a:gd name="connsiteX2" fmla="*/ 1752600 w 4292285"/>
              <a:gd name="connsiteY2" fmla="*/ 1152525 h 2362209"/>
              <a:gd name="connsiteX3" fmla="*/ 2657475 w 4292285"/>
              <a:gd name="connsiteY3" fmla="*/ 2362200 h 2362209"/>
              <a:gd name="connsiteX4" fmla="*/ 3476625 w 4292285"/>
              <a:gd name="connsiteY4" fmla="*/ 1133475 h 2362209"/>
              <a:gd name="connsiteX5" fmla="*/ 4292285 w 4292285"/>
              <a:gd name="connsiteY5" fmla="*/ 75911 h 2362209"/>
              <a:gd name="connsiteX0" fmla="*/ 0 w 4292285"/>
              <a:gd name="connsiteY0" fmla="*/ 1152525 h 2362209"/>
              <a:gd name="connsiteX1" fmla="*/ 885825 w 4292285"/>
              <a:gd name="connsiteY1" fmla="*/ 0 h 2362209"/>
              <a:gd name="connsiteX2" fmla="*/ 1752600 w 4292285"/>
              <a:gd name="connsiteY2" fmla="*/ 1152525 h 2362209"/>
              <a:gd name="connsiteX3" fmla="*/ 2657475 w 4292285"/>
              <a:gd name="connsiteY3" fmla="*/ 2362200 h 2362209"/>
              <a:gd name="connsiteX4" fmla="*/ 3476625 w 4292285"/>
              <a:gd name="connsiteY4" fmla="*/ 1133475 h 2362209"/>
              <a:gd name="connsiteX5" fmla="*/ 4292285 w 4292285"/>
              <a:gd name="connsiteY5" fmla="*/ 75911 h 2362209"/>
              <a:gd name="connsiteX0" fmla="*/ 0 w 3406460"/>
              <a:gd name="connsiteY0" fmla="*/ 0 h 2362209"/>
              <a:gd name="connsiteX1" fmla="*/ 866775 w 3406460"/>
              <a:gd name="connsiteY1" fmla="*/ 1152525 h 2362209"/>
              <a:gd name="connsiteX2" fmla="*/ 1771650 w 3406460"/>
              <a:gd name="connsiteY2" fmla="*/ 2362200 h 2362209"/>
              <a:gd name="connsiteX3" fmla="*/ 2590800 w 3406460"/>
              <a:gd name="connsiteY3" fmla="*/ 1133475 h 2362209"/>
              <a:gd name="connsiteX4" fmla="*/ 3406460 w 3406460"/>
              <a:gd name="connsiteY4" fmla="*/ 75911 h 2362209"/>
              <a:gd name="connsiteX0" fmla="*/ 0 w 3431860"/>
              <a:gd name="connsiteY0" fmla="*/ 0 h 2362209"/>
              <a:gd name="connsiteX1" fmla="*/ 892175 w 3431860"/>
              <a:gd name="connsiteY1" fmla="*/ 1152525 h 2362209"/>
              <a:gd name="connsiteX2" fmla="*/ 1797050 w 3431860"/>
              <a:gd name="connsiteY2" fmla="*/ 2362200 h 2362209"/>
              <a:gd name="connsiteX3" fmla="*/ 2616200 w 3431860"/>
              <a:gd name="connsiteY3" fmla="*/ 1133475 h 2362209"/>
              <a:gd name="connsiteX4" fmla="*/ 3431860 w 3431860"/>
              <a:gd name="connsiteY4" fmla="*/ 75911 h 2362209"/>
              <a:gd name="connsiteX0" fmla="*/ 0 w 3431860"/>
              <a:gd name="connsiteY0" fmla="*/ 426 h 2362635"/>
              <a:gd name="connsiteX1" fmla="*/ 892175 w 3431860"/>
              <a:gd name="connsiteY1" fmla="*/ 1152951 h 2362635"/>
              <a:gd name="connsiteX2" fmla="*/ 1797050 w 3431860"/>
              <a:gd name="connsiteY2" fmla="*/ 2362626 h 2362635"/>
              <a:gd name="connsiteX3" fmla="*/ 2616200 w 3431860"/>
              <a:gd name="connsiteY3" fmla="*/ 1133901 h 2362635"/>
              <a:gd name="connsiteX4" fmla="*/ 3431860 w 3431860"/>
              <a:gd name="connsiteY4" fmla="*/ 76337 h 2362635"/>
              <a:gd name="connsiteX0" fmla="*/ 0 w 3431860"/>
              <a:gd name="connsiteY0" fmla="*/ 531 h 2362740"/>
              <a:gd name="connsiteX1" fmla="*/ 892175 w 3431860"/>
              <a:gd name="connsiteY1" fmla="*/ 1153056 h 2362740"/>
              <a:gd name="connsiteX2" fmla="*/ 1797050 w 3431860"/>
              <a:gd name="connsiteY2" fmla="*/ 2362731 h 2362740"/>
              <a:gd name="connsiteX3" fmla="*/ 2616200 w 3431860"/>
              <a:gd name="connsiteY3" fmla="*/ 1134006 h 2362740"/>
              <a:gd name="connsiteX4" fmla="*/ 3431860 w 3431860"/>
              <a:gd name="connsiteY4" fmla="*/ 76442 h 2362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31860" h="2362740">
                <a:moveTo>
                  <a:pt x="0" y="531"/>
                </a:moveTo>
                <a:cubicBezTo>
                  <a:pt x="706770" y="-20735"/>
                  <a:pt x="667095" y="599868"/>
                  <a:pt x="892175" y="1153056"/>
                </a:cubicBezTo>
                <a:cubicBezTo>
                  <a:pt x="1078607" y="1611257"/>
                  <a:pt x="1509713" y="2365906"/>
                  <a:pt x="1797050" y="2362731"/>
                </a:cubicBezTo>
                <a:cubicBezTo>
                  <a:pt x="2084387" y="2359556"/>
                  <a:pt x="2350293" y="1746781"/>
                  <a:pt x="2616200" y="1134006"/>
                </a:cubicBezTo>
                <a:cubicBezTo>
                  <a:pt x="2710573" y="864895"/>
                  <a:pt x="2903525" y="102872"/>
                  <a:pt x="3431860" y="76442"/>
                </a:cubicBezTo>
              </a:path>
            </a:pathLst>
          </a:cu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3777143-F995-452C-83BF-5922CD625303}"/>
                  </a:ext>
                </a:extLst>
              </p:cNvPr>
              <p:cNvSpPr txBox="1"/>
              <p:nvPr/>
            </p:nvSpPr>
            <p:spPr>
              <a:xfrm>
                <a:off x="2912766" y="2672765"/>
                <a:ext cx="2733201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GB" b="0" i="0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3777143-F995-452C-83BF-5922CD6253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2766" y="2672765"/>
                <a:ext cx="2733201" cy="56297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D06ED6ED-C026-4531-839B-B6A0BDC484AB}"/>
                  </a:ext>
                </a:extLst>
              </p:cNvPr>
              <p:cNvSpPr txBox="1"/>
              <p:nvPr/>
            </p:nvSpPr>
            <p:spPr>
              <a:xfrm>
                <a:off x="2026961" y="2992555"/>
                <a:ext cx="42354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D06ED6ED-C026-4531-839B-B6A0BDC484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6961" y="2992555"/>
                <a:ext cx="423546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5C41E1F-D8A5-4403-BAE0-08157203B849}"/>
                  </a:ext>
                </a:extLst>
              </p:cNvPr>
              <p:cNvSpPr txBox="1"/>
              <p:nvPr/>
            </p:nvSpPr>
            <p:spPr>
              <a:xfrm>
                <a:off x="2017606" y="5193019"/>
                <a:ext cx="4858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5C41E1F-D8A5-4403-BAE0-08157203B8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7606" y="5193019"/>
                <a:ext cx="485832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9EF3579-71E4-4208-90C8-19F3EFA84181}"/>
              </a:ext>
            </a:extLst>
          </p:cNvPr>
          <p:cNvSpPr/>
          <p:nvPr/>
        </p:nvSpPr>
        <p:spPr>
          <a:xfrm>
            <a:off x="2497355" y="3242522"/>
            <a:ext cx="3364071" cy="2286317"/>
          </a:xfrm>
          <a:custGeom>
            <a:avLst/>
            <a:gdLst>
              <a:gd name="connsiteX0" fmla="*/ 0 w 3476625"/>
              <a:gd name="connsiteY0" fmla="*/ 1152525 h 2362209"/>
              <a:gd name="connsiteX1" fmla="*/ 885825 w 3476625"/>
              <a:gd name="connsiteY1" fmla="*/ 0 h 2362209"/>
              <a:gd name="connsiteX2" fmla="*/ 1752600 w 3476625"/>
              <a:gd name="connsiteY2" fmla="*/ 1152525 h 2362209"/>
              <a:gd name="connsiteX3" fmla="*/ 2657475 w 3476625"/>
              <a:gd name="connsiteY3" fmla="*/ 2362200 h 2362209"/>
              <a:gd name="connsiteX4" fmla="*/ 3476625 w 3476625"/>
              <a:gd name="connsiteY4" fmla="*/ 1133475 h 2362209"/>
              <a:gd name="connsiteX0" fmla="*/ 0 w 3530754"/>
              <a:gd name="connsiteY0" fmla="*/ 1152525 h 2362209"/>
              <a:gd name="connsiteX1" fmla="*/ 885825 w 3530754"/>
              <a:gd name="connsiteY1" fmla="*/ 0 h 2362209"/>
              <a:gd name="connsiteX2" fmla="*/ 1752600 w 3530754"/>
              <a:gd name="connsiteY2" fmla="*/ 1152525 h 2362209"/>
              <a:gd name="connsiteX3" fmla="*/ 2657475 w 3530754"/>
              <a:gd name="connsiteY3" fmla="*/ 2362200 h 2362209"/>
              <a:gd name="connsiteX4" fmla="*/ 3476625 w 3530754"/>
              <a:gd name="connsiteY4" fmla="*/ 1133475 h 2362209"/>
              <a:gd name="connsiteX5" fmla="*/ 3452313 w 3530754"/>
              <a:gd name="connsiteY5" fmla="*/ 1128534 h 2362209"/>
              <a:gd name="connsiteX0" fmla="*/ 0 w 4271048"/>
              <a:gd name="connsiteY0" fmla="*/ 1152525 h 2362209"/>
              <a:gd name="connsiteX1" fmla="*/ 885825 w 4271048"/>
              <a:gd name="connsiteY1" fmla="*/ 0 h 2362209"/>
              <a:gd name="connsiteX2" fmla="*/ 1752600 w 4271048"/>
              <a:gd name="connsiteY2" fmla="*/ 1152525 h 2362209"/>
              <a:gd name="connsiteX3" fmla="*/ 2657475 w 4271048"/>
              <a:gd name="connsiteY3" fmla="*/ 2362200 h 2362209"/>
              <a:gd name="connsiteX4" fmla="*/ 3476625 w 4271048"/>
              <a:gd name="connsiteY4" fmla="*/ 1133475 h 2362209"/>
              <a:gd name="connsiteX5" fmla="*/ 4271020 w 4271048"/>
              <a:gd name="connsiteY5" fmla="*/ 97176 h 2362209"/>
              <a:gd name="connsiteX0" fmla="*/ 0 w 4292312"/>
              <a:gd name="connsiteY0" fmla="*/ 1152525 h 2362209"/>
              <a:gd name="connsiteX1" fmla="*/ 885825 w 4292312"/>
              <a:gd name="connsiteY1" fmla="*/ 0 h 2362209"/>
              <a:gd name="connsiteX2" fmla="*/ 1752600 w 4292312"/>
              <a:gd name="connsiteY2" fmla="*/ 1152525 h 2362209"/>
              <a:gd name="connsiteX3" fmla="*/ 2657475 w 4292312"/>
              <a:gd name="connsiteY3" fmla="*/ 2362200 h 2362209"/>
              <a:gd name="connsiteX4" fmla="*/ 3476625 w 4292312"/>
              <a:gd name="connsiteY4" fmla="*/ 1133475 h 2362209"/>
              <a:gd name="connsiteX5" fmla="*/ 4292285 w 4292312"/>
              <a:gd name="connsiteY5" fmla="*/ 75911 h 2362209"/>
              <a:gd name="connsiteX0" fmla="*/ 0 w 4292285"/>
              <a:gd name="connsiteY0" fmla="*/ 1152525 h 2362209"/>
              <a:gd name="connsiteX1" fmla="*/ 885825 w 4292285"/>
              <a:gd name="connsiteY1" fmla="*/ 0 h 2362209"/>
              <a:gd name="connsiteX2" fmla="*/ 1752600 w 4292285"/>
              <a:gd name="connsiteY2" fmla="*/ 1152525 h 2362209"/>
              <a:gd name="connsiteX3" fmla="*/ 2657475 w 4292285"/>
              <a:gd name="connsiteY3" fmla="*/ 2362200 h 2362209"/>
              <a:gd name="connsiteX4" fmla="*/ 3476625 w 4292285"/>
              <a:gd name="connsiteY4" fmla="*/ 1133475 h 2362209"/>
              <a:gd name="connsiteX5" fmla="*/ 4292285 w 4292285"/>
              <a:gd name="connsiteY5" fmla="*/ 75911 h 2362209"/>
              <a:gd name="connsiteX0" fmla="*/ 0 w 4292285"/>
              <a:gd name="connsiteY0" fmla="*/ 1152525 h 2362209"/>
              <a:gd name="connsiteX1" fmla="*/ 885825 w 4292285"/>
              <a:gd name="connsiteY1" fmla="*/ 0 h 2362209"/>
              <a:gd name="connsiteX2" fmla="*/ 1752600 w 4292285"/>
              <a:gd name="connsiteY2" fmla="*/ 1152525 h 2362209"/>
              <a:gd name="connsiteX3" fmla="*/ 2657475 w 4292285"/>
              <a:gd name="connsiteY3" fmla="*/ 2362200 h 2362209"/>
              <a:gd name="connsiteX4" fmla="*/ 3476625 w 4292285"/>
              <a:gd name="connsiteY4" fmla="*/ 1133475 h 2362209"/>
              <a:gd name="connsiteX5" fmla="*/ 4292285 w 4292285"/>
              <a:gd name="connsiteY5" fmla="*/ 75911 h 2362209"/>
              <a:gd name="connsiteX0" fmla="*/ 0 w 3406460"/>
              <a:gd name="connsiteY0" fmla="*/ 0 h 2362209"/>
              <a:gd name="connsiteX1" fmla="*/ 866775 w 3406460"/>
              <a:gd name="connsiteY1" fmla="*/ 1152525 h 2362209"/>
              <a:gd name="connsiteX2" fmla="*/ 1771650 w 3406460"/>
              <a:gd name="connsiteY2" fmla="*/ 2362200 h 2362209"/>
              <a:gd name="connsiteX3" fmla="*/ 2590800 w 3406460"/>
              <a:gd name="connsiteY3" fmla="*/ 1133475 h 2362209"/>
              <a:gd name="connsiteX4" fmla="*/ 3406460 w 3406460"/>
              <a:gd name="connsiteY4" fmla="*/ 75911 h 2362209"/>
              <a:gd name="connsiteX0" fmla="*/ 0 w 3431860"/>
              <a:gd name="connsiteY0" fmla="*/ 0 h 2362209"/>
              <a:gd name="connsiteX1" fmla="*/ 892175 w 3431860"/>
              <a:gd name="connsiteY1" fmla="*/ 1152525 h 2362209"/>
              <a:gd name="connsiteX2" fmla="*/ 1797050 w 3431860"/>
              <a:gd name="connsiteY2" fmla="*/ 2362200 h 2362209"/>
              <a:gd name="connsiteX3" fmla="*/ 2616200 w 3431860"/>
              <a:gd name="connsiteY3" fmla="*/ 1133475 h 2362209"/>
              <a:gd name="connsiteX4" fmla="*/ 3431860 w 3431860"/>
              <a:gd name="connsiteY4" fmla="*/ 75911 h 2362209"/>
              <a:gd name="connsiteX0" fmla="*/ 0 w 3431860"/>
              <a:gd name="connsiteY0" fmla="*/ 426 h 2362635"/>
              <a:gd name="connsiteX1" fmla="*/ 892175 w 3431860"/>
              <a:gd name="connsiteY1" fmla="*/ 1152951 h 2362635"/>
              <a:gd name="connsiteX2" fmla="*/ 1797050 w 3431860"/>
              <a:gd name="connsiteY2" fmla="*/ 2362626 h 2362635"/>
              <a:gd name="connsiteX3" fmla="*/ 2616200 w 3431860"/>
              <a:gd name="connsiteY3" fmla="*/ 1133901 h 2362635"/>
              <a:gd name="connsiteX4" fmla="*/ 3431860 w 3431860"/>
              <a:gd name="connsiteY4" fmla="*/ 76337 h 2362635"/>
              <a:gd name="connsiteX0" fmla="*/ 0 w 3431860"/>
              <a:gd name="connsiteY0" fmla="*/ 531 h 2362740"/>
              <a:gd name="connsiteX1" fmla="*/ 892175 w 3431860"/>
              <a:gd name="connsiteY1" fmla="*/ 1153056 h 2362740"/>
              <a:gd name="connsiteX2" fmla="*/ 1797050 w 3431860"/>
              <a:gd name="connsiteY2" fmla="*/ 2362731 h 2362740"/>
              <a:gd name="connsiteX3" fmla="*/ 2616200 w 3431860"/>
              <a:gd name="connsiteY3" fmla="*/ 1134006 h 2362740"/>
              <a:gd name="connsiteX4" fmla="*/ 3431860 w 3431860"/>
              <a:gd name="connsiteY4" fmla="*/ 76442 h 2362740"/>
              <a:gd name="connsiteX0" fmla="*/ 0 w 3490875"/>
              <a:gd name="connsiteY0" fmla="*/ 815 h 2363024"/>
              <a:gd name="connsiteX1" fmla="*/ 892175 w 3490875"/>
              <a:gd name="connsiteY1" fmla="*/ 1153340 h 2363024"/>
              <a:gd name="connsiteX2" fmla="*/ 1797050 w 3490875"/>
              <a:gd name="connsiteY2" fmla="*/ 2363015 h 2363024"/>
              <a:gd name="connsiteX3" fmla="*/ 2616200 w 3490875"/>
              <a:gd name="connsiteY3" fmla="*/ 1134290 h 2363024"/>
              <a:gd name="connsiteX4" fmla="*/ 3431860 w 3490875"/>
              <a:gd name="connsiteY4" fmla="*/ 76726 h 2363024"/>
              <a:gd name="connsiteX5" fmla="*/ 3426905 w 3490875"/>
              <a:gd name="connsiteY5" fmla="*/ 82407 h 2363024"/>
              <a:gd name="connsiteX0" fmla="*/ 0 w 4256245"/>
              <a:gd name="connsiteY0" fmla="*/ 532 h 2362741"/>
              <a:gd name="connsiteX1" fmla="*/ 892175 w 4256245"/>
              <a:gd name="connsiteY1" fmla="*/ 1153057 h 2362741"/>
              <a:gd name="connsiteX2" fmla="*/ 1797050 w 4256245"/>
              <a:gd name="connsiteY2" fmla="*/ 2362732 h 2362741"/>
              <a:gd name="connsiteX3" fmla="*/ 2616200 w 4256245"/>
              <a:gd name="connsiteY3" fmla="*/ 1134007 h 2362741"/>
              <a:gd name="connsiteX4" fmla="*/ 3431860 w 4256245"/>
              <a:gd name="connsiteY4" fmla="*/ 76443 h 2362741"/>
              <a:gd name="connsiteX5" fmla="*/ 4256244 w 4256245"/>
              <a:gd name="connsiteY5" fmla="*/ 1134747 h 2362741"/>
              <a:gd name="connsiteX0" fmla="*/ 0 w 4256246"/>
              <a:gd name="connsiteY0" fmla="*/ 532 h 2362741"/>
              <a:gd name="connsiteX1" fmla="*/ 892175 w 4256246"/>
              <a:gd name="connsiteY1" fmla="*/ 1153057 h 2362741"/>
              <a:gd name="connsiteX2" fmla="*/ 1797050 w 4256246"/>
              <a:gd name="connsiteY2" fmla="*/ 2362732 h 2362741"/>
              <a:gd name="connsiteX3" fmla="*/ 2616200 w 4256246"/>
              <a:gd name="connsiteY3" fmla="*/ 1134007 h 2362741"/>
              <a:gd name="connsiteX4" fmla="*/ 3431860 w 4256246"/>
              <a:gd name="connsiteY4" fmla="*/ 76443 h 2362741"/>
              <a:gd name="connsiteX5" fmla="*/ 4256244 w 4256246"/>
              <a:gd name="connsiteY5" fmla="*/ 1134747 h 2362741"/>
              <a:gd name="connsiteX0" fmla="*/ 0 w 3364071"/>
              <a:gd name="connsiteY0" fmla="*/ 1076633 h 2286317"/>
              <a:gd name="connsiteX1" fmla="*/ 904875 w 3364071"/>
              <a:gd name="connsiteY1" fmla="*/ 2286308 h 2286317"/>
              <a:gd name="connsiteX2" fmla="*/ 1724025 w 3364071"/>
              <a:gd name="connsiteY2" fmla="*/ 1057583 h 2286317"/>
              <a:gd name="connsiteX3" fmla="*/ 2539685 w 3364071"/>
              <a:gd name="connsiteY3" fmla="*/ 19 h 2286317"/>
              <a:gd name="connsiteX4" fmla="*/ 3364069 w 3364071"/>
              <a:gd name="connsiteY4" fmla="*/ 1058323 h 22863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64071" h="2286317">
                <a:moveTo>
                  <a:pt x="0" y="1076633"/>
                </a:moveTo>
                <a:cubicBezTo>
                  <a:pt x="186432" y="1534834"/>
                  <a:pt x="617538" y="2289483"/>
                  <a:pt x="904875" y="2286308"/>
                </a:cubicBezTo>
                <a:cubicBezTo>
                  <a:pt x="1192212" y="2283133"/>
                  <a:pt x="1458118" y="1670358"/>
                  <a:pt x="1724025" y="1057583"/>
                </a:cubicBezTo>
                <a:cubicBezTo>
                  <a:pt x="1818398" y="788472"/>
                  <a:pt x="2011350" y="26449"/>
                  <a:pt x="2539685" y="19"/>
                </a:cubicBezTo>
                <a:cubicBezTo>
                  <a:pt x="3089473" y="-5174"/>
                  <a:pt x="3365101" y="1057140"/>
                  <a:pt x="3364069" y="105832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4B688157-9B1D-4B59-BBDA-752E79D9D00F}"/>
                  </a:ext>
                </a:extLst>
              </p:cNvPr>
              <p:cNvSpPr txBox="1"/>
              <p:nvPr/>
            </p:nvSpPr>
            <p:spPr>
              <a:xfrm>
                <a:off x="5642028" y="3048295"/>
                <a:ext cx="151216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1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GB" sz="1600" b="0" i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m:rPr>
                              <m:sty m:val="p"/>
                            </m:rPr>
                            <a:rPr lang="en-GB" sz="1600" b="0" i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GB" sz="16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4B688157-9B1D-4B59-BBDA-752E79D9D0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2028" y="3048295"/>
                <a:ext cx="1512168" cy="338554"/>
              </a:xfrm>
              <a:prstGeom prst="rect">
                <a:avLst/>
              </a:prstGeom>
              <a:blipFill>
                <a:blip r:embed="rId12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7017168" y="1724762"/>
                <a:ext cx="2044896" cy="103368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3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=90</m:t>
                      </m:r>
                      <m:r>
                        <a:rPr lang="en-GB" sz="48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7168" y="1724762"/>
                <a:ext cx="2044896" cy="1033681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79143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8" grpId="0" animBg="1"/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Exercises 5A/5B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236048" y="662045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2/AS</a:t>
            </a:r>
          </a:p>
          <a:p>
            <a:r>
              <a:rPr lang="en-GB" sz="2400" dirty="0"/>
              <a:t>Pages 116, 118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594754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F353FD80-A2C3-FB42-A39B-255ABD492699}"/>
              </a:ext>
            </a:extLst>
          </p:cNvPr>
          <p:cNvSpPr txBox="1"/>
          <p:nvPr/>
        </p:nvSpPr>
        <p:spPr>
          <a:xfrm>
            <a:off x="611560" y="2682537"/>
            <a:ext cx="633670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Ex5A</a:t>
            </a:r>
          </a:p>
          <a:p>
            <a:endParaRPr lang="en-US" sz="2400" dirty="0"/>
          </a:p>
          <a:p>
            <a:r>
              <a:rPr lang="en-US" sz="2400" dirty="0"/>
              <a:t>In Class Ex5B: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Q1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	Q2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</a:t>
            </a:r>
            <a:r>
              <a:rPr lang="en-US" sz="2400"/>
              <a:t>	Q3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911558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37977</TotalTime>
  <Words>188</Words>
  <Application>Microsoft Macintosh PowerPoint</Application>
  <PresentationFormat>On-screen Show (4:3)</PresentationFormat>
  <Paragraphs>58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Cambria Math</vt:lpstr>
      <vt:lpstr>Symbol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979</cp:revision>
  <dcterms:created xsi:type="dcterms:W3CDTF">2013-02-28T07:36:55Z</dcterms:created>
  <dcterms:modified xsi:type="dcterms:W3CDTF">2019-07-06T15:53:22Z</dcterms:modified>
</cp:coreProperties>
</file>