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592" r:id="rId2"/>
    <p:sldId id="582" r:id="rId3"/>
    <p:sldId id="587" r:id="rId4"/>
    <p:sldId id="589" r:id="rId5"/>
    <p:sldId id="594" r:id="rId6"/>
    <p:sldId id="593" r:id="rId7"/>
    <p:sldId id="584" r:id="rId8"/>
    <p:sldId id="591" r:id="rId9"/>
    <p:sldId id="590" r:id="rId10"/>
    <p:sldId id="586" r:id="rId11"/>
    <p:sldId id="59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6506" autoAdjust="0"/>
    <p:restoredTop sz="88534" autoAdjust="0"/>
  </p:normalViewPr>
  <p:slideViewPr>
    <p:cSldViewPr>
      <p:cViewPr varScale="1">
        <p:scale>
          <a:sx n="70" d="100"/>
          <a:sy n="70" d="100"/>
        </p:scale>
        <p:origin x="584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0.png"/><Relationship Id="rId13" Type="http://schemas.openxmlformats.org/officeDocument/2006/relationships/image" Target="../media/image42.png"/><Relationship Id="rId3" Type="http://schemas.openxmlformats.org/officeDocument/2006/relationships/image" Target="../media/image201.png"/><Relationship Id="rId7" Type="http://schemas.openxmlformats.org/officeDocument/2006/relationships/image" Target="../media/image190.png"/><Relationship Id="rId12" Type="http://schemas.openxmlformats.org/officeDocument/2006/relationships/image" Target="../media/image280.png"/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41.png"/><Relationship Id="rId10" Type="http://schemas.openxmlformats.org/officeDocument/2006/relationships/image" Target="../media/image220.png"/><Relationship Id="rId4" Type="http://schemas.openxmlformats.org/officeDocument/2006/relationships/image" Target="../media/image160.png"/><Relationship Id="rId9" Type="http://schemas.openxmlformats.org/officeDocument/2006/relationships/image" Target="../media/image210.png"/><Relationship Id="rId14" Type="http://schemas.openxmlformats.org/officeDocument/2006/relationships/image" Target="../media/image4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0171" y="995819"/>
            <a:ext cx="9142856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b="1" dirty="0"/>
              <a:t>Differentiation </a:t>
            </a:r>
          </a:p>
          <a:p>
            <a:pPr algn="ctr"/>
            <a:r>
              <a:rPr lang="en-GB" sz="8000" b="1" dirty="0"/>
              <a:t>- </a:t>
            </a:r>
            <a:r>
              <a:rPr lang="en-GB" sz="8000" dirty="0"/>
              <a:t>Product Rule</a:t>
            </a:r>
          </a:p>
          <a:p>
            <a:pPr algn="ctr"/>
            <a:endParaRPr lang="en-GB" sz="5400" dirty="0"/>
          </a:p>
          <a:p>
            <a:pPr algn="ctr"/>
            <a:r>
              <a:rPr lang="en-GB" sz="6600" dirty="0"/>
              <a:t>Chapter 9 </a:t>
            </a:r>
          </a:p>
          <a:p>
            <a:pPr algn="ctr"/>
            <a:r>
              <a:rPr lang="en-GB" sz="6600" dirty="0"/>
              <a:t>(</a:t>
            </a:r>
            <a:r>
              <a:rPr lang="en-GB" sz="6600"/>
              <a:t>Part 4 </a:t>
            </a:r>
            <a:r>
              <a:rPr lang="en-GB" sz="6600" dirty="0"/>
              <a:t>of 10)</a:t>
            </a:r>
          </a:p>
        </p:txBody>
      </p:sp>
    </p:spTree>
    <p:extLst>
      <p:ext uri="{BB962C8B-B14F-4D97-AF65-F5344CB8AC3E}">
        <p14:creationId xmlns:p14="http://schemas.microsoft.com/office/powerpoint/2010/main" val="33225651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6A469CB-EF48-4BB1-98FE-48E545CF5B1B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2FF6A5A3-D143-4C00-B978-BB637902398B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The Product Rule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213CEB6-40BC-4F5F-90E4-3690CCCE9145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73B9835-FF06-4C01-BBBD-FDF686F65EA1}"/>
                  </a:ext>
                </a:extLst>
              </p:cNvPr>
              <p:cNvSpPr txBox="1"/>
              <p:nvPr/>
            </p:nvSpPr>
            <p:spPr>
              <a:xfrm>
                <a:off x="395536" y="692696"/>
                <a:ext cx="8424936" cy="1077218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If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𝑥</m:t>
                    </m:r>
                    <m:sSup>
                      <m:sSup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GB" sz="3200" dirty="0"/>
              </a:p>
              <a:p>
                <a:pPr algn="ctr"/>
                <a:r>
                  <a:rPr lang="en-GB" sz="3200" dirty="0"/>
                  <a:t>determine the coordinates of the turning point.</a:t>
                </a: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73B9835-FF06-4C01-BBBD-FDF686F65E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692696"/>
                <a:ext cx="8424936" cy="1077218"/>
              </a:xfrm>
              <a:prstGeom prst="rect">
                <a:avLst/>
              </a:prstGeom>
              <a:blipFill>
                <a:blip r:embed="rId2"/>
                <a:stretch>
                  <a:fillRect b="-9406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E82923EB-CC17-48C4-88D9-B640ED2D1E16}"/>
                  </a:ext>
                </a:extLst>
              </p:cNvPr>
              <p:cNvSpPr txBox="1"/>
              <p:nvPr/>
            </p:nvSpPr>
            <p:spPr>
              <a:xfrm>
                <a:off x="117317" y="4293096"/>
                <a:ext cx="4166651" cy="12610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E82923EB-CC17-48C4-88D9-B640ED2D1E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317" y="4293096"/>
                <a:ext cx="4166651" cy="126105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E164FA9B-381E-4CC1-80D2-73E90A8F75D9}"/>
                  </a:ext>
                </a:extLst>
              </p:cNvPr>
              <p:cNvSpPr txBox="1"/>
              <p:nvPr/>
            </p:nvSpPr>
            <p:spPr>
              <a:xfrm>
                <a:off x="4713178" y="5733256"/>
                <a:ext cx="3986898" cy="7371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b="0" dirty="0"/>
                  <a:t> Turning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,−</m:t>
                        </m:r>
                        <m:f>
                          <m:fPr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den>
                        </m:f>
                      </m:e>
                    </m:d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E164FA9B-381E-4CC1-80D2-73E90A8F75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3178" y="5733256"/>
                <a:ext cx="3986898" cy="737189"/>
              </a:xfrm>
              <a:prstGeom prst="rect">
                <a:avLst/>
              </a:prstGeom>
              <a:blipFill>
                <a:blip r:embed="rId4"/>
                <a:stretch>
                  <a:fillRect l="-1070"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04C57C54-371A-429A-B899-D76B4FD1D7DE}"/>
              </a:ext>
            </a:extLst>
          </p:cNvPr>
          <p:cNvCxnSpPr/>
          <p:nvPr/>
        </p:nvCxnSpPr>
        <p:spPr>
          <a:xfrm>
            <a:off x="4427984" y="2132856"/>
            <a:ext cx="0" cy="44644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E82923EB-CC17-48C4-88D9-B640ED2D1E16}"/>
                  </a:ext>
                </a:extLst>
              </p:cNvPr>
              <p:cNvSpPr txBox="1"/>
              <p:nvPr/>
            </p:nvSpPr>
            <p:spPr>
              <a:xfrm>
                <a:off x="4860032" y="2245722"/>
                <a:ext cx="388855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𝑥</m:t>
                    </m:r>
                    <m:sSup>
                      <m:sSup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GB" sz="3200" dirty="0"/>
                  <a:t> </a:t>
                </a:r>
                <a14:m>
                  <m:oMath xmlns:m="http://schemas.openxmlformats.org/officeDocument/2006/math">
                    <m:r>
                      <a:rPr lang="en-GB" sz="3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/>
                  <a:t> 0</a:t>
                </a: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E82923EB-CC17-48C4-88D9-B640ED2D1E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2245722"/>
                <a:ext cx="3888559" cy="584775"/>
              </a:xfrm>
              <a:prstGeom prst="rect">
                <a:avLst/>
              </a:prstGeom>
              <a:blipFill>
                <a:blip r:embed="rId7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4860032" y="4130239"/>
                <a:ext cx="1584176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sSup>
                      <m:sSupPr>
                        <m:ctrlP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</a:t>
                </a:r>
                <a:endParaRPr lang="en-GB" sz="36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4130239"/>
                <a:ext cx="1584176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4873931" y="3161400"/>
                <a:ext cx="3154453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d>
                        <m:d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3931" y="3161400"/>
                <a:ext cx="3154453" cy="5847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4750259" y="4920511"/>
                <a:ext cx="195887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dirty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80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i="1" dirty="0" smtClean="0">
                          <a:latin typeface="Cambria Math" panose="02040503050406030204" pitchFamily="18" charset="0"/>
                        </a:rPr>
                        <m:t>+1=0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0259" y="4920511"/>
                <a:ext cx="1958870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1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78585734"/>
                  </p:ext>
                </p:extLst>
              </p:nvPr>
            </p:nvGraphicFramePr>
            <p:xfrm>
              <a:off x="514610" y="2082894"/>
              <a:ext cx="3193294" cy="173436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96647">
                      <a:extLst>
                        <a:ext uri="{9D8B030D-6E8A-4147-A177-3AD203B41FA5}">
                          <a16:colId xmlns:a16="http://schemas.microsoft.com/office/drawing/2014/main" val="2435106935"/>
                        </a:ext>
                      </a:extLst>
                    </a:gridCol>
                    <a:gridCol w="1596647">
                      <a:extLst>
                        <a:ext uri="{9D8B030D-6E8A-4147-A177-3AD203B41FA5}">
                          <a16:colId xmlns:a16="http://schemas.microsoft.com/office/drawing/2014/main" val="1279376637"/>
                        </a:ext>
                      </a:extLst>
                    </a:gridCol>
                  </a:tblGrid>
                  <a:tr h="85685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48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sz="4800" b="0" baseline="30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40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4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en-GB" sz="4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GB" sz="4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48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80518977"/>
                      </a:ext>
                    </a:extLst>
                  </a:tr>
                  <a:tr h="87751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48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sz="4800" b="0" baseline="300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400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sSup>
                                  <m:sSupPr>
                                    <m:ctrlPr>
                                      <a:rPr lang="en-GB" sz="40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40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en-GB" sz="40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GB" sz="40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4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78697509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1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78585734"/>
                  </p:ext>
                </p:extLst>
              </p:nvPr>
            </p:nvGraphicFramePr>
            <p:xfrm>
              <a:off x="514610" y="2082894"/>
              <a:ext cx="3193294" cy="173436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96647">
                      <a:extLst>
                        <a:ext uri="{9D8B030D-6E8A-4147-A177-3AD203B41FA5}">
                          <a16:colId xmlns:a16="http://schemas.microsoft.com/office/drawing/2014/main" val="2435106935"/>
                        </a:ext>
                      </a:extLst>
                    </a:gridCol>
                    <a:gridCol w="1596647">
                      <a:extLst>
                        <a:ext uri="{9D8B030D-6E8A-4147-A177-3AD203B41FA5}">
                          <a16:colId xmlns:a16="http://schemas.microsoft.com/office/drawing/2014/main" val="1279376637"/>
                        </a:ext>
                      </a:extLst>
                    </a:gridCol>
                  </a:tblGrid>
                  <a:tr h="85685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1"/>
                          <a:stretch>
                            <a:fillRect l="-380" t="-709" r="-100380" b="-1042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1"/>
                          <a:stretch>
                            <a:fillRect l="-100763" t="-709" r="-763" b="-10425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80518977"/>
                      </a:ext>
                    </a:extLst>
                  </a:tr>
                  <a:tr h="87751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1"/>
                          <a:stretch>
                            <a:fillRect l="-380" t="-97931" r="-100380" b="-13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1"/>
                          <a:stretch>
                            <a:fillRect l="-100763" t="-97931" r="-763" b="-13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8697509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804311" y="4655183"/>
                <a:ext cx="1982466" cy="898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𝑠𝑜</m:t>
                      </m:r>
                      <m:r>
                        <a:rPr lang="en-GB" sz="2800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GB" sz="2800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8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311" y="4655183"/>
                <a:ext cx="1982466" cy="89896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043608" y="2932170"/>
                <a:ext cx="619079" cy="8140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4800" baseline="30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2932170"/>
                <a:ext cx="619079" cy="81400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267744" y="3035326"/>
                <a:ext cx="1335237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3035326"/>
                <a:ext cx="1335237" cy="707886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7858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6" grpId="0"/>
      <p:bldP spid="18" grpId="0"/>
      <p:bldP spid="20" grpId="0"/>
      <p:bldP spid="24" grpId="0"/>
      <p:bldP spid="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9D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36048" y="662045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 242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594754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34E6819-9902-1348-AC8B-7A45311393E8}"/>
              </a:ext>
            </a:extLst>
          </p:cNvPr>
          <p:cNvSpPr txBox="1"/>
          <p:nvPr/>
        </p:nvSpPr>
        <p:spPr>
          <a:xfrm>
            <a:off x="188144" y="2268131"/>
            <a:ext cx="560799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Q1-3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chemeClr val="accent3"/>
                </a:solidFill>
              </a:rPr>
              <a:t>Green		</a:t>
            </a:r>
            <a:r>
              <a:rPr lang="en-US" sz="2400" dirty="0"/>
              <a:t>Q4-6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Q7-8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Q9-10 &amp; Challenge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57119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6A469CB-EF48-4BB1-98FE-48E545CF5B1B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2FF6A5A3-D143-4C00-B978-BB637902398B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The Product Rule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213CEB6-40BC-4F5F-90E4-3690CCCE9145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80037D8F-06CD-4B55-884D-86A1D87CBC52}"/>
              </a:ext>
            </a:extLst>
          </p:cNvPr>
          <p:cNvSpPr txBox="1"/>
          <p:nvPr/>
        </p:nvSpPr>
        <p:spPr>
          <a:xfrm>
            <a:off x="0" y="764704"/>
            <a:ext cx="91428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/>
              <a:t>The product rule is used when </a:t>
            </a:r>
          </a:p>
          <a:p>
            <a:pPr algn="ctr"/>
            <a:r>
              <a:rPr lang="en-GB" sz="4400" dirty="0"/>
              <a:t>you have a </a:t>
            </a:r>
            <a:r>
              <a:rPr lang="en-GB" sz="4400" b="1" dirty="0"/>
              <a:t>product</a:t>
            </a:r>
            <a:r>
              <a:rPr lang="en-GB" sz="4400" dirty="0"/>
              <a:t> of two functions.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779495" y="2449782"/>
                <a:ext cx="3868431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5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5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5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5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5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en-GB" sz="5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540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5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54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495" y="2449782"/>
                <a:ext cx="3868431" cy="9233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5292080" y="2449782"/>
                <a:ext cx="3046155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5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5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5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GB" sz="5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5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5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5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54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2449782"/>
                <a:ext cx="3046155" cy="92333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2371726" y="3905105"/>
                <a:ext cx="4807342" cy="10211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5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5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5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5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5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ad>
                        <m:radPr>
                          <m:degHide m:val="on"/>
                          <m:ctrlPr>
                            <a:rPr lang="en-GB" sz="5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5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5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5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GB" sz="54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1726" y="3905105"/>
                <a:ext cx="4807342" cy="102111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2321648" y="5589240"/>
                <a:ext cx="4857420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5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5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5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5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5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5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func>
                        <m:funcPr>
                          <m:ctrlPr>
                            <a:rPr lang="en-GB" sz="5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5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540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5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5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5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5400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1648" y="5589240"/>
                <a:ext cx="4857420" cy="9233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4681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  <p:bldP spid="18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6A469CB-EF48-4BB1-98FE-48E545CF5B1B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2FF6A5A3-D143-4C00-B978-BB637902398B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The Product Rule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213CEB6-40BC-4F5F-90E4-3690CCCE9145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521762E-61E4-4D9A-9AD7-E933A29A0456}"/>
                  </a:ext>
                </a:extLst>
              </p:cNvPr>
              <p:cNvSpPr txBox="1"/>
              <p:nvPr/>
            </p:nvSpPr>
            <p:spPr>
              <a:xfrm>
                <a:off x="0" y="836712"/>
                <a:ext cx="9108504" cy="499745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6600" dirty="0">
                    <a:solidFill>
                      <a:schemeClr val="tx1"/>
                    </a:solidFill>
                  </a:rPr>
                  <a:t>The Product Rule:</a:t>
                </a:r>
              </a:p>
              <a:p>
                <a:pPr algn="ctr"/>
                <a:r>
                  <a:rPr lang="en-GB" sz="6600" dirty="0">
                    <a:solidFill>
                      <a:schemeClr val="tx1"/>
                    </a:solidFill>
                  </a:rPr>
                  <a:t>If </a:t>
                </a:r>
                <a14:m>
                  <m:oMath xmlns:m="http://schemas.openxmlformats.org/officeDocument/2006/math">
                    <m:r>
                      <a:rPr lang="en-GB" sz="6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6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6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GB" sz="66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GB" sz="6600" dirty="0">
                    <a:solidFill>
                      <a:schemeClr val="tx1"/>
                    </a:solidFill>
                  </a:rPr>
                  <a:t> then</a:t>
                </a:r>
              </a:p>
              <a:p>
                <a:pPr algn="ctr"/>
                <a:endParaRPr lang="en-GB" sz="480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GB" sz="66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8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8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8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8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8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  <m:f>
                      <m:fPr>
                        <m:ctrlPr>
                          <a:rPr lang="en-GB" sz="88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88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𝑑𝑣</m:t>
                        </m:r>
                      </m:num>
                      <m:den>
                        <m:r>
                          <a:rPr lang="en-GB" sz="88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8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88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𝑣</m:t>
                    </m:r>
                    <m:f>
                      <m:fPr>
                        <m:ctrlPr>
                          <a:rPr lang="en-GB" sz="8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8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r>
                          <a:rPr lang="en-GB" sz="8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endParaRPr lang="en-GB" sz="6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521762E-61E4-4D9A-9AD7-E933A29A04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836712"/>
                <a:ext cx="9108504" cy="4997458"/>
              </a:xfrm>
              <a:prstGeom prst="rect">
                <a:avLst/>
              </a:prstGeom>
              <a:blipFill>
                <a:blip r:embed="rId2"/>
                <a:stretch>
                  <a:fillRect t="-414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6130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6A469CB-EF48-4BB1-98FE-48E545CF5B1B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2FF6A5A3-D143-4C00-B978-BB637902398B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The Product Rule – Informal Method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213CEB6-40BC-4F5F-90E4-3690CCCE9145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13A55AE-D838-4507-B3A2-5E2803793AFD}"/>
                  </a:ext>
                </a:extLst>
              </p:cNvPr>
              <p:cNvSpPr txBox="1"/>
              <p:nvPr/>
            </p:nvSpPr>
            <p:spPr>
              <a:xfrm>
                <a:off x="1517734" y="783082"/>
                <a:ext cx="6624736" cy="97892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4000" dirty="0"/>
                  <a:t>If </a:t>
                </a:r>
                <a14:m>
                  <m:oMath xmlns:m="http://schemas.openxmlformats.org/officeDocument/2006/math"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4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4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func>
                      <m:funcPr>
                        <m:ctrlPr>
                          <a:rPr lang="en-GB" sz="40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4000" b="0" i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40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4000" dirty="0"/>
                  <a:t>, determine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endParaRPr lang="en-GB" sz="40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13A55AE-D838-4507-B3A2-5E2803793A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7734" y="783082"/>
                <a:ext cx="6624736" cy="978922"/>
              </a:xfrm>
              <a:prstGeom prst="rect">
                <a:avLst/>
              </a:prstGeom>
              <a:blipFill>
                <a:blip r:embed="rId2"/>
                <a:stretch>
                  <a:fillRect l="-1238" b="-4278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1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48417556"/>
                  </p:ext>
                </p:extLst>
              </p:nvPr>
            </p:nvGraphicFramePr>
            <p:xfrm>
              <a:off x="2987824" y="2044387"/>
              <a:ext cx="3504792" cy="173861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752396">
                      <a:extLst>
                        <a:ext uri="{9D8B030D-6E8A-4147-A177-3AD203B41FA5}">
                          <a16:colId xmlns:a16="http://schemas.microsoft.com/office/drawing/2014/main" val="2435106935"/>
                        </a:ext>
                      </a:extLst>
                    </a:gridCol>
                    <a:gridCol w="1752396">
                      <a:extLst>
                        <a:ext uri="{9D8B030D-6E8A-4147-A177-3AD203B41FA5}">
                          <a16:colId xmlns:a16="http://schemas.microsoft.com/office/drawing/2014/main" val="1279376637"/>
                        </a:ext>
                      </a:extLst>
                    </a:gridCol>
                  </a:tblGrid>
                  <a:tr h="86930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360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3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sz="3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3600" b="0" baseline="30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3600" b="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  <m:r>
                                  <a:rPr lang="en-GB" sz="3600" b="1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GB" sz="36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sz="3600" b="0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80518977"/>
                      </a:ext>
                    </a:extLst>
                  </a:tr>
                  <a:tr h="86930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36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chemeClr val="bg1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2</m:t>
                                </m:r>
                                <m:r>
                                  <a:rPr kumimoji="0" lang="en-GB" sz="36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chemeClr val="bg1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sz="3600" b="0" baseline="300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GB" sz="36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 sz="3600" b="0" i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en-GB" sz="36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n-GB" sz="36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78697509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1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48417556"/>
                  </p:ext>
                </p:extLst>
              </p:nvPr>
            </p:nvGraphicFramePr>
            <p:xfrm>
              <a:off x="2987824" y="2044387"/>
              <a:ext cx="3504792" cy="173861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752396">
                      <a:extLst>
                        <a:ext uri="{9D8B030D-6E8A-4147-A177-3AD203B41FA5}">
                          <a16:colId xmlns:a16="http://schemas.microsoft.com/office/drawing/2014/main" val="2435106935"/>
                        </a:ext>
                      </a:extLst>
                    </a:gridCol>
                    <a:gridCol w="1752396">
                      <a:extLst>
                        <a:ext uri="{9D8B030D-6E8A-4147-A177-3AD203B41FA5}">
                          <a16:colId xmlns:a16="http://schemas.microsoft.com/office/drawing/2014/main" val="1279376637"/>
                        </a:ext>
                      </a:extLst>
                    </a:gridCol>
                  </a:tblGrid>
                  <a:tr h="86930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47" t="-699" r="-100694" b="-10139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347" t="-699" r="-694" b="-10139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80518977"/>
                      </a:ext>
                    </a:extLst>
                  </a:tr>
                  <a:tr h="86930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47" t="-100699" r="-100694" b="-139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347" t="-100699" r="-694" b="-139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8697509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2980607" y="3862044"/>
                <a:ext cx="5570050" cy="12610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4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en-GB" sz="4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400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4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4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func>
                        <m:funcPr>
                          <m:ctrlPr>
                            <a:rPr lang="en-GB" sz="4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400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4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0607" y="3862044"/>
                <a:ext cx="5570050" cy="126105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257594" y="4149080"/>
            <a:ext cx="2520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multiply opposite </a:t>
            </a:r>
          </a:p>
          <a:p>
            <a:pPr algn="ctr"/>
            <a:r>
              <a:rPr lang="en-GB" sz="2400" dirty="0"/>
              <a:t>corners and add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973714" y="2996952"/>
                <a:ext cx="1272656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6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36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3714" y="2996952"/>
                <a:ext cx="1272656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3491880" y="3003331"/>
                <a:ext cx="767710" cy="6335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3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3600" baseline="30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880" y="3003331"/>
                <a:ext cx="767710" cy="63357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2987824" y="5445224"/>
                <a:ext cx="5746253" cy="12610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4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func>
                        <m:funcPr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40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func>
                        <m:funcPr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40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5445224"/>
                <a:ext cx="5746253" cy="126105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257594" y="5844916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factorise</a:t>
            </a:r>
          </a:p>
        </p:txBody>
      </p:sp>
    </p:spTree>
    <p:extLst>
      <p:ext uri="{BB962C8B-B14F-4D97-AF65-F5344CB8AC3E}">
        <p14:creationId xmlns:p14="http://schemas.microsoft.com/office/powerpoint/2010/main" val="3752181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8" grpId="0"/>
      <p:bldP spid="5" grpId="0"/>
      <p:bldP spid="7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6A469CB-EF48-4BB1-98FE-48E545CF5B1B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2FF6A5A3-D143-4C00-B978-BB637902398B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The Product Rule – Informal Method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213CEB6-40BC-4F5F-90E4-3690CCCE9145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13A55AE-D838-4507-B3A2-5E2803793AFD}"/>
                  </a:ext>
                </a:extLst>
              </p:cNvPr>
              <p:cNvSpPr txBox="1"/>
              <p:nvPr/>
            </p:nvSpPr>
            <p:spPr>
              <a:xfrm>
                <a:off x="1115616" y="829866"/>
                <a:ext cx="7216343" cy="97892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4000" dirty="0"/>
                  <a:t>If </a:t>
                </a:r>
                <a14:m>
                  <m:oMath xmlns:m="http://schemas.openxmlformats.org/officeDocument/2006/math"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4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4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4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func>
                      <m:funcPr>
                        <m:ctrlPr>
                          <a:rPr lang="en-GB" sz="4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4000" b="0" i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4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4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4000" dirty="0"/>
                  <a:t>, determine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endParaRPr lang="en-GB" sz="40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13A55AE-D838-4507-B3A2-5E2803793A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829866"/>
                <a:ext cx="7216343" cy="978922"/>
              </a:xfrm>
              <a:prstGeom prst="rect">
                <a:avLst/>
              </a:prstGeom>
              <a:blipFill>
                <a:blip r:embed="rId2"/>
                <a:stretch>
                  <a:fillRect l="-976" b="-4278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1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00400452"/>
                  </p:ext>
                </p:extLst>
              </p:nvPr>
            </p:nvGraphicFramePr>
            <p:xfrm>
              <a:off x="2987824" y="2044387"/>
              <a:ext cx="3744416" cy="173861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72208">
                      <a:extLst>
                        <a:ext uri="{9D8B030D-6E8A-4147-A177-3AD203B41FA5}">
                          <a16:colId xmlns:a16="http://schemas.microsoft.com/office/drawing/2014/main" val="2435106935"/>
                        </a:ext>
                      </a:extLst>
                    </a:gridCol>
                    <a:gridCol w="1872208">
                      <a:extLst>
                        <a:ext uri="{9D8B030D-6E8A-4147-A177-3AD203B41FA5}">
                          <a16:colId xmlns:a16="http://schemas.microsoft.com/office/drawing/2014/main" val="1279376637"/>
                        </a:ext>
                      </a:extLst>
                    </a:gridCol>
                  </a:tblGrid>
                  <a:tr h="86930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360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3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en-GB" sz="3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  <m:r>
                                      <a:rPr lang="en-GB" sz="3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3600" b="0" baseline="30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GB" sz="3600" b="0" i="0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  <m:r>
                                  <a:rPr lang="en-GB" sz="3600" b="1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GB" sz="3600" b="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GB" sz="36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sz="3600" b="0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80518977"/>
                      </a:ext>
                    </a:extLst>
                  </a:tr>
                  <a:tr h="86930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36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chemeClr val="bg1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2</m:t>
                                </m:r>
                                <m:r>
                                  <a:rPr kumimoji="0" lang="en-GB" sz="36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chemeClr val="bg1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sz="3600" b="0" baseline="300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GB" sz="36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 sz="3600" b="0" i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en-GB" sz="36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n-GB" sz="36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78697509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1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00400452"/>
                  </p:ext>
                </p:extLst>
              </p:nvPr>
            </p:nvGraphicFramePr>
            <p:xfrm>
              <a:off x="2987824" y="2044387"/>
              <a:ext cx="3744416" cy="173861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72208">
                      <a:extLst>
                        <a:ext uri="{9D8B030D-6E8A-4147-A177-3AD203B41FA5}">
                          <a16:colId xmlns:a16="http://schemas.microsoft.com/office/drawing/2014/main" val="2435106935"/>
                        </a:ext>
                      </a:extLst>
                    </a:gridCol>
                    <a:gridCol w="1872208">
                      <a:extLst>
                        <a:ext uri="{9D8B030D-6E8A-4147-A177-3AD203B41FA5}">
                          <a16:colId xmlns:a16="http://schemas.microsoft.com/office/drawing/2014/main" val="1279376637"/>
                        </a:ext>
                      </a:extLst>
                    </a:gridCol>
                  </a:tblGrid>
                  <a:tr h="86930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25" t="-699" r="-100325" b="-10139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651" t="-699" r="-651" b="-10139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80518977"/>
                      </a:ext>
                    </a:extLst>
                  </a:tr>
                  <a:tr h="86930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25" t="-100699" r="-100325" b="-139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651" t="-100699" r="-651" b="-139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8697509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293030" y="3861048"/>
                <a:ext cx="7134004" cy="12610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4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4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4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func>
                        <m:funcPr>
                          <m:ctrlPr>
                            <a:rPr lang="en-GB" sz="4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400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m:rPr>
                              <m:sty m:val="p"/>
                            </m:rPr>
                            <a:rPr lang="en-GB" sz="4000" i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4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4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4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4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4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4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func>
                        <m:funcPr>
                          <m:ctrlPr>
                            <a:rPr lang="en-GB" sz="4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400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4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4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3030" y="3861048"/>
                <a:ext cx="7134004" cy="126105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860032" y="3001407"/>
                <a:ext cx="1915333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6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36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36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GB" sz="3600" i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36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36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3001407"/>
                <a:ext cx="1915333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3283201" y="3003331"/>
                <a:ext cx="1185068" cy="6424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3600" baseline="30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3201" y="3003331"/>
                <a:ext cx="1185068" cy="64248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293030" y="5445224"/>
                <a:ext cx="6723507" cy="12610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4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4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4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4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sz="4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4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m:rPr>
                              <m:sty m:val="p"/>
                            </m:rPr>
                            <a:rPr lang="en-GB" sz="4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4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4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4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func>
                        <m:funcPr>
                          <m:ctrlPr>
                            <a:rPr lang="en-GB" sz="4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4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4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4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3030" y="5445224"/>
                <a:ext cx="6723507" cy="126105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7409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5" grpId="0"/>
      <p:bldP spid="7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6A469CB-EF48-4BB1-98FE-48E545CF5B1B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2FF6A5A3-D143-4C00-B978-BB637902398B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err="1">
                  <a:latin typeface="+mj-lt"/>
                </a:rPr>
                <a:t>T</a:t>
              </a:r>
              <a:r>
                <a:rPr lang="en-GB" sz="3200" dirty="0" err="1"/>
                <a:t>The</a:t>
              </a:r>
              <a:r>
                <a:rPr lang="en-GB" sz="3200" dirty="0"/>
                <a:t> Product and Chain Rule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213CEB6-40BC-4F5F-90E4-3690CCCE9145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13A55AE-D838-4507-B3A2-5E2803793AFD}"/>
                  </a:ext>
                </a:extLst>
              </p:cNvPr>
              <p:cNvSpPr txBox="1"/>
              <p:nvPr/>
            </p:nvSpPr>
            <p:spPr>
              <a:xfrm>
                <a:off x="1115044" y="745869"/>
                <a:ext cx="6912768" cy="97892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4000" dirty="0"/>
                  <a:t>If </a:t>
                </a:r>
                <a14:m>
                  <m:oMath xmlns:m="http://schemas.openxmlformats.org/officeDocument/2006/math">
                    <m:r>
                      <a:rPr lang="en-GB" sz="4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4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4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box>
                      <m:boxPr>
                        <m:ctrlPr>
                          <a:rPr lang="en-GB" sz="4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sSup>
                          <m:sSupPr>
                            <m:ctrlPr>
                              <a:rPr lang="en-GB" sz="4400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sz="44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44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1+3</m:t>
                                </m:r>
                                <m:r>
                                  <a:rPr lang="en-GB" sz="44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  <m:sup>
                            <m:r>
                              <a:rPr lang="en-GB" sz="4400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sup>
                        </m:sSup>
                      </m:e>
                    </m:box>
                  </m:oMath>
                </a14:m>
                <a:r>
                  <a:rPr lang="en-GB" sz="4000" dirty="0"/>
                  <a:t>, determine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endParaRPr lang="en-GB" sz="40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13A55AE-D838-4507-B3A2-5E2803793A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044" y="745869"/>
                <a:ext cx="6912768" cy="978922"/>
              </a:xfrm>
              <a:prstGeom prst="rect">
                <a:avLst/>
              </a:prstGeom>
              <a:blipFill>
                <a:blip r:embed="rId2"/>
                <a:stretch>
                  <a:fillRect l="-1188" b="-4278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1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49952244"/>
                  </p:ext>
                </p:extLst>
              </p:nvPr>
            </p:nvGraphicFramePr>
            <p:xfrm>
              <a:off x="1799120" y="2132856"/>
              <a:ext cx="5544616" cy="140206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772308">
                      <a:extLst>
                        <a:ext uri="{9D8B030D-6E8A-4147-A177-3AD203B41FA5}">
                          <a16:colId xmlns:a16="http://schemas.microsoft.com/office/drawing/2014/main" val="2435106935"/>
                        </a:ext>
                      </a:extLst>
                    </a:gridCol>
                    <a:gridCol w="2772308">
                      <a:extLst>
                        <a:ext uri="{9D8B030D-6E8A-4147-A177-3AD203B41FA5}">
                          <a16:colId xmlns:a16="http://schemas.microsoft.com/office/drawing/2014/main" val="1279376637"/>
                        </a:ext>
                      </a:extLst>
                    </a:gridCol>
                  </a:tblGrid>
                  <a:tr h="70103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32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sz="3200" b="0" baseline="30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3200" b="0" i="1" smtClean="0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3200" i="1">
                                            <a:solidFill>
                                              <a:srgbClr val="0000FF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GB" sz="3200" i="1">
                                            <a:solidFill>
                                              <a:srgbClr val="0000FF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1+3</m:t>
                                        </m:r>
                                        <m:r>
                                          <a:rPr lang="en-GB" sz="3200" i="1">
                                            <a:solidFill>
                                              <a:srgbClr val="0000FF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GB" sz="3200" b="0" i="1" smtClean="0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3200" b="0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80518977"/>
                      </a:ext>
                    </a:extLst>
                  </a:tr>
                  <a:tr h="70103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36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chemeClr val="bg1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2</m:t>
                                </m:r>
                                <m:r>
                                  <a:rPr kumimoji="0" lang="en-GB" sz="36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chemeClr val="bg1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sz="3600" b="0" baseline="300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GB" sz="36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 sz="3600" b="0" i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en-GB" sz="36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n-GB" sz="36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78697509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1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49952244"/>
                  </p:ext>
                </p:extLst>
              </p:nvPr>
            </p:nvGraphicFramePr>
            <p:xfrm>
              <a:off x="1799120" y="2132856"/>
              <a:ext cx="5544616" cy="140206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772308">
                      <a:extLst>
                        <a:ext uri="{9D8B030D-6E8A-4147-A177-3AD203B41FA5}">
                          <a16:colId xmlns:a16="http://schemas.microsoft.com/office/drawing/2014/main" val="2435106935"/>
                        </a:ext>
                      </a:extLst>
                    </a:gridCol>
                    <a:gridCol w="2772308">
                      <a:extLst>
                        <a:ext uri="{9D8B030D-6E8A-4147-A177-3AD203B41FA5}">
                          <a16:colId xmlns:a16="http://schemas.microsoft.com/office/drawing/2014/main" val="1279376637"/>
                        </a:ext>
                      </a:extLst>
                    </a:gridCol>
                  </a:tblGrid>
                  <a:tr h="70103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20" t="-862" r="-100440" b="-1008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220" t="-862" r="-440" b="-10086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80518977"/>
                      </a:ext>
                    </a:extLst>
                  </a:tr>
                  <a:tr h="70103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20" t="-101739" r="-100440" b="-17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220" t="-101739" r="-440" b="-173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8697509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751956" y="2921768"/>
                <a:ext cx="2437911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2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  <m:d>
                            <m:dPr>
                              <m:ctrlPr>
                                <a:rPr lang="en-GB" sz="32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1+3</m:t>
                              </m:r>
                              <m:r>
                                <a:rPr lang="en-GB" sz="32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3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1956" y="2921768"/>
                <a:ext cx="2437911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2963841" y="2903932"/>
            <a:ext cx="39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3200" dirty="0">
                <a:solidFill>
                  <a:srgbClr val="FF0000"/>
                </a:solidFill>
              </a:rPr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502976" y="3693310"/>
                <a:ext cx="7570919" cy="12610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GB" sz="4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  <m:d>
                            <m:dPr>
                              <m:ctrlPr>
                                <a:rPr lang="en-GB" sz="40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1+3</m:t>
                              </m:r>
                              <m:r>
                                <a:rPr lang="en-GB" sz="40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4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sSup>
                        <m:sSupPr>
                          <m:ctrlPr>
                            <a:rPr lang="en-GB" sz="4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40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1+3</m:t>
                              </m:r>
                              <m:r>
                                <a:rPr lang="en-GB" sz="40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4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76" y="3693310"/>
                <a:ext cx="7570919" cy="126105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502976" y="5321839"/>
                <a:ext cx="7287188" cy="12610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4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4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4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  <m:r>
                            <a:rPr lang="en-GB" sz="4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GB" sz="4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1+3</m:t>
                              </m:r>
                              <m:r>
                                <a:rPr lang="en-GB" sz="4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4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4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4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4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1+3</m:t>
                              </m:r>
                              <m:r>
                                <a:rPr lang="en-GB" sz="4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4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76" y="5321839"/>
                <a:ext cx="7287188" cy="126105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7922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1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970040C-1656-42FE-AC60-F38D5EBA1021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714DE8D3-FDC6-4FB0-B4D8-1F8816FB1B38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The Product and Chain Rule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671B520-90A7-49EB-AC7E-F4F8F9C6B03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64A5B48-A6E1-478A-B3AE-AA0AC824E43B}"/>
                  </a:ext>
                </a:extLst>
              </p:cNvPr>
              <p:cNvSpPr txBox="1"/>
              <p:nvPr/>
            </p:nvSpPr>
            <p:spPr>
              <a:xfrm>
                <a:off x="611560" y="1002730"/>
                <a:ext cx="8208912" cy="69858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3600" dirty="0"/>
                  <a:t>Given that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3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3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ad>
                      <m:radPr>
                        <m:degHide m:val="on"/>
                        <m:ctrlPr>
                          <a:rPr lang="en-GB" sz="36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36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36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36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rad>
                  </m:oMath>
                </a14:m>
                <a:r>
                  <a:rPr lang="en-GB" sz="3600" dirty="0"/>
                  <a:t> find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′(</m:t>
                    </m:r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36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64A5B48-A6E1-478A-B3AE-AA0AC824E4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1002730"/>
                <a:ext cx="8208912" cy="698589"/>
              </a:xfrm>
              <a:prstGeom prst="rect">
                <a:avLst/>
              </a:prstGeom>
              <a:blipFill>
                <a:blip r:embed="rId2"/>
                <a:stretch>
                  <a:fillRect l="-430" b="-17986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7" name="Table 1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93984362"/>
                  </p:ext>
                </p:extLst>
              </p:nvPr>
            </p:nvGraphicFramePr>
            <p:xfrm>
              <a:off x="1979712" y="2132856"/>
              <a:ext cx="5256584" cy="194421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592288">
                      <a:extLst>
                        <a:ext uri="{9D8B030D-6E8A-4147-A177-3AD203B41FA5}">
                          <a16:colId xmlns:a16="http://schemas.microsoft.com/office/drawing/2014/main" val="2435106935"/>
                        </a:ext>
                      </a:extLst>
                    </a:gridCol>
                    <a:gridCol w="2664296">
                      <a:extLst>
                        <a:ext uri="{9D8B030D-6E8A-4147-A177-3AD203B41FA5}">
                          <a16:colId xmlns:a16="http://schemas.microsoft.com/office/drawing/2014/main" val="1279376637"/>
                        </a:ext>
                      </a:extLst>
                    </a:gridCol>
                  </a:tblGrid>
                  <a:tr h="953513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3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3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sz="3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3600" b="0" baseline="30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2800" b="0" i="1" smtClean="0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2800" b="0" i="1" smtClean="0">
                                            <a:solidFill>
                                              <a:srgbClr val="0000FF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GB" sz="2800" b="0" i="1" smtClean="0">
                                            <a:solidFill>
                                              <a:srgbClr val="0000FF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  <m:r>
                                          <a:rPr lang="en-GB" sz="2800" b="0" i="1" smtClean="0">
                                            <a:solidFill>
                                              <a:srgbClr val="0000FF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en-GB" sz="2800" b="0" i="1" smtClean="0">
                                            <a:solidFill>
                                              <a:srgbClr val="0000FF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e>
                                    </m:d>
                                  </m:e>
                                  <m:sup>
                                    <m:f>
                                      <m:fPr>
                                        <m:ctrlPr>
                                          <a:rPr lang="en-GB" sz="2800" b="0" i="1" smtClean="0">
                                            <a:solidFill>
                                              <a:srgbClr val="0000FF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2800" b="0" i="1" smtClean="0">
                                            <a:solidFill>
                                              <a:srgbClr val="0000FF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GB" sz="2800" b="0" i="1" smtClean="0">
                                            <a:solidFill>
                                              <a:srgbClr val="0000FF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</m:sup>
                                </m:sSup>
                              </m:oMath>
                            </m:oMathPara>
                          </a14:m>
                          <a:endParaRPr lang="en-GB" sz="36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80518977"/>
                      </a:ext>
                    </a:extLst>
                  </a:tr>
                  <a:tr h="990703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3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sz="3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sz="3600" b="0" baseline="300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8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8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GB" sz="28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  <m:sSup>
                                  <m:sSupPr>
                                    <m:ctrlPr>
                                      <a:rPr lang="en-GB" sz="28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2800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GB" sz="2800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  <m:r>
                                          <a:rPr lang="en-GB" sz="2800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en-GB" sz="2800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GB" sz="28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GB" sz="2800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2800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GB" sz="2800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</m:sup>
                                </m:sSup>
                              </m:oMath>
                            </m:oMathPara>
                          </a14:m>
                          <a:endParaRPr lang="en-GB" sz="28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78697509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7" name="Table 1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93984362"/>
                  </p:ext>
                </p:extLst>
              </p:nvPr>
            </p:nvGraphicFramePr>
            <p:xfrm>
              <a:off x="1979712" y="2132856"/>
              <a:ext cx="5256584" cy="194421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592288">
                      <a:extLst>
                        <a:ext uri="{9D8B030D-6E8A-4147-A177-3AD203B41FA5}">
                          <a16:colId xmlns:a16="http://schemas.microsoft.com/office/drawing/2014/main" val="2435106935"/>
                        </a:ext>
                      </a:extLst>
                    </a:gridCol>
                    <a:gridCol w="2664296">
                      <a:extLst>
                        <a:ext uri="{9D8B030D-6E8A-4147-A177-3AD203B41FA5}">
                          <a16:colId xmlns:a16="http://schemas.microsoft.com/office/drawing/2014/main" val="1279376637"/>
                        </a:ext>
                      </a:extLst>
                    </a:gridCol>
                  </a:tblGrid>
                  <a:tr h="95351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35" t="-637" r="-103286" b="-1050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97489" t="-637" r="-457" b="-10509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80518977"/>
                      </a:ext>
                    </a:extLst>
                  </a:tr>
                  <a:tr h="99070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35" t="-96933" r="-103286" b="-12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97489" t="-96933" r="-457" b="-122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8697509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815299" y="4760012"/>
                <a:ext cx="7585410" cy="11441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3600" b="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3600" b="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3600" b="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600" b="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b="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3600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600" b="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GB" sz="3600" b="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600" b="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3600" b="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3600" b="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3600" b="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3600" b="0" i="1"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b="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3600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600" b="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600" b="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3600" b="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299" y="4760012"/>
                <a:ext cx="7585410" cy="114415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2843808" y="3237660"/>
                <a:ext cx="767710" cy="6335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3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3600" baseline="30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3237660"/>
                <a:ext cx="767710" cy="63357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4860032" y="3104964"/>
                <a:ext cx="2207399" cy="898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8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28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28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8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GB" sz="28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28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8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8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2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3104964"/>
                <a:ext cx="2207399" cy="89896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6887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6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AEA3770-E2C8-4EC2-B62F-9D97F56E3051}"/>
                  </a:ext>
                </a:extLst>
              </p:cNvPr>
              <p:cNvSpPr txBox="1"/>
              <p:nvPr/>
            </p:nvSpPr>
            <p:spPr>
              <a:xfrm>
                <a:off x="2259543" y="745175"/>
                <a:ext cx="5040560" cy="1237134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4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sSup>
                          <m:sSupPr>
                            <m:ctrlPr>
                              <a:rPr lang="en-GB" sz="4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sz="4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4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40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</m:e>
                          <m:sup>
                            <m:f>
                              <m:fPr>
                                <m:ctrlPr>
                                  <a:rPr lang="en-GB" sz="4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4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GB" sz="4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</m:den>
                    </m:f>
                  </m:oMath>
                </a14:m>
                <a:r>
                  <a:rPr lang="en-GB" sz="4000" dirty="0"/>
                  <a:t>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4000" b="0" i="0" smtClean="0">
                        <a:latin typeface="Cambria Math" panose="02040503050406030204" pitchFamily="18" charset="0"/>
                      </a:rPr>
                      <m:t>find</m:t>
                    </m:r>
                    <m:r>
                      <a:rPr lang="en-GB" sz="4000" b="0" i="0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GB" sz="4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endParaRPr lang="en-GB" sz="40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AEA3770-E2C8-4EC2-B62F-9D97F56E30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9543" y="745175"/>
                <a:ext cx="5040560" cy="123713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oup 8">
            <a:extLst>
              <a:ext uri="{FF2B5EF4-FFF2-40B4-BE49-F238E27FC236}">
                <a16:creationId xmlns:a16="http://schemas.microsoft.com/office/drawing/2014/main" id="{0946FE19-2F40-453C-90D3-31DDD5E24E85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10" name="TextBox 32">
              <a:extLst>
                <a:ext uri="{FF2B5EF4-FFF2-40B4-BE49-F238E27FC236}">
                  <a16:creationId xmlns:a16="http://schemas.microsoft.com/office/drawing/2014/main" id="{2125EB8B-C07C-4B84-B838-188685DA9878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The Product and Chain Rule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1F6D3BE-0E61-4E97-BA86-EB2546A68640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1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06465923"/>
                  </p:ext>
                </p:extLst>
              </p:nvPr>
            </p:nvGraphicFramePr>
            <p:xfrm>
              <a:off x="1971511" y="3353377"/>
              <a:ext cx="5616624" cy="201536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808312">
                      <a:extLst>
                        <a:ext uri="{9D8B030D-6E8A-4147-A177-3AD203B41FA5}">
                          <a16:colId xmlns:a16="http://schemas.microsoft.com/office/drawing/2014/main" val="2435106935"/>
                        </a:ext>
                      </a:extLst>
                    </a:gridCol>
                    <a:gridCol w="2808312">
                      <a:extLst>
                        <a:ext uri="{9D8B030D-6E8A-4147-A177-3AD203B41FA5}">
                          <a16:colId xmlns:a16="http://schemas.microsoft.com/office/drawing/2014/main" val="1279376637"/>
                        </a:ext>
                      </a:extLst>
                    </a:gridCol>
                  </a:tblGrid>
                  <a:tr h="930215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32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32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32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den>
                                </m:f>
                                <m:sSup>
                                  <m:sSupPr>
                                    <m:ctrlPr>
                                      <a:rPr lang="en-GB" sz="32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32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sz="32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3200" b="0" baseline="30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28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GB" sz="28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en-GB" sz="28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GB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GB" sz="28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28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GB" sz="28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</m:sup>
                                </m:sSup>
                              </m:oMath>
                            </m:oMathPara>
                          </a14:m>
                          <a:endParaRPr lang="en-GB" sz="36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80518977"/>
                      </a:ext>
                    </a:extLst>
                  </a:tr>
                  <a:tr h="95264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3200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GB" sz="320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3200" b="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3200" b="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den>
                                </m:f>
                                <m:sSup>
                                  <m:sSupPr>
                                    <m:ctrlPr>
                                      <a:rPr lang="en-GB" sz="32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3200" b="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sz="3200" b="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GB" sz="32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3200" b="0" baseline="30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8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GB" sz="28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8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28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  <m:sSup>
                                  <m:sSupPr>
                                    <m:ctrlPr>
                                      <a:rPr lang="en-GB" sz="28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2800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GB" sz="2800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  <m:r>
                                          <a:rPr lang="en-GB" sz="2800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en-GB" sz="2800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GB" sz="28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GB" sz="2800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2800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num>
                                      <m:den>
                                        <m:r>
                                          <a:rPr lang="en-GB" sz="2800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</m:sup>
                                </m:sSup>
                              </m:oMath>
                            </m:oMathPara>
                          </a14:m>
                          <a:endParaRPr lang="en-GB" sz="28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78697509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1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06465923"/>
                  </p:ext>
                </p:extLst>
              </p:nvPr>
            </p:nvGraphicFramePr>
            <p:xfrm>
              <a:off x="1971511" y="3353377"/>
              <a:ext cx="5616624" cy="201536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808312">
                      <a:extLst>
                        <a:ext uri="{9D8B030D-6E8A-4147-A177-3AD203B41FA5}">
                          <a16:colId xmlns:a16="http://schemas.microsoft.com/office/drawing/2014/main" val="2435106935"/>
                        </a:ext>
                      </a:extLst>
                    </a:gridCol>
                    <a:gridCol w="2808312">
                      <a:extLst>
                        <a:ext uri="{9D8B030D-6E8A-4147-A177-3AD203B41FA5}">
                          <a16:colId xmlns:a16="http://schemas.microsoft.com/office/drawing/2014/main" val="1279376637"/>
                        </a:ext>
                      </a:extLst>
                    </a:gridCol>
                  </a:tblGrid>
                  <a:tr h="100768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17" t="-602" r="-100434" b="-10060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217" t="-602" r="-434" b="-10060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80518977"/>
                      </a:ext>
                    </a:extLst>
                  </a:tr>
                  <a:tr h="100768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17" t="-101212" r="-100434" b="-121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217" t="-101212" r="-434" b="-121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8697509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935760" y="2178328"/>
                <a:ext cx="3688126" cy="10175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200" b="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2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GB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sSup>
                        <m:sSupPr>
                          <m:ctrlPr>
                            <a:rPr lang="en-GB" sz="32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32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200" b="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GB" sz="3200" b="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32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200" b="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3200" b="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5760" y="2178328"/>
                <a:ext cx="3688126" cy="101752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467544" y="5599090"/>
                <a:ext cx="8520346" cy="10573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GB" sz="3200" b="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3200" b="0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GB" sz="320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GB" sz="3200" b="0" i="1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200" b="0" i="1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b="0" i="1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sSup>
                        <m:sSup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200" b="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GB" sz="3200" b="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200" b="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3200" b="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 + </m:t>
                      </m:r>
                      <m:r>
                        <a:rPr lang="en-GB" sz="3200" b="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200" b="0" i="1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sSup>
                        <m:sSup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b="0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sSup>
                        <m:sSup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200" b="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GB" sz="3200" b="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200" b="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3200" b="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5599090"/>
                <a:ext cx="8520346" cy="105734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633038" y="4351218"/>
                <a:ext cx="1596912" cy="10175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GB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3038" y="4351218"/>
                <a:ext cx="1596912" cy="101752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4883742" y="4398889"/>
                <a:ext cx="2336152" cy="898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8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28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8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GB" sz="28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28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8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28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3742" y="4398889"/>
                <a:ext cx="2336152" cy="89896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0109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2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970040C-1656-42FE-AC60-F38D5EBA1021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714DE8D3-FDC6-4FB0-B4D8-1F8816FB1B38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The Product and Chain Rule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671B520-90A7-49EB-AC7E-F4F8F9C6B03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A86B476-4C33-4108-8261-BC26696310AC}"/>
                  </a:ext>
                </a:extLst>
              </p:cNvPr>
              <p:cNvSpPr txBox="1"/>
              <p:nvPr/>
            </p:nvSpPr>
            <p:spPr>
              <a:xfrm>
                <a:off x="538980" y="777850"/>
                <a:ext cx="8064896" cy="157466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If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func>
                      <m:funcPr>
                        <m:ctrlPr>
                          <a:rPr lang="en-GB" sz="28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2800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2800" b="0" i="0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GB" sz="2800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sz="28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28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2800" dirty="0"/>
                  <a:t> </a:t>
                </a:r>
              </a:p>
              <a:p>
                <a:pPr algn="ctr"/>
                <a:r>
                  <a:rPr lang="en-GB" sz="2800" dirty="0"/>
                  <a:t>show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func>
                      <m:func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8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func>
                          <m:funcPr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800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func>
                          <m:funcPr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8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</m:e>
                    </m:d>
                  </m:oMath>
                </a14:m>
                <a:r>
                  <a:rPr lang="en-GB" sz="2800" dirty="0"/>
                  <a:t> </a:t>
                </a:r>
              </a:p>
              <a:p>
                <a:pPr algn="ctr"/>
                <a:r>
                  <a:rPr lang="en-GB" sz="2800" dirty="0"/>
                  <a:t>where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800" dirty="0"/>
                  <a:t> and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800" dirty="0"/>
                  <a:t> are constants to be determined.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A86B476-4C33-4108-8261-BC26696310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980" y="777850"/>
                <a:ext cx="8064896" cy="1574662"/>
              </a:xfrm>
              <a:prstGeom prst="rect">
                <a:avLst/>
              </a:prstGeom>
              <a:blipFill>
                <a:blip r:embed="rId2"/>
                <a:stretch>
                  <a:fillRect b="-493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A3A283B-8CB5-479D-A9BB-38363C75288E}"/>
                  </a:ext>
                </a:extLst>
              </p:cNvPr>
              <p:cNvSpPr txBox="1"/>
              <p:nvPr/>
            </p:nvSpPr>
            <p:spPr>
              <a:xfrm>
                <a:off x="2051720" y="5673316"/>
                <a:ext cx="6480720" cy="9103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800" b="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800" b="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func>
                        <m:func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d>
                        <m:d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func>
                            <m:funcPr>
                              <m:ctrlPr>
                                <a:rPr lang="en-GB" sz="28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  <m:func>
                            <m:funcPr>
                              <m:ctrlPr>
                                <a:rPr lang="en-GB" sz="28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A3A283B-8CB5-479D-A9BB-38363C7528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0" y="5673316"/>
                <a:ext cx="6480720" cy="9103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1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95354578"/>
                  </p:ext>
                </p:extLst>
              </p:nvPr>
            </p:nvGraphicFramePr>
            <p:xfrm>
              <a:off x="2195736" y="2597513"/>
              <a:ext cx="4824536" cy="173861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232248">
                      <a:extLst>
                        <a:ext uri="{9D8B030D-6E8A-4147-A177-3AD203B41FA5}">
                          <a16:colId xmlns:a16="http://schemas.microsoft.com/office/drawing/2014/main" val="2435106935"/>
                        </a:ext>
                      </a:extLst>
                    </a:gridCol>
                    <a:gridCol w="2592288">
                      <a:extLst>
                        <a:ext uri="{9D8B030D-6E8A-4147-A177-3AD203B41FA5}">
                          <a16:colId xmlns:a16="http://schemas.microsoft.com/office/drawing/2014/main" val="1279376637"/>
                        </a:ext>
                      </a:extLst>
                    </a:gridCol>
                  </a:tblGrid>
                  <a:tr h="86930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3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3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en-GB" sz="3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  <m:r>
                                      <a:rPr lang="en-GB" sz="3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3600" b="0" baseline="30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2800" b="0" i="1" smtClean="0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2800" b="0" i="1" smtClean="0">
                                            <a:solidFill>
                                              <a:srgbClr val="0000FF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unc>
                                          <m:funcPr>
                                            <m:ctrlPr>
                                              <a:rPr lang="en-GB" sz="2800" b="0" i="1" smtClean="0">
                                                <a:solidFill>
                                                  <a:srgbClr val="0000FF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uncPr>
                                          <m:fNam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GB" sz="2800" b="0" i="0" smtClean="0">
                                                <a:solidFill>
                                                  <a:srgbClr val="0000FF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sin</m:t>
                                            </m:r>
                                          </m:fName>
                                          <m:e>
                                            <m:r>
                                              <a:rPr lang="en-GB" sz="2800" b="0" i="1" smtClean="0">
                                                <a:solidFill>
                                                  <a:srgbClr val="0000FF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  <m:r>
                                              <a:rPr lang="en-GB" sz="2800" b="0" i="1" smtClean="0">
                                                <a:solidFill>
                                                  <a:srgbClr val="0000FF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</m:func>
                                      </m:e>
                                    </m:d>
                                  </m:e>
                                  <m:sup>
                                    <m:r>
                                      <a:rPr lang="en-GB" sz="2800" b="0" i="1" smtClean="0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36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80518977"/>
                      </a:ext>
                    </a:extLst>
                  </a:tr>
                  <a:tr h="86930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3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sSup>
                                  <m:sSupPr>
                                    <m:ctrlPr>
                                      <a:rPr lang="en-GB" sz="36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36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en-GB" sz="36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  <m:r>
                                      <a:rPr lang="en-GB" sz="36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3600" b="0" baseline="30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8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  <m:func>
                                  <m:funcPr>
                                    <m:ctrlPr>
                                      <a:rPr lang="en-GB" sz="28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 sz="2800" b="0" i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GB" sz="28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  <m:r>
                                      <a:rPr lang="en-GB" sz="28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func>
                                <m:func>
                                  <m:funcPr>
                                    <m:ctrlPr>
                                      <a:rPr lang="en-GB" sz="28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 sz="2800" b="0" i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en-GB" sz="28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  <m:r>
                                      <a:rPr lang="en-GB" sz="28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n-GB" sz="28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78697509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1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95354578"/>
                  </p:ext>
                </p:extLst>
              </p:nvPr>
            </p:nvGraphicFramePr>
            <p:xfrm>
              <a:off x="2195736" y="2597513"/>
              <a:ext cx="4824536" cy="173861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232248">
                      <a:extLst>
                        <a:ext uri="{9D8B030D-6E8A-4147-A177-3AD203B41FA5}">
                          <a16:colId xmlns:a16="http://schemas.microsoft.com/office/drawing/2014/main" val="2435106935"/>
                        </a:ext>
                      </a:extLst>
                    </a:gridCol>
                    <a:gridCol w="2592288">
                      <a:extLst>
                        <a:ext uri="{9D8B030D-6E8A-4147-A177-3AD203B41FA5}">
                          <a16:colId xmlns:a16="http://schemas.microsoft.com/office/drawing/2014/main" val="1279376637"/>
                        </a:ext>
                      </a:extLst>
                    </a:gridCol>
                  </a:tblGrid>
                  <a:tr h="86930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73" t="-699" r="-116940" b="-10139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86150" t="-699" r="-469" b="-10139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80518977"/>
                      </a:ext>
                    </a:extLst>
                  </a:tr>
                  <a:tr h="86930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73" t="-100699" r="-116940" b="-139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86150" t="-100699" r="-469" b="-139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8697509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51520" y="5774561"/>
                <a:ext cx="1539460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2000" dirty="0"/>
                  <a:t>Factorise out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5774561"/>
                <a:ext cx="1539460" cy="707886"/>
              </a:xfrm>
              <a:prstGeom prst="rect">
                <a:avLst/>
              </a:prstGeom>
              <a:blipFill>
                <a:blip r:embed="rId5"/>
                <a:stretch>
                  <a:fillRect l="-3557" t="-4310" r="-3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853952" y="4509120"/>
                <a:ext cx="6678488" cy="9103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=6</m:t>
                      </m:r>
                      <m:sSup>
                        <m:sSup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func>
                        <m:func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func>
                        <m:func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+4</m:t>
                      </m:r>
                      <m:sSup>
                        <m:sSup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sSup>
                        <m:sSup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GB" sz="28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80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GB" sz="28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GB" sz="28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3952" y="4509120"/>
                <a:ext cx="6678488" cy="9103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2771800" y="3573016"/>
                <a:ext cx="1220334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GB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800" y="3573016"/>
                <a:ext cx="1220334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499992" y="3615870"/>
                <a:ext cx="246234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func>
                        <m:funcPr>
                          <m:ctrlPr>
                            <a:rPr lang="en-GB" sz="28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8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8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func>
                        <m:funcPr>
                          <m:ctrlPr>
                            <a:rPr lang="en-GB" sz="28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8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8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3615870"/>
                <a:ext cx="2462341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2609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56165</TotalTime>
  <Words>397</Words>
  <Application>Microsoft Macintosh PowerPoint</Application>
  <PresentationFormat>On-screen Show (4:3)</PresentationFormat>
  <Paragraphs>109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1215</cp:revision>
  <dcterms:created xsi:type="dcterms:W3CDTF">2013-02-28T07:36:55Z</dcterms:created>
  <dcterms:modified xsi:type="dcterms:W3CDTF">2019-07-06T17:29:07Z</dcterms:modified>
</cp:coreProperties>
</file>