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639" r:id="rId2"/>
    <p:sldId id="640" r:id="rId3"/>
    <p:sldId id="637" r:id="rId4"/>
    <p:sldId id="638" r:id="rId5"/>
    <p:sldId id="636" r:id="rId6"/>
    <p:sldId id="64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02" autoAdjust="0"/>
    <p:restoredTop sz="88534" autoAdjust="0"/>
  </p:normalViewPr>
  <p:slideViewPr>
    <p:cSldViewPr>
      <p:cViewPr varScale="1">
        <p:scale>
          <a:sx n="50" d="100"/>
          <a:sy n="50" d="100"/>
        </p:scale>
        <p:origin x="976" y="40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6554" y="872128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/>
              <a:t>Differentiation</a:t>
            </a:r>
          </a:p>
          <a:p>
            <a:pPr algn="ctr"/>
            <a:r>
              <a:rPr lang="en-GB" sz="9600" dirty="0" smtClean="0"/>
              <a:t>- </a:t>
            </a:r>
            <a:r>
              <a:rPr lang="en-GB" sz="7200" dirty="0" smtClean="0"/>
              <a:t>Tangents and Normal</a:t>
            </a:r>
          </a:p>
          <a:p>
            <a:pPr algn="ctr"/>
            <a:r>
              <a:rPr lang="en-GB" sz="8000" dirty="0" smtClean="0"/>
              <a:t>Chapter 12</a:t>
            </a:r>
            <a:endParaRPr lang="en-GB" sz="5400" dirty="0" smtClean="0"/>
          </a:p>
          <a:p>
            <a:pPr algn="ctr"/>
            <a:r>
              <a:rPr lang="en-GB" sz="8000" dirty="0" smtClean="0"/>
              <a:t>(Part </a:t>
            </a:r>
            <a:r>
              <a:rPr lang="en-GB" sz="8000" dirty="0"/>
              <a:t>4</a:t>
            </a:r>
            <a:r>
              <a:rPr lang="en-GB" sz="8000" dirty="0" smtClean="0"/>
              <a:t> of 6)</a:t>
            </a:r>
          </a:p>
        </p:txBody>
      </p:sp>
    </p:spTree>
    <p:extLst>
      <p:ext uri="{BB962C8B-B14F-4D97-AF65-F5344CB8AC3E}">
        <p14:creationId xmlns:p14="http://schemas.microsoft.com/office/powerpoint/2010/main" val="12687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Tangents and </a:t>
              </a:r>
              <a:r>
                <a:rPr lang="en-GB" sz="3200" dirty="0" err="1" smtClean="0"/>
                <a:t>Normals</a:t>
              </a:r>
              <a:endParaRPr lang="en-GB" sz="3200" baseline="300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700808"/>
            <a:ext cx="5184576" cy="473195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55576" y="894483"/>
            <a:ext cx="7488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The normal is perpendicular to the tangent.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83317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Tangents and </a:t>
              </a:r>
              <a:r>
                <a:rPr lang="en-GB" sz="3200" dirty="0" err="1" smtClean="0"/>
                <a:t>Normals</a:t>
              </a:r>
              <a:endParaRPr lang="en-GB" sz="3200" baseline="300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Freeform 4"/>
          <p:cNvSpPr/>
          <p:nvPr/>
        </p:nvSpPr>
        <p:spPr>
          <a:xfrm>
            <a:off x="467544" y="3206351"/>
            <a:ext cx="3056082" cy="2594264"/>
          </a:xfrm>
          <a:custGeom>
            <a:avLst/>
            <a:gdLst>
              <a:gd name="connsiteX0" fmla="*/ 0 w 3094182"/>
              <a:gd name="connsiteY0" fmla="*/ 2937164 h 2937164"/>
              <a:gd name="connsiteX1" fmla="*/ 655782 w 3094182"/>
              <a:gd name="connsiteY1" fmla="*/ 2835564 h 2937164"/>
              <a:gd name="connsiteX2" fmla="*/ 1246909 w 3094182"/>
              <a:gd name="connsiteY2" fmla="*/ 2669309 h 2937164"/>
              <a:gd name="connsiteX3" fmla="*/ 1764146 w 3094182"/>
              <a:gd name="connsiteY3" fmla="*/ 2401454 h 2937164"/>
              <a:gd name="connsiteX4" fmla="*/ 2235200 w 3094182"/>
              <a:gd name="connsiteY4" fmla="*/ 2013527 h 2937164"/>
              <a:gd name="connsiteX5" fmla="*/ 2715491 w 3094182"/>
              <a:gd name="connsiteY5" fmla="*/ 1339273 h 2937164"/>
              <a:gd name="connsiteX6" fmla="*/ 2983346 w 3094182"/>
              <a:gd name="connsiteY6" fmla="*/ 628073 h 2937164"/>
              <a:gd name="connsiteX7" fmla="*/ 3094182 w 3094182"/>
              <a:gd name="connsiteY7" fmla="*/ 0 h 2937164"/>
              <a:gd name="connsiteX0" fmla="*/ 0 w 3056082"/>
              <a:gd name="connsiteY0" fmla="*/ 2594264 h 2594264"/>
              <a:gd name="connsiteX1" fmla="*/ 655782 w 3056082"/>
              <a:gd name="connsiteY1" fmla="*/ 2492664 h 2594264"/>
              <a:gd name="connsiteX2" fmla="*/ 1246909 w 3056082"/>
              <a:gd name="connsiteY2" fmla="*/ 2326409 h 2594264"/>
              <a:gd name="connsiteX3" fmla="*/ 1764146 w 3056082"/>
              <a:gd name="connsiteY3" fmla="*/ 2058554 h 2594264"/>
              <a:gd name="connsiteX4" fmla="*/ 2235200 w 3056082"/>
              <a:gd name="connsiteY4" fmla="*/ 1670627 h 2594264"/>
              <a:gd name="connsiteX5" fmla="*/ 2715491 w 3056082"/>
              <a:gd name="connsiteY5" fmla="*/ 996373 h 2594264"/>
              <a:gd name="connsiteX6" fmla="*/ 2983346 w 3056082"/>
              <a:gd name="connsiteY6" fmla="*/ 285173 h 2594264"/>
              <a:gd name="connsiteX7" fmla="*/ 3056082 w 3056082"/>
              <a:gd name="connsiteY7" fmla="*/ 0 h 2594264"/>
              <a:gd name="connsiteX0" fmla="*/ 0 w 3056082"/>
              <a:gd name="connsiteY0" fmla="*/ 2594264 h 2594264"/>
              <a:gd name="connsiteX1" fmla="*/ 655782 w 3056082"/>
              <a:gd name="connsiteY1" fmla="*/ 2492664 h 2594264"/>
              <a:gd name="connsiteX2" fmla="*/ 1246909 w 3056082"/>
              <a:gd name="connsiteY2" fmla="*/ 2326409 h 2594264"/>
              <a:gd name="connsiteX3" fmla="*/ 1764146 w 3056082"/>
              <a:gd name="connsiteY3" fmla="*/ 2058554 h 2594264"/>
              <a:gd name="connsiteX4" fmla="*/ 2235200 w 3056082"/>
              <a:gd name="connsiteY4" fmla="*/ 1670627 h 2594264"/>
              <a:gd name="connsiteX5" fmla="*/ 2715491 w 3056082"/>
              <a:gd name="connsiteY5" fmla="*/ 996373 h 2594264"/>
              <a:gd name="connsiteX6" fmla="*/ 2983346 w 3056082"/>
              <a:gd name="connsiteY6" fmla="*/ 285173 h 2594264"/>
              <a:gd name="connsiteX7" fmla="*/ 3056082 w 3056082"/>
              <a:gd name="connsiteY7" fmla="*/ 0 h 2594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56082" h="2594264">
                <a:moveTo>
                  <a:pt x="0" y="2594264"/>
                </a:moveTo>
                <a:cubicBezTo>
                  <a:pt x="223982" y="2565785"/>
                  <a:pt x="447964" y="2537307"/>
                  <a:pt x="655782" y="2492664"/>
                </a:cubicBezTo>
                <a:cubicBezTo>
                  <a:pt x="863600" y="2448021"/>
                  <a:pt x="1062182" y="2398761"/>
                  <a:pt x="1246909" y="2326409"/>
                </a:cubicBezTo>
                <a:cubicBezTo>
                  <a:pt x="1431636" y="2254057"/>
                  <a:pt x="1599431" y="2167851"/>
                  <a:pt x="1764146" y="2058554"/>
                </a:cubicBezTo>
                <a:cubicBezTo>
                  <a:pt x="1928861" y="1949257"/>
                  <a:pt x="2076643" y="1847657"/>
                  <a:pt x="2235200" y="1670627"/>
                </a:cubicBezTo>
                <a:cubicBezTo>
                  <a:pt x="2393757" y="1493597"/>
                  <a:pt x="2590800" y="1227282"/>
                  <a:pt x="2715491" y="996373"/>
                </a:cubicBezTo>
                <a:cubicBezTo>
                  <a:pt x="2840182" y="765464"/>
                  <a:pt x="2920231" y="508385"/>
                  <a:pt x="2983346" y="285173"/>
                </a:cubicBezTo>
                <a:cubicBezTo>
                  <a:pt x="3046461" y="61961"/>
                  <a:pt x="3003646" y="221480"/>
                  <a:pt x="3056082" y="0"/>
                </a:cubicBezTo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2171870" y="5126608"/>
            <a:ext cx="216024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17409" y="5373990"/>
                <a:ext cx="7920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(3,?)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7409" y="5373990"/>
                <a:ext cx="792088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91656" y="821994"/>
                <a:ext cx="7854362" cy="96385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Find the equation of the </a:t>
                </a:r>
                <a:r>
                  <a:rPr lang="en-GB" sz="2800" b="1" dirty="0"/>
                  <a:t>tangent</a:t>
                </a:r>
                <a:r>
                  <a:rPr lang="en-GB" sz="2800" dirty="0"/>
                  <a:t> to the curve </a:t>
                </a:r>
                <a:endParaRPr lang="en-GB" sz="2800" b="0" i="1" dirty="0" smtClean="0">
                  <a:latin typeface="Cambria Math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/>
                      </a:rPr>
                      <m:t>𝒚</m:t>
                    </m:r>
                    <m:r>
                      <a:rPr lang="en-GB" sz="2800" b="1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sz="2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1" i="1" smtClean="0"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GB" sz="2800" b="1" i="1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sz="2800" dirty="0"/>
                  <a:t> when </a:t>
                </a:r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/>
                      </a:rPr>
                      <m:t>𝒙</m:t>
                    </m:r>
                    <m:r>
                      <a:rPr lang="en-GB" sz="2800" b="1" i="1" smtClean="0">
                        <a:latin typeface="Cambria Math"/>
                      </a:rPr>
                      <m:t>=</m:t>
                    </m:r>
                    <m:r>
                      <a:rPr lang="en-GB" sz="2800" b="1" i="1" smtClean="0">
                        <a:latin typeface="Cambria Math"/>
                      </a:rPr>
                      <m:t>𝟑</m:t>
                    </m:r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656" y="821994"/>
                <a:ext cx="7854362" cy="963854"/>
              </a:xfrm>
              <a:prstGeom prst="rect">
                <a:avLst/>
              </a:prstGeom>
              <a:blipFill rotWithShape="0">
                <a:blip r:embed="rId3"/>
                <a:stretch>
                  <a:fillRect b="-8791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 flipV="1">
            <a:off x="836999" y="4396688"/>
            <a:ext cx="3112654" cy="1616363"/>
          </a:xfrm>
          <a:prstGeom prst="line">
            <a:avLst/>
          </a:prstGeom>
          <a:ln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515322" y="3384888"/>
                <a:ext cx="4105028" cy="325005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000" dirty="0" smtClean="0">
                    <a:solidFill>
                      <a:schemeClr val="tx1"/>
                    </a:solidFill>
                  </a:rPr>
                  <a:t>Gradient function: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GB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en-GB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</m:oMath>
                </a14:m>
                <a:endParaRPr lang="en-GB" sz="2000" b="1" dirty="0">
                  <a:solidFill>
                    <a:schemeClr val="tx1"/>
                  </a:solidFill>
                </a:endParaRPr>
              </a:p>
              <a:p>
                <a:endParaRPr lang="en-GB" sz="2000" dirty="0">
                  <a:solidFill>
                    <a:schemeClr val="tx1"/>
                  </a:solidFill>
                </a:endParaRPr>
              </a:p>
              <a:p>
                <a:r>
                  <a:rPr lang="en-GB" sz="2000" dirty="0">
                    <a:solidFill>
                      <a:schemeClr val="tx1"/>
                    </a:solidFill>
                  </a:rPr>
                  <a:t>Gradient when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=3</m:t>
                    </m:r>
                  </m:oMath>
                </a14:m>
                <a:r>
                  <a:rPr lang="en-GB" sz="2000" dirty="0">
                    <a:solidFill>
                      <a:schemeClr val="tx1"/>
                    </a:solidFill>
                  </a:rPr>
                  <a:t>:           </a:t>
                </a:r>
                <a14:m>
                  <m:oMath xmlns:m="http://schemas.openxmlformats.org/officeDocument/2006/math">
                    <m:r>
                      <a:rPr lang="en-GB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𝒎</m:t>
                    </m:r>
                    <m:r>
                      <a:rPr lang="en-GB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GB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𝟔</m:t>
                    </m:r>
                  </m:oMath>
                </a14:m>
                <a:endParaRPr lang="en-GB" sz="2000" b="1" dirty="0">
                  <a:solidFill>
                    <a:schemeClr val="tx1"/>
                  </a:solidFill>
                </a:endParaRPr>
              </a:p>
              <a:p>
                <a:endParaRPr lang="en-GB" sz="2000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𝑦</m:t>
                    </m:r>
                  </m:oMath>
                </a14:m>
                <a:r>
                  <a:rPr lang="en-GB" sz="2000" dirty="0">
                    <a:solidFill>
                      <a:schemeClr val="tx1"/>
                    </a:solidFill>
                  </a:rPr>
                  <a:t>-value when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=3</m:t>
                    </m:r>
                  </m:oMath>
                </a14:m>
                <a:r>
                  <a:rPr lang="en-GB" sz="2000" dirty="0">
                    <a:solidFill>
                      <a:schemeClr val="tx1"/>
                    </a:solidFill>
                  </a:rPr>
                  <a:t>:             </a:t>
                </a:r>
                <a14:m>
                  <m:oMath xmlns:m="http://schemas.openxmlformats.org/officeDocument/2006/math">
                    <m:r>
                      <a:rPr lang="en-GB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𝒚</m:t>
                    </m:r>
                    <m:r>
                      <a:rPr lang="en-GB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GB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𝟗</m:t>
                    </m:r>
                  </m:oMath>
                </a14:m>
                <a:endParaRPr lang="en-GB" sz="2000" b="1" dirty="0">
                  <a:solidFill>
                    <a:schemeClr val="tx1"/>
                  </a:solidFill>
                </a:endParaRPr>
              </a:p>
              <a:p>
                <a:endParaRPr lang="en-GB" sz="2000" dirty="0">
                  <a:solidFill>
                    <a:schemeClr val="tx1"/>
                  </a:solidFill>
                </a:endParaRPr>
              </a:p>
              <a:p>
                <a:r>
                  <a:rPr lang="en-GB" sz="2000" dirty="0">
                    <a:solidFill>
                      <a:schemeClr val="tx1"/>
                    </a:solidFill>
                  </a:rPr>
                  <a:t>So equation of tangent: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𝒚</m:t>
                      </m:r>
                      <m:r>
                        <a:rPr lang="en-GB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𝟗</m:t>
                      </m:r>
                      <m:r>
                        <a:rPr lang="en-GB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𝟔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GB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GB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  <a:endParaRPr lang="en-GB" sz="2800" b="1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𝒚</m:t>
                      </m:r>
                      <m:r>
                        <a:rPr lang="en-GB" sz="2800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800" b="1" i="1">
                          <a:solidFill>
                            <a:schemeClr val="tx1"/>
                          </a:solidFill>
                          <a:latin typeface="Cambria Math"/>
                        </a:rPr>
                        <m:t>𝟔</m:t>
                      </m:r>
                      <m:r>
                        <a:rPr lang="en-GB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GB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GB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322" y="3384888"/>
                <a:ext cx="4105028" cy="325005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0" y="1903393"/>
                <a:ext cx="9142855" cy="8826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 smtClean="0"/>
                  <a:t>Use </a:t>
                </a:r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GB" sz="2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𝒎</m:t>
                    </m:r>
                    <m:d>
                      <m:dPr>
                        <m:ctrlPr>
                          <a:rPr lang="en-GB" sz="2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GB" sz="28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GB" sz="28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2400" dirty="0"/>
                  <a:t> </a:t>
                </a:r>
                <a:endParaRPr lang="en-GB" sz="2400" dirty="0" smtClean="0"/>
              </a:p>
              <a:p>
                <a:pPr algn="ctr"/>
                <a:r>
                  <a:rPr lang="en-GB" sz="2400" dirty="0" smtClean="0"/>
                  <a:t>for </a:t>
                </a:r>
                <a:r>
                  <a:rPr lang="en-GB" sz="2400" dirty="0"/>
                  <a:t>the tangent (as it is a straight line!).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903393"/>
                <a:ext cx="9142855" cy="882614"/>
              </a:xfrm>
              <a:prstGeom prst="rect">
                <a:avLst/>
              </a:prstGeom>
              <a:blipFill rotWithShape="0">
                <a:blip r:embed="rId5"/>
                <a:stretch>
                  <a:fillRect b="-144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 rot="20026094">
            <a:off x="2817447" y="4750523"/>
            <a:ext cx="956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tangent</a:t>
            </a:r>
          </a:p>
        </p:txBody>
      </p:sp>
    </p:spTree>
    <p:extLst>
      <p:ext uri="{BB962C8B-B14F-4D97-AF65-F5344CB8AC3E}">
        <p14:creationId xmlns:p14="http://schemas.microsoft.com/office/powerpoint/2010/main" val="49378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Tangents and </a:t>
              </a:r>
              <a:r>
                <a:rPr lang="en-GB" sz="3200" dirty="0" err="1" smtClean="0"/>
                <a:t>Normals</a:t>
              </a:r>
              <a:endParaRPr lang="en-GB" sz="3200" baseline="300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Freeform 4"/>
          <p:cNvSpPr/>
          <p:nvPr/>
        </p:nvSpPr>
        <p:spPr>
          <a:xfrm>
            <a:off x="530137" y="2461987"/>
            <a:ext cx="3094182" cy="2937164"/>
          </a:xfrm>
          <a:custGeom>
            <a:avLst/>
            <a:gdLst>
              <a:gd name="connsiteX0" fmla="*/ 0 w 3094182"/>
              <a:gd name="connsiteY0" fmla="*/ 2937164 h 2937164"/>
              <a:gd name="connsiteX1" fmla="*/ 655782 w 3094182"/>
              <a:gd name="connsiteY1" fmla="*/ 2835564 h 2937164"/>
              <a:gd name="connsiteX2" fmla="*/ 1246909 w 3094182"/>
              <a:gd name="connsiteY2" fmla="*/ 2669309 h 2937164"/>
              <a:gd name="connsiteX3" fmla="*/ 1764146 w 3094182"/>
              <a:gd name="connsiteY3" fmla="*/ 2401454 h 2937164"/>
              <a:gd name="connsiteX4" fmla="*/ 2235200 w 3094182"/>
              <a:gd name="connsiteY4" fmla="*/ 2013527 h 2937164"/>
              <a:gd name="connsiteX5" fmla="*/ 2715491 w 3094182"/>
              <a:gd name="connsiteY5" fmla="*/ 1339273 h 2937164"/>
              <a:gd name="connsiteX6" fmla="*/ 2983346 w 3094182"/>
              <a:gd name="connsiteY6" fmla="*/ 628073 h 2937164"/>
              <a:gd name="connsiteX7" fmla="*/ 3094182 w 3094182"/>
              <a:gd name="connsiteY7" fmla="*/ 0 h 2937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94182" h="2937164">
                <a:moveTo>
                  <a:pt x="0" y="2937164"/>
                </a:moveTo>
                <a:cubicBezTo>
                  <a:pt x="223982" y="2908685"/>
                  <a:pt x="447964" y="2880207"/>
                  <a:pt x="655782" y="2835564"/>
                </a:cubicBezTo>
                <a:cubicBezTo>
                  <a:pt x="863600" y="2790921"/>
                  <a:pt x="1062182" y="2741661"/>
                  <a:pt x="1246909" y="2669309"/>
                </a:cubicBezTo>
                <a:cubicBezTo>
                  <a:pt x="1431636" y="2596957"/>
                  <a:pt x="1599431" y="2510751"/>
                  <a:pt x="1764146" y="2401454"/>
                </a:cubicBezTo>
                <a:cubicBezTo>
                  <a:pt x="1928861" y="2292157"/>
                  <a:pt x="2076643" y="2190557"/>
                  <a:pt x="2235200" y="2013527"/>
                </a:cubicBezTo>
                <a:cubicBezTo>
                  <a:pt x="2393757" y="1836497"/>
                  <a:pt x="2590800" y="1570182"/>
                  <a:pt x="2715491" y="1339273"/>
                </a:cubicBezTo>
                <a:cubicBezTo>
                  <a:pt x="2840182" y="1108364"/>
                  <a:pt x="2920231" y="851285"/>
                  <a:pt x="2983346" y="628073"/>
                </a:cubicBezTo>
                <a:cubicBezTo>
                  <a:pt x="3046461" y="404861"/>
                  <a:pt x="3070321" y="202430"/>
                  <a:pt x="3094182" y="0"/>
                </a:cubicBezTo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2234463" y="4725144"/>
            <a:ext cx="216024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53959" y="842504"/>
                <a:ext cx="7992888" cy="95410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Find the equation of the </a:t>
                </a:r>
                <a:r>
                  <a:rPr lang="en-GB" sz="2800" b="1" dirty="0"/>
                  <a:t>normal</a:t>
                </a:r>
                <a:r>
                  <a:rPr lang="en-GB" sz="2800" dirty="0"/>
                  <a:t> to the curve </a:t>
                </a:r>
                <a:endParaRPr lang="en-GB" sz="2800" dirty="0" smtClean="0"/>
              </a:p>
              <a:p>
                <a:pPr algn="ctr"/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/>
                      </a:rPr>
                      <m:t>𝑦</m:t>
                    </m:r>
                    <m:r>
                      <a:rPr lang="en-GB" sz="28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28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800" dirty="0"/>
                  <a:t> when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/>
                      </a:rPr>
                      <m:t>𝑥</m:t>
                    </m:r>
                    <m:r>
                      <a:rPr lang="en-GB" sz="2800" b="0" i="1" smtClean="0">
                        <a:latin typeface="Cambria Math"/>
                      </a:rPr>
                      <m:t>=3</m:t>
                    </m:r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959" y="842504"/>
                <a:ext cx="7992888" cy="954107"/>
              </a:xfrm>
              <a:prstGeom prst="rect">
                <a:avLst/>
              </a:prstGeom>
              <a:blipFill rotWithShape="0">
                <a:blip r:embed="rId2"/>
                <a:stretch>
                  <a:fillRect b="-828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899592" y="2708920"/>
            <a:ext cx="2198967" cy="3168445"/>
          </a:xfrm>
          <a:prstGeom prst="line">
            <a:avLst/>
          </a:prstGeom>
          <a:ln>
            <a:solidFill>
              <a:srgbClr val="0000FF"/>
            </a:solidFill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496352" y="5186538"/>
                <a:ext cx="4105028" cy="15099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 smtClean="0">
                    <a:solidFill>
                      <a:schemeClr val="tx1"/>
                    </a:solidFill>
                  </a:rPr>
                  <a:t>Equation </a:t>
                </a:r>
                <a:r>
                  <a:rPr lang="en-GB" sz="3200" dirty="0">
                    <a:solidFill>
                      <a:schemeClr val="tx1"/>
                    </a:solidFill>
                  </a:rPr>
                  <a:t>of normal: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𝒚</m:t>
                      </m:r>
                      <m:r>
                        <a:rPr lang="en-GB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𝟗</m:t>
                      </m:r>
                      <m:r>
                        <a:rPr lang="en-GB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3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𝟔</m:t>
                          </m:r>
                        </m:den>
                      </m:f>
                      <m:d>
                        <m:dPr>
                          <m:ctrlPr>
                            <a:rPr lang="en-GB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GB" sz="3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GB" sz="3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  <a:endParaRPr lang="en-GB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6352" y="5186538"/>
                <a:ext cx="4105028" cy="15099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761611" y="2203254"/>
            <a:ext cx="3678083" cy="1384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tx1"/>
                </a:solidFill>
              </a:rPr>
              <a:t>The </a:t>
            </a:r>
            <a:r>
              <a:rPr lang="en-GB" sz="2800" b="1" dirty="0">
                <a:solidFill>
                  <a:schemeClr val="tx1"/>
                </a:solidFill>
              </a:rPr>
              <a:t>normal</a:t>
            </a:r>
            <a:r>
              <a:rPr lang="en-GB" sz="2800" dirty="0">
                <a:solidFill>
                  <a:schemeClr val="tx1"/>
                </a:solidFill>
              </a:rPr>
              <a:t> to a curve </a:t>
            </a:r>
            <a:endParaRPr lang="en-GB" sz="2800" dirty="0" smtClean="0">
              <a:solidFill>
                <a:schemeClr val="tx1"/>
              </a:solidFill>
            </a:endParaRPr>
          </a:p>
          <a:p>
            <a:pPr algn="ctr"/>
            <a:r>
              <a:rPr lang="en-GB" sz="2800" dirty="0" smtClean="0">
                <a:solidFill>
                  <a:schemeClr val="tx1"/>
                </a:solidFill>
              </a:rPr>
              <a:t>is </a:t>
            </a:r>
            <a:r>
              <a:rPr lang="en-GB" sz="2800" dirty="0">
                <a:solidFill>
                  <a:schemeClr val="tx1"/>
                </a:solidFill>
              </a:rPr>
              <a:t>the line perpendicular to the tangent.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976812" y="3415910"/>
            <a:ext cx="3327991" cy="2413591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19435175">
            <a:off x="2901305" y="4147041"/>
            <a:ext cx="956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tangent</a:t>
            </a:r>
          </a:p>
        </p:txBody>
      </p:sp>
      <p:sp>
        <p:nvSpPr>
          <p:cNvPr id="19" name="TextBox 18"/>
          <p:cNvSpPr txBox="1"/>
          <p:nvPr/>
        </p:nvSpPr>
        <p:spPr>
          <a:xfrm rot="3276129">
            <a:off x="1097327" y="3875666"/>
            <a:ext cx="956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normal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867351" y="5068219"/>
                <a:ext cx="7920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(3,9)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7351" y="5068219"/>
                <a:ext cx="792088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96177" y="5863590"/>
                <a:ext cx="13612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177" y="5863590"/>
                <a:ext cx="1361270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4724018" y="3830438"/>
                <a:ext cx="3157403" cy="11667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𝑮𝒓𝒂𝒊𝒅𝒏𝒆𝒕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𝒐𝒇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𝑻𝒂𝒏𝒈𝒆𝒏𝒕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GB" b="1" dirty="0" smtClean="0">
                  <a:solidFill>
                    <a:srgbClr val="FF0000"/>
                  </a:solidFill>
                </a:endParaRPr>
              </a:p>
              <a:p>
                <a:endParaRPr lang="en-GB" b="1" dirty="0" smtClean="0">
                  <a:solidFill>
                    <a:srgbClr val="FF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𝑮𝒓𝒂𝒊𝒅𝒏𝒆𝒕</m:t>
                      </m:r>
                      <m:r>
                        <a:rPr lang="en-GB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𝒐𝒇</m:t>
                      </m:r>
                      <m:r>
                        <a:rPr lang="en-GB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𝑵𝒐𝒓𝒎𝒂𝒍</m:t>
                      </m:r>
                      <m:r>
                        <a:rPr lang="en-GB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018" y="3830438"/>
                <a:ext cx="3157403" cy="116673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911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Tangents and </a:t>
              </a:r>
              <a:r>
                <a:rPr lang="en-GB" sz="3200" dirty="0" err="1"/>
                <a:t>Normals</a:t>
              </a:r>
              <a:endParaRPr lang="en-GB" sz="3200" baseline="300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53959" y="842504"/>
                <a:ext cx="7992888" cy="95891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Find the equation of the </a:t>
                </a:r>
                <a:r>
                  <a:rPr lang="en-GB" sz="2800" b="1" dirty="0"/>
                  <a:t>normal</a:t>
                </a:r>
                <a:r>
                  <a:rPr lang="en-GB" sz="2800" dirty="0"/>
                  <a:t> to the curve </a:t>
                </a:r>
                <a:endParaRPr lang="en-GB" sz="2800" dirty="0" smtClean="0"/>
              </a:p>
              <a:p>
                <a:pPr algn="ctr"/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+3</m:t>
                    </m:r>
                    <m:rad>
                      <m:radPr>
                        <m:degHide m:val="on"/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2800" dirty="0"/>
                  <a:t> when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/>
                      </a:rPr>
                      <m:t>𝑥</m:t>
                    </m:r>
                    <m:r>
                      <a:rPr lang="en-GB" sz="2800" b="0" i="1" smtClean="0">
                        <a:latin typeface="Cambria Math"/>
                      </a:rPr>
                      <m:t>=9</m:t>
                    </m:r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959" y="842504"/>
                <a:ext cx="7992888" cy="958917"/>
              </a:xfrm>
              <a:prstGeom prst="rect">
                <a:avLst/>
              </a:prstGeom>
              <a:blipFill rotWithShape="0">
                <a:blip r:embed="rId2"/>
                <a:stretch>
                  <a:fillRect b="-824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979712" y="2010425"/>
                <a:ext cx="5544616" cy="46497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When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r>
                  <a:rPr lang="en-GB" sz="2400" dirty="0"/>
                  <a:t>,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=9+3</m:t>
                    </m:r>
                    <m:rad>
                      <m:radPr>
                        <m:deg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=18</m:t>
                    </m:r>
                  </m:oMath>
                </a14:m>
                <a:endParaRPr lang="en-GB" sz="240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dirty="0" smtClean="0"/>
              </a:p>
              <a:p>
                <a:endParaRPr lang="en-GB" sz="2400" dirty="0"/>
              </a:p>
              <a:p>
                <a:pPr/>
                <a:r>
                  <a:rPr lang="en-GB" sz="2400" dirty="0"/>
                  <a:t>T</a:t>
                </a:r>
                <a:r>
                  <a:rPr lang="en-GB" sz="2400" dirty="0" smtClean="0"/>
                  <a:t>angent Gradient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=1+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e>
                          <m:sup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4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∴</m:t>
                      </m:r>
                      <m:r>
                        <m:rPr>
                          <m:sty m:val="p"/>
                        </m:rPr>
                        <a:rPr lang="en-GB" sz="2400" b="0" i="0" smtClean="0">
                          <a:latin typeface="Cambria Math" panose="02040503050406030204" pitchFamily="18" charset="0"/>
                        </a:rPr>
                        <m:t>Normal</m:t>
                      </m:r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2400" b="0" i="0" smtClean="0">
                          <a:latin typeface="Cambria Math" panose="02040503050406030204" pitchFamily="18" charset="0"/>
                        </a:rPr>
                        <m:t>Gradient</m:t>
                      </m:r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400" b="0" dirty="0"/>
              </a:p>
              <a:p>
                <a:endParaRPr lang="en-GB" sz="2400" dirty="0"/>
              </a:p>
              <a:p>
                <a:r>
                  <a:rPr lang="en-GB" sz="2400" b="0" dirty="0"/>
                  <a:t>Equation of normal: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𝟏𝟖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d>
                      <m:dPr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e>
                    </m:d>
                  </m:oMath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010425"/>
                <a:ext cx="5544616" cy="4649734"/>
              </a:xfrm>
              <a:prstGeom prst="rect">
                <a:avLst/>
              </a:prstGeom>
              <a:blipFill rotWithShape="0">
                <a:blip r:embed="rId3"/>
                <a:stretch>
                  <a:fillRect l="-1760" t="-262" b="-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776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12F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</a:t>
            </a:r>
          </a:p>
          <a:p>
            <a:r>
              <a:rPr lang="en-GB" sz="2400" dirty="0"/>
              <a:t>Pages 269-270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09640" y="1897921"/>
            <a:ext cx="1425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297422" y="2397203"/>
                <a:ext cx="4572289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i="1" dirty="0"/>
                  <a:t>[STEP I 2005 Q2]</a:t>
                </a:r>
              </a:p>
              <a:p>
                <a:r>
                  <a:rPr lang="en-GB" sz="1600" dirty="0"/>
                  <a:t>The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/>
                  <a:t> has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,2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</m:oMath>
                </a14:m>
                <a:r>
                  <a:rPr lang="en-GB" sz="1600" dirty="0"/>
                  <a:t> and the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/>
                  <a:t> has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,2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d>
                  </m:oMath>
                </a14:m>
                <a:r>
                  <a:rPr lang="en-GB" sz="1600" dirty="0"/>
                  <a:t>,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1600" dirty="0"/>
                  <a:t> are non-zero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1600" dirty="0"/>
                  <a:t>. The curve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/>
                  <a:t> is given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/>
                  <a:t>. The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/>
                  <a:t> is the intersection of the tangent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/>
                  <a:t>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/>
                  <a:t> and the tangent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/>
                  <a:t>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/>
                  <a:t>. Show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/>
                  <a:t> has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𝑝𝑞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d>
                  </m:oMath>
                </a14:m>
                <a:r>
                  <a:rPr lang="en-GB" sz="1600" dirty="0"/>
                  <a:t>.</a:t>
                </a:r>
              </a:p>
              <a:p>
                <a:endParaRPr lang="en-GB" sz="1600" dirty="0"/>
              </a:p>
              <a:p>
                <a:r>
                  <a:rPr lang="en-GB" sz="1600" dirty="0"/>
                  <a:t>The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600" dirty="0"/>
                  <a:t> is the intersection of the normal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/>
                  <a:t>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/>
                  <a:t> and the normal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/>
                  <a:t>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/>
                  <a:t>. If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1600" dirty="0"/>
                  <a:t> are such that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1,0</m:t>
                        </m:r>
                      </m:e>
                    </m:d>
                  </m:oMath>
                </a14:m>
                <a:r>
                  <a:rPr lang="en-GB" sz="1600" dirty="0"/>
                  <a:t> lies on the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𝑃𝑄</m:t>
                    </m:r>
                  </m:oMath>
                </a14:m>
                <a:r>
                  <a:rPr lang="en-GB" sz="1600" dirty="0"/>
                  <a:t>, show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600" dirty="0"/>
                  <a:t> has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+1,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d>
                  </m:oMath>
                </a14:m>
                <a:r>
                  <a:rPr lang="en-GB" sz="1600" dirty="0"/>
                  <a:t>, and that the quadrilateral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𝑃𝑆𝑄𝑅</m:t>
                    </m:r>
                  </m:oMath>
                </a14:m>
                <a:r>
                  <a:rPr lang="en-GB" sz="1600" dirty="0"/>
                  <a:t> is a rectangle.</a:t>
                </a:r>
              </a:p>
              <a:p>
                <a:endParaRPr lang="en-GB" sz="1600" dirty="0"/>
              </a:p>
              <a:p>
                <a:r>
                  <a:rPr lang="en-GB" sz="1600" b="1" dirty="0"/>
                  <a:t>Solutions on next slide.</a:t>
                </a: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22" y="2397203"/>
                <a:ext cx="4572289" cy="3785652"/>
              </a:xfrm>
              <a:prstGeom prst="rect">
                <a:avLst/>
              </a:prstGeom>
              <a:blipFill>
                <a:blip r:embed="rId2"/>
                <a:stretch>
                  <a:fillRect l="-800" t="-483" b="-11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5436096" y="1998129"/>
                <a:ext cx="3384376" cy="41924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i="1" dirty="0"/>
                  <a:t>[STEP I 2012 Q4]</a:t>
                </a:r>
              </a:p>
              <a:p>
                <a:r>
                  <a:rPr lang="en-GB" sz="1600" dirty="0"/>
                  <a:t>The curve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/>
                  <a:t> has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/>
                  <a:t>.</a:t>
                </a:r>
              </a:p>
              <a:p>
                <a:r>
                  <a:rPr lang="en-GB" sz="1600" dirty="0"/>
                  <a:t>The tangents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/>
                  <a:t> at the distinct points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600" dirty="0"/>
                  <a:t>,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1600" dirty="0"/>
                  <a:t> are positive, intersect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600" dirty="0"/>
                  <a:t> and the normal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/>
                  <a:t> at these points intersect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/>
                  <a:t>. Show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600" dirty="0"/>
                  <a:t> is the point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𝑝𝑞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den>
                          </m:f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In the case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𝑝𝑞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/>
                  <a:t>, find the coordinates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/>
                  <a:t>. Show (in this case)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/>
                  <a:t> lie on the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/>
                  <a:t> and are such that the product of their distances from the origin is constant.</a:t>
                </a: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1998129"/>
                <a:ext cx="3384376" cy="4192494"/>
              </a:xfrm>
              <a:prstGeom prst="rect">
                <a:avLst/>
              </a:prstGeom>
              <a:blipFill>
                <a:blip r:embed="rId3"/>
                <a:stretch>
                  <a:fillRect l="-1081" t="-436" r="-2162" b="-8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2226723" y="1844990"/>
                <a:ext cx="2783546" cy="73866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r>
                  <a:rPr lang="en-GB" sz="1400" dirty="0"/>
                  <a:t>The ‘difference of two cubes’:   </a:t>
                </a:r>
                <a:endParaRPr lang="en-GB" sz="14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𝑎𝑏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sz="1400" dirty="0"/>
                  <a:t> </a:t>
                </a:r>
              </a:p>
              <a:p>
                <a:r>
                  <a:rPr lang="en-GB" sz="1400" dirty="0"/>
                  <a:t>will help for both of these.</a:t>
                </a: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6723" y="1844990"/>
                <a:ext cx="2783546" cy="738664"/>
              </a:xfrm>
              <a:prstGeom prst="rect">
                <a:avLst/>
              </a:prstGeom>
              <a:blipFill>
                <a:blip r:embed="rId4"/>
                <a:stretch>
                  <a:fillRect l="-217" b="-5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flipH="1">
            <a:off x="7687340" y="1860698"/>
            <a:ext cx="42531" cy="2551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07504" y="2486103"/>
            <a:ext cx="202136" cy="23970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233960" y="2095046"/>
            <a:ext cx="202136" cy="23970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077E153-E1DF-7744-8D12-40AD4BFD2766}"/>
              </a:ext>
            </a:extLst>
          </p:cNvPr>
          <p:cNvSpPr txBox="1"/>
          <p:nvPr/>
        </p:nvSpPr>
        <p:spPr>
          <a:xfrm>
            <a:off x="4951837" y="170062"/>
            <a:ext cx="52972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Complete before the lesson Q1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Q2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Q3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47549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188</Words>
  <Application>Microsoft Office PowerPoint</Application>
  <PresentationFormat>On-screen Show (4:3)</PresentationFormat>
  <Paragraphs>72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Richard Lawton</cp:lastModifiedBy>
  <cp:revision>7</cp:revision>
  <dcterms:created xsi:type="dcterms:W3CDTF">2018-03-13T09:32:08Z</dcterms:created>
  <dcterms:modified xsi:type="dcterms:W3CDTF">2020-08-07T15:10:51Z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2020-08-07T15:10:50.1789855Z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9be627d3-28ad-4c5b-85ea-1278be4f4cd5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