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75" r:id="rId11"/>
    <p:sldId id="276" r:id="rId12"/>
    <p:sldId id="27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6"/>
    <p:restoredTop sz="94410"/>
  </p:normalViewPr>
  <p:slideViewPr>
    <p:cSldViewPr snapToGrid="0" snapToObjects="1">
      <p:cViewPr varScale="1">
        <p:scale>
          <a:sx n="69" d="100"/>
          <a:sy n="69" d="100"/>
        </p:scale>
        <p:origin x="5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image" Target="../media/image4.emf"/><Relationship Id="rId7" Type="http://schemas.openxmlformats.org/officeDocument/2006/relationships/image" Target="../media/image8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6" Type="http://schemas.openxmlformats.org/officeDocument/2006/relationships/image" Target="../media/image7.emf"/><Relationship Id="rId11" Type="http://schemas.openxmlformats.org/officeDocument/2006/relationships/image" Target="../media/image12.emf"/><Relationship Id="rId5" Type="http://schemas.openxmlformats.org/officeDocument/2006/relationships/image" Target="../media/image6.emf"/><Relationship Id="rId10" Type="http://schemas.openxmlformats.org/officeDocument/2006/relationships/image" Target="../media/image11.emf"/><Relationship Id="rId4" Type="http://schemas.openxmlformats.org/officeDocument/2006/relationships/image" Target="../media/image5.emf"/><Relationship Id="rId9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97B019-FD93-584D-8DF5-1153B32E047C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17EA07-A33A-D34A-BEDE-56F4D5AAA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345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Notice</a:t>
            </a:r>
            <a:r>
              <a:rPr lang="en-GB" baseline="0" dirty="0"/>
              <a:t> that all these situations involve some sort of average rate – this is usually a tell-tale sign that the Poisson distribution is appropriate – named after the French mathematician Simeon Poisson.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7BD1D8-0961-45C6-A6A3-40404E68514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5868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As</a:t>
            </a:r>
            <a:r>
              <a:rPr lang="en-GB" baseline="0" dirty="0"/>
              <a:t> with the binomial distribution, the formula will work out probabilities for SPECIFIC values of X rather than ranges.  If you require a range, for example P(X≤3) you would have to find P(X=0, 1, 2, 3) and add these together OR for certain values of </a:t>
            </a:r>
            <a:r>
              <a:rPr lang="el-GR" baseline="0" dirty="0"/>
              <a:t>λ</a:t>
            </a:r>
            <a:r>
              <a:rPr lang="en-GB" baseline="0" dirty="0"/>
              <a:t>, you can use tables – more about this later.  As with binomial, Poisson is a DISCRETE probability distribution and so X can only take on particular values.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7BD1D8-0961-45C6-A6A3-40404E68514D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3968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For part</a:t>
            </a:r>
            <a:r>
              <a:rPr lang="en-GB" baseline="0" dirty="0"/>
              <a:t> (b) X must be less than 3, i.e. NOT 3, hence 0, 1 or 2.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7BD1D8-0961-45C6-A6A3-40404E68514D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12481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Note</a:t>
            </a:r>
            <a:r>
              <a:rPr lang="en-GB" baseline="0" dirty="0"/>
              <a:t> that this time the period is 2 weeks.  We assume the accident rate remains constant, hence the </a:t>
            </a:r>
            <a:r>
              <a:rPr lang="en-GB" baseline="0"/>
              <a:t>parameter will now be 2 x 2.1 = 4.2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7BD1D8-0961-45C6-A6A3-40404E68514D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98572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E6DC55-1018-4449-A25F-807D63BA6EF1}" type="slidenum">
              <a:rPr lang="en-US"/>
              <a:pPr/>
              <a:t>10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558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7DFBA-2107-CA47-AC49-DCDD9DE98E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829032-8683-A04F-8617-72B6D2229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A99C1C-05E3-684D-8EC2-F86A0931F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DC7A7-9055-324D-BF6D-B5BD2FB39115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B3CF65-B9FC-6047-8C2E-42FD0501E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419FD5-153A-C14D-AD44-1B667877C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B3612-4635-1646-A047-6B03F1ED6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936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C39F9-F576-FE41-B94A-F33204498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F10E88-CBB6-374D-97A5-281FB7F2E1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026856-AC1B-8441-854B-0772684D1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DC7A7-9055-324D-BF6D-B5BD2FB39115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AF44F6-0C54-1A40-BD79-01E1D5D97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25D6F3-55A7-F34B-8502-F7872CDA7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B3612-4635-1646-A047-6B03F1ED6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766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8C75B1-FEAE-2B42-8110-05E90B916E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9FA4E1-0CEE-444A-A7B2-0B8E5C2330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9C263-0D8A-B84B-A021-6F0DBD223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DC7A7-9055-324D-BF6D-B5BD2FB39115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3BD44A-4B0B-D245-AACA-221A800B0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7C9DCE-7ACC-F447-801D-2848EFE86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B3612-4635-1646-A047-6B03F1ED6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708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29773" y="5857892"/>
            <a:ext cx="25146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17718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BF3CB-DF46-AD43-B0EB-F14697812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57023-2181-7B40-8AA5-A9E5CF453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F31D1A-F6B3-3342-9EB0-081861EC3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DC7A7-9055-324D-BF6D-B5BD2FB39115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E439ED-4DE6-164E-A888-53C16BC94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0CF0B6-74C6-A34D-A91B-E5BAF0D27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B3612-4635-1646-A047-6B03F1ED6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091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7F69C-1E9D-EE4F-B7B8-A662DC8DC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852D6-7A6B-7E4C-8360-B5DAE19821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259229-89B1-AD40-A681-8077F620F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DC7A7-9055-324D-BF6D-B5BD2FB39115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490C1C-EEF8-DD44-B1B9-B260C3372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E01A5-067F-3940-B953-8A7516E88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B3612-4635-1646-A047-6B03F1ED6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48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DF786-8EBA-FC48-85B1-0CF0E24CE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6F1AE-14A7-5D43-83F4-63DC4A9EF6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92B792-128C-3647-899E-1FC1F99293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167EC2-6AB0-794B-A8A6-42D279D0E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DC7A7-9055-324D-BF6D-B5BD2FB39115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89F305-1EB6-5B43-A82E-9003425BC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3A19F-ACA5-B94F-AF74-AE910689C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B3612-4635-1646-A047-6B03F1ED6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884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47792-93E9-354A-830E-BA4E2ACC9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08677A-3113-E742-8828-42E0253652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683A70-A228-884C-808E-5E053056E9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A0A55E-0138-794F-A30E-CFD7313E86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920656-ECDC-144F-BCC8-BD63A161D6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39C3CC-8BAC-DE4C-A3E4-A0BBA2E80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DC7A7-9055-324D-BF6D-B5BD2FB39115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631BAD-C2FC-1C49-BF61-6A1FB02B1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F89284-65CE-3345-AEB2-2BD36CE2C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B3612-4635-1646-A047-6B03F1ED6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919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255FC-C5AD-8243-8C99-D81019525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D71EF2-DE7A-1742-B468-57F3AA3F0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DC7A7-9055-324D-BF6D-B5BD2FB39115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124237-7F5F-0E44-B46D-51C821968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220654-0E58-194F-81F8-481D835A0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B3612-4635-1646-A047-6B03F1ED6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129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BF80B6-AFEC-7049-9EF9-822BE8B80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DC7A7-9055-324D-BF6D-B5BD2FB39115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1CB7BD-B7EC-BC4F-8281-CBE79E388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45CEE1-4C39-AD44-8A3A-461BB1020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B3612-4635-1646-A047-6B03F1ED6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97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1170C-ED26-F745-A3DE-604468F2A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B0D90B-9D7F-304A-9F43-EEB9EE8AF2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668397-8E32-6A42-818A-07DEF8C574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CE2A5-6C89-E341-8C1C-D18A320DE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DC7A7-9055-324D-BF6D-B5BD2FB39115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AC66F6-D7C2-0241-996E-7BE165AC2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B38E64-DF28-4F44-BB8A-DA21302D6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B3612-4635-1646-A047-6B03F1ED6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431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55659-81AE-2742-8DB3-C4D4A20AE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86C71E-9EE7-C548-9AFE-0B26B291A7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F486E1-05A6-DD42-B1B2-392EF42792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8461B4-943E-634F-8E99-357C9CB28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DC7A7-9055-324D-BF6D-B5BD2FB39115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C4F41A-A8A3-3942-99DF-6FE2482A2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FFB6B2-FDC0-C540-AC7C-8FBB10F92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B3612-4635-1646-A047-6B03F1ED6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82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2E75F8-3777-D442-B037-C2E17EB9D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E33522-0858-7B40-BEE6-95987B22E1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8AEDCF-4A11-7447-963C-167920681A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DC7A7-9055-324D-BF6D-B5BD2FB39115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E066D-3083-8047-8EDD-3307B44A0B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549C1E-47AC-BD4A-874C-9710EA9374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B3612-4635-1646-A047-6B03F1ED6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424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emf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5.xml"/><Relationship Id="rId21" Type="http://schemas.openxmlformats.org/officeDocument/2006/relationships/image" Target="../media/image10.emf"/><Relationship Id="rId7" Type="http://schemas.openxmlformats.org/officeDocument/2006/relationships/image" Target="../media/image3.e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emf"/><Relationship Id="rId25" Type="http://schemas.openxmlformats.org/officeDocument/2006/relationships/image" Target="../media/image12.e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emf"/><Relationship Id="rId24" Type="http://schemas.openxmlformats.org/officeDocument/2006/relationships/oleObject" Target="../embeddings/oleObject11.bin"/><Relationship Id="rId5" Type="http://schemas.openxmlformats.org/officeDocument/2006/relationships/image" Target="../media/image2.emf"/><Relationship Id="rId15" Type="http://schemas.openxmlformats.org/officeDocument/2006/relationships/image" Target="../media/image7.emf"/><Relationship Id="rId23" Type="http://schemas.openxmlformats.org/officeDocument/2006/relationships/image" Target="../media/image11.e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9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e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13" Type="http://schemas.openxmlformats.org/officeDocument/2006/relationships/image" Target="../media/image45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12" Type="http://schemas.openxmlformats.org/officeDocument/2006/relationships/image" Target="../media/image44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8.png"/><Relationship Id="rId11" Type="http://schemas.openxmlformats.org/officeDocument/2006/relationships/image" Target="../media/image43.png"/><Relationship Id="rId5" Type="http://schemas.openxmlformats.org/officeDocument/2006/relationships/image" Target="../media/image37.png"/><Relationship Id="rId10" Type="http://schemas.openxmlformats.org/officeDocument/2006/relationships/image" Target="../media/image42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254077"/>
            <a:ext cx="67642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Think about the following random variables…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45671" y="777298"/>
            <a:ext cx="822032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GB" sz="2800" dirty="0">
                <a:solidFill>
                  <a:srgbClr val="FF0000"/>
                </a:solidFill>
              </a:rPr>
              <a:t>The number of dandelions in a square metre of open</a:t>
            </a:r>
          </a:p>
          <a:p>
            <a:r>
              <a:rPr lang="en-GB" sz="2800" dirty="0">
                <a:solidFill>
                  <a:srgbClr val="FF0000"/>
                </a:solidFill>
              </a:rPr>
              <a:t>     ground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45671" y="1636693"/>
            <a:ext cx="83162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GB" sz="2800" dirty="0">
                <a:solidFill>
                  <a:srgbClr val="0070C0"/>
                </a:solidFill>
              </a:rPr>
              <a:t>The number of errors in a page of a typed manuscript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59526" y="2133831"/>
            <a:ext cx="744703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GB" sz="2800" dirty="0">
                <a:solidFill>
                  <a:srgbClr val="7030A0"/>
                </a:solidFill>
              </a:rPr>
              <a:t>The number of cars passing under a bridge on a</a:t>
            </a:r>
          </a:p>
          <a:p>
            <a:r>
              <a:rPr lang="en-GB" sz="2800" dirty="0">
                <a:solidFill>
                  <a:srgbClr val="7030A0"/>
                </a:solidFill>
              </a:rPr>
              <a:t>     motorway in a minute (when there is no traffic</a:t>
            </a:r>
          </a:p>
          <a:p>
            <a:r>
              <a:rPr lang="en-GB" sz="2800" dirty="0">
                <a:solidFill>
                  <a:srgbClr val="7030A0"/>
                </a:solidFill>
              </a:rPr>
              <a:t>     interference on the motorway)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45671" y="3471445"/>
            <a:ext cx="838325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number of telephone calls received by a company</a:t>
            </a:r>
          </a:p>
          <a:p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switchboard in half an hour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59691" y="4471718"/>
            <a:ext cx="51022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… what do they have in common?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07175" y="5201360"/>
            <a:ext cx="783554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The behaviour of these random variables follows the</a:t>
            </a:r>
          </a:p>
          <a:p>
            <a:pPr algn="ctr"/>
            <a:r>
              <a:rPr lang="en-GB" sz="2800" b="1" i="1" dirty="0">
                <a:solidFill>
                  <a:srgbClr val="FF0000"/>
                </a:solidFill>
              </a:rPr>
              <a:t>POISSON DISTRIBUTION</a:t>
            </a:r>
          </a:p>
        </p:txBody>
      </p:sp>
    </p:spTree>
    <p:extLst>
      <p:ext uri="{BB962C8B-B14F-4D97-AF65-F5344CB8AC3E}">
        <p14:creationId xmlns:p14="http://schemas.microsoft.com/office/powerpoint/2010/main" val="2492570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4089400" y="190501"/>
            <a:ext cx="1775230" cy="5847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200" dirty="0"/>
              <a:t>Summary</a:t>
            </a:r>
            <a:endParaRPr lang="en-US" sz="3200" dirty="0"/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2054225" y="874713"/>
            <a:ext cx="7575792" cy="369332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Many situations fit a different probability model called the Poisson Distribution</a:t>
            </a:r>
            <a:endParaRPr lang="en-US"/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1736725" y="1878013"/>
            <a:ext cx="3028950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/>
              <a:t>Eg the number of accidents on a certain road each year</a:t>
            </a:r>
            <a:endParaRPr lang="en-US"/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1727201" y="1346200"/>
            <a:ext cx="5094793" cy="369332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The Poisson Distribution is used when events occur :</a:t>
            </a:r>
            <a:endParaRPr lang="en-US"/>
          </a:p>
        </p:txBody>
      </p:sp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7315201" y="1346200"/>
            <a:ext cx="2184701" cy="369332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/>
              <a:t>Singly</a:t>
            </a:r>
            <a:r>
              <a:rPr lang="en-GB"/>
              <a:t> (one at a time)</a:t>
            </a:r>
            <a:endParaRPr lang="en-US"/>
          </a:p>
        </p:txBody>
      </p:sp>
      <p:sp>
        <p:nvSpPr>
          <p:cNvPr id="41996" name="Rectangle 12"/>
          <p:cNvSpPr>
            <a:spLocks noChangeArrowheads="1"/>
          </p:cNvSpPr>
          <p:nvPr/>
        </p:nvSpPr>
        <p:spPr bwMode="auto">
          <a:xfrm>
            <a:off x="7315201" y="1676400"/>
            <a:ext cx="2888419" cy="369332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/>
              <a:t>Independently</a:t>
            </a:r>
            <a:r>
              <a:rPr lang="en-GB"/>
              <a:t> of each other</a:t>
            </a:r>
            <a:endParaRPr lang="en-US"/>
          </a:p>
        </p:txBody>
      </p:sp>
      <p:sp>
        <p:nvSpPr>
          <p:cNvPr id="41997" name="Text Box 13"/>
          <p:cNvSpPr txBox="1">
            <a:spLocks noChangeArrowheads="1"/>
          </p:cNvSpPr>
          <p:nvPr/>
        </p:nvSpPr>
        <p:spPr bwMode="auto">
          <a:xfrm>
            <a:off x="7315201" y="2005013"/>
            <a:ext cx="1863139" cy="369332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At a </a:t>
            </a:r>
            <a:r>
              <a:rPr lang="en-GB" b="1"/>
              <a:t>constant rate</a:t>
            </a:r>
            <a:endParaRPr lang="en-US" b="1"/>
          </a:p>
        </p:txBody>
      </p:sp>
      <p:graphicFrame>
        <p:nvGraphicFramePr>
          <p:cNvPr id="41999" name="Object 15"/>
          <p:cNvGraphicFramePr>
            <a:graphicFrameLocks noChangeAspect="1"/>
          </p:cNvGraphicFramePr>
          <p:nvPr/>
        </p:nvGraphicFramePr>
        <p:xfrm>
          <a:off x="3017838" y="4400550"/>
          <a:ext cx="901700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Equation" r:id="rId4" imgW="520560" imgH="253800" progId="Equation.3">
                  <p:embed/>
                </p:oleObj>
              </mc:Choice>
              <mc:Fallback>
                <p:oleObj name="Equation" r:id="rId4" imgW="520560" imgH="253800" progId="Equation.3">
                  <p:embed/>
                  <p:pic>
                    <p:nvPicPr>
                      <p:cNvPr id="4199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7838" y="4400550"/>
                        <a:ext cx="901700" cy="439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000" name="Text Box 16"/>
          <p:cNvSpPr txBox="1">
            <a:spLocks noChangeArrowheads="1"/>
          </p:cNvSpPr>
          <p:nvPr/>
        </p:nvSpPr>
        <p:spPr bwMode="auto">
          <a:xfrm>
            <a:off x="4797425" y="1852614"/>
            <a:ext cx="2368550" cy="91598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/>
              <a:t>Eg the number of hits a website receives in a 1 hour period</a:t>
            </a:r>
            <a:endParaRPr lang="en-US"/>
          </a:p>
        </p:txBody>
      </p:sp>
      <p:sp>
        <p:nvSpPr>
          <p:cNvPr id="42001" name="Text Box 17"/>
          <p:cNvSpPr txBox="1">
            <a:spLocks noChangeArrowheads="1"/>
          </p:cNvSpPr>
          <p:nvPr/>
        </p:nvSpPr>
        <p:spPr bwMode="auto">
          <a:xfrm>
            <a:off x="2041526" y="2855913"/>
            <a:ext cx="7169527" cy="369332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A Poisson Distribution is defined by its mean </a:t>
            </a:r>
            <a:r>
              <a:rPr lang="el-GR">
                <a:cs typeface="Arial" charset="0"/>
              </a:rPr>
              <a:t>λ</a:t>
            </a:r>
            <a:r>
              <a:rPr lang="en-GB">
                <a:cs typeface="Arial" charset="0"/>
              </a:rPr>
              <a:t>, and is denoted by X ~ Po(</a:t>
            </a:r>
            <a:r>
              <a:rPr lang="el-GR"/>
              <a:t>λ</a:t>
            </a:r>
            <a:r>
              <a:rPr lang="en-GB"/>
              <a:t>)</a:t>
            </a:r>
            <a:endParaRPr lang="el-GR"/>
          </a:p>
        </p:txBody>
      </p:sp>
      <p:sp>
        <p:nvSpPr>
          <p:cNvPr id="42002" name="Text Box 18"/>
          <p:cNvSpPr txBox="1">
            <a:spLocks noChangeArrowheads="1"/>
          </p:cNvSpPr>
          <p:nvPr/>
        </p:nvSpPr>
        <p:spPr bwMode="auto">
          <a:xfrm>
            <a:off x="3133726" y="3516313"/>
            <a:ext cx="1551707" cy="369332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In which case, </a:t>
            </a:r>
            <a:endParaRPr lang="en-US"/>
          </a:p>
        </p:txBody>
      </p:sp>
      <p:graphicFrame>
        <p:nvGraphicFramePr>
          <p:cNvPr id="42003" name="Object 19"/>
          <p:cNvGraphicFramePr>
            <a:graphicFrameLocks noChangeAspect="1"/>
          </p:cNvGraphicFramePr>
          <p:nvPr/>
        </p:nvGraphicFramePr>
        <p:xfrm>
          <a:off x="4854575" y="3313114"/>
          <a:ext cx="2033588" cy="731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Equation" r:id="rId6" imgW="1168200" imgH="419040" progId="Equation.3">
                  <p:embed/>
                </p:oleObj>
              </mc:Choice>
              <mc:Fallback>
                <p:oleObj name="Equation" r:id="rId6" imgW="1168200" imgH="419040" progId="Equation.3">
                  <p:embed/>
                  <p:pic>
                    <p:nvPicPr>
                      <p:cNvPr id="42003" name="Object 19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4575" y="3313114"/>
                        <a:ext cx="2033588" cy="731837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004" name="Text Box 20"/>
          <p:cNvSpPr txBox="1">
            <a:spLocks noChangeArrowheads="1"/>
          </p:cNvSpPr>
          <p:nvPr/>
        </p:nvSpPr>
        <p:spPr bwMode="auto">
          <a:xfrm>
            <a:off x="1774825" y="4011613"/>
            <a:ext cx="2171700" cy="36671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en-GB"/>
              <a:t>Eg X ~ Po(4). Find: </a:t>
            </a:r>
            <a:endParaRPr lang="en-GB">
              <a:cs typeface="Arial" charset="0"/>
            </a:endParaRPr>
          </a:p>
        </p:txBody>
      </p:sp>
      <p:graphicFrame>
        <p:nvGraphicFramePr>
          <p:cNvPr id="42005" name="Object 21"/>
          <p:cNvGraphicFramePr>
            <a:graphicFrameLocks noChangeAspect="1"/>
          </p:cNvGraphicFramePr>
          <p:nvPr/>
        </p:nvGraphicFramePr>
        <p:xfrm>
          <a:off x="5784851" y="4413250"/>
          <a:ext cx="879475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Equation" r:id="rId8" imgW="507960" imgH="253800" progId="Equation.3">
                  <p:embed/>
                </p:oleObj>
              </mc:Choice>
              <mc:Fallback>
                <p:oleObj name="Equation" r:id="rId8" imgW="507960" imgH="253800" progId="Equation.3">
                  <p:embed/>
                  <p:pic>
                    <p:nvPicPr>
                      <p:cNvPr id="42005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4851" y="4413250"/>
                        <a:ext cx="879475" cy="439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06" name="Object 22"/>
          <p:cNvGraphicFramePr>
            <a:graphicFrameLocks noChangeAspect="1"/>
          </p:cNvGraphicFramePr>
          <p:nvPr/>
        </p:nvGraphicFramePr>
        <p:xfrm>
          <a:off x="8251825" y="4443414"/>
          <a:ext cx="1474788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Equation" r:id="rId10" imgW="850680" imgH="203040" progId="Equation.3">
                  <p:embed/>
                </p:oleObj>
              </mc:Choice>
              <mc:Fallback>
                <p:oleObj name="Equation" r:id="rId10" imgW="850680" imgH="203040" progId="Equation.3">
                  <p:embed/>
                  <p:pic>
                    <p:nvPicPr>
                      <p:cNvPr id="42006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51825" y="4443414"/>
                        <a:ext cx="1474788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007" name="Text Box 23"/>
          <p:cNvSpPr txBox="1">
            <a:spLocks noChangeArrowheads="1"/>
          </p:cNvSpPr>
          <p:nvPr/>
        </p:nvSpPr>
        <p:spPr bwMode="auto">
          <a:xfrm>
            <a:off x="7299325" y="3363913"/>
            <a:ext cx="2838450" cy="64135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/>
              <a:t>The derivation of this rule is beyond the scope of S2 </a:t>
            </a:r>
            <a:endParaRPr lang="en-US"/>
          </a:p>
        </p:txBody>
      </p:sp>
      <p:graphicFrame>
        <p:nvGraphicFramePr>
          <p:cNvPr id="42008" name="Object 24"/>
          <p:cNvGraphicFramePr>
            <a:graphicFrameLocks noChangeAspect="1"/>
          </p:cNvGraphicFramePr>
          <p:nvPr/>
        </p:nvGraphicFramePr>
        <p:xfrm>
          <a:off x="8281989" y="4781550"/>
          <a:ext cx="1450975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Equation" r:id="rId12" imgW="838080" imgH="253800" progId="Equation.3">
                  <p:embed/>
                </p:oleObj>
              </mc:Choice>
              <mc:Fallback>
                <p:oleObj name="Equation" r:id="rId12" imgW="838080" imgH="253800" progId="Equation.3">
                  <p:embed/>
                  <p:pic>
                    <p:nvPicPr>
                      <p:cNvPr id="42008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1989" y="4781550"/>
                        <a:ext cx="1450975" cy="439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009" name="Rectangle 25"/>
          <p:cNvSpPr>
            <a:spLocks noChangeArrowheads="1"/>
          </p:cNvSpPr>
          <p:nvPr/>
        </p:nvSpPr>
        <p:spPr bwMode="auto">
          <a:xfrm>
            <a:off x="1803400" y="5481638"/>
            <a:ext cx="7270750" cy="64135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The formulae booklet provides </a:t>
            </a:r>
            <a:r>
              <a:rPr lang="en-US" b="1"/>
              <a:t>POISSON CUMULATIVE DISTRIBUTION FUNCTION</a:t>
            </a:r>
            <a:r>
              <a:rPr lang="en-US"/>
              <a:t> tables for </a:t>
            </a:r>
            <a:r>
              <a:rPr lang="el-GR">
                <a:cs typeface="Arial" charset="0"/>
              </a:rPr>
              <a:t>λ</a:t>
            </a:r>
            <a:r>
              <a:rPr lang="en-GB">
                <a:cs typeface="Arial" charset="0"/>
              </a:rPr>
              <a:t> up to 10 in increments of 0.5</a:t>
            </a:r>
            <a:endParaRPr lang="el-GR">
              <a:cs typeface="Arial" charset="0"/>
            </a:endParaRPr>
          </a:p>
        </p:txBody>
      </p:sp>
      <p:sp>
        <p:nvSpPr>
          <p:cNvPr id="42010" name="Text Box 26"/>
          <p:cNvSpPr txBox="1">
            <a:spLocks noChangeArrowheads="1"/>
          </p:cNvSpPr>
          <p:nvPr/>
        </p:nvSpPr>
        <p:spPr bwMode="auto">
          <a:xfrm>
            <a:off x="1711325" y="6297613"/>
            <a:ext cx="2184400" cy="36671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en-GB"/>
              <a:t>Eg X ~ Po(7). Find: </a:t>
            </a:r>
            <a:endParaRPr lang="en-GB">
              <a:cs typeface="Arial" charset="0"/>
            </a:endParaRPr>
          </a:p>
        </p:txBody>
      </p:sp>
      <p:graphicFrame>
        <p:nvGraphicFramePr>
          <p:cNvPr id="42011" name="Object 27"/>
          <p:cNvGraphicFramePr>
            <a:graphicFrameLocks noChangeAspect="1"/>
          </p:cNvGraphicFramePr>
          <p:nvPr/>
        </p:nvGraphicFramePr>
        <p:xfrm>
          <a:off x="5051426" y="6332539"/>
          <a:ext cx="1077913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Equation" r:id="rId14" imgW="622080" imgH="177480" progId="Equation.3">
                  <p:embed/>
                </p:oleObj>
              </mc:Choice>
              <mc:Fallback>
                <p:oleObj name="Equation" r:id="rId14" imgW="622080" imgH="177480" progId="Equation.3">
                  <p:embed/>
                  <p:pic>
                    <p:nvPicPr>
                      <p:cNvPr id="42011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1426" y="6332539"/>
                        <a:ext cx="1077913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12" name="Object 28"/>
          <p:cNvGraphicFramePr>
            <a:graphicFrameLocks noChangeAspect="1"/>
          </p:cNvGraphicFramePr>
          <p:nvPr/>
        </p:nvGraphicFramePr>
        <p:xfrm>
          <a:off x="7759700" y="6324600"/>
          <a:ext cx="1716088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Equation" r:id="rId16" imgW="990360" imgH="203040" progId="Equation.3">
                  <p:embed/>
                </p:oleObj>
              </mc:Choice>
              <mc:Fallback>
                <p:oleObj name="Equation" r:id="rId16" imgW="990360" imgH="203040" progId="Equation.3">
                  <p:embed/>
                  <p:pic>
                    <p:nvPicPr>
                      <p:cNvPr id="42012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59700" y="6324600"/>
                        <a:ext cx="1716088" cy="350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13" name="Object 29"/>
          <p:cNvGraphicFramePr>
            <a:graphicFrameLocks noChangeAspect="1"/>
          </p:cNvGraphicFramePr>
          <p:nvPr/>
        </p:nvGraphicFramePr>
        <p:xfrm>
          <a:off x="9437688" y="6319839"/>
          <a:ext cx="1077912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Equation" r:id="rId18" imgW="622080" imgH="177480" progId="Equation.3">
                  <p:embed/>
                </p:oleObj>
              </mc:Choice>
              <mc:Fallback>
                <p:oleObj name="Equation" r:id="rId18" imgW="622080" imgH="177480" progId="Equation.3">
                  <p:embed/>
                  <p:pic>
                    <p:nvPicPr>
                      <p:cNvPr id="42013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37688" y="6319839"/>
                        <a:ext cx="1077912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14" name="Object 30"/>
          <p:cNvGraphicFramePr>
            <a:graphicFrameLocks noChangeAspect="1"/>
          </p:cNvGraphicFramePr>
          <p:nvPr/>
        </p:nvGraphicFramePr>
        <p:xfrm>
          <a:off x="3006726" y="4859339"/>
          <a:ext cx="1077913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Equation" r:id="rId20" imgW="622080" imgH="177480" progId="Equation.3">
                  <p:embed/>
                </p:oleObj>
              </mc:Choice>
              <mc:Fallback>
                <p:oleObj name="Equation" r:id="rId20" imgW="622080" imgH="177480" progId="Equation.3">
                  <p:embed/>
                  <p:pic>
                    <p:nvPicPr>
                      <p:cNvPr id="42014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6726" y="4859339"/>
                        <a:ext cx="1077913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15" name="Object 31"/>
          <p:cNvGraphicFramePr>
            <a:graphicFrameLocks noChangeAspect="1"/>
          </p:cNvGraphicFramePr>
          <p:nvPr/>
        </p:nvGraphicFramePr>
        <p:xfrm>
          <a:off x="5749926" y="4872039"/>
          <a:ext cx="1077913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Equation" r:id="rId22" imgW="622080" imgH="177480" progId="Equation.3">
                  <p:embed/>
                </p:oleObj>
              </mc:Choice>
              <mc:Fallback>
                <p:oleObj name="Equation" r:id="rId22" imgW="622080" imgH="177480" progId="Equation.3">
                  <p:embed/>
                  <p:pic>
                    <p:nvPicPr>
                      <p:cNvPr id="42015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9926" y="4872039"/>
                        <a:ext cx="1077913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16" name="Object 32"/>
          <p:cNvGraphicFramePr>
            <a:graphicFrameLocks noChangeAspect="1"/>
          </p:cNvGraphicFramePr>
          <p:nvPr/>
        </p:nvGraphicFramePr>
        <p:xfrm>
          <a:off x="8302626" y="5202239"/>
          <a:ext cx="1077913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Equation" r:id="rId24" imgW="622080" imgH="177480" progId="Equation.3">
                  <p:embed/>
                </p:oleObj>
              </mc:Choice>
              <mc:Fallback>
                <p:oleObj name="Equation" r:id="rId24" imgW="622080" imgH="177480" progId="Equation.3">
                  <p:embed/>
                  <p:pic>
                    <p:nvPicPr>
                      <p:cNvPr id="42016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2626" y="5202239"/>
                        <a:ext cx="1077913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017" name="Rectangle 33"/>
          <p:cNvSpPr>
            <a:spLocks noChangeArrowheads="1"/>
          </p:cNvSpPr>
          <p:nvPr/>
        </p:nvSpPr>
        <p:spPr bwMode="auto">
          <a:xfrm>
            <a:off x="7048501" y="4445000"/>
            <a:ext cx="1018227" cy="36933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c) P(X≤1)</a:t>
            </a:r>
            <a:endParaRPr lang="en-US"/>
          </a:p>
        </p:txBody>
      </p:sp>
      <p:sp>
        <p:nvSpPr>
          <p:cNvPr id="42018" name="Rectangle 34"/>
          <p:cNvSpPr>
            <a:spLocks noChangeArrowheads="1"/>
          </p:cNvSpPr>
          <p:nvPr/>
        </p:nvSpPr>
        <p:spPr bwMode="auto">
          <a:xfrm>
            <a:off x="1778001" y="4445000"/>
            <a:ext cx="1031051" cy="36933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a) P(X=0)</a:t>
            </a:r>
            <a:endParaRPr lang="en-US"/>
          </a:p>
        </p:txBody>
      </p:sp>
      <p:sp>
        <p:nvSpPr>
          <p:cNvPr id="42019" name="Rectangle 35"/>
          <p:cNvSpPr>
            <a:spLocks noChangeArrowheads="1"/>
          </p:cNvSpPr>
          <p:nvPr/>
        </p:nvSpPr>
        <p:spPr bwMode="auto">
          <a:xfrm>
            <a:off x="4559301" y="4445000"/>
            <a:ext cx="1042273" cy="36933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b) P(X=1)</a:t>
            </a:r>
            <a:endParaRPr lang="en-US"/>
          </a:p>
        </p:txBody>
      </p:sp>
      <p:sp>
        <p:nvSpPr>
          <p:cNvPr id="42020" name="Rectangle 36"/>
          <p:cNvSpPr>
            <a:spLocks noChangeArrowheads="1"/>
          </p:cNvSpPr>
          <p:nvPr/>
        </p:nvSpPr>
        <p:spPr bwMode="auto">
          <a:xfrm>
            <a:off x="3937001" y="6286500"/>
            <a:ext cx="1031051" cy="36933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a) P(X≤5)</a:t>
            </a:r>
            <a:endParaRPr lang="en-US"/>
          </a:p>
        </p:txBody>
      </p:sp>
      <p:sp>
        <p:nvSpPr>
          <p:cNvPr id="42021" name="Rectangle 37"/>
          <p:cNvSpPr>
            <a:spLocks noChangeArrowheads="1"/>
          </p:cNvSpPr>
          <p:nvPr/>
        </p:nvSpPr>
        <p:spPr bwMode="auto">
          <a:xfrm>
            <a:off x="6451600" y="6273800"/>
            <a:ext cx="1159292" cy="36933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b) P(X&gt;12)</a:t>
            </a:r>
          </a:p>
        </p:txBody>
      </p:sp>
    </p:spTree>
    <p:extLst>
      <p:ext uri="{BB962C8B-B14F-4D97-AF65-F5344CB8AC3E}">
        <p14:creationId xmlns:p14="http://schemas.microsoft.com/office/powerpoint/2010/main" val="3028837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1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1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1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2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2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2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2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2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2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2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1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42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42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42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42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42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42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42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42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42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42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42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42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42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42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42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1" grpId="0" animBg="1"/>
      <p:bldP spid="41992" grpId="0" animBg="1"/>
      <p:bldP spid="41994" grpId="0" animBg="1"/>
      <p:bldP spid="41995" grpId="0" animBg="1"/>
      <p:bldP spid="41996" grpId="0" animBg="1"/>
      <p:bldP spid="41997" grpId="0" animBg="1"/>
      <p:bldP spid="42000" grpId="0" animBg="1"/>
      <p:bldP spid="42001" grpId="0" animBg="1"/>
      <p:bldP spid="42002" grpId="0" animBg="1"/>
      <p:bldP spid="42004" grpId="0" animBg="1"/>
      <p:bldP spid="42007" grpId="0" animBg="1"/>
      <p:bldP spid="42009" grpId="0" animBg="1"/>
      <p:bldP spid="42010" grpId="0" animBg="1"/>
      <p:bldP spid="42017" grpId="0" animBg="1"/>
      <p:bldP spid="42018" grpId="0" animBg="1"/>
      <p:bldP spid="42019" grpId="0" animBg="1"/>
      <p:bldP spid="42020" grpId="0" animBg="1"/>
      <p:bldP spid="420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2A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Further Statistics 1</a:t>
            </a:r>
          </a:p>
          <a:p>
            <a:r>
              <a:rPr lang="en-GB" sz="2400" dirty="0"/>
              <a:t>Page 21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EFFF8F24-E441-8B48-A648-2C804D466287}"/>
              </a:ext>
            </a:extLst>
          </p:cNvPr>
          <p:cNvSpPr txBox="1"/>
          <p:nvPr/>
        </p:nvSpPr>
        <p:spPr>
          <a:xfrm>
            <a:off x="611560" y="2682537"/>
            <a:ext cx="63367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Q1-2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Q3-4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</a:t>
            </a:r>
            <a:r>
              <a:rPr lang="en-US" sz="2400" dirty="0" smtClean="0"/>
              <a:t>Q5-6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57363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2C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453830" y="691804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Further Statistics 1</a:t>
            </a:r>
          </a:p>
          <a:p>
            <a:r>
              <a:rPr lang="en-GB" sz="2400" dirty="0"/>
              <a:t>Pages 24-27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65E958C-764F-428E-B0DF-D0BA57BA9756}"/>
                  </a:ext>
                </a:extLst>
              </p:cNvPr>
              <p:cNvSpPr txBox="1"/>
              <p:nvPr/>
            </p:nvSpPr>
            <p:spPr>
              <a:xfrm>
                <a:off x="812896" y="2033621"/>
                <a:ext cx="6192688" cy="47612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i="1" dirty="0"/>
                  <a:t>(Knowledge of Stats Year 2 conditional probability required)</a:t>
                </a:r>
              </a:p>
              <a:p>
                <a:r>
                  <a:rPr lang="en-GB" dirty="0"/>
                  <a:t>In a football game of France versus Croatia, France score goals at a rate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GB" dirty="0"/>
                  <a:t> per 10 minutes. Given that in a (90 minute) game France score 5 goals, determine the probability that 2 of those goals were scored within the first 10 minutes.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𝑔𝑜𝑎𝑙𝑠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𝑓𝑖𝑟𝑠𝑡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10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𝑚𝑖𝑛𝑠</m:t>
                          </m:r>
                        </m: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𝑔𝑜𝑎𝑙𝑠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 90 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𝑚𝑖𝑛𝑠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𝑔𝑜𝑎𝑙𝑠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𝑓𝑖𝑟𝑠𝑡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 10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𝑚𝑖𝑛𝑠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𝑎𝑛𝑑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 5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𝑔𝑜𝑎𝑙𝑠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 90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𝑚𝑖𝑛𝑠</m:t>
                              </m:r>
                            </m:e>
                          </m:d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5 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𝑔𝑜𝑎𝑙𝑠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 90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𝑚𝑖𝑛𝑠</m:t>
                              </m:r>
                            </m:e>
                          </m:d>
                        </m:den>
                      </m:f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𝑔𝑜𝑎𝑙𝑠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𝑓𝑖𝑟𝑠𝑡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 10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𝑚𝑖𝑛𝑠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 3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𝑔𝑜𝑎𝑙𝑠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𝑛𝑒𝑥𝑡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 80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𝑚𝑖𝑛𝑠</m:t>
                              </m:r>
                            </m:e>
                          </m:d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5 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𝑔𝑜𝑎𝑙𝑠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 90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𝑚𝑖𝑛𝑠</m:t>
                              </m:r>
                            </m:e>
                          </m:d>
                        </m:den>
                      </m:f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𝜆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2!</m:t>
                              </m:r>
                            </m:den>
                          </m:f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×</m:t>
                          </m:r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𝜆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8</m:t>
                                      </m:r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𝜆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!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𝜆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9</m:t>
                                      </m:r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𝜆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!</m:t>
                              </m:r>
                            </m:den>
                          </m:f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=…=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5120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59049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65E958C-764F-428E-B0DF-D0BA57BA97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896" y="2033621"/>
                <a:ext cx="6192688" cy="4761240"/>
              </a:xfrm>
              <a:prstGeom prst="rect">
                <a:avLst/>
              </a:prstGeom>
              <a:blipFill>
                <a:blip r:embed="rId2"/>
                <a:stretch>
                  <a:fillRect l="-787" t="-768" r="-13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73DA73D3-19FA-49C4-94F9-596E41A901AB}"/>
              </a:ext>
            </a:extLst>
          </p:cNvPr>
          <p:cNvSpPr/>
          <p:nvPr/>
        </p:nvSpPr>
        <p:spPr>
          <a:xfrm>
            <a:off x="463601" y="2115086"/>
            <a:ext cx="288032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Wingdings" panose="05000000000000000000" pitchFamily="2" charset="2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52921" y="4143224"/>
            <a:ext cx="1672605" cy="95410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b="1" dirty="0"/>
              <a:t>Note</a:t>
            </a:r>
            <a:r>
              <a:rPr lang="en-GB" sz="1400" dirty="0"/>
              <a:t>: I realise they actually scored 4 goals in the 2018 World Cup.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A5BDDB3-4798-4F53-960D-CA215119DAC9}"/>
              </a:ext>
            </a:extLst>
          </p:cNvPr>
          <p:cNvSpPr/>
          <p:nvPr/>
        </p:nvSpPr>
        <p:spPr>
          <a:xfrm>
            <a:off x="737288" y="3645024"/>
            <a:ext cx="6158812" cy="267005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6817" y="5229200"/>
            <a:ext cx="2608709" cy="145780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E4FD043-F8EC-7A49-8EBD-7B5AF961170B}"/>
              </a:ext>
            </a:extLst>
          </p:cNvPr>
          <p:cNvSpPr txBox="1"/>
          <p:nvPr/>
        </p:nvSpPr>
        <p:spPr>
          <a:xfrm>
            <a:off x="4211960" y="161667"/>
            <a:ext cx="63367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Complete before the lesson	</a:t>
            </a:r>
            <a:r>
              <a:rPr lang="en-US" sz="2400" dirty="0" smtClean="0">
                <a:solidFill>
                  <a:schemeClr val="bg1"/>
                </a:solidFill>
              </a:rPr>
              <a:t>Q1-2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 smtClean="0"/>
              <a:t>G</a:t>
            </a:r>
            <a:r>
              <a:rPr lang="en-US" sz="2400" dirty="0" smtClean="0">
                <a:solidFill>
                  <a:srgbClr val="00B050"/>
                </a:solidFill>
              </a:rPr>
              <a:t>reen</a:t>
            </a:r>
            <a:r>
              <a:rPr lang="en-US" sz="2400" dirty="0"/>
              <a:t>			</a:t>
            </a:r>
            <a:r>
              <a:rPr lang="en-US" sz="2400" dirty="0" smtClean="0"/>
              <a:t>Q3-6</a:t>
            </a:r>
            <a:endParaRPr lang="en-US" sz="2400" dirty="0"/>
          </a:p>
          <a:p>
            <a:r>
              <a:rPr lang="en-US" sz="2400" dirty="0" smtClean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			</a:t>
            </a:r>
            <a:r>
              <a:rPr lang="en-US" sz="2400" dirty="0" smtClean="0"/>
              <a:t>Q7-9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</a:t>
            </a:r>
            <a:r>
              <a:rPr lang="en-US" sz="2400" dirty="0" smtClean="0"/>
              <a:t>Q10-15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83692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17405" y="277044"/>
            <a:ext cx="8021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The conditions required for a Poisson distribution are:</a:t>
            </a:r>
            <a:endParaRPr lang="en-GB" sz="2800" b="1" i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17403" y="923466"/>
            <a:ext cx="40271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GB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Events occur at random</a:t>
            </a:r>
            <a:endParaRPr lang="en-GB" sz="28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17405" y="1385131"/>
            <a:ext cx="67168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GB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Events occur independently of each other</a:t>
            </a:r>
            <a:endParaRPr lang="en-GB" sz="28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7403" y="1948703"/>
            <a:ext cx="79124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GB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average rate of occurrences remains constant</a:t>
            </a:r>
            <a:endParaRPr lang="en-GB" sz="28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17404" y="2544447"/>
            <a:ext cx="84692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GB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is zero probability of simultaneous occurrences</a:t>
            </a:r>
            <a:endParaRPr lang="en-GB" sz="28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70852" y="3163484"/>
            <a:ext cx="58337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The Poisson distribution is defined as…</a:t>
            </a:r>
            <a:endParaRPr lang="en-GB" sz="2800" b="1" i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718032" y="4148369"/>
                <a:ext cx="6392327" cy="9723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>
                          <a:latin typeface="Cambria Math"/>
                        </a:rPr>
                        <m:t>𝑷</m:t>
                      </m:r>
                      <m:d>
                        <m:dPr>
                          <m:ctrlPr>
                            <a:rPr lang="en-GB" sz="28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>
                              <a:latin typeface="Cambria Math"/>
                            </a:rPr>
                            <m:t>𝑿</m:t>
                          </m:r>
                          <m:r>
                            <a:rPr lang="en-GB" sz="2800" b="1" i="1">
                              <a:latin typeface="Cambria Math"/>
                            </a:rPr>
                            <m:t>=</m:t>
                          </m:r>
                          <m:r>
                            <a:rPr lang="en-GB" sz="2800" b="1" i="1">
                              <a:latin typeface="Cambria Math"/>
                            </a:rPr>
                            <m:t>𝒓</m:t>
                          </m:r>
                        </m:e>
                      </m:d>
                      <m:r>
                        <a:rPr lang="en-GB" sz="28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8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1" i="1">
                                  <a:latin typeface="Cambria Math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GB" sz="2800" b="1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GB" sz="2800" b="1" i="1">
                                  <a:latin typeface="Cambria Math"/>
                                  <a:ea typeface="Cambria Math"/>
                                </a:rPr>
                                <m:t>𝝀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28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1" i="1">
                                  <a:latin typeface="Cambria Math"/>
                                  <a:ea typeface="Cambria Math"/>
                                </a:rPr>
                                <m:t>𝝀</m:t>
                              </m:r>
                            </m:e>
                            <m:sup>
                              <m:r>
                                <a:rPr lang="en-GB" sz="2800" b="1" i="1">
                                  <a:latin typeface="Cambria Math"/>
                                </a:rPr>
                                <m:t>𝒓</m:t>
                              </m:r>
                            </m:sup>
                          </m:sSup>
                        </m:num>
                        <m:den>
                          <m:r>
                            <a:rPr lang="en-GB" sz="2800" b="1" i="1">
                              <a:latin typeface="Cambria Math"/>
                            </a:rPr>
                            <m:t>𝒓</m:t>
                          </m:r>
                          <m:r>
                            <a:rPr lang="en-GB" sz="2800" b="1" i="1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en-GB" sz="2800" b="1" i="1">
                          <a:latin typeface="Cambria Math"/>
                        </a:rPr>
                        <m:t>   </m:t>
                      </m:r>
                      <m:r>
                        <a:rPr lang="en-GB" sz="2800" b="1" i="1">
                          <a:latin typeface="Cambria Math"/>
                        </a:rPr>
                        <m:t>𝒇𝒐𝒓</m:t>
                      </m:r>
                      <m:r>
                        <a:rPr lang="en-GB" sz="2800" b="1" i="1">
                          <a:latin typeface="Cambria Math"/>
                        </a:rPr>
                        <m:t> </m:t>
                      </m:r>
                      <m:r>
                        <a:rPr lang="en-GB" sz="2800" b="1" i="1">
                          <a:latin typeface="Cambria Math"/>
                        </a:rPr>
                        <m:t>𝒓</m:t>
                      </m:r>
                      <m:r>
                        <a:rPr lang="en-GB" sz="2800" b="1" i="1">
                          <a:latin typeface="Cambria Math"/>
                        </a:rPr>
                        <m:t>=</m:t>
                      </m:r>
                      <m:r>
                        <a:rPr lang="en-GB" sz="2800" b="1" i="1">
                          <a:latin typeface="Cambria Math"/>
                        </a:rPr>
                        <m:t>𝟎</m:t>
                      </m:r>
                      <m:r>
                        <a:rPr lang="en-GB" sz="2800" b="1" i="1">
                          <a:latin typeface="Cambria Math"/>
                        </a:rPr>
                        <m:t>, </m:t>
                      </m:r>
                      <m:r>
                        <a:rPr lang="en-GB" sz="2800" b="1" i="1">
                          <a:latin typeface="Cambria Math"/>
                        </a:rPr>
                        <m:t>𝟏</m:t>
                      </m:r>
                      <m:r>
                        <a:rPr lang="en-GB" sz="2800" b="1" i="1">
                          <a:latin typeface="Cambria Math"/>
                        </a:rPr>
                        <m:t>, </m:t>
                      </m:r>
                      <m:r>
                        <a:rPr lang="en-GB" sz="2800" b="1" i="1">
                          <a:latin typeface="Cambria Math"/>
                        </a:rPr>
                        <m:t>𝟐</m:t>
                      </m:r>
                      <m:r>
                        <a:rPr lang="en-GB" sz="2800" b="1" i="1">
                          <a:latin typeface="Cambria Math"/>
                        </a:rPr>
                        <m:t>, </m:t>
                      </m:r>
                      <m:r>
                        <a:rPr lang="en-GB" sz="2800" b="1" i="1">
                          <a:latin typeface="Cambria Math"/>
                        </a:rPr>
                        <m:t>𝟑</m:t>
                      </m:r>
                      <m:r>
                        <a:rPr lang="en-GB" sz="2800" b="1" i="1">
                          <a:latin typeface="Cambria Math"/>
                        </a:rPr>
                        <m:t>,…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8032" y="4148369"/>
                <a:ext cx="6392327" cy="972382"/>
              </a:xfrm>
              <a:prstGeom prst="rect">
                <a:avLst/>
              </a:prstGeom>
              <a:blipFill>
                <a:blip r:embed="rId3"/>
                <a:stretch>
                  <a:fillRect b="-64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740532" y="3625149"/>
                <a:ext cx="188224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>
                          <a:latin typeface="Cambria Math"/>
                        </a:rPr>
                        <m:t>𝑿</m:t>
                      </m:r>
                      <m:r>
                        <a:rPr lang="en-GB" sz="2800" b="1" i="1">
                          <a:latin typeface="Cambria Math"/>
                        </a:rPr>
                        <m:t> ~ </m:t>
                      </m:r>
                      <m:r>
                        <a:rPr lang="en-GB" sz="2800" b="1" i="1">
                          <a:latin typeface="Cambria Math"/>
                        </a:rPr>
                        <m:t>𝑷𝒐</m:t>
                      </m:r>
                      <m:r>
                        <a:rPr lang="en-GB" sz="2800" b="1" i="1">
                          <a:latin typeface="Cambria Math"/>
                        </a:rPr>
                        <m:t>(</m:t>
                      </m:r>
                      <m:r>
                        <a:rPr lang="en-GB" sz="2800" b="1" i="1">
                          <a:latin typeface="Cambria Math"/>
                          <a:ea typeface="Cambria Math"/>
                        </a:rPr>
                        <m:t>𝝀</m:t>
                      </m:r>
                      <m:r>
                        <a:rPr lang="en-GB" sz="2800" b="1" i="1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0532" y="3625149"/>
                <a:ext cx="1882247" cy="523220"/>
              </a:xfrm>
              <a:prstGeom prst="rect">
                <a:avLst/>
              </a:prstGeom>
              <a:blipFill>
                <a:blip r:embed="rId4"/>
                <a:stretch>
                  <a:fillRect r="-1342" b="-186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1717356" y="5168950"/>
            <a:ext cx="890307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/>
              <a:t>λ</a:t>
            </a:r>
            <a:r>
              <a:rPr lang="en-GB" sz="2800" dirty="0"/>
              <a:t> is the only parameter and represents the mean number of</a:t>
            </a:r>
            <a:endParaRPr lang="en-GB" sz="2800" b="1" i="1" dirty="0"/>
          </a:p>
          <a:p>
            <a:r>
              <a:rPr lang="en-GB" sz="2800" dirty="0"/>
              <a:t>occurrences in the time period.</a:t>
            </a:r>
          </a:p>
        </p:txBody>
      </p:sp>
    </p:spTree>
    <p:extLst>
      <p:ext uri="{BB962C8B-B14F-4D97-AF65-F5344CB8AC3E}">
        <p14:creationId xmlns:p14="http://schemas.microsoft.com/office/powerpoint/2010/main" val="3161645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34304" y="391180"/>
            <a:ext cx="37008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If X ~ Po(3), find P(X = 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097057" y="1216817"/>
                <a:ext cx="174182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𝑋</m:t>
                          </m:r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=3</m:t>
                          </m:r>
                        </m:e>
                      </m:d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7057" y="1216817"/>
                <a:ext cx="1741823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4775961" y="898874"/>
                <a:ext cx="1580561" cy="9651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−3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5961" y="898874"/>
                <a:ext cx="1580561" cy="965136"/>
              </a:xfrm>
              <a:prstGeom prst="rect">
                <a:avLst/>
              </a:prstGeom>
              <a:blipFill>
                <a:blip r:embed="rId3"/>
                <a:stretch>
                  <a:fillRect b="-38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491420" y="1204137"/>
                <a:ext cx="245099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=0.224 (3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𝑠𝑓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1420" y="1204137"/>
                <a:ext cx="2450992" cy="523220"/>
              </a:xfrm>
              <a:prstGeom prst="rect">
                <a:avLst/>
              </a:prstGeom>
              <a:blipFill>
                <a:blip r:embed="rId4"/>
                <a:stretch>
                  <a:fillRect r="-1031" b="-19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5692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34303" y="244656"/>
            <a:ext cx="8841266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The number of  cars passing a point on a road in a 5-minute</a:t>
            </a:r>
          </a:p>
          <a:p>
            <a:r>
              <a:rPr lang="en-GB" sz="2800" dirty="0"/>
              <a:t>Period may be modelled by a Poisson distribution with</a:t>
            </a:r>
          </a:p>
          <a:p>
            <a:r>
              <a:rPr lang="en-GB" sz="2800" dirty="0"/>
              <a:t>Parameter 4.</a:t>
            </a:r>
          </a:p>
          <a:p>
            <a:r>
              <a:rPr lang="en-GB" sz="2800" dirty="0"/>
              <a:t>Find the probability that, in a 5-minute period</a:t>
            </a:r>
          </a:p>
          <a:p>
            <a:r>
              <a:rPr lang="en-GB" sz="2800" dirty="0"/>
              <a:t>(a)  2 cars go past		(b)  fewer than 3 cars go past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695803" y="2470398"/>
                <a:ext cx="183800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𝑋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 ~ 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𝑃𝑜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(4)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5803" y="2470398"/>
                <a:ext cx="1838004" cy="523220"/>
              </a:xfrm>
              <a:prstGeom prst="rect">
                <a:avLst/>
              </a:prstGeom>
              <a:blipFill>
                <a:blip r:embed="rId3"/>
                <a:stretch>
                  <a:fillRect r="-1379" b="-19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734303" y="3224959"/>
                <a:ext cx="228742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</m:d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𝑋</m:t>
                          </m:r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=2</m:t>
                          </m:r>
                        </m:e>
                      </m:d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4303" y="3224959"/>
                <a:ext cx="2287421" cy="523220"/>
              </a:xfrm>
              <a:prstGeom prst="rect">
                <a:avLst/>
              </a:prstGeom>
              <a:blipFill>
                <a:blip r:embed="rId4"/>
                <a:stretch>
                  <a:fillRect b="-19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918315" y="2912703"/>
                <a:ext cx="1554976" cy="9541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−4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8315" y="2912703"/>
                <a:ext cx="1554976" cy="954107"/>
              </a:xfrm>
              <a:prstGeom prst="rect">
                <a:avLst/>
              </a:prstGeom>
              <a:blipFill>
                <a:blip r:embed="rId5"/>
                <a:stretch>
                  <a:fillRect b="-65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417872" y="3169710"/>
                <a:ext cx="245099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=0.147 (3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𝑠𝑓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7872" y="3169710"/>
                <a:ext cx="2450991" cy="523220"/>
              </a:xfrm>
              <a:prstGeom prst="rect">
                <a:avLst/>
              </a:prstGeom>
              <a:blipFill>
                <a:blip r:embed="rId6"/>
                <a:stretch>
                  <a:fillRect r="-515" b="-19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40009" y="3748179"/>
                <a:ext cx="228171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</m:d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𝑋</m:t>
                          </m:r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&lt;3</m:t>
                          </m:r>
                        </m:e>
                      </m:d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0009" y="3748179"/>
                <a:ext cx="2281715" cy="523220"/>
              </a:xfrm>
              <a:prstGeom prst="rect">
                <a:avLst/>
              </a:prstGeom>
              <a:blipFill>
                <a:blip r:embed="rId7"/>
                <a:stretch>
                  <a:fillRect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862896" y="3748179"/>
                <a:ext cx="579427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𝑋</m:t>
                          </m:r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=0</m:t>
                          </m:r>
                        </m:e>
                      </m:d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𝑋</m:t>
                          </m:r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=1</m:t>
                          </m:r>
                        </m:e>
                      </m:d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𝑃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𝑋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=2)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2896" y="3748179"/>
                <a:ext cx="5794279" cy="523220"/>
              </a:xfrm>
              <a:prstGeom prst="rect">
                <a:avLst/>
              </a:prstGeom>
              <a:blipFill>
                <a:blip r:embed="rId8"/>
                <a:stretch>
                  <a:fillRect b="-19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890604" y="4146224"/>
                <a:ext cx="1554976" cy="9541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−4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p>
                          </m:sSup>
                        </m:num>
                        <m:den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0!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0604" y="4146224"/>
                <a:ext cx="1554976" cy="954107"/>
              </a:xfrm>
              <a:prstGeom prst="rect">
                <a:avLst/>
              </a:prstGeom>
              <a:blipFill>
                <a:blip r:embed="rId9"/>
                <a:stretch>
                  <a:fillRect b="-5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728516" y="4125104"/>
                <a:ext cx="1742977" cy="9560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+   </m:t>
                      </m:r>
                      <m:f>
                        <m:f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−4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p>
                          </m:sSup>
                        </m:num>
                        <m:den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1!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8516" y="4125104"/>
                <a:ext cx="1742977" cy="956031"/>
              </a:xfrm>
              <a:prstGeom prst="rect">
                <a:avLst/>
              </a:prstGeom>
              <a:blipFill>
                <a:blip r:embed="rId10"/>
                <a:stretch>
                  <a:fillRect b="-65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7582333" y="4123247"/>
                <a:ext cx="1750671" cy="9541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+   </m:t>
                      </m:r>
                      <m:f>
                        <m:f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−4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2333" y="4123247"/>
                <a:ext cx="1750671" cy="954107"/>
              </a:xfrm>
              <a:prstGeom prst="rect">
                <a:avLst/>
              </a:prstGeom>
              <a:blipFill>
                <a:blip r:embed="rId11"/>
                <a:stretch>
                  <a:fillRect b="-5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890604" y="5077353"/>
                <a:ext cx="190026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=0.01831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0604" y="5077353"/>
                <a:ext cx="1900264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5728516" y="5056233"/>
                <a:ext cx="203613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+   0.07326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8516" y="5056233"/>
                <a:ext cx="2036135" cy="523220"/>
              </a:xfrm>
              <a:prstGeom prst="rect">
                <a:avLst/>
              </a:prstGeom>
              <a:blipFill>
                <a:blip r:embed="rId13"/>
                <a:stretch>
                  <a:fillRect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7582333" y="5054376"/>
                <a:ext cx="223490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+   0.146525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2333" y="5054376"/>
                <a:ext cx="2234907" cy="523220"/>
              </a:xfrm>
              <a:prstGeom prst="rect">
                <a:avLst/>
              </a:prstGeom>
              <a:blipFill>
                <a:blip r:embed="rId14"/>
                <a:stretch>
                  <a:fillRect b="-19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918316" y="5714746"/>
                <a:ext cx="280403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=0.238 (3 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𝑠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.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𝑓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.)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8316" y="5714746"/>
                <a:ext cx="2804037" cy="523220"/>
              </a:xfrm>
              <a:prstGeom prst="rect">
                <a:avLst/>
              </a:prstGeom>
              <a:blipFill>
                <a:blip r:embed="rId15"/>
                <a:stretch>
                  <a:fillRect r="-452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4219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34303" y="244655"/>
            <a:ext cx="87535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The number of accidents in a week on a stretch of road is known to follow a Poisson distribution with parameter 2.1.</a:t>
            </a:r>
          </a:p>
          <a:p>
            <a:r>
              <a:rPr lang="en-GB" sz="2800" dirty="0"/>
              <a:t>Find the probability that</a:t>
            </a:r>
          </a:p>
          <a:p>
            <a:pPr marL="514350" indent="-514350">
              <a:buAutoNum type="alphaLcParenBoth"/>
            </a:pPr>
            <a:r>
              <a:rPr lang="en-GB" sz="2800" dirty="0"/>
              <a:t>In a given week there is 1 accident</a:t>
            </a:r>
          </a:p>
          <a:p>
            <a:pPr marL="514350" indent="-514350">
              <a:buAutoNum type="alphaLcParenBoth"/>
            </a:pPr>
            <a:r>
              <a:rPr lang="en-GB" sz="2800" dirty="0"/>
              <a:t>In a two week period there are 2 accidents</a:t>
            </a:r>
          </a:p>
          <a:p>
            <a:pPr marL="514350" indent="-514350">
              <a:buAutoNum type="alphaLcParenBoth"/>
            </a:pPr>
            <a:r>
              <a:rPr lang="en-GB" sz="2800" dirty="0"/>
              <a:t>There is 1 accident in each of two successive weeks.</a:t>
            </a:r>
          </a:p>
        </p:txBody>
      </p:sp>
    </p:spTree>
    <p:extLst>
      <p:ext uri="{BB962C8B-B14F-4D97-AF65-F5344CB8AC3E}">
        <p14:creationId xmlns:p14="http://schemas.microsoft.com/office/powerpoint/2010/main" val="208548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34303" y="244655"/>
            <a:ext cx="87535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The number of accidents in a week on a stretch of road is known to follow a Poisson distribution with parameter 2.1.</a:t>
            </a:r>
          </a:p>
          <a:p>
            <a:r>
              <a:rPr lang="en-GB" sz="2800" dirty="0"/>
              <a:t>Find the probability that</a:t>
            </a:r>
          </a:p>
          <a:p>
            <a:pPr marL="514350" indent="-514350">
              <a:buAutoNum type="alphaLcParenBoth"/>
            </a:pPr>
            <a:r>
              <a:rPr lang="en-GB" sz="2800" dirty="0"/>
              <a:t>In a given week there is 1 accident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192095" y="2108301"/>
                <a:ext cx="211051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𝑋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 ~ 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𝑃𝑜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(2.1)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2095" y="2108301"/>
                <a:ext cx="2110514" cy="523220"/>
              </a:xfrm>
              <a:prstGeom prst="rect">
                <a:avLst/>
              </a:prstGeom>
              <a:blipFill>
                <a:blip r:embed="rId2"/>
                <a:stretch>
                  <a:fillRect r="-599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851469" y="3375162"/>
                <a:ext cx="170168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𝑋</m:t>
                          </m:r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=1</m:t>
                          </m:r>
                        </m:e>
                      </m:d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1469" y="3375162"/>
                <a:ext cx="1701684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553153" y="3068736"/>
                <a:ext cx="2026580" cy="9541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−2.1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2.1</m:t>
                              </m:r>
                            </m:e>
                            <m:sup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p>
                          </m:sSup>
                        </m:num>
                        <m:den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1!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3153" y="3068736"/>
                <a:ext cx="2026580" cy="954107"/>
              </a:xfrm>
              <a:prstGeom prst="rect">
                <a:avLst/>
              </a:prstGeom>
              <a:blipFill>
                <a:blip r:embed="rId4"/>
                <a:stretch>
                  <a:fillRect b="-5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579733" y="3330833"/>
                <a:ext cx="245099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=0.257 (3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𝑠𝑓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9733" y="3330833"/>
                <a:ext cx="2450992" cy="523220"/>
              </a:xfrm>
              <a:prstGeom prst="rect">
                <a:avLst/>
              </a:prstGeom>
              <a:blipFill>
                <a:blip r:embed="rId5"/>
                <a:stretch>
                  <a:fillRect r="-515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5050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34303" y="244655"/>
            <a:ext cx="87535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The number of accidents in a week on a stretch of road is known to follow a Poisson distribution with parameter 2.1.</a:t>
            </a:r>
          </a:p>
          <a:p>
            <a:r>
              <a:rPr lang="en-GB" sz="2800" dirty="0"/>
              <a:t>Find the probability that</a:t>
            </a:r>
          </a:p>
          <a:p>
            <a:r>
              <a:rPr lang="en-GB" sz="2800" dirty="0"/>
              <a:t>(b)  In a two week period there are 2 accidents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192095" y="2108301"/>
                <a:ext cx="211051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𝑋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 ~ 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𝑃𝑜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(4.2)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2095" y="2108301"/>
                <a:ext cx="2110514" cy="523220"/>
              </a:xfrm>
              <a:prstGeom prst="rect">
                <a:avLst/>
              </a:prstGeom>
              <a:blipFill>
                <a:blip r:embed="rId3"/>
                <a:stretch>
                  <a:fillRect r="-599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851469" y="3375162"/>
                <a:ext cx="170168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𝑋</m:t>
                          </m:r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=2</m:t>
                          </m:r>
                        </m:e>
                      </m:d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1469" y="3375162"/>
                <a:ext cx="1701684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553154" y="3068736"/>
                <a:ext cx="2034275" cy="9541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−4.2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4.2</m:t>
                              </m:r>
                            </m:e>
                            <m:sup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3154" y="3068736"/>
                <a:ext cx="2034275" cy="954107"/>
              </a:xfrm>
              <a:prstGeom prst="rect">
                <a:avLst/>
              </a:prstGeom>
              <a:blipFill>
                <a:blip r:embed="rId5"/>
                <a:stretch>
                  <a:fillRect b="-5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579733" y="3330833"/>
                <a:ext cx="245099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=0.132 (3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𝑠𝑓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9733" y="3330833"/>
                <a:ext cx="2450992" cy="523220"/>
              </a:xfrm>
              <a:prstGeom prst="rect">
                <a:avLst/>
              </a:prstGeom>
              <a:blipFill>
                <a:blip r:embed="rId6"/>
                <a:stretch>
                  <a:fillRect r="-515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7908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34303" y="244655"/>
            <a:ext cx="87535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The number of accidents in a week on a stretch of road is known to follow a Poisson distribution with parameter 2.1.</a:t>
            </a:r>
          </a:p>
          <a:p>
            <a:r>
              <a:rPr lang="en-GB" sz="2800" dirty="0"/>
              <a:t>Find the probability that</a:t>
            </a:r>
          </a:p>
          <a:p>
            <a:r>
              <a:rPr lang="en-GB" sz="2800" dirty="0"/>
              <a:t>(c)  There is 1 accident in each of two successive weeks.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074822" y="2379975"/>
                <a:ext cx="449757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1 </m:t>
                          </m:r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𝑎𝑐𝑐𝑖𝑑𝑒𝑛𝑡</m:t>
                          </m:r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𝑖𝑛</m:t>
                          </m:r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1 </m:t>
                          </m:r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𝑤𝑒𝑒𝑘</m:t>
                          </m:r>
                        </m:e>
                      </m:d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= 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4822" y="2379975"/>
                <a:ext cx="4497578" cy="523220"/>
              </a:xfrm>
              <a:prstGeom prst="rect">
                <a:avLst/>
              </a:prstGeom>
              <a:blipFill>
                <a:blip r:embed="rId2"/>
                <a:stretch>
                  <a:fillRect r="-281" b="-186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074822" y="3055595"/>
                <a:ext cx="774744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1 </m:t>
                          </m:r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𝑎𝑐𝑐𝑖𝑑𝑒𝑛𝑡</m:t>
                          </m:r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𝑖𝑛</m:t>
                          </m:r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𝑒𝑎𝑐h</m:t>
                          </m:r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𝑜𝑓</m:t>
                          </m:r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2 </m:t>
                          </m:r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𝑠𝑢𝑐𝑐𝑒𝑠𝑠𝑖𝑣𝑒</m:t>
                          </m:r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𝑤𝑒𝑒𝑘𝑠</m:t>
                          </m:r>
                        </m:e>
                      </m:d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= 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4822" y="3055595"/>
                <a:ext cx="7747442" cy="523220"/>
              </a:xfrm>
              <a:prstGeom prst="rect">
                <a:avLst/>
              </a:prstGeom>
              <a:blipFill>
                <a:blip r:embed="rId3"/>
                <a:stretch>
                  <a:fillRect r="-164" b="-19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734303" y="3751574"/>
                <a:ext cx="882196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1 </m:t>
                          </m:r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𝑎𝑐𝑐𝑖𝑑𝑒𝑛𝑡</m:t>
                          </m:r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𝑖𝑛</m:t>
                          </m:r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1 </m:t>
                          </m:r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𝑤𝑒𝑒𝑘</m:t>
                          </m:r>
                        </m:e>
                      </m:d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𝐴𝑁𝐷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𝑃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(1 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𝑎𝑐𝑐𝑖𝑑𝑒𝑛𝑡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𝑖𝑛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 1 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𝑤𝑒𝑒𝑘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) 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4303" y="3751574"/>
                <a:ext cx="8821966" cy="523220"/>
              </a:xfrm>
              <a:prstGeom prst="rect">
                <a:avLst/>
              </a:prstGeom>
              <a:blipFill>
                <a:blip r:embed="rId4"/>
                <a:stretch>
                  <a:fillRect b="-186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793462" y="4609373"/>
                <a:ext cx="281487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>
                    <a:solidFill>
                      <a:srgbClr val="FF0000"/>
                    </a:solidFill>
                  </a:rPr>
                  <a:t>=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srgbClr val="FF0000"/>
                        </a:solidFill>
                        <a:latin typeface="Cambria Math"/>
                      </a:rPr>
                      <m:t>0.0661 (3 </m:t>
                    </m:r>
                    <m:r>
                      <a:rPr lang="en-GB" sz="2800" i="1">
                        <a:solidFill>
                          <a:srgbClr val="FF0000"/>
                        </a:solidFill>
                        <a:latin typeface="Cambria Math"/>
                      </a:rPr>
                      <m:t>𝑠</m:t>
                    </m:r>
                    <m:r>
                      <a:rPr lang="en-GB" sz="2800" i="1">
                        <a:solidFill>
                          <a:srgbClr val="FF0000"/>
                        </a:solidFill>
                        <a:latin typeface="Cambria Math"/>
                      </a:rPr>
                      <m:t>.</m:t>
                    </m:r>
                    <m:r>
                      <a:rPr lang="en-GB" sz="2800" i="1">
                        <a:solidFill>
                          <a:srgbClr val="FF0000"/>
                        </a:solidFill>
                        <a:latin typeface="Cambria Math"/>
                      </a:rPr>
                      <m:t>𝑓</m:t>
                    </m:r>
                    <m:r>
                      <a:rPr lang="en-GB" sz="2800" i="1">
                        <a:solidFill>
                          <a:srgbClr val="FF0000"/>
                        </a:solidFill>
                        <a:latin typeface="Cambria Math"/>
                      </a:rPr>
                      <m:t>.)</m:t>
                    </m:r>
                  </m:oMath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3462" y="4609373"/>
                <a:ext cx="2814873" cy="523220"/>
              </a:xfrm>
              <a:prstGeom prst="rect">
                <a:avLst/>
              </a:prstGeom>
              <a:blipFill>
                <a:blip r:embed="rId5"/>
                <a:stretch>
                  <a:fillRect l="-4484" t="-11905" r="-1345" b="-2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6443841" y="2109112"/>
                <a:ext cx="1659109" cy="9541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−2.1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2.1</m:t>
                              </m:r>
                            </m:e>
                            <m:sup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p>
                          </m:sSup>
                        </m:num>
                        <m:den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1!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3841" y="2109112"/>
                <a:ext cx="1659109" cy="954107"/>
              </a:xfrm>
              <a:prstGeom prst="rect">
                <a:avLst/>
              </a:prstGeom>
              <a:blipFill>
                <a:blip r:embed="rId6"/>
                <a:stretch>
                  <a:fillRect b="-65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099519" y="4274794"/>
                <a:ext cx="2693943" cy="11923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GB" sz="28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80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GB" sz="280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−2.1</m:t>
                                      </m:r>
                                    </m:sup>
                                  </m:sSup>
                                  <m:sSup>
                                    <m:sSupPr>
                                      <m:ctrlPr>
                                        <a:rPr lang="en-GB" sz="28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280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2.1</m:t>
                                      </m:r>
                                    </m:e>
                                    <m:sup>
                                      <m:r>
                                        <a:rPr lang="en-GB" sz="280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1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GB" sz="28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1!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9519" y="4274794"/>
                <a:ext cx="2693943" cy="119237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3226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34303" y="244655"/>
            <a:ext cx="87535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The number of flaws in a metre length of dress material is known to follow a Poisson distribution with parameter 0.4.</a:t>
            </a:r>
          </a:p>
          <a:p>
            <a:r>
              <a:rPr lang="en-GB" sz="2800" dirty="0"/>
              <a:t>Find the probabilities that:</a:t>
            </a:r>
          </a:p>
          <a:p>
            <a:pPr marL="514350" indent="-514350">
              <a:buAutoNum type="alphaLcParenBoth"/>
            </a:pPr>
            <a:r>
              <a:rPr lang="en-GB" sz="2800" dirty="0"/>
              <a:t>There are no flaws in a 1-metre length</a:t>
            </a:r>
          </a:p>
          <a:p>
            <a:pPr marL="514350" indent="-514350">
              <a:buAutoNum type="alphaLcParenBoth"/>
            </a:pPr>
            <a:r>
              <a:rPr lang="en-GB" sz="2800" dirty="0"/>
              <a:t>There is 1 flaw in a 3-metre length</a:t>
            </a:r>
          </a:p>
          <a:p>
            <a:pPr marL="514350" indent="-514350">
              <a:buAutoNum type="alphaLcParenBoth"/>
            </a:pPr>
            <a:r>
              <a:rPr lang="en-GB" sz="2800" dirty="0"/>
              <a:t>There is 1 flaw in a half-metre length.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734303" y="3127977"/>
                <a:ext cx="253915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</m:d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𝑋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~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𝑃𝑜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(0.4)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4303" y="3127977"/>
                <a:ext cx="2539157" cy="523220"/>
              </a:xfrm>
              <a:prstGeom prst="rect">
                <a:avLst/>
              </a:prstGeom>
              <a:blipFill>
                <a:blip r:embed="rId2"/>
                <a:stretch>
                  <a:fillRect r="-1000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409285" y="3127977"/>
                <a:ext cx="170181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𝑃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𝑋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=0)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9285" y="3127977"/>
                <a:ext cx="1701813" cy="523220"/>
              </a:xfrm>
              <a:prstGeom prst="rect">
                <a:avLst/>
              </a:prstGeom>
              <a:blipFill>
                <a:blip r:embed="rId3"/>
                <a:stretch>
                  <a:fillRect r="-1481" b="-19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010320" y="2830671"/>
                <a:ext cx="2034275" cy="9541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−0.4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0.4</m:t>
                              </m:r>
                            </m:e>
                            <m:sup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p>
                          </m:sSup>
                        </m:num>
                        <m:den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0!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0320" y="2830671"/>
                <a:ext cx="2034275" cy="954107"/>
              </a:xfrm>
              <a:prstGeom prst="rect">
                <a:avLst/>
              </a:prstGeom>
              <a:blipFill>
                <a:blip r:embed="rId4"/>
                <a:stretch>
                  <a:fillRect b="-5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036899" y="3092768"/>
                <a:ext cx="245099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=0.670 (3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𝑠𝑓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6899" y="3092768"/>
                <a:ext cx="2450992" cy="523220"/>
              </a:xfrm>
              <a:prstGeom prst="rect">
                <a:avLst/>
              </a:prstGeom>
              <a:blipFill>
                <a:blip r:embed="rId5"/>
                <a:stretch>
                  <a:fillRect r="-515" b="-19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34304" y="4236970"/>
                <a:ext cx="253184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</m:d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𝑋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~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𝑃𝑜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(1.2)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4304" y="4236970"/>
                <a:ext cx="2531847" cy="523220"/>
              </a:xfrm>
              <a:prstGeom prst="rect">
                <a:avLst/>
              </a:prstGeom>
              <a:blipFill>
                <a:blip r:embed="rId6"/>
                <a:stretch>
                  <a:fillRect r="-500" b="-19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409286" y="4236970"/>
                <a:ext cx="170181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𝑃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𝑋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=1)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9286" y="4236970"/>
                <a:ext cx="1701813" cy="523220"/>
              </a:xfrm>
              <a:prstGeom prst="rect">
                <a:avLst/>
              </a:prstGeom>
              <a:blipFill>
                <a:blip r:embed="rId7"/>
                <a:stretch>
                  <a:fillRect r="-1481"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6010320" y="3939664"/>
                <a:ext cx="2026580" cy="9569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−1.2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1.2</m:t>
                              </m:r>
                            </m:e>
                            <m:sup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p>
                          </m:sSup>
                        </m:num>
                        <m:den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1!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0320" y="3939664"/>
                <a:ext cx="2026580" cy="956929"/>
              </a:xfrm>
              <a:prstGeom prst="rect">
                <a:avLst/>
              </a:prstGeom>
              <a:blipFill>
                <a:blip r:embed="rId8"/>
                <a:stretch>
                  <a:fillRect b="-5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8036900" y="4201761"/>
                <a:ext cx="245099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=0.361 (3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𝑠𝑓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6900" y="4201761"/>
                <a:ext cx="2450992" cy="523220"/>
              </a:xfrm>
              <a:prstGeom prst="rect">
                <a:avLst/>
              </a:prstGeom>
              <a:blipFill>
                <a:blip r:embed="rId9"/>
                <a:stretch>
                  <a:fillRect r="-515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734304" y="5400750"/>
                <a:ext cx="253915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</m:d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𝑋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~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𝑃𝑜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(0.2)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4304" y="5400750"/>
                <a:ext cx="2539157" cy="523220"/>
              </a:xfrm>
              <a:prstGeom prst="rect">
                <a:avLst/>
              </a:prstGeom>
              <a:blipFill>
                <a:blip r:embed="rId10"/>
                <a:stretch>
                  <a:fillRect r="-1000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09286" y="5400750"/>
                <a:ext cx="170181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𝑃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𝑋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=1)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9286" y="5400750"/>
                <a:ext cx="1701813" cy="523220"/>
              </a:xfrm>
              <a:prstGeom prst="rect">
                <a:avLst/>
              </a:prstGeom>
              <a:blipFill>
                <a:blip r:embed="rId11"/>
                <a:stretch>
                  <a:fillRect r="-1481" b="-19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6010320" y="5103444"/>
                <a:ext cx="2026580" cy="9569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−0.2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0.2</m:t>
                              </m:r>
                            </m:e>
                            <m:sup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p>
                          </m:sSup>
                        </m:num>
                        <m:den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1!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0320" y="5103444"/>
                <a:ext cx="2026580" cy="956929"/>
              </a:xfrm>
              <a:prstGeom prst="rect">
                <a:avLst/>
              </a:prstGeom>
              <a:blipFill>
                <a:blip r:embed="rId12"/>
                <a:stretch>
                  <a:fillRect b="-5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8036900" y="5365541"/>
                <a:ext cx="245099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=0.164 (3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𝑠𝑓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6900" y="5365541"/>
                <a:ext cx="2450992" cy="523220"/>
              </a:xfrm>
              <a:prstGeom prst="rect">
                <a:avLst/>
              </a:prstGeom>
              <a:blipFill>
                <a:blip r:embed="rId13"/>
                <a:stretch>
                  <a:fillRect r="-515" b="-186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0363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986</Words>
  <Application>Microsoft Office PowerPoint</Application>
  <PresentationFormat>Widescreen</PresentationFormat>
  <Paragraphs>139</Paragraphs>
  <Slides>12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Lawton</dc:creator>
  <cp:lastModifiedBy>Richard Lawton</cp:lastModifiedBy>
  <cp:revision>4</cp:revision>
  <dcterms:created xsi:type="dcterms:W3CDTF">2019-08-06T16:20:00Z</dcterms:created>
  <dcterms:modified xsi:type="dcterms:W3CDTF">2019-09-15T10:27:17Z</dcterms:modified>
</cp:coreProperties>
</file>