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600" r:id="rId2"/>
    <p:sldId id="602" r:id="rId3"/>
    <p:sldId id="591" r:id="rId4"/>
    <p:sldId id="599" r:id="rId5"/>
    <p:sldId id="603" r:id="rId6"/>
    <p:sldId id="592" r:id="rId7"/>
    <p:sldId id="593" r:id="rId8"/>
    <p:sldId id="594" r:id="rId9"/>
    <p:sldId id="596" r:id="rId10"/>
    <p:sldId id="59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287" autoAdjust="0"/>
    <p:restoredTop sz="88534" autoAdjust="0"/>
  </p:normalViewPr>
  <p:slideViewPr>
    <p:cSldViewPr>
      <p:cViewPr varScale="1">
        <p:scale>
          <a:sx n="70" d="100"/>
          <a:sy n="70" d="100"/>
        </p:scale>
        <p:origin x="76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0.png"/><Relationship Id="rId4" Type="http://schemas.openxmlformats.org/officeDocument/2006/relationships/image" Target="../media/image18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4.png"/><Relationship Id="rId4" Type="http://schemas.openxmlformats.org/officeDocument/2006/relationships/image" Target="../media/image19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2886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Differentiation </a:t>
            </a:r>
          </a:p>
          <a:p>
            <a:pPr algn="ctr"/>
            <a:r>
              <a:rPr lang="en-GB" sz="8000" b="1" dirty="0"/>
              <a:t>- </a:t>
            </a:r>
            <a:r>
              <a:rPr lang="en-GB" sz="7200" dirty="0"/>
              <a:t>More</a:t>
            </a:r>
            <a:r>
              <a:rPr lang="en-GB" sz="7200" b="1" dirty="0"/>
              <a:t> </a:t>
            </a:r>
            <a:r>
              <a:rPr lang="en-GB" sz="7200" dirty="0"/>
              <a:t>Trig Functions</a:t>
            </a:r>
          </a:p>
          <a:p>
            <a:pPr algn="ctr"/>
            <a:endParaRPr lang="en-GB" sz="4800" dirty="0"/>
          </a:p>
          <a:p>
            <a:pPr algn="ctr"/>
            <a:r>
              <a:rPr lang="en-GB" sz="7200" dirty="0"/>
              <a:t>Chapter 9 </a:t>
            </a:r>
          </a:p>
          <a:p>
            <a:pPr algn="ctr"/>
            <a:r>
              <a:rPr lang="en-GB" sz="7200" dirty="0"/>
              <a:t>(Part 6 of 10)</a:t>
            </a:r>
          </a:p>
        </p:txBody>
      </p:sp>
    </p:spTree>
    <p:extLst>
      <p:ext uri="{BB962C8B-B14F-4D97-AF65-F5344CB8AC3E}">
        <p14:creationId xmlns:p14="http://schemas.microsoft.com/office/powerpoint/2010/main" val="4052836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249-251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E230EF-D0DF-4A16-B910-315CEE63D572}"/>
                  </a:ext>
                </a:extLst>
              </p:cNvPr>
              <p:cNvSpPr txBox="1"/>
              <p:nvPr/>
            </p:nvSpPr>
            <p:spPr>
              <a:xfrm>
                <a:off x="420688" y="3211668"/>
                <a:ext cx="8280920" cy="3646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[STEP I 2011 Q3] </a:t>
                </a:r>
                <a:r>
                  <a:rPr lang="en-GB" dirty="0"/>
                  <a:t>Prove the identity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(∗)</m:t>
                      </m:r>
                    </m:oMath>
                  </m:oMathPara>
                </a14:m>
                <a:endParaRPr lang="en-GB" dirty="0"/>
              </a:p>
              <a:p>
                <a:pPr marL="400050" indent="-400050">
                  <a:buAutoNum type="romanLcParenBoth"/>
                </a:pPr>
                <a:r>
                  <a:rPr lang="en-GB" dirty="0"/>
                  <a:t>By differentiating (*) or otherwise, show that</a:t>
                </a:r>
                <a:br>
                  <a:rPr lang="en-GB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dirty="0"/>
              </a:p>
              <a:p>
                <a:pPr marL="400050" indent="-400050">
                  <a:buAutoNum type="romanLcParenBoth"/>
                </a:pPr>
                <a:r>
                  <a:rPr lang="en-GB" dirty="0"/>
                  <a:t>By setting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dirty="0"/>
                  <a:t>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(∗)</m:t>
                    </m:r>
                  </m:oMath>
                </a14:m>
                <a:r>
                  <a:rPr lang="en-GB" dirty="0"/>
                  <a:t>, or otherwise, obtain a similar identity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/>
                  <a:t> and deduce that</a:t>
                </a:r>
                <a:br>
                  <a:rPr lang="en-GB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br>
                  <a:rPr lang="en-GB" dirty="0"/>
                </a:br>
                <a:r>
                  <a:rPr lang="en-GB" dirty="0"/>
                  <a:t>Show that</a:t>
                </a:r>
                <a:br>
                  <a:rPr lang="en-GB" dirty="0"/>
                </a:b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E230EF-D0DF-4A16-B910-315CEE63D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88" y="3211668"/>
                <a:ext cx="8280920" cy="3646332"/>
              </a:xfrm>
              <a:prstGeom prst="rect">
                <a:avLst/>
              </a:prstGeom>
              <a:blipFill>
                <a:blip r:embed="rId2"/>
                <a:stretch>
                  <a:fillRect l="-459" t="-694" r="-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4DC8B0D-6E67-0845-939C-A70F30D2BDD3}"/>
              </a:ext>
            </a:extLst>
          </p:cNvPr>
          <p:cNvSpPr txBox="1"/>
          <p:nvPr/>
        </p:nvSpPr>
        <p:spPr>
          <a:xfrm>
            <a:off x="4571428" y="1632268"/>
            <a:ext cx="56079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Q1-4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Q5-7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Q8-10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Q11-12 &amp; Ext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476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6F23A9C-9D02-4B01-A339-8330342AD64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91E0A1-ADBC-4733-A5AF-9DD054C0718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Differentiating other trigonometric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E5A64FD-7DCB-4C02-9785-CCD6E9C35C6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CE2CB2-0E72-4190-823D-4CEEDBC8965B}"/>
                  </a:ext>
                </a:extLst>
              </p:cNvPr>
              <p:cNvSpPr txBox="1"/>
              <p:nvPr/>
            </p:nvSpPr>
            <p:spPr>
              <a:xfrm>
                <a:off x="971600" y="1340768"/>
                <a:ext cx="5683794" cy="97892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4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4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GB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func>
                      <m:func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sec</m:t>
                            </m:r>
                          </m:e>
                          <m:sup>
                            <m:r>
                              <a:rPr lang="en-GB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</m:func>
                  </m:oMath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CE2CB2-0E72-4190-823D-4CEEDBC89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340768"/>
                <a:ext cx="5683794" cy="9789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746101" y="614198"/>
            <a:ext cx="5354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In the formula booklet: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D0FA59-8623-4CD4-96EC-01101D40A306}"/>
                  </a:ext>
                </a:extLst>
              </p:cNvPr>
              <p:cNvSpPr txBox="1"/>
              <p:nvPr/>
            </p:nvSpPr>
            <p:spPr>
              <a:xfrm>
                <a:off x="995992" y="2455981"/>
                <a:ext cx="6481292" cy="126105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4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4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unc>
                        <m:funcPr>
                          <m:ctrlP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𝑘𝑥</m:t>
                          </m:r>
                        </m:e>
                      </m:func>
                      <m:func>
                        <m:funcPr>
                          <m:ctrlP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𝑘𝑥</m:t>
                          </m:r>
                        </m:e>
                      </m:func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D0FA59-8623-4CD4-96EC-01101D40A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992" y="2455981"/>
                <a:ext cx="6481292" cy="12610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043608" y="3946578"/>
                <a:ext cx="6984776" cy="12610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4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4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m:rPr>
                                  <m:sty m:val="p"/>
                                </m:rPr>
                                <a:rPr lang="en-GB" sz="400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946578"/>
                <a:ext cx="6984776" cy="12610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43608" y="5405279"/>
                <a:ext cx="7863768" cy="12610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fName>
                            <m:e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𝑐𝑜</m:t>
                          </m:r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405279"/>
                <a:ext cx="7863768" cy="12610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92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6F23A9C-9D02-4B01-A339-8330342AD64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91E0A1-ADBC-4733-A5AF-9DD054C0718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Differentiating other trigonometric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E5A64FD-7DCB-4C02-9785-CCD6E9C35C6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A16A1E-16FD-4CF2-9C30-F67DD6CC7B9B}"/>
                  </a:ext>
                </a:extLst>
              </p:cNvPr>
              <p:cNvSpPr txBox="1"/>
              <p:nvPr/>
            </p:nvSpPr>
            <p:spPr>
              <a:xfrm>
                <a:off x="1403648" y="989529"/>
                <a:ext cx="5985172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Differentiate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A16A1E-16FD-4CF2-9C30-F67DD6CC7B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989529"/>
                <a:ext cx="5985172" cy="769441"/>
              </a:xfrm>
              <a:prstGeom prst="rect">
                <a:avLst/>
              </a:prstGeom>
              <a:blipFill>
                <a:blip r:embed="rId2"/>
                <a:stretch>
                  <a:fillRect t="-5298" b="-2251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DCE2CB2-0E72-4190-823D-4CEEDBC8965B}"/>
                  </a:ext>
                </a:extLst>
              </p:cNvPr>
              <p:cNvSpPr txBox="1"/>
              <p:nvPr/>
            </p:nvSpPr>
            <p:spPr>
              <a:xfrm>
                <a:off x="1259632" y="2131770"/>
                <a:ext cx="5976664" cy="10675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4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4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sec</m:t>
                            </m:r>
                          </m:e>
                          <m:sup>
                            <m:r>
                              <a:rPr lang="en-GB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DCE2CB2-0E72-4190-823D-4CEEDBC89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131770"/>
                <a:ext cx="5976664" cy="1067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F942497-7622-48FD-9341-931F53EF2A41}"/>
                  </a:ext>
                </a:extLst>
              </p:cNvPr>
              <p:cNvSpPr txBox="1"/>
              <p:nvPr/>
            </p:nvSpPr>
            <p:spPr>
              <a:xfrm>
                <a:off x="1548236" y="3905898"/>
                <a:ext cx="5904656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Differentiate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F942497-7622-48FD-9341-931F53EF2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236" y="3905898"/>
                <a:ext cx="5904656" cy="769441"/>
              </a:xfrm>
              <a:prstGeom prst="rect">
                <a:avLst/>
              </a:prstGeom>
              <a:blipFill>
                <a:blip r:embed="rId4"/>
                <a:stretch>
                  <a:fillRect l="-198" t="-6000" b="-23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D0FA59-8623-4CD4-96EC-01101D40A306}"/>
                  </a:ext>
                </a:extLst>
              </p:cNvPr>
              <p:cNvSpPr txBox="1"/>
              <p:nvPr/>
            </p:nvSpPr>
            <p:spPr>
              <a:xfrm>
                <a:off x="784334" y="5013176"/>
                <a:ext cx="7574187" cy="137794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D0FA59-8623-4CD4-96EC-01101D40A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34" y="5013176"/>
                <a:ext cx="7574187" cy="13779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257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8CFF526-E063-47EF-A375-5CCA40D0B98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74816D-5FFD-4B58-9C35-B5A9B06DB95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Differentiating other trigonometric functions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D3BAF76-771C-46EF-8D13-889C213816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28025" y="3718913"/>
                <a:ext cx="4825873" cy="1366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𝑠𝑒𝑐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func>
                        <m:func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025" y="3718913"/>
                <a:ext cx="4825873" cy="13662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692696"/>
            <a:ext cx="7626757" cy="30360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67744" y="5375097"/>
                <a:ext cx="4825873" cy="1366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fName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375097"/>
                <a:ext cx="4825873" cy="13662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187624" y="407707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(b)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17667" y="5722733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338034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49DB6D0-B8F7-4259-B50B-443CC651634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10635A7-E484-4D2D-992D-07C4D8DA567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Differentiating other trigonometric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6543C2A-FE4E-4E6B-8283-9A80EB4241D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238EBE-1120-492E-96B4-B11C2A4246AD}"/>
                  </a:ext>
                </a:extLst>
              </p:cNvPr>
              <p:cNvSpPr txBox="1"/>
              <p:nvPr/>
            </p:nvSpPr>
            <p:spPr>
              <a:xfrm>
                <a:off x="395536" y="4869160"/>
                <a:ext cx="8496944" cy="1203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238EBE-1120-492E-96B4-B11C2A424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869160"/>
                <a:ext cx="8496944" cy="1203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08DE952-C267-4D8E-9991-85178001451A}"/>
                  </a:ext>
                </a:extLst>
              </p:cNvPr>
              <p:cNvSpPr txBox="1"/>
              <p:nvPr/>
            </p:nvSpPr>
            <p:spPr>
              <a:xfrm>
                <a:off x="1115616" y="908720"/>
                <a:ext cx="6696744" cy="96616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Differentiate  </a:t>
                </a:r>
                <a14:m>
                  <m:oMath xmlns:m="http://schemas.openxmlformats.org/officeDocument/2006/math">
                    <m:r>
                      <a:rPr lang="en-GB" sz="4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𝑐𝑜𝑠𝑒𝑐</m:t>
                        </m:r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GB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08DE952-C267-4D8E-9991-851780014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908720"/>
                <a:ext cx="6696744" cy="966162"/>
              </a:xfrm>
              <a:prstGeom prst="rect">
                <a:avLst/>
              </a:prstGeom>
              <a:blipFill>
                <a:blip r:embed="rId3"/>
                <a:stretch>
                  <a:fillRect b="-432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7006670"/>
                  </p:ext>
                </p:extLst>
              </p:nvPr>
            </p:nvGraphicFramePr>
            <p:xfrm>
              <a:off x="1979712" y="2276872"/>
              <a:ext cx="4825424" cy="2058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2071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104706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102542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𝑐𝑜𝑠𝑒𝑐</m:t>
                                </m:r>
                                <m:r>
                                  <a:rPr lang="en-GB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2</m:t>
                                </m:r>
                                <m:r>
                                  <a:rPr lang="en-GB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b="0" i="1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1033452">
                    <a:tc>
                      <a:txBody>
                        <a:bodyPr/>
                        <a:lstStyle/>
                        <a:p>
                          <a:pPr algn="ctr"/>
                          <a:endParaRPr lang="en-GB" sz="44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4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7006670"/>
                  </p:ext>
                </p:extLst>
              </p:nvPr>
            </p:nvGraphicFramePr>
            <p:xfrm>
              <a:off x="1979712" y="2276872"/>
              <a:ext cx="4825424" cy="2058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2071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104706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10254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4" t="-592" r="-77852" b="-1017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9480" t="-592" r="-578" b="-1017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1033452">
                    <a:tc>
                      <a:txBody>
                        <a:bodyPr/>
                        <a:lstStyle/>
                        <a:p>
                          <a:pPr algn="ctr"/>
                          <a:endParaRPr lang="en-GB" sz="44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4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51720" y="3579957"/>
                <a:ext cx="26623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579957"/>
                <a:ext cx="2662396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364088" y="3426068"/>
                <a:ext cx="94230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400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400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426068"/>
                <a:ext cx="942309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2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49DB6D0-B8F7-4259-B50B-443CC651634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10635A7-E484-4D2D-992D-07C4D8DA567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Differentiating other trigonometric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6543C2A-FE4E-4E6B-8283-9A80EB4241D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08DE952-C267-4D8E-9991-85178001451A}"/>
                  </a:ext>
                </a:extLst>
              </p:cNvPr>
              <p:cNvSpPr txBox="1"/>
              <p:nvPr/>
            </p:nvSpPr>
            <p:spPr>
              <a:xfrm>
                <a:off x="1835124" y="832028"/>
                <a:ext cx="5472608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Differentiate  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40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08DE952-C267-4D8E-9991-851780014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124" y="832028"/>
                <a:ext cx="5472608" cy="707886"/>
              </a:xfrm>
              <a:prstGeom prst="rect">
                <a:avLst/>
              </a:prstGeom>
              <a:blipFill>
                <a:blip r:embed="rId2"/>
                <a:stretch>
                  <a:fillRect b="-113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1B833D4-708C-453D-BDE8-0AEDA388C42F}"/>
                  </a:ext>
                </a:extLst>
              </p:cNvPr>
              <p:cNvSpPr txBox="1"/>
              <p:nvPr/>
            </p:nvSpPr>
            <p:spPr>
              <a:xfrm>
                <a:off x="1979712" y="3879858"/>
                <a:ext cx="5760640" cy="2749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1B833D4-708C-453D-BDE8-0AEDA388C4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879858"/>
                <a:ext cx="5760640" cy="2749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93426177"/>
                  </p:ext>
                </p:extLst>
              </p:nvPr>
            </p:nvGraphicFramePr>
            <p:xfrm>
              <a:off x="2195736" y="1772816"/>
              <a:ext cx="4824536" cy="19079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20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95232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5148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4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4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en-GB" sz="4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40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4000" b="0" i="1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4000" b="0" i="0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sec</m:t>
                                    </m:r>
                                  </m:fName>
                                  <m:e>
                                    <m:r>
                                      <a:rPr lang="en-GB" sz="4000" b="0" i="1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4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6451">
                    <a:tc>
                      <a:txBody>
                        <a:bodyPr/>
                        <a:lstStyle/>
                        <a:p>
                          <a:pPr algn="ctr"/>
                          <a:endParaRPr lang="en-GB" sz="40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4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93426177"/>
                  </p:ext>
                </p:extLst>
              </p:nvPr>
            </p:nvGraphicFramePr>
            <p:xfrm>
              <a:off x="2195736" y="1772816"/>
              <a:ext cx="4824536" cy="19079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7220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95232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514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26" t="-637" r="-158632" b="-10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3505" t="-637" r="-412" b="-1012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6451">
                    <a:tc>
                      <a:txBody>
                        <a:bodyPr/>
                        <a:lstStyle/>
                        <a:p>
                          <a:pPr algn="ctr"/>
                          <a:endParaRPr lang="en-GB" sz="40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4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627784" y="2852936"/>
                <a:ext cx="112947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852936"/>
                <a:ext cx="112947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224211" y="2780928"/>
                <a:ext cx="253999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4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211" y="2780928"/>
                <a:ext cx="253999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09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43091F9-694C-4DA3-9F60-0BEE0BB34F6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4D47910-4FF8-4993-A81C-7ED707E6643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Differentiating other trigonometric functions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8681B59-9E74-4A0E-AC5C-39CD0E43453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7D7130CD-1528-4239-B7BC-D1D57AEBB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016" y="764704"/>
            <a:ext cx="7416824" cy="199838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B9DA6AD-8B74-49CB-8F22-43C50051F46F}"/>
                  </a:ext>
                </a:extLst>
              </p:cNvPr>
              <p:cNvSpPr txBox="1"/>
              <p:nvPr/>
            </p:nvSpPr>
            <p:spPr>
              <a:xfrm>
                <a:off x="1223056" y="2996952"/>
                <a:ext cx="6696744" cy="34957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800" b="0" i="0" smtClean="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GB" sz="28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×3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B9DA6AD-8B74-49CB-8F22-43C50051F4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56" y="2996952"/>
                <a:ext cx="6696744" cy="34957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942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2406190-0EE9-4866-9AFA-E0AA729023D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F36120E-B3F7-432F-81EE-5AC6FB45824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Differentiating other trigonometric functions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1FB54CD-2627-4E3B-AFBF-AB9EC8DCC95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382276-FFC9-44CB-BD4D-A5D531ECF069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8389504" cy="8016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Given that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2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sz="3200" dirty="0"/>
                  <a:t>, express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3200" dirty="0"/>
                  <a:t> in terms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382276-FFC9-44CB-BD4D-A5D531ECF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389504" cy="801630"/>
              </a:xfrm>
              <a:prstGeom prst="rect">
                <a:avLst/>
              </a:prstGeom>
              <a:blipFill>
                <a:blip r:embed="rId2"/>
                <a:stretch>
                  <a:fillRect b="-192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46CAA5-41DB-4310-8DB9-BCE6C0CC596A}"/>
                  </a:ext>
                </a:extLst>
              </p:cNvPr>
              <p:cNvSpPr txBox="1"/>
              <p:nvPr/>
            </p:nvSpPr>
            <p:spPr>
              <a:xfrm>
                <a:off x="4788024" y="2149777"/>
                <a:ext cx="3816424" cy="4100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Note that: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e>
                            <m:sup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0" smtClean="0">
                                  <a:latin typeface="Cambria Math" panose="02040503050406030204" pitchFamily="18" charset="0"/>
                                </a:rPr>
                                <m:t>𝐬𝐞𝐜</m:t>
                              </m:r>
                            </m:e>
                            <m:sup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</m:oMath>
                  </m:oMathPara>
                </a14:m>
                <a:endParaRPr lang="en-GB" sz="3200" b="1" dirty="0"/>
              </a:p>
              <a:p>
                <a:pPr algn="ctr"/>
                <a:br>
                  <a:rPr lang="en-GB" sz="32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46CAA5-41DB-4310-8DB9-BCE6C0CC5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149777"/>
                <a:ext cx="3816424" cy="4100353"/>
              </a:xfrm>
              <a:prstGeom prst="rect">
                <a:avLst/>
              </a:prstGeom>
              <a:blipFill>
                <a:blip r:embed="rId3"/>
                <a:stretch>
                  <a:fillRect t="-1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27584" y="2255738"/>
                <a:ext cx="2896690" cy="1366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55738"/>
                <a:ext cx="2896690" cy="13662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05813" y="4199954"/>
                <a:ext cx="2896690" cy="1366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40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813" y="4199954"/>
                <a:ext cx="2896690" cy="13662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499992" y="2255738"/>
            <a:ext cx="0" cy="3888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7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8CFF526-E063-47EF-A375-5CCA40D0B98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74816D-5FFD-4B58-9C35-B5A9B06DB95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D3BAF76-771C-46EF-8D13-889C213816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81E8B04-D44E-43FE-9C47-1F068EADA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03267"/>
            <a:ext cx="5181600" cy="200025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C426EC-6501-4586-9E5A-CA74C7EC78F0}"/>
              </a:ext>
            </a:extLst>
          </p:cNvPr>
          <p:cNvSpPr txBox="1"/>
          <p:nvPr/>
        </p:nvSpPr>
        <p:spPr>
          <a:xfrm>
            <a:off x="263352" y="806157"/>
            <a:ext cx="27964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Jan 2011 Q8b,c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5DA5B1-E75B-493E-83E5-EA12BD058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593" y="3387813"/>
            <a:ext cx="4782616" cy="34161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AA3615-0F7A-4C2B-B3FD-0E56DB04551D}"/>
                  </a:ext>
                </a:extLst>
              </p:cNvPr>
              <p:cNvSpPr txBox="1"/>
              <p:nvPr/>
            </p:nvSpPr>
            <p:spPr>
              <a:xfrm>
                <a:off x="5749404" y="739151"/>
                <a:ext cx="3064396" cy="7838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Given that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/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AA3615-0F7A-4C2B-B3FD-0E56DB045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404" y="739151"/>
                <a:ext cx="3064396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5FC77AE-AA0C-45CD-983D-C22152A31BF5}"/>
                  </a:ext>
                </a:extLst>
              </p:cNvPr>
              <p:cNvSpPr txBox="1"/>
              <p:nvPr/>
            </p:nvSpPr>
            <p:spPr>
              <a:xfrm>
                <a:off x="5774928" y="1586508"/>
                <a:ext cx="3168352" cy="5192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(Let’s use the ‘full’ Chain Rule method this time)</a:t>
                </a:r>
              </a:p>
              <a:p>
                <a:endParaRPr lang="en-GB" b="1" dirty="0"/>
              </a:p>
              <a:p>
                <a:r>
                  <a:rPr lang="en-GB" b="1" dirty="0"/>
                  <a:t>Let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=…=−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𝐚𝐫𝐜𝐭𝐚𝐧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∴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/>
              </a:p>
              <a:p>
                <a:endParaRPr lang="en-GB" b="1" dirty="0"/>
              </a:p>
              <a:p>
                <a:r>
                  <a:rPr lang="en-GB" b="1" dirty="0"/>
                  <a:t>By the Chain Rule: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5FC77AE-AA0C-45CD-983D-C22152A31B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928" y="1586508"/>
                <a:ext cx="3168352" cy="5192896"/>
              </a:xfrm>
              <a:prstGeom prst="rect">
                <a:avLst/>
              </a:prstGeom>
              <a:blipFill>
                <a:blip r:embed="rId5"/>
                <a:stretch>
                  <a:fillRect l="-1538" t="-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F093F391-B65E-467A-858A-2FEAAAC2B656}"/>
              </a:ext>
            </a:extLst>
          </p:cNvPr>
          <p:cNvSpPr/>
          <p:nvPr/>
        </p:nvSpPr>
        <p:spPr>
          <a:xfrm>
            <a:off x="254100" y="3203517"/>
            <a:ext cx="5179020" cy="36544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63FD42-0086-4559-BBA9-C174D9D96FAB}"/>
              </a:ext>
            </a:extLst>
          </p:cNvPr>
          <p:cNvSpPr/>
          <p:nvPr/>
        </p:nvSpPr>
        <p:spPr>
          <a:xfrm>
            <a:off x="5749404" y="1554224"/>
            <a:ext cx="3064396" cy="52275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8056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56170</TotalTime>
  <Words>265</Words>
  <Application>Microsoft Macintosh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1208</cp:revision>
  <dcterms:created xsi:type="dcterms:W3CDTF">2013-02-28T07:36:55Z</dcterms:created>
  <dcterms:modified xsi:type="dcterms:W3CDTF">2019-07-06T17:33:25Z</dcterms:modified>
</cp:coreProperties>
</file>