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632" r:id="rId2"/>
    <p:sldId id="578" r:id="rId3"/>
    <p:sldId id="633" r:id="rId4"/>
    <p:sldId id="634" r:id="rId5"/>
    <p:sldId id="582" r:id="rId6"/>
    <p:sldId id="579" r:id="rId7"/>
    <p:sldId id="635" r:id="rId8"/>
    <p:sldId id="631" r:id="rId9"/>
    <p:sldId id="629" r:id="rId10"/>
    <p:sldId id="581" r:id="rId11"/>
    <p:sldId id="58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549" autoAdjust="0"/>
    <p:restoredTop sz="88534" autoAdjust="0"/>
  </p:normalViewPr>
  <p:slideViewPr>
    <p:cSldViewPr>
      <p:cViewPr varScale="1">
        <p:scale>
          <a:sx n="70" d="100"/>
          <a:sy n="70" d="100"/>
        </p:scale>
        <p:origin x="464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Sequences and Series</a:t>
            </a:r>
          </a:p>
          <a:p>
            <a:pPr algn="ctr"/>
            <a:r>
              <a:rPr lang="en-GB" sz="7200" dirty="0"/>
              <a:t>- </a:t>
            </a:r>
            <a:r>
              <a:rPr lang="en-GB" sz="6600" dirty="0"/>
              <a:t>Sum of Arithmetic Series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</a:t>
            </a:r>
          </a:p>
          <a:p>
            <a:pPr algn="ctr"/>
            <a:r>
              <a:rPr lang="en-GB" sz="7200" dirty="0"/>
              <a:t>(Part 2 </a:t>
            </a:r>
            <a:r>
              <a:rPr lang="en-GB" sz="7200"/>
              <a:t>of 7)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5754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99718"/>
            <a:ext cx="8280920" cy="5099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912197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C1 Jan 2012 Q9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64088" y="4797152"/>
                <a:ext cx="1440160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𝑇</m:t>
                      </m:r>
                      <m:r>
                        <a:rPr lang="en-GB" b="0" i="1" smtClean="0">
                          <a:latin typeface="Cambria Math"/>
                        </a:rPr>
                        <m:t>=400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797152"/>
                <a:ext cx="144016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64088" y="5805264"/>
                <a:ext cx="1440160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  <m:r>
                        <a:rPr lang="en-GB" b="0" i="1" smtClean="0">
                          <a:latin typeface="Cambria Math"/>
                        </a:rPr>
                        <m:t>=£24450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805264"/>
                <a:ext cx="144016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364088" y="4791751"/>
            <a:ext cx="1440160" cy="3747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5364088" y="5805264"/>
            <a:ext cx="1440160" cy="3747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8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681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48748" y="5731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64-66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4550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BD61BF-3C27-4787-A692-D2D47F2BF210}"/>
                  </a:ext>
                </a:extLst>
              </p:cNvPr>
              <p:cNvSpPr txBox="1"/>
              <p:nvPr/>
            </p:nvSpPr>
            <p:spPr>
              <a:xfrm>
                <a:off x="559462" y="5240346"/>
                <a:ext cx="4165699" cy="1415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[MAT 2008 1I]</a:t>
                </a:r>
              </a:p>
              <a:p>
                <a:r>
                  <a:rPr lang="en-GB" sz="1200" dirty="0"/>
                  <a:t>The function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GB" sz="1200" dirty="0"/>
                  <a:t> is defined for positive integers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200" dirty="0"/>
                  <a:t> by</a:t>
                </a:r>
              </a:p>
              <a:p>
                <a:r>
                  <a:rPr lang="en-GB" sz="1200" b="0" dirty="0"/>
                  <a:t>     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1200" dirty="0"/>
                  <a:t>sum of digits of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/>
              </a:p>
              <a:p>
                <a:r>
                  <a:rPr lang="en-GB" sz="1200" dirty="0"/>
                  <a:t>For example,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723</m:t>
                        </m:r>
                      </m:e>
                    </m:d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=7+2+3=12</m:t>
                    </m:r>
                  </m:oMath>
                </a14:m>
                <a:r>
                  <a:rPr lang="en-GB" sz="1200" dirty="0"/>
                  <a:t>.</a:t>
                </a:r>
              </a:p>
              <a:p>
                <a:r>
                  <a:rPr lang="en-GB" sz="1200" dirty="0"/>
                  <a:t>The sum</a:t>
                </a:r>
              </a:p>
              <a:p>
                <a:r>
                  <a:rPr lang="en-GB" sz="1200" dirty="0"/>
                  <a:t>     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+…+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99</m:t>
                        </m:r>
                      </m:e>
                    </m:d>
                  </m:oMath>
                </a14:m>
                <a:endParaRPr lang="en-GB" sz="1200" dirty="0"/>
              </a:p>
              <a:p>
                <a:r>
                  <a:rPr lang="en-GB" sz="1200" dirty="0"/>
                  <a:t>equals what?</a:t>
                </a:r>
              </a:p>
              <a:p>
                <a:endParaRPr lang="en-GB" sz="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BD61BF-3C27-4787-A692-D2D47F2BF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62" y="5240346"/>
                <a:ext cx="4165699" cy="1415772"/>
              </a:xfrm>
              <a:prstGeom prst="rect">
                <a:avLst/>
              </a:prstGeom>
              <a:blipFill>
                <a:blip r:embed="rId2"/>
                <a:stretch>
                  <a:fillRect l="-146" t="-431" b="-4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E44B5681-18C8-421C-B09B-167261F286B0}"/>
              </a:ext>
            </a:extLst>
          </p:cNvPr>
          <p:cNvSpPr txBox="1"/>
          <p:nvPr/>
        </p:nvSpPr>
        <p:spPr>
          <a:xfrm>
            <a:off x="4650201" y="14271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FCA630-CDC6-4AA0-88E8-212FE06E8CA6}"/>
              </a:ext>
            </a:extLst>
          </p:cNvPr>
          <p:cNvSpPr/>
          <p:nvPr/>
        </p:nvSpPr>
        <p:spPr>
          <a:xfrm>
            <a:off x="201240" y="5286392"/>
            <a:ext cx="213604" cy="1855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926720E-5E72-46F1-B13B-5B127CA75BCF}"/>
                  </a:ext>
                </a:extLst>
              </p:cNvPr>
              <p:cNvSpPr txBox="1"/>
              <p:nvPr/>
            </p:nvSpPr>
            <p:spPr>
              <a:xfrm>
                <a:off x="4718001" y="1669276"/>
                <a:ext cx="4165699" cy="33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[MAT 2007 1J]</a:t>
                </a:r>
              </a:p>
              <a:p>
                <a:r>
                  <a:rPr lang="en-GB" sz="1400" dirty="0"/>
                  <a:t>The inequality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         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10000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+100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Is true for all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GB" sz="1400" dirty="0"/>
                  <a:t>. It follows that</a:t>
                </a:r>
              </a:p>
              <a:p>
                <a:pPr marL="342900" indent="-342900">
                  <a:buAutoNum type="alphaUcParenR"/>
                </a:pPr>
                <a:r>
                  <a:rPr lang="en-GB" sz="1400" b="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&lt;1300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UcParenR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&lt;101</m:t>
                    </m:r>
                  </m:oMath>
                </a14:m>
                <a:endParaRPr lang="en-GB" sz="1400" dirty="0"/>
              </a:p>
              <a:p>
                <a:pPr marL="342900" indent="-342900">
                  <a:buAutoNum type="alphaUcParenR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101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10000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342900" indent="-342900">
                  <a:buAutoNum type="alphaUcParenR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&lt;5150</m:t>
                    </m:r>
                  </m:oMath>
                </a14:m>
                <a:endParaRPr lang="en-GB" sz="1400" dirty="0"/>
              </a:p>
              <a:p>
                <a:endParaRPr lang="en-GB" sz="1400" dirty="0"/>
              </a:p>
              <a:p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200" b="1" dirty="0"/>
                  <a:t> will be largest when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200" b="1" dirty="0"/>
                  <a:t> is its smallest, so let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200" b="1" dirty="0"/>
                  <a:t>.</a:t>
                </a:r>
              </a:p>
              <a:p>
                <a:r>
                  <a:rPr lang="en-GB" sz="1200" b="1" dirty="0"/>
                  <a:t>Each of the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200" b="1" dirty="0"/>
                  <a:t> terms are therefore 1, giving the LHS: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𝟗𝟗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𝟓𝟏𝟓𝟎</m:t>
                      </m:r>
                    </m:oMath>
                  </m:oMathPara>
                </a14:m>
                <a:endParaRPr lang="en-GB" sz="1200" b="1" dirty="0"/>
              </a:p>
              <a:p>
                <a:r>
                  <a:rPr lang="en-GB" sz="1200" b="1" dirty="0"/>
                  <a:t>The answer is D.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926720E-5E72-46F1-B13B-5B127CA75B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001" y="1669276"/>
                <a:ext cx="4165699" cy="33311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F7EB9361-54A5-4172-98EC-FFBCBA422BBE}"/>
              </a:ext>
            </a:extLst>
          </p:cNvPr>
          <p:cNvSpPr/>
          <p:nvPr/>
        </p:nvSpPr>
        <p:spPr>
          <a:xfrm>
            <a:off x="4696566" y="3832538"/>
            <a:ext cx="4012704" cy="11053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058D050-50FD-418D-B867-07A59316D6F4}"/>
                  </a:ext>
                </a:extLst>
              </p:cNvPr>
              <p:cNvSpPr/>
              <p:nvPr/>
            </p:nvSpPr>
            <p:spPr>
              <a:xfrm>
                <a:off x="4689686" y="5335955"/>
                <a:ext cx="3905572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200" b="1" dirty="0"/>
                  <a:t>When we sum all digits, we can separately consider sum of all units digits, and the sum of all tens digits.</a:t>
                </a:r>
              </a:p>
              <a:p>
                <a:r>
                  <a:rPr lang="en-GB" sz="1200" b="1" dirty="0"/>
                  <a:t>Each of 1 to 9 occurs ten times as units digit, so sum is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GB" sz="1200" b="1" i="1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GB" sz="1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sz="12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2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1200" b="1" i="1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GB" sz="1200" b="1" i="1"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GB" sz="12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1" i="1">
                        <a:latin typeface="Cambria Math" panose="02040503050406030204" pitchFamily="18" charset="0"/>
                      </a:rPr>
                      <m:t>𝟒𝟓𝟎</m:t>
                    </m:r>
                  </m:oMath>
                </a14:m>
                <a:endParaRPr lang="en-GB" sz="1200" b="1" dirty="0"/>
              </a:p>
              <a:p>
                <a:r>
                  <a:rPr lang="en-GB" sz="1200" b="1" dirty="0"/>
                  <a:t>Similarly each of 1 to 9 occurs ten times as tens digit, thus total is </a:t>
                </a:r>
                <a14:m>
                  <m:oMath xmlns:m="http://schemas.openxmlformats.org/officeDocument/2006/math">
                    <m:r>
                      <a:rPr lang="en-GB" sz="1200" b="1" i="1">
                        <a:latin typeface="Cambria Math" panose="02040503050406030204" pitchFamily="18" charset="0"/>
                      </a:rPr>
                      <m:t>𝟒𝟓𝟎</m:t>
                    </m:r>
                    <m:r>
                      <a:rPr lang="en-GB" sz="12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200" b="1" i="1">
                        <a:latin typeface="Cambria Math" panose="02040503050406030204" pitchFamily="18" charset="0"/>
                      </a:rPr>
                      <m:t>𝟒𝟓𝟎</m:t>
                    </m:r>
                    <m:r>
                      <a:rPr lang="en-GB" sz="12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1" i="1">
                        <a:latin typeface="Cambria Math" panose="02040503050406030204" pitchFamily="18" charset="0"/>
                      </a:rPr>
                      <m:t>𝟗𝟎𝟎</m:t>
                    </m:r>
                  </m:oMath>
                </a14:m>
                <a:r>
                  <a:rPr lang="en-GB" sz="1200" b="1" dirty="0"/>
                  <a:t>. 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058D050-50FD-418D-B867-07A59316D6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686" y="5335955"/>
                <a:ext cx="3905572" cy="1200329"/>
              </a:xfrm>
              <a:prstGeom prst="rect">
                <a:avLst/>
              </a:prstGeom>
              <a:blipFill>
                <a:blip r:embed="rId5"/>
                <a:stretch>
                  <a:fillRect r="-936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989978F-17DF-47C3-AF4E-CE4284AAD748}"/>
              </a:ext>
            </a:extLst>
          </p:cNvPr>
          <p:cNvCxnSpPr/>
          <p:nvPr/>
        </p:nvCxnSpPr>
        <p:spPr>
          <a:xfrm>
            <a:off x="-1144" y="511525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B6858DF-9A36-4D7E-BA7C-82F6FAE73E80}"/>
              </a:ext>
            </a:extLst>
          </p:cNvPr>
          <p:cNvCxnSpPr>
            <a:cxnSpLocks/>
          </p:cNvCxnSpPr>
          <p:nvPr/>
        </p:nvCxnSpPr>
        <p:spPr>
          <a:xfrm flipV="1">
            <a:off x="4596913" y="1664750"/>
            <a:ext cx="0" cy="31214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E9FA404-DD96-45D1-9FC6-279B88A0B975}"/>
              </a:ext>
            </a:extLst>
          </p:cNvPr>
          <p:cNvSpPr/>
          <p:nvPr/>
        </p:nvSpPr>
        <p:spPr>
          <a:xfrm>
            <a:off x="4650201" y="5290851"/>
            <a:ext cx="4148162" cy="1345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126681-A2D8-A54F-9223-0841D1B4BCBA}"/>
              </a:ext>
            </a:extLst>
          </p:cNvPr>
          <p:cNvSpPr txBox="1"/>
          <p:nvPr/>
        </p:nvSpPr>
        <p:spPr>
          <a:xfrm>
            <a:off x="201240" y="1664750"/>
            <a:ext cx="36525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Q3-6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Q7-9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Q10-13 &amp; 		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390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1725EEC-252D-4030-B63D-B75D9278761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07DB9EB-62A8-4956-8975-5ED0F4DC031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Arithmetic Series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E39AB85-8928-4B70-8504-0E748578D0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331640" y="1124744"/>
                <a:ext cx="660648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5400" b="1" dirty="0"/>
                  <a:t>Sequence</a:t>
                </a:r>
                <a:r>
                  <a:rPr lang="en-GB" sz="5400" dirty="0"/>
                  <a:t> </a:t>
                </a:r>
                <a:endParaRPr lang="en-GB" sz="54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>
                          <a:latin typeface="Cambria Math" panose="02040503050406030204" pitchFamily="18" charset="0"/>
                        </a:rPr>
                        <m:t>2, 5, 8, 11, 14, 17, …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124744"/>
                <a:ext cx="6606480" cy="1754326"/>
              </a:xfrm>
              <a:prstGeom prst="rect">
                <a:avLst/>
              </a:prstGeom>
              <a:blipFill>
                <a:blip r:embed="rId2"/>
                <a:stretch>
                  <a:fillRect t="-9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145784" y="3717032"/>
                <a:ext cx="6978192" cy="1754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5400" b="1" dirty="0">
                    <a:solidFill>
                      <a:prstClr val="black"/>
                    </a:solidFill>
                  </a:rPr>
                  <a:t>Series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en-GB" sz="5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2+5+8+11+14</m:t>
                    </m:r>
                  </m:oMath>
                </a14:m>
                <a:r>
                  <a:rPr lang="en-GB" sz="5400" dirty="0">
                    <a:solidFill>
                      <a:prstClr val="black"/>
                    </a:solidFill>
                  </a:rPr>
                  <a:t> ….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84" y="3717032"/>
                <a:ext cx="6978192" cy="1754326"/>
              </a:xfrm>
              <a:prstGeom prst="rect">
                <a:avLst/>
              </a:prstGeom>
              <a:blipFill>
                <a:blip r:embed="rId3"/>
                <a:stretch>
                  <a:fillRect t="-9722" r="-4279" b="-204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742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1725EEC-252D-4030-B63D-B75D9278761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07DB9EB-62A8-4956-8975-5ED0F4DC031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Arithmetic Series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E39AB85-8928-4B70-8504-0E748578D0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/>
              <p:nvPr/>
            </p:nvSpPr>
            <p:spPr>
              <a:xfrm>
                <a:off x="796150" y="2636912"/>
                <a:ext cx="7488832" cy="1522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sz="5400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GB" sz="5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1" i="1" smtClean="0">
                              <a:latin typeface="Cambria Math"/>
                            </a:rPr>
                            <m:t>𝒏</m:t>
                          </m:r>
                        </m:num>
                        <m:den>
                          <m:r>
                            <a:rPr lang="en-GB" sz="54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GB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GB" sz="5400" b="1" i="1" smtClean="0">
                              <a:latin typeface="Cambria Math"/>
                            </a:rPr>
                            <m:t>𝒂</m:t>
                          </m:r>
                          <m:r>
                            <a:rPr lang="en-GB" sz="5400" b="1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5400" b="1" i="1" smtClean="0">
                                  <a:latin typeface="Cambria Math"/>
                                </a:rPr>
                                <m:t>𝒏</m:t>
                              </m:r>
                              <m:r>
                                <a:rPr lang="en-GB" sz="54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5400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a:rPr lang="en-GB" sz="5400" b="1" i="1" smtClean="0">
                              <a:latin typeface="Cambria Math"/>
                            </a:rPr>
                            <m:t>𝒅</m:t>
                          </m:r>
                        </m:e>
                      </m:d>
                    </m:oMath>
                  </m:oMathPara>
                </a14:m>
                <a:endParaRPr lang="en-GB" sz="5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50" y="2636912"/>
                <a:ext cx="7488832" cy="15220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8B6E7F-20E3-4A36-BA6F-634A992669C1}"/>
                  </a:ext>
                </a:extLst>
              </p:cNvPr>
              <p:cNvSpPr txBox="1"/>
              <p:nvPr/>
            </p:nvSpPr>
            <p:spPr>
              <a:xfrm>
                <a:off x="1763688" y="1175489"/>
                <a:ext cx="5553757" cy="76944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b="1" dirty="0">
                    <a:solidFill>
                      <a:schemeClr val="tx1"/>
                    </a:solidFill>
                  </a:rPr>
                  <a:t>Sum of first </a:t>
                </a:r>
                <a14:m>
                  <m:oMath xmlns:m="http://schemas.openxmlformats.org/officeDocument/2006/math">
                    <m:r>
                      <a:rPr lang="en-GB" sz="4400" b="1" i="1" smtClean="0">
                        <a:solidFill>
                          <a:schemeClr val="tx1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GB" sz="4400" b="1" dirty="0">
                    <a:solidFill>
                      <a:schemeClr val="tx1"/>
                    </a:solidFill>
                  </a:rPr>
                  <a:t> terms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8B6E7F-20E3-4A36-BA6F-634A992669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175489"/>
                <a:ext cx="5553757" cy="769441"/>
              </a:xfrm>
              <a:prstGeom prst="rect">
                <a:avLst/>
              </a:prstGeom>
              <a:blipFill>
                <a:blip r:embed="rId3"/>
                <a:stretch>
                  <a:fillRect t="-6000" b="-23333"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043608" y="5013176"/>
                <a:ext cx="722069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0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the sum of the first 5 terms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013176"/>
                <a:ext cx="7220695" cy="707886"/>
              </a:xfrm>
              <a:prstGeom prst="rect">
                <a:avLst/>
              </a:prstGeom>
              <a:blipFill>
                <a:blip r:embed="rId4"/>
                <a:stretch>
                  <a:fillRect t="-15517" r="-185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357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69331" y="933177"/>
                <a:ext cx="646132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=2+5+8+11+14</m:t>
                      </m:r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331" y="933177"/>
                <a:ext cx="6461321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21725EEC-252D-4030-B63D-B75D9278761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2" name="TextBox 32">
              <a:extLst>
                <a:ext uri="{FF2B5EF4-FFF2-40B4-BE49-F238E27FC236}">
                  <a16:creationId xmlns:a16="http://schemas.microsoft.com/office/drawing/2014/main" id="{607DB9EB-62A8-4956-8975-5ED0F4DC031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Arithmetic Series</a:t>
              </a:r>
              <a:endParaRPr lang="en-GB" sz="320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E39AB85-8928-4B70-8504-0E748578D0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/>
              <p:nvPr/>
            </p:nvSpPr>
            <p:spPr>
              <a:xfrm>
                <a:off x="755576" y="2155503"/>
                <a:ext cx="7488832" cy="1257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400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sz="4400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GB" sz="4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1" i="1" smtClean="0">
                              <a:latin typeface="Cambria Math"/>
                            </a:rPr>
                            <m:t>𝒏</m:t>
                          </m:r>
                        </m:num>
                        <m:den>
                          <m:r>
                            <a:rPr lang="en-GB" sz="44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GB" sz="4400" b="1" i="1" smtClean="0">
                              <a:latin typeface="Cambria Math"/>
                            </a:rPr>
                            <m:t>𝒂</m:t>
                          </m:r>
                          <m:r>
                            <a:rPr lang="en-GB" sz="4400" b="1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1" i="1" smtClean="0">
                                  <a:latin typeface="Cambria Math"/>
                                </a:rPr>
                                <m:t>𝒏</m:t>
                              </m:r>
                              <m:r>
                                <a:rPr lang="en-GB" sz="44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4400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a:rPr lang="en-GB" sz="4400" b="1" i="1" smtClean="0">
                              <a:latin typeface="Cambria Math"/>
                            </a:rPr>
                            <m:t>𝒅</m:t>
                          </m:r>
                        </m:e>
                      </m:d>
                    </m:oMath>
                  </m:oMathPara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155503"/>
                <a:ext cx="7488832" cy="12572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/>
              <p:nvPr/>
            </p:nvSpPr>
            <p:spPr>
              <a:xfrm>
                <a:off x="899592" y="3739679"/>
                <a:ext cx="7488832" cy="1418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4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  <m:r>
                            <a:rPr lang="en-GB" sz="4400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4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44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739679"/>
                <a:ext cx="7488832" cy="14184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/>
              <p:nvPr/>
            </p:nvSpPr>
            <p:spPr>
              <a:xfrm>
                <a:off x="927799" y="5683895"/>
                <a:ext cx="31689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4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4400" b="0" i="1" smtClean="0">
                          <a:latin typeface="Cambria Math"/>
                        </a:rPr>
                        <m:t>=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99" y="5683895"/>
                <a:ext cx="3168924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111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4928060-32CE-4C7C-811E-CEF87F3205CD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E73A79C-BD4D-4ECB-9ACE-F3CDB947203C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Arithmetic Series - </a:t>
              </a:r>
              <a:r>
                <a:rPr lang="en-GB" sz="3200" dirty="0">
                  <a:latin typeface="+mj-lt"/>
                </a:rPr>
                <a:t>Alternative Formula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ACC1871-72BE-465B-82A3-3D68FB19397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ECCC6C-2F7D-4885-A5B9-D4427A0C9441}"/>
                  </a:ext>
                </a:extLst>
              </p:cNvPr>
              <p:cNvSpPr txBox="1"/>
              <p:nvPr/>
            </p:nvSpPr>
            <p:spPr>
              <a:xfrm>
                <a:off x="1456796" y="1196752"/>
                <a:ext cx="6229264" cy="198265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sz="7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num>
                        <m:den>
                          <m: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7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</m:d>
                    </m:oMath>
                  </m:oMathPara>
                </a14:m>
                <a:endParaRPr lang="en-GB" sz="7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ECCC6C-2F7D-4885-A5B9-D4427A0C9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796" y="1196752"/>
                <a:ext cx="6229264" cy="19826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39752" y="4005064"/>
                <a:ext cx="5131428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1" i="1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4400" dirty="0"/>
                  <a:t> = number of terms</a:t>
                </a:r>
              </a:p>
              <a:p>
                <a14:m>
                  <m:oMath xmlns:m="http://schemas.openxmlformats.org/officeDocument/2006/math">
                    <m:r>
                      <a:rPr lang="en-GB" sz="4400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4400" dirty="0"/>
                  <a:t> = 1</a:t>
                </a:r>
                <a:r>
                  <a:rPr lang="en-GB" sz="4400" baseline="30000" dirty="0"/>
                  <a:t>st</a:t>
                </a:r>
                <a:r>
                  <a:rPr lang="en-GB" sz="4400" dirty="0"/>
                  <a:t> term</a:t>
                </a:r>
              </a:p>
              <a:p>
                <a14:m>
                  <m:oMath xmlns:m="http://schemas.openxmlformats.org/officeDocument/2006/math">
                    <m:r>
                      <a:rPr lang="en-GB" sz="4400" b="1" i="1">
                        <a:latin typeface="Cambria Math" panose="02040503050406030204" pitchFamily="18" charset="0"/>
                      </a:rPr>
                      <m:t>𝑳</m:t>
                    </m:r>
                  </m:oMath>
                </a14:m>
                <a:r>
                  <a:rPr lang="en-GB" sz="4400" dirty="0"/>
                  <a:t> = Last term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005064"/>
                <a:ext cx="5131428" cy="2123658"/>
              </a:xfrm>
              <a:prstGeom prst="rect">
                <a:avLst/>
              </a:prstGeom>
              <a:blipFill>
                <a:blip r:embed="rId3"/>
                <a:stretch>
                  <a:fillRect t="-6034" r="-713" b="-129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364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B27DCE5-F42D-4FC7-9460-828E21A0098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2E86546-00EE-4D27-996F-1CC5D8845EC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Arithmetic Series - </a:t>
              </a:r>
              <a:r>
                <a:rPr lang="en-GB" sz="3200" dirty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45B3F0E-0F07-408B-83DC-4EAFD4954E9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D1E6CB-4FC0-4394-ADA6-0CF8EADBEC2D}"/>
                  </a:ext>
                </a:extLst>
              </p:cNvPr>
              <p:cNvSpPr txBox="1"/>
              <p:nvPr/>
            </p:nvSpPr>
            <p:spPr>
              <a:xfrm>
                <a:off x="467544" y="980728"/>
                <a:ext cx="8093924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the sum of the first 30 terms of the following arithmetic sequence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/>
                        </a:rPr>
                        <m:t>𝑝</m:t>
                      </m:r>
                      <m:r>
                        <a:rPr lang="en-GB" sz="3200" i="1">
                          <a:latin typeface="Cambria Math"/>
                        </a:rPr>
                        <m:t>+2</m:t>
                      </m:r>
                      <m:r>
                        <a:rPr lang="en-GB" sz="3200" i="1">
                          <a:latin typeface="Cambria Math"/>
                        </a:rPr>
                        <m:t>𝑝</m:t>
                      </m:r>
                      <m:r>
                        <a:rPr lang="en-GB" sz="3200" i="1">
                          <a:latin typeface="Cambria Math"/>
                        </a:rPr>
                        <m:t>+3</m:t>
                      </m:r>
                      <m:r>
                        <a:rPr lang="en-GB" sz="3200" i="1">
                          <a:latin typeface="Cambria Math"/>
                        </a:rPr>
                        <m:t>𝑝</m:t>
                      </m:r>
                      <m:r>
                        <a:rPr lang="en-GB" sz="3200" i="1">
                          <a:latin typeface="Cambria Math"/>
                        </a:rPr>
                        <m:t>+…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D1E6CB-4FC0-4394-ADA6-0CF8EADBE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80728"/>
                <a:ext cx="8093924" cy="1569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899271" y="5373216"/>
                <a:ext cx="334431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4800" i="1">
                              <a:latin typeface="Cambria Math"/>
                            </a:rPr>
                            <m:t>30</m:t>
                          </m:r>
                        </m:sub>
                      </m:sSub>
                      <m:r>
                        <a:rPr lang="en-GB" sz="4800" i="1">
                          <a:latin typeface="Cambria Math"/>
                        </a:rPr>
                        <m:t>=465</m:t>
                      </m:r>
                      <m:r>
                        <a:rPr lang="en-GB" sz="4800" i="1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271" y="5373216"/>
                <a:ext cx="3344313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/>
              <p:nvPr/>
            </p:nvSpPr>
            <p:spPr>
              <a:xfrm>
                <a:off x="3563316" y="2791961"/>
                <a:ext cx="2016224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800" b="1" dirty="0"/>
                  <a:t>a = </a:t>
                </a:r>
                <a14:m>
                  <m:oMath xmlns:m="http://schemas.openxmlformats.org/officeDocument/2006/math">
                    <m:r>
                      <a:rPr lang="en-GB" sz="48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4800" b="1" dirty="0"/>
                  <a:t> </a:t>
                </a:r>
              </a:p>
              <a:p>
                <a:pPr algn="ctr"/>
                <a:r>
                  <a:rPr lang="en-GB" sz="4800" b="1" dirty="0"/>
                  <a:t>d = </a:t>
                </a:r>
                <a14:m>
                  <m:oMath xmlns:m="http://schemas.openxmlformats.org/officeDocument/2006/math">
                    <m:r>
                      <a:rPr lang="en-GB" sz="4800" i="1">
                        <a:latin typeface="Cambria Math"/>
                      </a:rPr>
                      <m:t>𝑝</m:t>
                    </m:r>
                    <m:r>
                      <a:rPr lang="en-GB" sz="4800" i="1">
                        <a:latin typeface="Cambria Math"/>
                      </a:rPr>
                      <m:t> </m:t>
                    </m:r>
                  </m:oMath>
                </a14:m>
                <a:endParaRPr lang="en-GB" sz="4800" b="1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4800" b="1" i="1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4800" b="1" dirty="0"/>
                  <a:t> = </a:t>
                </a:r>
                <a:r>
                  <a:rPr lang="en-GB" sz="4800" dirty="0"/>
                  <a:t>30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316" y="2791961"/>
                <a:ext cx="2016224" cy="2308324"/>
              </a:xfrm>
              <a:prstGeom prst="rect">
                <a:avLst/>
              </a:prstGeom>
              <a:blipFill>
                <a:blip r:embed="rId4"/>
                <a:stretch>
                  <a:fillRect l="-3030" t="-5805" r="-7879" b="-131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955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B27DCE5-F42D-4FC7-9460-828E21A0098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2E86546-00EE-4D27-996F-1CC5D8845EC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Arithmetic Series - </a:t>
              </a:r>
              <a:r>
                <a:rPr lang="en-GB" sz="3200" dirty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45B3F0E-0F07-408B-83DC-4EAFD4954E9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12E3D1-C0AE-4C3F-9579-184A96AA323D}"/>
                  </a:ext>
                </a:extLst>
              </p:cNvPr>
              <p:cNvSpPr txBox="1"/>
              <p:nvPr/>
            </p:nvSpPr>
            <p:spPr>
              <a:xfrm>
                <a:off x="3995936" y="2132856"/>
                <a:ext cx="4752528" cy="4578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2800" b="0" i="1" smtClean="0"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GB" sz="2800" b="0" i="1" smtClean="0">
                          <a:latin typeface="Cambria Math"/>
                        </a:rPr>
                        <m:t>&gt;2000</m:t>
                      </m:r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pPr/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8+</m:t>
                          </m:r>
                          <m:d>
                            <m:d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2800" b="0" i="1" smtClean="0"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en-GB" sz="2800" b="0" i="1" smtClean="0">
                          <a:latin typeface="Cambria Math"/>
                        </a:rPr>
                        <m:t>&gt;2000</m:t>
                      </m:r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pPr/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5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+3</m:t>
                      </m:r>
                      <m:r>
                        <a:rPr lang="en-GB" sz="2800" b="0" i="1" smtClean="0">
                          <a:latin typeface="Cambria Math"/>
                        </a:rPr>
                        <m:t>𝑛</m:t>
                      </m:r>
                      <m:r>
                        <a:rPr lang="en-GB" sz="2800" b="0" i="1" smtClean="0">
                          <a:latin typeface="Cambria Math"/>
                        </a:rPr>
                        <m:t>−4000&gt;0</m:t>
                      </m:r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pPr/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𝑛</m:t>
                      </m:r>
                      <m:r>
                        <a:rPr lang="en-GB" sz="2800" b="0" i="1" smtClean="0">
                          <a:latin typeface="Cambria Math"/>
                        </a:rPr>
                        <m:t>&lt;−28.5 </m:t>
                      </m:r>
                      <m:r>
                        <a:rPr lang="en-GB" sz="2800" b="0" i="1" smtClean="0">
                          <a:latin typeface="Cambria Math"/>
                        </a:rPr>
                        <m:t>𝑜𝑟</m:t>
                      </m:r>
                      <m:r>
                        <a:rPr lang="en-GB" sz="2800" b="0" i="1" smtClean="0">
                          <a:latin typeface="Cambria Math"/>
                        </a:rPr>
                        <m:t> </m:t>
                      </m:r>
                      <m:r>
                        <a:rPr lang="en-GB" sz="2800" b="0" i="1" smtClean="0">
                          <a:latin typeface="Cambria Math"/>
                        </a:rPr>
                        <m:t>𝑛</m:t>
                      </m:r>
                      <m:r>
                        <a:rPr lang="en-GB" sz="2800" b="0" i="1" smtClean="0">
                          <a:latin typeface="Cambria Math"/>
                        </a:rPr>
                        <m:t>&gt;27.9</m:t>
                      </m:r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endParaRPr lang="en-GB" sz="2800" b="0" i="1" dirty="0">
                  <a:latin typeface="Cambria Math"/>
                </a:endParaRPr>
              </a:p>
              <a:p>
                <a:pPr algn="ctr"/>
                <a:r>
                  <a:rPr lang="en-GB" sz="2800" b="1" dirty="0"/>
                  <a:t>So 28 terms needed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12E3D1-C0AE-4C3F-9579-184A96AA3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132856"/>
                <a:ext cx="4752528" cy="4578818"/>
              </a:xfrm>
              <a:prstGeom prst="rect">
                <a:avLst/>
              </a:prstGeom>
              <a:blipFill>
                <a:blip r:embed="rId2"/>
                <a:stretch>
                  <a:fillRect b="-27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29C5BD1-B405-4119-9E37-E0CB0654E31A}"/>
                  </a:ext>
                </a:extLst>
              </p:cNvPr>
              <p:cNvSpPr/>
              <p:nvPr/>
            </p:nvSpPr>
            <p:spPr>
              <a:xfrm>
                <a:off x="340958" y="879630"/>
                <a:ext cx="8460940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Find the greatest number of terms for the sum of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/>
                      </a:rPr>
                      <m:t>4+9+14+…</m:t>
                    </m:r>
                  </m:oMath>
                </a14:m>
                <a:r>
                  <a:rPr lang="en-GB" sz="3200" dirty="0"/>
                  <a:t> to exceed 2000.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29C5BD1-B405-4119-9E37-E0CB0654E3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58" y="879630"/>
                <a:ext cx="8460940" cy="1077218"/>
              </a:xfrm>
              <a:prstGeom prst="rect">
                <a:avLst/>
              </a:prstGeom>
              <a:blipFill>
                <a:blip r:embed="rId3"/>
                <a:stretch>
                  <a:fillRect r="-70" b="-936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95536" y="2306899"/>
                <a:ext cx="3096344" cy="17543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sz="3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GB" sz="3600" b="1" i="1">
                          <a:solidFill>
                            <a:schemeClr val="tx1"/>
                          </a:solidFill>
                          <a:latin typeface="Cambria Math"/>
                        </a:rPr>
                        <m:t>&gt;</m:t>
                      </m:r>
                      <m:r>
                        <a:rPr lang="en-GB" sz="3600" b="1" i="1">
                          <a:solidFill>
                            <a:schemeClr val="tx1"/>
                          </a:solidFill>
                          <a:latin typeface="Cambria Math"/>
                        </a:rPr>
                        <m:t>𝟐𝟎𝟎𝟎</m:t>
                      </m:r>
                      <m:r>
                        <a:rPr lang="en-GB" sz="3600" b="1" i="1">
                          <a:solidFill>
                            <a:schemeClr val="tx1"/>
                          </a:solidFill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n-GB" sz="3600" b="1" i="1" dirty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36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600" b="1" i="1">
                          <a:solidFill>
                            <a:schemeClr val="tx1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3600" b="1" i="1" dirty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tx1"/>
                          </a:solidFill>
                          <a:latin typeface="Cambria Math"/>
                        </a:rPr>
                        <m:t>𝒅</m:t>
                      </m:r>
                      <m:r>
                        <a:rPr lang="en-GB" sz="36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600" b="1" i="1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br>
                  <a:rPr lang="en-GB" sz="3600" b="1" i="1" dirty="0">
                    <a:solidFill>
                      <a:schemeClr val="tx1"/>
                    </a:solidFill>
                    <a:latin typeface="Cambria Math"/>
                  </a:rPr>
                </a:br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306899"/>
                <a:ext cx="3096344" cy="17543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3851920" y="2276872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75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1725EEC-252D-4030-B63D-B75D9278761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07DB9EB-62A8-4956-8975-5ED0F4DC031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Arithmetic Series - Proof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E39AB85-8928-4B70-8504-0E748578D0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259632" y="722001"/>
                <a:ext cx="6606480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Take an arithmetic sequence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2, 5, 8, 11, 14, </m:t>
                    </m:r>
                  </m:oMath>
                </a14:m>
                <a:r>
                  <a:rPr lang="en-GB" sz="3200" dirty="0"/>
                  <a:t>…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722001"/>
                <a:ext cx="6606480" cy="1077218"/>
              </a:xfrm>
              <a:prstGeom prst="rect">
                <a:avLst/>
              </a:prstGeom>
              <a:blipFill>
                <a:blip r:embed="rId2"/>
                <a:stretch>
                  <a:fillRect t="-7345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5992" y="2343278"/>
                <a:ext cx="41761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=2+5+8+11+14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2" y="2343278"/>
                <a:ext cx="417614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1019" y="2818739"/>
                <a:ext cx="41761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9" y="2818739"/>
                <a:ext cx="417614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-20759" y="3704003"/>
                <a:ext cx="42796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759" y="3704003"/>
                <a:ext cx="4279697" cy="461665"/>
              </a:xfrm>
              <a:prstGeom prst="rect">
                <a:avLst/>
              </a:prstGeom>
              <a:blipFill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-49966" y="4522801"/>
                <a:ext cx="18825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5(16)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9966" y="4522801"/>
                <a:ext cx="1882502" cy="461665"/>
              </a:xfrm>
              <a:prstGeom prst="rect">
                <a:avLst/>
              </a:prstGeom>
              <a:blipFill>
                <a:blip r:embed="rId6"/>
                <a:stretch>
                  <a:fillRect r="-647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15974" y="5150823"/>
                <a:ext cx="1521827" cy="5443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5(16)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74" y="5150823"/>
                <a:ext cx="1521827" cy="5443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79512" y="5987112"/>
                <a:ext cx="11702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40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987112"/>
                <a:ext cx="1170257" cy="461665"/>
              </a:xfrm>
              <a:prstGeom prst="rect">
                <a:avLst/>
              </a:prstGeom>
              <a:blipFill>
                <a:blip r:embed="rId8"/>
                <a:stretch>
                  <a:fillRect l="-1042" t="-10526" r="-729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79F66E-5E1C-443D-8369-7068558C7A1E}"/>
                  </a:ext>
                </a:extLst>
              </p:cNvPr>
              <p:cNvSpPr txBox="1"/>
              <p:nvPr/>
            </p:nvSpPr>
            <p:spPr>
              <a:xfrm>
                <a:off x="4467808" y="5218708"/>
                <a:ext cx="2700300" cy="568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79F66E-5E1C-443D-8369-7068558C7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808" y="5218708"/>
                <a:ext cx="2700300" cy="56887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258938" y="2398565"/>
            <a:ext cx="0" cy="4248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339459" y="2411033"/>
                <a:ext cx="4795292" cy="338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+</m:t>
                      </m:r>
                      <m:d>
                        <m:d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1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1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+… +</m:t>
                      </m:r>
                      <m:d>
                        <m:d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br>
                  <a:rPr lang="en-GB" sz="1600" i="1" dirty="0">
                    <a:solidFill>
                      <a:srgbClr val="7030A0"/>
                    </a:solidFill>
                    <a:latin typeface="Cambria Math" panose="02040503050406030204" pitchFamily="18" charset="0"/>
                  </a:rPr>
                </a:b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459" y="2411033"/>
                <a:ext cx="4795292" cy="33861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333485" y="2925062"/>
                <a:ext cx="4703012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+… +</m:t>
                      </m:r>
                      <m:d>
                        <m:d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1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1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485" y="2925062"/>
                <a:ext cx="470301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55992" y="3491716"/>
            <a:ext cx="90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Adding: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290471" y="3462459"/>
                <a:ext cx="485352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/>
                  <a:t>Adding: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471" y="3462459"/>
                <a:ext cx="4853529" cy="646331"/>
              </a:xfrm>
              <a:prstGeom prst="rect">
                <a:avLst/>
              </a:prstGeom>
              <a:blipFill>
                <a:blip r:embed="rId12"/>
                <a:stretch>
                  <a:fillRect l="-1131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207162" y="4535135"/>
                <a:ext cx="2702663" cy="392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d>
                        <m:d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162" y="4535135"/>
                <a:ext cx="2702663" cy="39299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82C29117-E405-4040-91C6-032D6341A642}"/>
              </a:ext>
            </a:extLst>
          </p:cNvPr>
          <p:cNvSpPr txBox="1"/>
          <p:nvPr/>
        </p:nvSpPr>
        <p:spPr>
          <a:xfrm>
            <a:off x="5292080" y="1942280"/>
            <a:ext cx="2610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Proving algebraically: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C29117-E405-4040-91C6-032D6341A642}"/>
              </a:ext>
            </a:extLst>
          </p:cNvPr>
          <p:cNvSpPr txBox="1"/>
          <p:nvPr/>
        </p:nvSpPr>
        <p:spPr>
          <a:xfrm>
            <a:off x="683568" y="1922093"/>
            <a:ext cx="2610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Sum of first 5 terms:</a:t>
            </a:r>
          </a:p>
        </p:txBody>
      </p:sp>
    </p:spTree>
    <p:extLst>
      <p:ext uri="{BB962C8B-B14F-4D97-AF65-F5344CB8AC3E}">
        <p14:creationId xmlns:p14="http://schemas.microsoft.com/office/powerpoint/2010/main" val="241453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9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1725EEC-252D-4030-B63D-B75D9278761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07DB9EB-62A8-4956-8975-5ED0F4DC031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Arithmetic Series - Proof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E39AB85-8928-4B70-8504-0E748578D0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/>
              <p:nvPr/>
            </p:nvSpPr>
            <p:spPr>
              <a:xfrm>
                <a:off x="2555776" y="1459113"/>
                <a:ext cx="3744416" cy="827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2800" b="0" i="1" smtClean="0">
                              <a:latin typeface="Cambria Math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4A15CF-72D0-47D4-9AD4-0A89CB222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1459113"/>
                <a:ext cx="3744416" cy="8274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A8B6E7F-20E3-4A36-BA6F-634A992669C1}"/>
              </a:ext>
            </a:extLst>
          </p:cNvPr>
          <p:cNvSpPr txBox="1"/>
          <p:nvPr/>
        </p:nvSpPr>
        <p:spPr>
          <a:xfrm>
            <a:off x="2555776" y="836712"/>
            <a:ext cx="3744281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 Prove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279F66E-5E1C-443D-8369-7068558C7A1E}"/>
                  </a:ext>
                </a:extLst>
              </p:cNvPr>
              <p:cNvSpPr txBox="1"/>
              <p:nvPr/>
            </p:nvSpPr>
            <p:spPr>
              <a:xfrm>
                <a:off x="539552" y="2636912"/>
                <a:ext cx="8208912" cy="3843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+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+… +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+… +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  <a:p>
                <a:endParaRPr lang="en-GB" sz="2800" dirty="0">
                  <a:solidFill>
                    <a:srgbClr val="FF0000"/>
                  </a:solidFill>
                </a:endParaRPr>
              </a:p>
              <a:p>
                <a:r>
                  <a:rPr lang="en-GB" sz="2800" dirty="0"/>
                  <a:t>Adding: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r>
                  <a:rPr lang="en-GB" sz="2800" b="0" dirty="0"/>
                  <a:t>    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 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𝒏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279F66E-5E1C-443D-8369-7068558C7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636912"/>
                <a:ext cx="8208912" cy="3843681"/>
              </a:xfrm>
              <a:prstGeom prst="rect">
                <a:avLst/>
              </a:prstGeom>
              <a:blipFill>
                <a:blip r:embed="rId3"/>
                <a:stretch>
                  <a:fillRect l="-1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606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24535</TotalTime>
  <Words>442</Words>
  <Application>Microsoft Macintosh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927</cp:revision>
  <dcterms:created xsi:type="dcterms:W3CDTF">2013-02-28T07:36:55Z</dcterms:created>
  <dcterms:modified xsi:type="dcterms:W3CDTF">2019-07-06T12:06:18Z</dcterms:modified>
</cp:coreProperties>
</file>