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41" r:id="rId2"/>
    <p:sldId id="513" r:id="rId3"/>
    <p:sldId id="542" r:id="rId4"/>
    <p:sldId id="511" r:id="rId5"/>
    <p:sldId id="510" r:id="rId6"/>
    <p:sldId id="543" r:id="rId7"/>
    <p:sldId id="538" r:id="rId8"/>
    <p:sldId id="518" r:id="rId9"/>
    <p:sldId id="539" r:id="rId10"/>
    <p:sldId id="536" r:id="rId11"/>
    <p:sldId id="537" r:id="rId12"/>
    <p:sldId id="516" r:id="rId13"/>
    <p:sldId id="544" r:id="rId14"/>
    <p:sldId id="545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54C8A-A43E-4C77-8E06-B9187066C701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98B59-8F6D-40C2-8B97-0C19405D4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350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1052736"/>
            <a:ext cx="9142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Data Collection </a:t>
            </a:r>
          </a:p>
          <a:p>
            <a:pPr algn="ctr"/>
            <a:r>
              <a:rPr lang="en-GB" sz="8000" b="1" dirty="0" smtClean="0"/>
              <a:t>– </a:t>
            </a:r>
            <a:r>
              <a:rPr lang="en-GB" sz="7200" dirty="0" smtClean="0"/>
              <a:t>Random Sampling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7200" dirty="0" smtClean="0"/>
              <a:t>Chapter 1 </a:t>
            </a:r>
          </a:p>
          <a:p>
            <a:pPr algn="ctr"/>
            <a:r>
              <a:rPr lang="en-GB" sz="7200" dirty="0" smtClean="0"/>
              <a:t>(Part 1 of 4)</a:t>
            </a:r>
          </a:p>
        </p:txBody>
      </p:sp>
    </p:spTree>
    <p:extLst>
      <p:ext uri="{BB962C8B-B14F-4D97-AF65-F5344CB8AC3E}">
        <p14:creationId xmlns:p14="http://schemas.microsoft.com/office/powerpoint/2010/main" val="23632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Sampling </a:t>
              </a:r>
              <a:r>
                <a:rPr lang="en-GB" sz="3200" dirty="0" smtClean="0"/>
                <a:t>- Simple </a:t>
              </a:r>
              <a:r>
                <a:rPr lang="en-GB" sz="3200" dirty="0"/>
                <a:t>Random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324787" y="980728"/>
            <a:ext cx="8493281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There are 64 girls and 56 boys in a school. </a:t>
            </a:r>
            <a:endParaRPr lang="en-GB" sz="2400" dirty="0" smtClean="0"/>
          </a:p>
          <a:p>
            <a:pPr algn="ctr"/>
            <a:r>
              <a:rPr lang="en-GB" sz="2400" dirty="0" smtClean="0"/>
              <a:t>Explain </a:t>
            </a:r>
            <a:r>
              <a:rPr lang="en-GB" sz="2400" dirty="0"/>
              <a:t>briefly how you could take a random sample of 15 pupils </a:t>
            </a:r>
            <a:endParaRPr lang="en-GB" sz="2400" dirty="0" smtClean="0"/>
          </a:p>
          <a:p>
            <a:pPr algn="ctr"/>
            <a:r>
              <a:rPr lang="en-GB" sz="2400" dirty="0" smtClean="0"/>
              <a:t>using </a:t>
            </a:r>
            <a:r>
              <a:rPr lang="en-GB" sz="2400" dirty="0"/>
              <a:t>a simple random sample. </a:t>
            </a:r>
            <a:r>
              <a:rPr lang="en-GB" sz="2400" b="1" dirty="0"/>
              <a:t>(3)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675" y="2852936"/>
            <a:ext cx="8350607" cy="201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Sampling </a:t>
              </a:r>
              <a:r>
                <a:rPr lang="en-GB" sz="3200" dirty="0" smtClean="0"/>
                <a:t>- Systematic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251520" y="932540"/>
            <a:ext cx="8753240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A telephone directory contains 50 000 names. </a:t>
            </a:r>
            <a:endParaRPr lang="en-GB" sz="2400" dirty="0" smtClean="0"/>
          </a:p>
          <a:p>
            <a:r>
              <a:rPr lang="en-GB" sz="2400" dirty="0" smtClean="0"/>
              <a:t>A </a:t>
            </a:r>
            <a:r>
              <a:rPr lang="en-GB" sz="2400" dirty="0"/>
              <a:t>researcher wishes to select a systematic sample of 100 </a:t>
            </a:r>
            <a:endParaRPr lang="en-GB" sz="2400" dirty="0" smtClean="0"/>
          </a:p>
          <a:p>
            <a:r>
              <a:rPr lang="en-GB" sz="2400" dirty="0" smtClean="0"/>
              <a:t>names </a:t>
            </a:r>
            <a:r>
              <a:rPr lang="en-GB" sz="2400" dirty="0"/>
              <a:t>from the directory. </a:t>
            </a:r>
            <a:endParaRPr lang="en-GB" sz="2400" dirty="0" smtClean="0"/>
          </a:p>
          <a:p>
            <a:r>
              <a:rPr lang="en-GB" sz="2400" dirty="0" smtClean="0"/>
              <a:t>Explain </a:t>
            </a:r>
            <a:r>
              <a:rPr lang="en-GB" sz="2400" dirty="0"/>
              <a:t>in detail how the researcher should obtain such a sample. </a:t>
            </a:r>
            <a:r>
              <a:rPr lang="en-GB" sz="2400" b="1" dirty="0"/>
              <a:t>(2)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068960"/>
            <a:ext cx="8280920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7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Sampling - Stratified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539552" y="764704"/>
            <a:ext cx="8208912" cy="224676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dirty="0"/>
              <a:t>A school has 15 classes and a sixth form. In each class there are 30 students. </a:t>
            </a:r>
            <a:endParaRPr lang="en-GB" sz="2000" dirty="0" smtClean="0"/>
          </a:p>
          <a:p>
            <a:r>
              <a:rPr lang="en-GB" sz="2000" dirty="0" smtClean="0"/>
              <a:t>In </a:t>
            </a:r>
            <a:r>
              <a:rPr lang="en-GB" sz="2000" dirty="0"/>
              <a:t>the sixth form there are 150 students. </a:t>
            </a:r>
            <a:endParaRPr lang="en-GB" sz="2000" dirty="0" smtClean="0"/>
          </a:p>
          <a:p>
            <a:r>
              <a:rPr lang="en-GB" sz="2000" dirty="0" smtClean="0"/>
              <a:t>There </a:t>
            </a:r>
            <a:r>
              <a:rPr lang="en-GB" sz="2000" dirty="0"/>
              <a:t>are equal numbers of boys and girls in each class. </a:t>
            </a:r>
            <a:endParaRPr lang="en-GB" sz="2000" dirty="0" smtClean="0"/>
          </a:p>
          <a:p>
            <a:r>
              <a:rPr lang="en-GB" sz="2000" dirty="0" smtClean="0"/>
              <a:t>There </a:t>
            </a:r>
            <a:r>
              <a:rPr lang="en-GB" sz="2000" dirty="0"/>
              <a:t>are equal numbers of boys and girls in the sixth form. </a:t>
            </a:r>
            <a:endParaRPr lang="en-GB" sz="2000" dirty="0" smtClean="0"/>
          </a:p>
          <a:p>
            <a:r>
              <a:rPr lang="en-GB" sz="2000" dirty="0" smtClean="0"/>
              <a:t>The </a:t>
            </a:r>
            <a:r>
              <a:rPr lang="en-GB" sz="2000" dirty="0"/>
              <a:t>head teacher wishes to obtain the opinions of the students about school uniforms. </a:t>
            </a:r>
            <a:endParaRPr lang="en-GB" sz="2000" dirty="0" smtClean="0"/>
          </a:p>
          <a:p>
            <a:r>
              <a:rPr lang="en-GB" sz="2000" dirty="0" smtClean="0"/>
              <a:t>Explain </a:t>
            </a:r>
            <a:r>
              <a:rPr lang="en-GB" sz="2000" dirty="0"/>
              <a:t>how the head teacher would take a stratified sample of size 40.     </a:t>
            </a:r>
            <a:r>
              <a:rPr lang="en-GB" sz="2000" b="1" dirty="0"/>
              <a:t>(7)</a:t>
            </a:r>
            <a:endParaRPr lang="en-GB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212976"/>
            <a:ext cx="7104935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5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 &amp; Mechanics Year 1/AS</a:t>
            </a:r>
          </a:p>
          <a:p>
            <a:r>
              <a:rPr lang="en-GB" sz="2400" dirty="0"/>
              <a:t>Page 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Q4-5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4597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 &amp; Mechanics Year 1/AS</a:t>
            </a:r>
          </a:p>
          <a:p>
            <a:r>
              <a:rPr lang="en-GB" sz="2400" dirty="0"/>
              <a:t>Pages 6-7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Q3-6</a:t>
            </a:r>
            <a:endParaRPr lang="en-US" sz="2400" dirty="0"/>
          </a:p>
          <a:p>
            <a:r>
              <a:rPr lang="en-US" sz="2400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171503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Populations and </a:t>
              </a:r>
              <a:r>
                <a:rPr lang="en-GB" sz="3200" dirty="0" smtClean="0"/>
                <a:t>Samples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266279" y="5733256"/>
            <a:ext cx="85326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dirty="0" smtClean="0"/>
              <a:t>The </a:t>
            </a:r>
            <a:r>
              <a:rPr lang="en-GB" sz="3200" b="1" dirty="0"/>
              <a:t>sample</a:t>
            </a:r>
            <a:r>
              <a:rPr lang="en-GB" sz="3200" dirty="0"/>
              <a:t> </a:t>
            </a:r>
            <a:r>
              <a:rPr lang="en-GB" sz="3200" dirty="0" smtClean="0"/>
              <a:t>should represent </a:t>
            </a:r>
            <a:r>
              <a:rPr lang="en-GB" sz="3200" dirty="0"/>
              <a:t>the population.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925" y="1052736"/>
            <a:ext cx="8251402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37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Populations and </a:t>
              </a:r>
              <a:r>
                <a:rPr lang="en-GB" sz="3200" dirty="0" smtClean="0"/>
                <a:t>Samples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539552" y="5445224"/>
            <a:ext cx="31143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b="1" dirty="0" smtClean="0"/>
              <a:t>Sampling Unit </a:t>
            </a: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190" y="836712"/>
            <a:ext cx="8251402" cy="4104456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1979712" y="4653136"/>
            <a:ext cx="432048" cy="844336"/>
          </a:xfrm>
          <a:prstGeom prst="straightConnector1">
            <a:avLst/>
          </a:prstGeom>
          <a:ln w="571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95936" y="5480430"/>
            <a:ext cx="45365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b="1" dirty="0" smtClean="0"/>
              <a:t>Sampling frame </a:t>
            </a:r>
            <a:r>
              <a:rPr lang="en-GB" sz="3200" dirty="0" smtClean="0"/>
              <a:t>is a list of sampling units </a:t>
            </a:r>
          </a:p>
        </p:txBody>
      </p:sp>
    </p:spTree>
    <p:extLst>
      <p:ext uri="{BB962C8B-B14F-4D97-AF65-F5344CB8AC3E}">
        <p14:creationId xmlns:p14="http://schemas.microsoft.com/office/powerpoint/2010/main" val="98950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Census and Samples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813" y="847727"/>
            <a:ext cx="91401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Data </a:t>
            </a:r>
            <a:r>
              <a:rPr lang="en-GB" sz="3200" dirty="0"/>
              <a:t>collected from the entire population </a:t>
            </a:r>
            <a:endParaRPr lang="en-GB" sz="3200" dirty="0" smtClean="0"/>
          </a:p>
          <a:p>
            <a:pPr algn="ctr"/>
            <a:r>
              <a:rPr lang="en-GB" sz="3200" dirty="0" smtClean="0"/>
              <a:t>is </a:t>
            </a:r>
            <a:r>
              <a:rPr lang="en-GB" sz="3200" dirty="0"/>
              <a:t>known as a </a:t>
            </a:r>
            <a:r>
              <a:rPr lang="en-GB" sz="3200" b="1" dirty="0"/>
              <a:t>census</a:t>
            </a:r>
            <a:r>
              <a:rPr lang="en-GB" sz="3200" dirty="0"/>
              <a:t>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082475"/>
              </p:ext>
            </p:extLst>
          </p:nvPr>
        </p:nvGraphicFramePr>
        <p:xfrm>
          <a:off x="251521" y="2204864"/>
          <a:ext cx="8640960" cy="153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>
                  <a:extLst>
                    <a:ext uri="{9D8B030D-6E8A-4147-A177-3AD203B41FA5}">
                      <a16:colId xmlns:a16="http://schemas.microsoft.com/office/drawing/2014/main" val="11818432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433319184"/>
                    </a:ext>
                  </a:extLst>
                </a:gridCol>
                <a:gridCol w="3168353">
                  <a:extLst>
                    <a:ext uri="{9D8B030D-6E8A-4147-A177-3AD203B41FA5}">
                      <a16:colId xmlns:a16="http://schemas.microsoft.com/office/drawing/2014/main" val="4092103145"/>
                    </a:ext>
                  </a:extLst>
                </a:gridCol>
              </a:tblGrid>
              <a:tr h="507328"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Advantages 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51487"/>
                  </a:ext>
                </a:extLst>
              </a:tr>
              <a:tr h="507328">
                <a:tc rowSpan="2">
                  <a:txBody>
                    <a:bodyPr/>
                    <a:lstStyle/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Census</a:t>
                      </a:r>
                      <a:endParaRPr lang="en-GB" sz="4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Accurate results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Time Consuming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894955"/>
                  </a:ext>
                </a:extLst>
              </a:tr>
              <a:tr h="507328"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Expensive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7433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83344"/>
              </p:ext>
            </p:extLst>
          </p:nvPr>
        </p:nvGraphicFramePr>
        <p:xfrm>
          <a:off x="251520" y="4437114"/>
          <a:ext cx="8640960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115">
                  <a:extLst>
                    <a:ext uri="{9D8B030D-6E8A-4147-A177-3AD203B41FA5}">
                      <a16:colId xmlns:a16="http://schemas.microsoft.com/office/drawing/2014/main" val="1181843200"/>
                    </a:ext>
                  </a:extLst>
                </a:gridCol>
                <a:gridCol w="2748115">
                  <a:extLst>
                    <a:ext uri="{9D8B030D-6E8A-4147-A177-3AD203B41FA5}">
                      <a16:colId xmlns:a16="http://schemas.microsoft.com/office/drawing/2014/main" val="1433319184"/>
                    </a:ext>
                  </a:extLst>
                </a:gridCol>
                <a:gridCol w="3144730">
                  <a:extLst>
                    <a:ext uri="{9D8B030D-6E8A-4147-A177-3AD203B41FA5}">
                      <a16:colId xmlns:a16="http://schemas.microsoft.com/office/drawing/2014/main" val="4092103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Advantages 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5148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Sample</a:t>
                      </a:r>
                      <a:endParaRPr lang="en-GB" sz="4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Cheaper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May not be accurate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89495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Quicker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Small sub-groups</a:t>
                      </a:r>
                      <a:r>
                        <a:rPr lang="en-GB" sz="2400" baseline="0" dirty="0" smtClean="0">
                          <a:solidFill>
                            <a:schemeClr val="bg1"/>
                          </a:solidFill>
                        </a:rPr>
                        <a:t> may not be represented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7433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294436"/>
              </p:ext>
            </p:extLst>
          </p:nvPr>
        </p:nvGraphicFramePr>
        <p:xfrm>
          <a:off x="2987823" y="2723024"/>
          <a:ext cx="5904657" cy="101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120493618"/>
                    </a:ext>
                  </a:extLst>
                </a:gridCol>
                <a:gridCol w="3168353">
                  <a:extLst>
                    <a:ext uri="{9D8B030D-6E8A-4147-A177-3AD203B41FA5}">
                      <a16:colId xmlns:a16="http://schemas.microsoft.com/office/drawing/2014/main" val="511191299"/>
                    </a:ext>
                  </a:extLst>
                </a:gridCol>
              </a:tblGrid>
              <a:tr h="507328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Accurate results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Time Consuming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173475"/>
                  </a:ext>
                </a:extLst>
              </a:tr>
              <a:tr h="507328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Expensive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26936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2077"/>
              </p:ext>
            </p:extLst>
          </p:nvPr>
        </p:nvGraphicFramePr>
        <p:xfrm>
          <a:off x="2999635" y="4955274"/>
          <a:ext cx="589284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8115">
                  <a:extLst>
                    <a:ext uri="{9D8B030D-6E8A-4147-A177-3AD203B41FA5}">
                      <a16:colId xmlns:a16="http://schemas.microsoft.com/office/drawing/2014/main" val="581331670"/>
                    </a:ext>
                  </a:extLst>
                </a:gridCol>
                <a:gridCol w="3144730">
                  <a:extLst>
                    <a:ext uri="{9D8B030D-6E8A-4147-A177-3AD203B41FA5}">
                      <a16:colId xmlns:a16="http://schemas.microsoft.com/office/drawing/2014/main" val="3580301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Cheaper</a:t>
                      </a:r>
                      <a:endParaRPr lang="en-GB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 smtClean="0">
                          <a:solidFill>
                            <a:schemeClr val="tx1"/>
                          </a:solidFill>
                        </a:rPr>
                        <a:t>May not be accurate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40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Quicker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Small sub-groups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may not be represented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333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71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Sampling – Different Types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1998720" y="1052735"/>
            <a:ext cx="5699991" cy="5760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Type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79712" y="1628800"/>
            <a:ext cx="5725014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Simple Random Sampling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977752" y="2492896"/>
            <a:ext cx="5712287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Systematic Sampling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77752" y="3356992"/>
            <a:ext cx="5701952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/>
              <a:t>Stratified Sampling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87277" y="4221088"/>
            <a:ext cx="5681067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Quota Sampling</a:t>
            </a:r>
            <a:endParaRPr lang="en-GB" sz="3600" dirty="0"/>
          </a:p>
        </p:txBody>
      </p:sp>
      <p:sp>
        <p:nvSpPr>
          <p:cNvPr id="35" name="Rectangle 34"/>
          <p:cNvSpPr/>
          <p:nvPr/>
        </p:nvSpPr>
        <p:spPr>
          <a:xfrm>
            <a:off x="1987277" y="5085184"/>
            <a:ext cx="5681067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dirty="0" smtClean="0"/>
              <a:t>Opportunity Sampling</a:t>
            </a:r>
            <a:endParaRPr lang="en-GB" sz="3600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243197" y="2501220"/>
            <a:ext cx="2592288" cy="8474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Random Sampling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689601" y="4675819"/>
            <a:ext cx="1699479" cy="84744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Non-Random</a:t>
            </a:r>
          </a:p>
        </p:txBody>
      </p:sp>
    </p:spTree>
    <p:extLst>
      <p:ext uri="{BB962C8B-B14F-4D97-AF65-F5344CB8AC3E}">
        <p14:creationId xmlns:p14="http://schemas.microsoft.com/office/powerpoint/2010/main" val="452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Sampling </a:t>
              </a:r>
              <a:r>
                <a:rPr lang="en-GB" sz="3200" dirty="0" smtClean="0"/>
                <a:t>- Simple </a:t>
              </a:r>
              <a:r>
                <a:rPr lang="en-GB" sz="3200" dirty="0"/>
                <a:t>Random 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287524" y="939702"/>
            <a:ext cx="51485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/>
              <a:t>Random number generator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23528" y="2594954"/>
            <a:ext cx="5400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Names/numbers out of a hat</a:t>
            </a:r>
            <a:endParaRPr lang="en-GB" sz="32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l="16926" t="13775" b="13775"/>
          <a:stretch/>
        </p:blipFill>
        <p:spPr>
          <a:xfrm>
            <a:off x="5580112" y="721000"/>
            <a:ext cx="2016224" cy="131875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/>
          <a:srcRect l="11445" t="6736" r="13713" b="19260"/>
          <a:stretch/>
        </p:blipFill>
        <p:spPr>
          <a:xfrm>
            <a:off x="6084168" y="2099752"/>
            <a:ext cx="2088232" cy="1371061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094601"/>
              </p:ext>
            </p:extLst>
          </p:nvPr>
        </p:nvGraphicFramePr>
        <p:xfrm>
          <a:off x="233232" y="3645024"/>
          <a:ext cx="8676392" cy="3037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7622">
                  <a:extLst>
                    <a:ext uri="{9D8B030D-6E8A-4147-A177-3AD203B41FA5}">
                      <a16:colId xmlns:a16="http://schemas.microsoft.com/office/drawing/2014/main" val="1181843200"/>
                    </a:ext>
                  </a:extLst>
                </a:gridCol>
                <a:gridCol w="3123502">
                  <a:extLst>
                    <a:ext uri="{9D8B030D-6E8A-4147-A177-3AD203B41FA5}">
                      <a16:colId xmlns:a16="http://schemas.microsoft.com/office/drawing/2014/main" val="1433319184"/>
                    </a:ext>
                  </a:extLst>
                </a:gridCol>
                <a:gridCol w="2915268">
                  <a:extLst>
                    <a:ext uri="{9D8B030D-6E8A-4147-A177-3AD203B41FA5}">
                      <a16:colId xmlns:a16="http://schemas.microsoft.com/office/drawing/2014/main" val="4092103145"/>
                    </a:ext>
                  </a:extLst>
                </a:gridCol>
              </a:tblGrid>
              <a:tr h="507328"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Advantages 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51487"/>
                  </a:ext>
                </a:extLst>
              </a:tr>
              <a:tr h="507328">
                <a:tc rowSpan="3">
                  <a:txBody>
                    <a:bodyPr/>
                    <a:lstStyle/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Simple Random Sampling</a:t>
                      </a:r>
                      <a:endParaRPr lang="en-GB" sz="4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Bias free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consuming</a:t>
                      </a:r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894955"/>
                  </a:ext>
                </a:extLst>
              </a:tr>
              <a:tr h="5073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Easy and Cheap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Sampling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frame needed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207357"/>
                  </a:ext>
                </a:extLst>
              </a:tr>
              <a:tr h="1166172"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has a equal chance of being selected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743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55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Sampling - Systematic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Rectangle 14"/>
          <p:cNvSpPr/>
          <p:nvPr/>
        </p:nvSpPr>
        <p:spPr>
          <a:xfrm>
            <a:off x="137105" y="1094677"/>
            <a:ext cx="5904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/>
              <a:t>Data is </a:t>
            </a:r>
            <a:r>
              <a:rPr lang="en-GB" sz="3200" dirty="0"/>
              <a:t>chosen at regular intervals </a:t>
            </a:r>
            <a:r>
              <a:rPr lang="en-GB" sz="3200" dirty="0" smtClean="0"/>
              <a:t>from an </a:t>
            </a:r>
            <a:r>
              <a:rPr lang="en-GB" sz="3200" dirty="0"/>
              <a:t>ordered list</a:t>
            </a:r>
            <a:r>
              <a:rPr lang="en-GB" sz="3200" dirty="0" smtClean="0"/>
              <a:t>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156176" y="692696"/>
            <a:ext cx="2448272" cy="2232248"/>
            <a:chOff x="6228184" y="1772816"/>
            <a:chExt cx="2106283" cy="205377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00192" y="1772816"/>
              <a:ext cx="2034275" cy="2053773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6246235" y="2268280"/>
              <a:ext cx="1998173" cy="152608"/>
            </a:xfrm>
            <a:prstGeom prst="rect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246235" y="2636912"/>
              <a:ext cx="1998173" cy="152608"/>
            </a:xfrm>
            <a:prstGeom prst="rect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228184" y="3060368"/>
              <a:ext cx="1998173" cy="152608"/>
            </a:xfrm>
            <a:prstGeom prst="rect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228184" y="3420408"/>
              <a:ext cx="1998173" cy="152608"/>
            </a:xfrm>
            <a:prstGeom prst="rect">
              <a:avLst/>
            </a:prstGeom>
            <a:noFill/>
            <a:ln w="952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419545"/>
              </p:ext>
            </p:extLst>
          </p:nvPr>
        </p:nvGraphicFramePr>
        <p:xfrm>
          <a:off x="216088" y="2996952"/>
          <a:ext cx="8676392" cy="3696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1736">
                  <a:extLst>
                    <a:ext uri="{9D8B030D-6E8A-4147-A177-3AD203B41FA5}">
                      <a16:colId xmlns:a16="http://schemas.microsoft.com/office/drawing/2014/main" val="11818432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143331918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4092103145"/>
                    </a:ext>
                  </a:extLst>
                </a:gridCol>
              </a:tblGrid>
              <a:tr h="507328"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Advantages 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51487"/>
                  </a:ext>
                </a:extLst>
              </a:tr>
              <a:tr h="507328">
                <a:tc rowSpan="3">
                  <a:txBody>
                    <a:bodyPr/>
                    <a:lstStyle/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Systematic</a:t>
                      </a:r>
                    </a:p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Sampling</a:t>
                      </a:r>
                      <a:endParaRPr lang="en-GB" sz="4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Simple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and quick to use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Sampling frame needed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894955"/>
                  </a:ext>
                </a:extLst>
              </a:tr>
              <a:tr h="5073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Suitable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for large sample</a:t>
                      </a:r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Introduces bias if sample frame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not random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207357"/>
                  </a:ext>
                </a:extLst>
              </a:tr>
              <a:tr h="1166172"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has a equal chance of being selected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743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0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miley Face 22"/>
          <p:cNvSpPr/>
          <p:nvPr/>
        </p:nvSpPr>
        <p:spPr>
          <a:xfrm>
            <a:off x="1943708" y="1178202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Smiley Face 23"/>
          <p:cNvSpPr/>
          <p:nvPr/>
        </p:nvSpPr>
        <p:spPr>
          <a:xfrm>
            <a:off x="2519772" y="1189584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Smiley Face 24"/>
          <p:cNvSpPr/>
          <p:nvPr/>
        </p:nvSpPr>
        <p:spPr>
          <a:xfrm>
            <a:off x="3095836" y="1189584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Smiley Face 25"/>
          <p:cNvSpPr/>
          <p:nvPr/>
        </p:nvSpPr>
        <p:spPr>
          <a:xfrm>
            <a:off x="3671900" y="1189584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Smiley Face 26"/>
          <p:cNvSpPr/>
          <p:nvPr/>
        </p:nvSpPr>
        <p:spPr>
          <a:xfrm>
            <a:off x="4247964" y="1189584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Smiley Face 27"/>
          <p:cNvSpPr/>
          <p:nvPr/>
        </p:nvSpPr>
        <p:spPr>
          <a:xfrm>
            <a:off x="4824028" y="1178202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Smiley Face 28"/>
          <p:cNvSpPr/>
          <p:nvPr/>
        </p:nvSpPr>
        <p:spPr>
          <a:xfrm>
            <a:off x="5400092" y="1189584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Smiley Face 29"/>
          <p:cNvSpPr/>
          <p:nvPr/>
        </p:nvSpPr>
        <p:spPr>
          <a:xfrm>
            <a:off x="5976156" y="1189584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Smiley Face 30"/>
          <p:cNvSpPr/>
          <p:nvPr/>
        </p:nvSpPr>
        <p:spPr>
          <a:xfrm>
            <a:off x="6552220" y="1189584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Smiley Face 31"/>
          <p:cNvSpPr/>
          <p:nvPr/>
        </p:nvSpPr>
        <p:spPr>
          <a:xfrm>
            <a:off x="7128284" y="1189584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Smiley Face 32"/>
          <p:cNvSpPr/>
          <p:nvPr/>
        </p:nvSpPr>
        <p:spPr>
          <a:xfrm>
            <a:off x="1943708" y="1620131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Smiley Face 33"/>
          <p:cNvSpPr/>
          <p:nvPr/>
        </p:nvSpPr>
        <p:spPr>
          <a:xfrm>
            <a:off x="2519772" y="1631513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Smiley Face 34"/>
          <p:cNvSpPr/>
          <p:nvPr/>
        </p:nvSpPr>
        <p:spPr>
          <a:xfrm>
            <a:off x="3095836" y="1631513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Smiley Face 35"/>
          <p:cNvSpPr/>
          <p:nvPr/>
        </p:nvSpPr>
        <p:spPr>
          <a:xfrm>
            <a:off x="3671900" y="1631513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Smiley Face 36"/>
          <p:cNvSpPr/>
          <p:nvPr/>
        </p:nvSpPr>
        <p:spPr>
          <a:xfrm>
            <a:off x="4247964" y="1631513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Smiley Face 37"/>
          <p:cNvSpPr/>
          <p:nvPr/>
        </p:nvSpPr>
        <p:spPr>
          <a:xfrm>
            <a:off x="4824028" y="1620131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Smiley Face 38"/>
          <p:cNvSpPr/>
          <p:nvPr/>
        </p:nvSpPr>
        <p:spPr>
          <a:xfrm>
            <a:off x="5400092" y="1631513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Smiley Face 39"/>
          <p:cNvSpPr/>
          <p:nvPr/>
        </p:nvSpPr>
        <p:spPr>
          <a:xfrm>
            <a:off x="5976156" y="1631513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Smiley Face 40"/>
          <p:cNvSpPr/>
          <p:nvPr/>
        </p:nvSpPr>
        <p:spPr>
          <a:xfrm>
            <a:off x="6552220" y="1631513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Smiley Face 41"/>
          <p:cNvSpPr/>
          <p:nvPr/>
        </p:nvSpPr>
        <p:spPr>
          <a:xfrm>
            <a:off x="7128284" y="1631513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Smiley Face 42"/>
          <p:cNvSpPr/>
          <p:nvPr/>
        </p:nvSpPr>
        <p:spPr>
          <a:xfrm>
            <a:off x="1943708" y="2095111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Smiley Face 43"/>
          <p:cNvSpPr/>
          <p:nvPr/>
        </p:nvSpPr>
        <p:spPr>
          <a:xfrm>
            <a:off x="2519772" y="2106493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Smiley Face 44"/>
          <p:cNvSpPr/>
          <p:nvPr/>
        </p:nvSpPr>
        <p:spPr>
          <a:xfrm>
            <a:off x="3095836" y="2106493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Smiley Face 45"/>
          <p:cNvSpPr/>
          <p:nvPr/>
        </p:nvSpPr>
        <p:spPr>
          <a:xfrm>
            <a:off x="3671900" y="2106493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Smiley Face 46"/>
          <p:cNvSpPr/>
          <p:nvPr/>
        </p:nvSpPr>
        <p:spPr>
          <a:xfrm>
            <a:off x="4247964" y="2106493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Smiley Face 47"/>
          <p:cNvSpPr/>
          <p:nvPr/>
        </p:nvSpPr>
        <p:spPr>
          <a:xfrm>
            <a:off x="4824028" y="2095111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Smiley Face 48"/>
          <p:cNvSpPr/>
          <p:nvPr/>
        </p:nvSpPr>
        <p:spPr>
          <a:xfrm>
            <a:off x="5400092" y="2106493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Smiley Face 49"/>
          <p:cNvSpPr/>
          <p:nvPr/>
        </p:nvSpPr>
        <p:spPr>
          <a:xfrm>
            <a:off x="5976156" y="2106493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Smiley Face 50"/>
          <p:cNvSpPr/>
          <p:nvPr/>
        </p:nvSpPr>
        <p:spPr>
          <a:xfrm>
            <a:off x="6552220" y="2106493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Smiley Face 51"/>
          <p:cNvSpPr/>
          <p:nvPr/>
        </p:nvSpPr>
        <p:spPr>
          <a:xfrm>
            <a:off x="7128284" y="2106493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Smiley Face 52"/>
          <p:cNvSpPr/>
          <p:nvPr/>
        </p:nvSpPr>
        <p:spPr>
          <a:xfrm>
            <a:off x="1943708" y="2582598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Smiley Face 53"/>
          <p:cNvSpPr/>
          <p:nvPr/>
        </p:nvSpPr>
        <p:spPr>
          <a:xfrm>
            <a:off x="2519772" y="2593980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Smiley Face 54"/>
          <p:cNvSpPr/>
          <p:nvPr/>
        </p:nvSpPr>
        <p:spPr>
          <a:xfrm>
            <a:off x="3095836" y="2593980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Smiley Face 55"/>
          <p:cNvSpPr/>
          <p:nvPr/>
        </p:nvSpPr>
        <p:spPr>
          <a:xfrm>
            <a:off x="3671900" y="2593980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Smiley Face 56"/>
          <p:cNvSpPr/>
          <p:nvPr/>
        </p:nvSpPr>
        <p:spPr>
          <a:xfrm>
            <a:off x="4247964" y="2593980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Smiley Face 57"/>
          <p:cNvSpPr/>
          <p:nvPr/>
        </p:nvSpPr>
        <p:spPr>
          <a:xfrm>
            <a:off x="4824028" y="2582598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Smiley Face 58"/>
          <p:cNvSpPr/>
          <p:nvPr/>
        </p:nvSpPr>
        <p:spPr>
          <a:xfrm>
            <a:off x="5400092" y="2593980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Smiley Face 59"/>
          <p:cNvSpPr/>
          <p:nvPr/>
        </p:nvSpPr>
        <p:spPr>
          <a:xfrm>
            <a:off x="5976156" y="2593980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Smiley Face 60"/>
          <p:cNvSpPr/>
          <p:nvPr/>
        </p:nvSpPr>
        <p:spPr>
          <a:xfrm>
            <a:off x="6552220" y="2593980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Smiley Face 61"/>
          <p:cNvSpPr/>
          <p:nvPr/>
        </p:nvSpPr>
        <p:spPr>
          <a:xfrm>
            <a:off x="7128284" y="2593980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Smiley Face 62"/>
          <p:cNvSpPr/>
          <p:nvPr/>
        </p:nvSpPr>
        <p:spPr>
          <a:xfrm>
            <a:off x="1943708" y="3057578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Smiley Face 63"/>
          <p:cNvSpPr/>
          <p:nvPr/>
        </p:nvSpPr>
        <p:spPr>
          <a:xfrm>
            <a:off x="2519772" y="3068960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Smiley Face 64"/>
          <p:cNvSpPr/>
          <p:nvPr/>
        </p:nvSpPr>
        <p:spPr>
          <a:xfrm>
            <a:off x="3095836" y="3068960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Smiley Face 65"/>
          <p:cNvSpPr/>
          <p:nvPr/>
        </p:nvSpPr>
        <p:spPr>
          <a:xfrm>
            <a:off x="3671900" y="3068960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Smiley Face 66"/>
          <p:cNvSpPr/>
          <p:nvPr/>
        </p:nvSpPr>
        <p:spPr>
          <a:xfrm>
            <a:off x="4247964" y="3068960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Smiley Face 67"/>
          <p:cNvSpPr/>
          <p:nvPr/>
        </p:nvSpPr>
        <p:spPr>
          <a:xfrm>
            <a:off x="4824028" y="3057578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Smiley Face 68"/>
          <p:cNvSpPr/>
          <p:nvPr/>
        </p:nvSpPr>
        <p:spPr>
          <a:xfrm>
            <a:off x="5400092" y="3068960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Smiley Face 69"/>
          <p:cNvSpPr/>
          <p:nvPr/>
        </p:nvSpPr>
        <p:spPr>
          <a:xfrm>
            <a:off x="5976156" y="3068960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Smiley Face 70"/>
          <p:cNvSpPr/>
          <p:nvPr/>
        </p:nvSpPr>
        <p:spPr>
          <a:xfrm>
            <a:off x="6552220" y="3068960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Smiley Face 71"/>
          <p:cNvSpPr/>
          <p:nvPr/>
        </p:nvSpPr>
        <p:spPr>
          <a:xfrm>
            <a:off x="7128284" y="3068960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1763688" y="980728"/>
            <a:ext cx="5868652" cy="2592288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1777658" y="67656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Population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Sampling </a:t>
              </a:r>
              <a:r>
                <a:rPr lang="en-GB" sz="3200" dirty="0" smtClean="0"/>
                <a:t>- Stratified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683568" y="4585201"/>
            <a:ext cx="77983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Population is </a:t>
            </a:r>
            <a:r>
              <a:rPr lang="en-GB" sz="3200" dirty="0"/>
              <a:t>divided into distinct groups </a:t>
            </a:r>
            <a:endParaRPr lang="en-GB" sz="3200" dirty="0" smtClean="0"/>
          </a:p>
          <a:p>
            <a:pPr algn="ctr"/>
            <a:r>
              <a:rPr lang="en-GB" sz="3200" dirty="0" smtClean="0"/>
              <a:t>known </a:t>
            </a:r>
            <a:r>
              <a:rPr lang="en-GB" sz="3200" dirty="0"/>
              <a:t>as ‘</a:t>
            </a:r>
            <a:r>
              <a:rPr lang="en-GB" sz="3200" b="1" dirty="0"/>
              <a:t>strata</a:t>
            </a:r>
            <a:r>
              <a:rPr lang="en-GB" sz="3200" dirty="0" smtClean="0"/>
              <a:t>’.</a:t>
            </a:r>
          </a:p>
          <a:p>
            <a:pPr algn="ctr"/>
            <a:endParaRPr lang="en-GB" sz="1400" dirty="0"/>
          </a:p>
          <a:p>
            <a:pPr algn="ctr"/>
            <a:r>
              <a:rPr lang="en-GB" sz="3200" dirty="0" smtClean="0"/>
              <a:t>Sample strata are in proportion to </a:t>
            </a:r>
          </a:p>
          <a:p>
            <a:pPr algn="ctr"/>
            <a:r>
              <a:rPr lang="en-GB" sz="3200" dirty="0" smtClean="0"/>
              <a:t>the population strata. </a:t>
            </a:r>
          </a:p>
        </p:txBody>
      </p:sp>
      <p:sp>
        <p:nvSpPr>
          <p:cNvPr id="87" name="Smiley Face 86"/>
          <p:cNvSpPr/>
          <p:nvPr/>
        </p:nvSpPr>
        <p:spPr>
          <a:xfrm>
            <a:off x="1907704" y="3952892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205309" y="3703700"/>
                <a:ext cx="602495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309" y="3703700"/>
                <a:ext cx="602495" cy="7861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3927815" y="3722943"/>
                <a:ext cx="608181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815" y="3722943"/>
                <a:ext cx="608181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Smiley Face 88"/>
          <p:cNvSpPr/>
          <p:nvPr/>
        </p:nvSpPr>
        <p:spPr>
          <a:xfrm>
            <a:off x="3639783" y="3959731"/>
            <a:ext cx="288032" cy="288032"/>
          </a:xfrm>
          <a:prstGeom prst="smileyFac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5735297" y="3672997"/>
                <a:ext cx="457669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297" y="3672997"/>
                <a:ext cx="457669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Smiley Face 90"/>
          <p:cNvSpPr/>
          <p:nvPr/>
        </p:nvSpPr>
        <p:spPr>
          <a:xfrm>
            <a:off x="5317835" y="3972015"/>
            <a:ext cx="288032" cy="288032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7262837" y="3663946"/>
                <a:ext cx="514214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837" y="3663946"/>
                <a:ext cx="514214" cy="7936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Smiley Face 91"/>
          <p:cNvSpPr/>
          <p:nvPr/>
        </p:nvSpPr>
        <p:spPr>
          <a:xfrm>
            <a:off x="6893397" y="3975335"/>
            <a:ext cx="288032" cy="288032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98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Sampling - </a:t>
              </a:r>
              <a:r>
                <a:rPr lang="en-GB" sz="3200" dirty="0"/>
                <a:t>Stratified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23528" y="1172568"/>
                <a:ext cx="8712968" cy="13926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f>
                      <m:fPr>
                        <m:ctrlPr>
                          <a:rPr lang="en-GB" sz="5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𝑔𝑟𝑜𝑢𝑝</m:t>
                        </m:r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𝑠𝑖𝑧𝑒</m:t>
                        </m:r>
                        <m:r>
                          <a:rPr lang="en-GB" sz="5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GB" sz="5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𝑝𝑜𝑝</m:t>
                        </m:r>
                        <m:r>
                          <a:rPr lang="en-GB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𝑢𝑙𝑎𝑡𝑖𝑜𝑛</m:t>
                        </m:r>
                        <m:r>
                          <a:rPr lang="en-GB" sz="5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GB" sz="5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𝑠𝑖𝑧𝑒</m:t>
                        </m:r>
                        <m:r>
                          <a:rPr lang="en-GB" sz="54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GB" sz="5400" dirty="0" smtClean="0">
                    <a:solidFill>
                      <a:schemeClr val="tx1"/>
                    </a:solidFill>
                  </a:rPr>
                  <a:t> x</a:t>
                </a:r>
                <a:r>
                  <a:rPr lang="en-GB" sz="5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5400" i="1">
                        <a:solidFill>
                          <a:schemeClr val="tx1"/>
                        </a:solidFill>
                        <a:latin typeface="Cambria Math"/>
                      </a:rPr>
                      <m:t>𝑠𝑎𝑚𝑝</m:t>
                    </m:r>
                    <m:r>
                      <a:rPr lang="en-GB" sz="5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𝑙𝑒</m:t>
                    </m:r>
                    <m:r>
                      <a:rPr lang="en-GB" sz="5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GB" sz="5400" i="1">
                        <a:solidFill>
                          <a:schemeClr val="tx1"/>
                        </a:solidFill>
                        <a:latin typeface="Cambria Math"/>
                      </a:rPr>
                      <m:t>𝑠𝑖𝑧𝑒</m:t>
                    </m:r>
                    <m:r>
                      <a:rPr lang="en-GB" sz="54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GB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172568"/>
                <a:ext cx="8712968" cy="1392625"/>
              </a:xfrm>
              <a:prstGeom prst="rect">
                <a:avLst/>
              </a:prstGeom>
              <a:blipFill>
                <a:blip r:embed="rId2"/>
                <a:stretch>
                  <a:fillRect b="-69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699209"/>
              </p:ext>
            </p:extLst>
          </p:nvPr>
        </p:nvGraphicFramePr>
        <p:xfrm>
          <a:off x="257627" y="3284984"/>
          <a:ext cx="8627601" cy="3014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942">
                  <a:extLst>
                    <a:ext uri="{9D8B030D-6E8A-4147-A177-3AD203B41FA5}">
                      <a16:colId xmlns:a16="http://schemas.microsoft.com/office/drawing/2014/main" val="1181843200"/>
                    </a:ext>
                  </a:extLst>
                </a:gridCol>
                <a:gridCol w="2969331">
                  <a:extLst>
                    <a:ext uri="{9D8B030D-6E8A-4147-A177-3AD203B41FA5}">
                      <a16:colId xmlns:a16="http://schemas.microsoft.com/office/drawing/2014/main" val="1433319184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4092103145"/>
                    </a:ext>
                  </a:extLst>
                </a:gridCol>
              </a:tblGrid>
              <a:tr h="507328">
                <a:tc>
                  <a:txBody>
                    <a:bodyPr/>
                    <a:lstStyle/>
                    <a:p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Advantages 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Disadvantages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51487"/>
                  </a:ext>
                </a:extLst>
              </a:tr>
              <a:tr h="507328">
                <a:tc rowSpan="3">
                  <a:txBody>
                    <a:bodyPr/>
                    <a:lstStyle/>
                    <a:p>
                      <a:pPr algn="ctr"/>
                      <a:r>
                        <a:rPr lang="en-GB" sz="4400" b="1" dirty="0" smtClean="0">
                          <a:solidFill>
                            <a:schemeClr val="tx1"/>
                          </a:solidFill>
                        </a:rPr>
                        <a:t>Stratified</a:t>
                      </a:r>
                      <a:r>
                        <a:rPr lang="en-GB" sz="4400" b="1" baseline="0" dirty="0" smtClean="0">
                          <a:solidFill>
                            <a:schemeClr val="tx1"/>
                          </a:solidFill>
                        </a:rPr>
                        <a:t> Sampling</a:t>
                      </a:r>
                      <a:endParaRPr lang="en-GB" sz="4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Simple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to use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Population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must be in distinct strata</a:t>
                      </a:r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894955"/>
                  </a:ext>
                </a:extLst>
              </a:tr>
              <a:tr h="5073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Quick to use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Consuming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207357"/>
                  </a:ext>
                </a:extLst>
              </a:tr>
              <a:tr h="1166172"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Each strata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gets represented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introduce bias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0743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3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18374</TotalTime>
  <Words>439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729</cp:revision>
  <cp:lastPrinted>2019-02-12T11:19:39Z</cp:lastPrinted>
  <dcterms:created xsi:type="dcterms:W3CDTF">2013-02-28T07:36:55Z</dcterms:created>
  <dcterms:modified xsi:type="dcterms:W3CDTF">2019-09-17T03:31:05Z</dcterms:modified>
</cp:coreProperties>
</file>