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58"/>
    <p:restoredTop sz="94421"/>
  </p:normalViewPr>
  <p:slideViewPr>
    <p:cSldViewPr snapToGrid="0" snapToObjects="1">
      <p:cViewPr varScale="1">
        <p:scale>
          <a:sx n="50" d="100"/>
          <a:sy n="50" d="100"/>
        </p:scale>
        <p:origin x="28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0D9-2127-D945-A816-5D992604F3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FDD77E-29A6-0D41-A46F-5535ADC70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23A5D8-9C9D-8C42-8E84-33C0CEC33238}"/>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9A39F975-3C87-AF4E-BE00-D884C0804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15F6E-C731-6144-BFC7-E4B3FCB905C9}"/>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58732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749C-F96F-6741-A1CD-1F988BB851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76D8D1-7549-1845-981F-74D1BC9A1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4F4DD-96B2-FA40-AE96-CABEFAA0485D}"/>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E5D2AB1D-6F92-4A4D-885D-84ECB0C99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5A082-036A-9246-8F30-4FE07408CA63}"/>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7413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C619AD-2296-E246-9F06-D36376E5D0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767244-F53B-EB4E-8F05-0AC74A914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26AA1-9DB7-7C48-ACD2-EAAC5C35637B}"/>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8A53A9A3-7114-B842-B051-0D463EFB7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9266B-F273-D94A-8A3A-217BBFB4DC75}"/>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13914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898D-A3E4-ED44-B183-009AB1FAA8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4793BE-AC4F-0D4B-8878-12AD730CF2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D6CF4D-E620-6140-B825-083F8BD1032B}"/>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9D7C343D-E444-9C4B-8F92-A52A6DF2D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6C1C9-34CB-204D-921F-6473B8BAE52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5001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28C7-4D81-924E-AD98-81738BB3C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EE089-B9AA-EB42-8539-EA38C0D89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0191F-25A2-294F-B563-10FC77B4B3B8}"/>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C273B25E-BF64-2640-95ED-FA15CF4A6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31823-842A-BE48-BD06-D866813E631F}"/>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35848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53CF-71B3-D54B-81B5-FA60E26DBC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082982-663F-0941-A88C-8D5AAA6F29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DD7A18-4318-9347-8039-4B4F69C516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964A7C-9395-E042-AA4D-AFBD7A2E2B1C}"/>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6" name="Footer Placeholder 5">
            <a:extLst>
              <a:ext uri="{FF2B5EF4-FFF2-40B4-BE49-F238E27FC236}">
                <a16:creationId xmlns:a16="http://schemas.microsoft.com/office/drawing/2014/main" id="{3FED9C3D-EE94-944C-8096-864F4CDFFF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6B5EB-9003-2A41-9A42-71CF6986526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66680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90BC-4E5E-4342-9D54-1CDD7CED42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F6646D-5735-E64A-9686-09D26DDB89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725ECB-D8D2-DD4B-88BE-AF67D9E2B4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EF7DF-DFDF-644C-AD4E-F9C3BDFA90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7C5F3E-A1D2-474B-8928-FE538339FA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E5411-2D1D-5B4C-A12C-0EC6B0EA6AEB}"/>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8" name="Footer Placeholder 7">
            <a:extLst>
              <a:ext uri="{FF2B5EF4-FFF2-40B4-BE49-F238E27FC236}">
                <a16:creationId xmlns:a16="http://schemas.microsoft.com/office/drawing/2014/main" id="{E30BF440-4AE2-0F4D-AB79-F9EFF992C6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E31655-22EE-1E4E-BC11-8BB3C2E6957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96748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DD553-3534-EF40-9829-C74F5D9F8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4C443B-16B2-3648-A96E-78521D349120}"/>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4" name="Footer Placeholder 3">
            <a:extLst>
              <a:ext uri="{FF2B5EF4-FFF2-40B4-BE49-F238E27FC236}">
                <a16:creationId xmlns:a16="http://schemas.microsoft.com/office/drawing/2014/main" id="{04640B4F-35AB-AF42-AE23-1C7B32AC79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63D7EE-2E46-BC4C-9EC7-E95B9B73AF2A}"/>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02192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A2664-1C92-5448-BC77-DFF6704E140D}"/>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3" name="Footer Placeholder 2">
            <a:extLst>
              <a:ext uri="{FF2B5EF4-FFF2-40B4-BE49-F238E27FC236}">
                <a16:creationId xmlns:a16="http://schemas.microsoft.com/office/drawing/2014/main" id="{78C0264C-82C8-FB4F-95F6-01685AAE1E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33F39-AB4C-034E-AAA5-7D10CC30DDE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54025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B186-3644-294B-8877-33DA3741D7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9CCB6A-1EA5-AC45-BBF5-74183AA5B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0F3278-02DA-C443-93E6-090E06884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3793E1-2139-4E49-B823-5C997A275C94}"/>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6" name="Footer Placeholder 5">
            <a:extLst>
              <a:ext uri="{FF2B5EF4-FFF2-40B4-BE49-F238E27FC236}">
                <a16:creationId xmlns:a16="http://schemas.microsoft.com/office/drawing/2014/main" id="{5648E894-4164-0446-90F4-AA8194EEC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295428-F0F4-7D43-B19F-CD9F24C0029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66406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C417-078A-4D4A-B0C4-39ED67255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89BA3E-FA4F-C849-9986-461783CF8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2B122-0ECC-BA44-9F47-928F1C490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18F78-C35E-6146-8304-EB91DE8EC1C5}"/>
              </a:ext>
            </a:extLst>
          </p:cNvPr>
          <p:cNvSpPr>
            <a:spLocks noGrp="1"/>
          </p:cNvSpPr>
          <p:nvPr>
            <p:ph type="dt" sz="half" idx="10"/>
          </p:nvPr>
        </p:nvSpPr>
        <p:spPr/>
        <p:txBody>
          <a:bodyPr/>
          <a:lstStyle/>
          <a:p>
            <a:fld id="{2B565DD6-433C-0241-8F52-FCA97B514E0D}" type="datetimeFigureOut">
              <a:rPr lang="en-US" smtClean="0"/>
              <a:t>08-08-2020</a:t>
            </a:fld>
            <a:endParaRPr lang="en-US"/>
          </a:p>
        </p:txBody>
      </p:sp>
      <p:sp>
        <p:nvSpPr>
          <p:cNvPr id="6" name="Footer Placeholder 5">
            <a:extLst>
              <a:ext uri="{FF2B5EF4-FFF2-40B4-BE49-F238E27FC236}">
                <a16:creationId xmlns:a16="http://schemas.microsoft.com/office/drawing/2014/main" id="{4EC59862-05C4-4245-8302-E8FA26B0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817BF-7805-6E48-918D-48B6A6DFA5D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746282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1164A-6B99-E349-B802-0F25D18AF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CC86E1-5678-E14C-AC4F-71A7AFD6E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305D-6DC4-4143-B252-44A38F033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65DD6-433C-0241-8F52-FCA97B514E0D}" type="datetimeFigureOut">
              <a:rPr lang="en-US" smtClean="0"/>
              <a:t>08-08-2020</a:t>
            </a:fld>
            <a:endParaRPr lang="en-US"/>
          </a:p>
        </p:txBody>
      </p:sp>
      <p:sp>
        <p:nvSpPr>
          <p:cNvPr id="5" name="Footer Placeholder 4">
            <a:extLst>
              <a:ext uri="{FF2B5EF4-FFF2-40B4-BE49-F238E27FC236}">
                <a16:creationId xmlns:a16="http://schemas.microsoft.com/office/drawing/2014/main" id="{A3E1B1CD-B6E0-4741-9029-1E24C58A5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E5AB6E-5094-EA46-B284-098D4517B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2208C-4299-A84A-A086-92CAFA3A65ED}" type="slidenum">
              <a:rPr lang="en-US" smtClean="0"/>
              <a:t>‹#›</a:t>
            </a:fld>
            <a:endParaRPr lang="en-US"/>
          </a:p>
        </p:txBody>
      </p:sp>
    </p:spTree>
    <p:extLst>
      <p:ext uri="{BB962C8B-B14F-4D97-AF65-F5344CB8AC3E}">
        <p14:creationId xmlns:p14="http://schemas.microsoft.com/office/powerpoint/2010/main" val="189660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C96735-C502-4296-94A3-E6011D0632F9}"/>
              </a:ext>
            </a:extLst>
          </p:cNvPr>
          <p:cNvGrpSpPr/>
          <p:nvPr/>
        </p:nvGrpSpPr>
        <p:grpSpPr>
          <a:xfrm>
            <a:off x="1524000" y="1"/>
            <a:ext cx="9143074" cy="599127"/>
            <a:chOff x="0" y="13335"/>
            <a:chExt cx="9144218" cy="599127"/>
          </a:xfrm>
        </p:grpSpPr>
        <p:sp>
          <p:nvSpPr>
            <p:cNvPr id="3" name="TextBox 32">
              <a:extLst>
                <a:ext uri="{FF2B5EF4-FFF2-40B4-BE49-F238E27FC236}">
                  <a16:creationId xmlns:a16="http://schemas.microsoft.com/office/drawing/2014/main" id="{960C86F6-48C4-423A-9676-81203850631D}"/>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Summary Table</a:t>
              </a:r>
              <a:endParaRPr lang="en-GB" sz="3200" dirty="0"/>
            </a:p>
          </p:txBody>
        </p:sp>
        <p:cxnSp>
          <p:nvCxnSpPr>
            <p:cNvPr id="4" name="Straight Connector 3">
              <a:extLst>
                <a:ext uri="{FF2B5EF4-FFF2-40B4-BE49-F238E27FC236}">
                  <a16:creationId xmlns:a16="http://schemas.microsoft.com/office/drawing/2014/main" id="{9D470BAB-5246-4925-B013-C01DE657B31C}"/>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mc:Choice xmlns:a14="http://schemas.microsoft.com/office/drawing/2010/main" Requires="a14">
          <p:graphicFrame>
            <p:nvGraphicFramePr>
              <p:cNvPr id="5" name="Table 4">
                <a:extLst>
                  <a:ext uri="{FF2B5EF4-FFF2-40B4-BE49-F238E27FC236}">
                    <a16:creationId xmlns:a16="http://schemas.microsoft.com/office/drawing/2014/main" id="{9FA1984C-8BDE-47CE-B1A1-98FE8240247B}"/>
                  </a:ext>
                </a:extLst>
              </p:cNvPr>
              <p:cNvGraphicFramePr>
                <a:graphicFrameLocks noGrp="1"/>
              </p:cNvGraphicFramePr>
              <p:nvPr>
                <p:extLst/>
              </p:nvPr>
            </p:nvGraphicFramePr>
            <p:xfrm>
              <a:off x="2303960" y="2441575"/>
              <a:ext cx="6672361" cy="1899920"/>
            </p:xfrm>
            <a:graphic>
              <a:graphicData uri="http://schemas.openxmlformats.org/drawingml/2006/table">
                <a:tbl>
                  <a:tblPr firstRow="1" bandRow="1">
                    <a:tableStyleId>{5940675A-B579-460E-94D1-54222C63F5DA}</a:tableStyleId>
                  </a:tblPr>
                  <a:tblGrid>
                    <a:gridCol w="1326148">
                      <a:extLst>
                        <a:ext uri="{9D8B030D-6E8A-4147-A177-3AD203B41FA5}">
                          <a16:colId xmlns:a16="http://schemas.microsoft.com/office/drawing/2014/main" val="1370734081"/>
                        </a:ext>
                      </a:extLst>
                    </a:gridCol>
                    <a:gridCol w="675817">
                      <a:extLst>
                        <a:ext uri="{9D8B030D-6E8A-4147-A177-3AD203B41FA5}">
                          <a16:colId xmlns:a16="http://schemas.microsoft.com/office/drawing/2014/main" val="884192684"/>
                        </a:ext>
                      </a:extLst>
                    </a:gridCol>
                    <a:gridCol w="2390523">
                      <a:extLst>
                        <a:ext uri="{9D8B030D-6E8A-4147-A177-3AD203B41FA5}">
                          <a16:colId xmlns:a16="http://schemas.microsoft.com/office/drawing/2014/main" val="1848345707"/>
                        </a:ext>
                      </a:extLst>
                    </a:gridCol>
                    <a:gridCol w="2279873">
                      <a:extLst>
                        <a:ext uri="{9D8B030D-6E8A-4147-A177-3AD203B41FA5}">
                          <a16:colId xmlns:a16="http://schemas.microsoft.com/office/drawing/2014/main" val="3562790070"/>
                        </a:ext>
                      </a:extLst>
                    </a:gridCol>
                  </a:tblGrid>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r>
                            <a:rPr lang="en-GB" b="1" dirty="0"/>
                            <a:t>Which hypothesis is actually true</a:t>
                          </a:r>
                        </a:p>
                      </a:txBody>
                      <a:tcPr/>
                    </a:tc>
                    <a:tc hMerge="1">
                      <a:txBody>
                        <a:bodyPr/>
                        <a:lstStyle/>
                        <a:p>
                          <a:endParaRPr lang="en-GB" dirty="0"/>
                        </a:p>
                      </a:txBody>
                      <a:tcPr/>
                    </a:tc>
                    <a:extLst>
                      <a:ext uri="{0D108BD9-81ED-4DB2-BD59-A6C34878D82A}">
                        <a16:rowId xmlns:a16="http://schemas.microsoft.com/office/drawing/2014/main" val="3962348247"/>
                      </a:ext>
                    </a:extLst>
                  </a:tr>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GB"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a:rPr lang="en-GB" smtClean="0">
                                        <a:latin typeface="Cambria Math" panose="02040503050406030204" pitchFamily="18" charset="0"/>
                                      </a:rPr>
                                      <m:t>𝐻</m:t>
                                    </m:r>
                                  </m:e>
                                  <m:sub>
                                    <m:r>
                                      <a:rPr lang="en-GB" smtClean="0">
                                        <a:latin typeface="Cambria Math" panose="02040503050406030204" pitchFamily="18" charset="0"/>
                                      </a:rPr>
                                      <m:t>0</m:t>
                                    </m:r>
                                  </m:sub>
                                </m:sSub>
                              </m:oMath>
                            </m:oMathPara>
                          </a14:m>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a:rPr lang="en-GB" smtClean="0">
                                        <a:latin typeface="Cambria Math" panose="02040503050406030204" pitchFamily="18" charset="0"/>
                                      </a:rPr>
                                      <m:t>𝐻</m:t>
                                    </m:r>
                                  </m:e>
                                  <m:sub>
                                    <m:r>
                                      <a:rPr lang="en-GB" smtClean="0">
                                        <a:latin typeface="Cambria Math" panose="02040503050406030204" pitchFamily="18" charset="0"/>
                                      </a:rPr>
                                      <m:t>1</m:t>
                                    </m:r>
                                  </m:sub>
                                </m:sSub>
                              </m:oMath>
                            </m:oMathPara>
                          </a14:m>
                          <a:endParaRPr lang="en-GB" dirty="0"/>
                        </a:p>
                      </a:txBody>
                      <a:tcPr/>
                    </a:tc>
                    <a:extLst>
                      <a:ext uri="{0D108BD9-81ED-4DB2-BD59-A6C34878D82A}">
                        <a16:rowId xmlns:a16="http://schemas.microsoft.com/office/drawing/2014/main" val="2481068198"/>
                      </a:ext>
                    </a:extLst>
                  </a:tr>
                  <a:tr h="370840">
                    <a:tc rowSpan="2">
                      <a:txBody>
                        <a:bodyPr/>
                        <a:lstStyle/>
                        <a:p>
                          <a:r>
                            <a:rPr lang="en-GB" b="1" dirty="0"/>
                            <a:t>Conclusion of test</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a:rPr lang="en-GB" smtClean="0">
                                        <a:latin typeface="Cambria Math" panose="02040503050406030204" pitchFamily="18" charset="0"/>
                                      </a:rPr>
                                      <m:t>𝐻</m:t>
                                    </m:r>
                                  </m:e>
                                  <m:sub>
                                    <m:r>
                                      <a:rPr lang="en-GB" smtClean="0">
                                        <a:latin typeface="Cambria Math" panose="02040503050406030204" pitchFamily="18" charset="0"/>
                                      </a:rPr>
                                      <m:t>0</m:t>
                                    </m:r>
                                  </m:sub>
                                </m:sSub>
                              </m:oMath>
                            </m:oMathPara>
                          </a14:m>
                          <a:endParaRPr lang="en-GB" dirty="0"/>
                        </a:p>
                      </a:txBody>
                      <a:tcPr/>
                    </a:tc>
                    <a:tc>
                      <a:txBody>
                        <a:bodyPr/>
                        <a:lstStyle/>
                        <a:p>
                          <a:r>
                            <a:rPr lang="en-GB" dirty="0">
                              <a:solidFill>
                                <a:schemeClr val="accent3"/>
                              </a:solidFill>
                            </a:rPr>
                            <a:t>OK </a:t>
                          </a:r>
                          <a:br>
                            <a:rPr lang="en-GB" dirty="0">
                              <a:solidFill>
                                <a:schemeClr val="accent3"/>
                              </a:solidFill>
                            </a:rPr>
                          </a:br>
                          <a:r>
                            <a:rPr lang="en-GB" sz="1400" dirty="0">
                              <a:solidFill>
                                <a:schemeClr val="accent3"/>
                              </a:solidFill>
                            </a:rPr>
                            <a:t>(“true negative”)</a:t>
                          </a:r>
                          <a:endParaRPr lang="en-GB" dirty="0">
                            <a:solidFill>
                              <a:schemeClr val="accent3"/>
                            </a:solidFill>
                          </a:endParaRPr>
                        </a:p>
                      </a:txBody>
                      <a:tcPr/>
                    </a:tc>
                    <a:tc>
                      <a:txBody>
                        <a:bodyPr/>
                        <a:lstStyle/>
                        <a:p>
                          <a:r>
                            <a:rPr lang="en-GB" dirty="0">
                              <a:solidFill>
                                <a:srgbClr val="FF0000"/>
                              </a:solidFill>
                            </a:rPr>
                            <a:t>Type II error </a:t>
                          </a:r>
                          <a:br>
                            <a:rPr lang="en-GB" dirty="0">
                              <a:solidFill>
                                <a:srgbClr val="FF0000"/>
                              </a:solidFill>
                            </a:rPr>
                          </a:br>
                          <a:r>
                            <a:rPr lang="en-GB" sz="1400" dirty="0">
                              <a:solidFill>
                                <a:srgbClr val="FF0000"/>
                              </a:solidFill>
                            </a:rPr>
                            <a:t>(“false negative”)</a:t>
                          </a:r>
                          <a:endParaRPr lang="en-GB" dirty="0">
                            <a:solidFill>
                              <a:srgbClr val="FF0000"/>
                            </a:solidFill>
                          </a:endParaRPr>
                        </a:p>
                      </a:txBody>
                      <a:tcPr/>
                    </a:tc>
                    <a:extLst>
                      <a:ext uri="{0D108BD9-81ED-4DB2-BD59-A6C34878D82A}">
                        <a16:rowId xmlns:a16="http://schemas.microsoft.com/office/drawing/2014/main" val="1064959036"/>
                      </a:ext>
                    </a:extLst>
                  </a:tr>
                  <a:tr h="370840">
                    <a:tc vMerge="1">
                      <a:txBody>
                        <a:bodyPr/>
                        <a:lstStyle/>
                        <a:p>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a:rPr lang="en-GB" smtClean="0">
                                        <a:latin typeface="Cambria Math" panose="02040503050406030204" pitchFamily="18" charset="0"/>
                                      </a:rPr>
                                      <m:t>𝐻</m:t>
                                    </m:r>
                                  </m:e>
                                  <m:sub>
                                    <m:r>
                                      <a:rPr lang="en-GB" smtClean="0">
                                        <a:latin typeface="Cambria Math" panose="02040503050406030204" pitchFamily="18" charset="0"/>
                                      </a:rPr>
                                      <m:t>1</m:t>
                                    </m:r>
                                  </m:sub>
                                </m:sSub>
                              </m:oMath>
                            </m:oMathPara>
                          </a14:m>
                          <a:endParaRPr lang="en-GB" dirty="0"/>
                        </a:p>
                      </a:txBody>
                      <a:tcPr/>
                    </a:tc>
                    <a:tc>
                      <a:txBody>
                        <a:bodyPr/>
                        <a:lstStyle/>
                        <a:p>
                          <a:r>
                            <a:rPr lang="en-GB" dirty="0">
                              <a:solidFill>
                                <a:srgbClr val="FF0000"/>
                              </a:solidFill>
                            </a:rPr>
                            <a:t>Type I error </a:t>
                          </a:r>
                          <a:br>
                            <a:rPr lang="en-GB" dirty="0">
                              <a:solidFill>
                                <a:srgbClr val="FF0000"/>
                              </a:solidFill>
                            </a:rPr>
                          </a:br>
                          <a:r>
                            <a:rPr lang="en-GB" sz="1400" dirty="0">
                              <a:solidFill>
                                <a:srgbClr val="FF0000"/>
                              </a:solidFill>
                            </a:rPr>
                            <a:t>(“false positive”)</a:t>
                          </a:r>
                        </a:p>
                      </a:txBody>
                      <a:tcPr/>
                    </a:tc>
                    <a:tc>
                      <a:txBody>
                        <a:bodyPr/>
                        <a:lstStyle/>
                        <a:p>
                          <a:r>
                            <a:rPr lang="en-GB" dirty="0">
                              <a:solidFill>
                                <a:schemeClr val="accent3"/>
                              </a:solidFill>
                            </a:rPr>
                            <a:t>OK </a:t>
                          </a:r>
                          <a:br>
                            <a:rPr lang="en-GB" dirty="0">
                              <a:solidFill>
                                <a:schemeClr val="accent3"/>
                              </a:solidFill>
                            </a:rPr>
                          </a:br>
                          <a:r>
                            <a:rPr lang="en-GB" sz="1400" dirty="0">
                              <a:solidFill>
                                <a:schemeClr val="accent3"/>
                              </a:solidFill>
                            </a:rPr>
                            <a:t>(“true positive”)</a:t>
                          </a:r>
                        </a:p>
                      </a:txBody>
                      <a:tcPr/>
                    </a:tc>
                    <a:extLst>
                      <a:ext uri="{0D108BD9-81ED-4DB2-BD59-A6C34878D82A}">
                        <a16:rowId xmlns:a16="http://schemas.microsoft.com/office/drawing/2014/main" val="2750601995"/>
                      </a:ext>
                    </a:extLst>
                  </a:tr>
                </a:tbl>
              </a:graphicData>
            </a:graphic>
          </p:graphicFrame>
        </mc:Choice>
        <mc:Fallback>
          <p:graphicFrame>
            <p:nvGraphicFramePr>
              <p:cNvPr id="5" name="Table 4">
                <a:extLst>
                  <a:ext uri="{FF2B5EF4-FFF2-40B4-BE49-F238E27FC236}">
                    <a16:creationId xmlns:a16="http://schemas.microsoft.com/office/drawing/2014/main" id="{9FA1984C-8BDE-47CE-B1A1-98FE8240247B}"/>
                  </a:ext>
                </a:extLst>
              </p:cNvPr>
              <p:cNvGraphicFramePr>
                <a:graphicFrameLocks noGrp="1"/>
              </p:cNvGraphicFramePr>
              <p:nvPr>
                <p:extLst/>
              </p:nvPr>
            </p:nvGraphicFramePr>
            <p:xfrm>
              <a:off x="2303960" y="2441575"/>
              <a:ext cx="6672361" cy="1899920"/>
            </p:xfrm>
            <a:graphic>
              <a:graphicData uri="http://schemas.openxmlformats.org/drawingml/2006/table">
                <a:tbl>
                  <a:tblPr firstRow="1" bandRow="1">
                    <a:tableStyleId>{5940675A-B579-460E-94D1-54222C63F5DA}</a:tableStyleId>
                  </a:tblPr>
                  <a:tblGrid>
                    <a:gridCol w="1326148">
                      <a:extLst>
                        <a:ext uri="{9D8B030D-6E8A-4147-A177-3AD203B41FA5}">
                          <a16:colId xmlns:a16="http://schemas.microsoft.com/office/drawing/2014/main" val="1370734081"/>
                        </a:ext>
                      </a:extLst>
                    </a:gridCol>
                    <a:gridCol w="675817">
                      <a:extLst>
                        <a:ext uri="{9D8B030D-6E8A-4147-A177-3AD203B41FA5}">
                          <a16:colId xmlns:a16="http://schemas.microsoft.com/office/drawing/2014/main" val="884192684"/>
                        </a:ext>
                      </a:extLst>
                    </a:gridCol>
                    <a:gridCol w="2390523">
                      <a:extLst>
                        <a:ext uri="{9D8B030D-6E8A-4147-A177-3AD203B41FA5}">
                          <a16:colId xmlns:a16="http://schemas.microsoft.com/office/drawing/2014/main" val="1848345707"/>
                        </a:ext>
                      </a:extLst>
                    </a:gridCol>
                    <a:gridCol w="2279873">
                      <a:extLst>
                        <a:ext uri="{9D8B030D-6E8A-4147-A177-3AD203B41FA5}">
                          <a16:colId xmlns:a16="http://schemas.microsoft.com/office/drawing/2014/main" val="3562790070"/>
                        </a:ext>
                      </a:extLst>
                    </a:gridCol>
                  </a:tblGrid>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r>
                            <a:rPr lang="en-GB" b="1" dirty="0"/>
                            <a:t>Which hypothesis is actually true</a:t>
                          </a:r>
                        </a:p>
                      </a:txBody>
                      <a:tcPr/>
                    </a:tc>
                    <a:tc hMerge="1">
                      <a:txBody>
                        <a:bodyPr/>
                        <a:lstStyle/>
                        <a:p>
                          <a:endParaRPr lang="en-GB" dirty="0"/>
                        </a:p>
                      </a:txBody>
                      <a:tcPr/>
                    </a:tc>
                    <a:extLst>
                      <a:ext uri="{0D108BD9-81ED-4DB2-BD59-A6C34878D82A}">
                        <a16:rowId xmlns:a16="http://schemas.microsoft.com/office/drawing/2014/main" val="3962348247"/>
                      </a:ext>
                    </a:extLst>
                  </a:tr>
                  <a:tr h="37084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GB"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endParaRPr lang="en-US"/>
                        </a:p>
                      </a:txBody>
                      <a:tcPr>
                        <a:blipFill>
                          <a:blip r:embed="rId2"/>
                          <a:stretch>
                            <a:fillRect l="-83969" t="-108197" r="-95674" b="-329508"/>
                          </a:stretch>
                        </a:blipFill>
                      </a:tcPr>
                    </a:tc>
                    <a:tc>
                      <a:txBody>
                        <a:bodyPr/>
                        <a:lstStyle/>
                        <a:p>
                          <a:endParaRPr lang="en-US"/>
                        </a:p>
                      </a:txBody>
                      <a:tcPr>
                        <a:blipFill>
                          <a:blip r:embed="rId2"/>
                          <a:stretch>
                            <a:fillRect l="-193316" t="-108197" r="-535" b="-329508"/>
                          </a:stretch>
                        </a:blipFill>
                      </a:tcPr>
                    </a:tc>
                    <a:extLst>
                      <a:ext uri="{0D108BD9-81ED-4DB2-BD59-A6C34878D82A}">
                        <a16:rowId xmlns:a16="http://schemas.microsoft.com/office/drawing/2014/main" val="2481068198"/>
                      </a:ext>
                    </a:extLst>
                  </a:tr>
                  <a:tr h="579120">
                    <a:tc rowSpan="2">
                      <a:txBody>
                        <a:bodyPr/>
                        <a:lstStyle/>
                        <a:p>
                          <a:r>
                            <a:rPr lang="en-GB" b="1" dirty="0"/>
                            <a:t>Conclusion of test</a:t>
                          </a:r>
                        </a:p>
                      </a:txBody>
                      <a:tcPr/>
                    </a:tc>
                    <a:tc>
                      <a:txBody>
                        <a:bodyPr/>
                        <a:lstStyle/>
                        <a:p>
                          <a:endParaRPr lang="en-US"/>
                        </a:p>
                      </a:txBody>
                      <a:tcPr>
                        <a:blipFill>
                          <a:blip r:embed="rId2"/>
                          <a:stretch>
                            <a:fillRect l="-197297" t="-132292" r="-692793" b="-109375"/>
                          </a:stretch>
                        </a:blipFill>
                      </a:tcPr>
                    </a:tc>
                    <a:tc>
                      <a:txBody>
                        <a:bodyPr/>
                        <a:lstStyle/>
                        <a:p>
                          <a:r>
                            <a:rPr lang="en-GB" dirty="0">
                              <a:solidFill>
                                <a:schemeClr val="accent3"/>
                              </a:solidFill>
                            </a:rPr>
                            <a:t>OK </a:t>
                          </a:r>
                          <a:br>
                            <a:rPr lang="en-GB" dirty="0">
                              <a:solidFill>
                                <a:schemeClr val="accent3"/>
                              </a:solidFill>
                            </a:rPr>
                          </a:br>
                          <a:r>
                            <a:rPr lang="en-GB" sz="1400" dirty="0">
                              <a:solidFill>
                                <a:schemeClr val="accent3"/>
                              </a:solidFill>
                            </a:rPr>
                            <a:t>(“true negative”)</a:t>
                          </a:r>
                          <a:endParaRPr lang="en-GB" dirty="0">
                            <a:solidFill>
                              <a:schemeClr val="accent3"/>
                            </a:solidFill>
                          </a:endParaRPr>
                        </a:p>
                      </a:txBody>
                      <a:tcPr/>
                    </a:tc>
                    <a:tc>
                      <a:txBody>
                        <a:bodyPr/>
                        <a:lstStyle/>
                        <a:p>
                          <a:r>
                            <a:rPr lang="en-GB" dirty="0">
                              <a:solidFill>
                                <a:srgbClr val="FF0000"/>
                              </a:solidFill>
                            </a:rPr>
                            <a:t>Type II error </a:t>
                          </a:r>
                          <a:br>
                            <a:rPr lang="en-GB" dirty="0">
                              <a:solidFill>
                                <a:srgbClr val="FF0000"/>
                              </a:solidFill>
                            </a:rPr>
                          </a:br>
                          <a:r>
                            <a:rPr lang="en-GB" sz="1400" dirty="0">
                              <a:solidFill>
                                <a:srgbClr val="FF0000"/>
                              </a:solidFill>
                            </a:rPr>
                            <a:t>(“false negative”)</a:t>
                          </a:r>
                          <a:endParaRPr lang="en-GB" dirty="0">
                            <a:solidFill>
                              <a:srgbClr val="FF0000"/>
                            </a:solidFill>
                          </a:endParaRPr>
                        </a:p>
                      </a:txBody>
                      <a:tcPr/>
                    </a:tc>
                    <a:extLst>
                      <a:ext uri="{0D108BD9-81ED-4DB2-BD59-A6C34878D82A}">
                        <a16:rowId xmlns:a16="http://schemas.microsoft.com/office/drawing/2014/main" val="1064959036"/>
                      </a:ext>
                    </a:extLst>
                  </a:tr>
                  <a:tr h="579120">
                    <a:tc vMerge="1">
                      <a:txBody>
                        <a:bodyPr/>
                        <a:lstStyle/>
                        <a:p>
                          <a:endParaRPr lang="en-GB" dirty="0"/>
                        </a:p>
                      </a:txBody>
                      <a:tcPr/>
                    </a:tc>
                    <a:tc>
                      <a:txBody>
                        <a:bodyPr/>
                        <a:lstStyle/>
                        <a:p>
                          <a:endParaRPr lang="en-US"/>
                        </a:p>
                      </a:txBody>
                      <a:tcPr>
                        <a:blipFill>
                          <a:blip r:embed="rId2"/>
                          <a:stretch>
                            <a:fillRect l="-197297" t="-234737" r="-692793" b="-10526"/>
                          </a:stretch>
                        </a:blipFill>
                      </a:tcPr>
                    </a:tc>
                    <a:tc>
                      <a:txBody>
                        <a:bodyPr/>
                        <a:lstStyle/>
                        <a:p>
                          <a:r>
                            <a:rPr lang="en-GB" dirty="0">
                              <a:solidFill>
                                <a:srgbClr val="FF0000"/>
                              </a:solidFill>
                            </a:rPr>
                            <a:t>Type I error </a:t>
                          </a:r>
                          <a:br>
                            <a:rPr lang="en-GB" dirty="0">
                              <a:solidFill>
                                <a:srgbClr val="FF0000"/>
                              </a:solidFill>
                            </a:rPr>
                          </a:br>
                          <a:r>
                            <a:rPr lang="en-GB" sz="1400" dirty="0">
                              <a:solidFill>
                                <a:srgbClr val="FF0000"/>
                              </a:solidFill>
                            </a:rPr>
                            <a:t>(“false positive”)</a:t>
                          </a:r>
                        </a:p>
                      </a:txBody>
                      <a:tcPr/>
                    </a:tc>
                    <a:tc>
                      <a:txBody>
                        <a:bodyPr/>
                        <a:lstStyle/>
                        <a:p>
                          <a:r>
                            <a:rPr lang="en-GB" dirty="0">
                              <a:solidFill>
                                <a:schemeClr val="accent3"/>
                              </a:solidFill>
                            </a:rPr>
                            <a:t>OK </a:t>
                          </a:r>
                          <a:br>
                            <a:rPr lang="en-GB" dirty="0">
                              <a:solidFill>
                                <a:schemeClr val="accent3"/>
                              </a:solidFill>
                            </a:rPr>
                          </a:br>
                          <a:r>
                            <a:rPr lang="en-GB" sz="1400" dirty="0">
                              <a:solidFill>
                                <a:schemeClr val="accent3"/>
                              </a:solidFill>
                            </a:rPr>
                            <a:t>(“true positive”)</a:t>
                          </a:r>
                        </a:p>
                      </a:txBody>
                      <a:tcPr/>
                    </a:tc>
                    <a:extLst>
                      <a:ext uri="{0D108BD9-81ED-4DB2-BD59-A6C34878D82A}">
                        <a16:rowId xmlns:a16="http://schemas.microsoft.com/office/drawing/2014/main" val="2750601995"/>
                      </a:ext>
                    </a:extLst>
                  </a:tr>
                </a:tbl>
              </a:graphicData>
            </a:graphic>
          </p:graphicFrame>
        </mc:Fallback>
      </mc:AlternateContent>
      <p:sp>
        <p:nvSpPr>
          <p:cNvPr id="9" name="TextBox 8">
            <a:extLst>
              <a:ext uri="{FF2B5EF4-FFF2-40B4-BE49-F238E27FC236}">
                <a16:creationId xmlns:a16="http://schemas.microsoft.com/office/drawing/2014/main" id="{15B25708-2CCF-46EF-8294-E5CB43927DF8}"/>
              </a:ext>
            </a:extLst>
          </p:cNvPr>
          <p:cNvSpPr txBox="1"/>
          <p:nvPr/>
        </p:nvSpPr>
        <p:spPr>
          <a:xfrm>
            <a:off x="2380160" y="1442493"/>
            <a:ext cx="2279873" cy="954107"/>
          </a:xfrm>
          <a:prstGeom prst="rect">
            <a:avLst/>
          </a:prstGeom>
          <a:noFill/>
        </p:spPr>
        <p:txBody>
          <a:bodyPr wrap="square" rtlCol="0">
            <a:spAutoFit/>
          </a:bodyPr>
          <a:lstStyle/>
          <a:p>
            <a:r>
              <a:rPr lang="en-GB" sz="1400" dirty="0"/>
              <a:t>e.g. As a doctor, concluding someone doesn’t have a disease when they indeed don’t.</a:t>
            </a:r>
          </a:p>
        </p:txBody>
      </p:sp>
      <p:cxnSp>
        <p:nvCxnSpPr>
          <p:cNvPr id="14" name="Straight Arrow Connector 13">
            <a:extLst>
              <a:ext uri="{FF2B5EF4-FFF2-40B4-BE49-F238E27FC236}">
                <a16:creationId xmlns:a16="http://schemas.microsoft.com/office/drawing/2014/main" id="{5FFD10EA-2649-4080-9D00-8C7BCDC8DD16}"/>
              </a:ext>
            </a:extLst>
          </p:cNvPr>
          <p:cNvCxnSpPr/>
          <p:nvPr/>
        </p:nvCxnSpPr>
        <p:spPr>
          <a:xfrm>
            <a:off x="3287689" y="2204865"/>
            <a:ext cx="1084287" cy="108126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4DFDBE14-46A2-4CB5-838F-6C89E0AD8292}"/>
              </a:ext>
            </a:extLst>
          </p:cNvPr>
          <p:cNvCxnSpPr>
            <a:cxnSpLocks/>
          </p:cNvCxnSpPr>
          <p:nvPr/>
        </p:nvCxnSpPr>
        <p:spPr>
          <a:xfrm flipH="1">
            <a:off x="8296275" y="2152650"/>
            <a:ext cx="323850" cy="1181100"/>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4180174D-716C-48D0-9414-79B8A0DDD7C4}"/>
              </a:ext>
            </a:extLst>
          </p:cNvPr>
          <p:cNvSpPr txBox="1"/>
          <p:nvPr/>
        </p:nvSpPr>
        <p:spPr>
          <a:xfrm>
            <a:off x="7750659" y="1093769"/>
            <a:ext cx="2583967" cy="954107"/>
          </a:xfrm>
          <a:prstGeom prst="rect">
            <a:avLst/>
          </a:prstGeom>
          <a:noFill/>
        </p:spPr>
        <p:txBody>
          <a:bodyPr wrap="square" rtlCol="0">
            <a:spAutoFit/>
          </a:bodyPr>
          <a:lstStyle/>
          <a:p>
            <a:r>
              <a:rPr lang="en-GB" sz="1400" dirty="0"/>
              <a:t>e.g. As a doctor, concluding someone doesn’t have a disease, when they actually have it (the worst-case scenario!)</a:t>
            </a:r>
          </a:p>
        </p:txBody>
      </p:sp>
      <p:cxnSp>
        <p:nvCxnSpPr>
          <p:cNvPr id="19" name="Straight Arrow Connector 18">
            <a:extLst>
              <a:ext uri="{FF2B5EF4-FFF2-40B4-BE49-F238E27FC236}">
                <a16:creationId xmlns:a16="http://schemas.microsoft.com/office/drawing/2014/main" id="{4BEB3389-C781-4B9D-B60E-27307F15421E}"/>
              </a:ext>
            </a:extLst>
          </p:cNvPr>
          <p:cNvCxnSpPr>
            <a:cxnSpLocks/>
          </p:cNvCxnSpPr>
          <p:nvPr/>
        </p:nvCxnSpPr>
        <p:spPr>
          <a:xfrm flipH="1" flipV="1">
            <a:off x="8067677" y="4514851"/>
            <a:ext cx="476249" cy="390525"/>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858106BF-8D88-420A-8CA8-8ED78F2DCCAE}"/>
              </a:ext>
            </a:extLst>
          </p:cNvPr>
          <p:cNvSpPr txBox="1"/>
          <p:nvPr/>
        </p:nvSpPr>
        <p:spPr>
          <a:xfrm>
            <a:off x="8067677" y="5013176"/>
            <a:ext cx="2362199" cy="523220"/>
          </a:xfrm>
          <a:prstGeom prst="rect">
            <a:avLst/>
          </a:prstGeom>
          <a:noFill/>
        </p:spPr>
        <p:txBody>
          <a:bodyPr wrap="square" rtlCol="0">
            <a:spAutoFit/>
          </a:bodyPr>
          <a:lstStyle/>
          <a:p>
            <a:r>
              <a:rPr lang="en-GB" sz="1400" dirty="0"/>
              <a:t>e.g. Correctly diagnosing someone to have the disease.</a:t>
            </a:r>
          </a:p>
        </p:txBody>
      </p:sp>
      <p:cxnSp>
        <p:nvCxnSpPr>
          <p:cNvPr id="23" name="Straight Arrow Connector 22">
            <a:extLst>
              <a:ext uri="{FF2B5EF4-FFF2-40B4-BE49-F238E27FC236}">
                <a16:creationId xmlns:a16="http://schemas.microsoft.com/office/drawing/2014/main" id="{788ABBD4-6888-4C5C-973F-12726FFB17C2}"/>
              </a:ext>
            </a:extLst>
          </p:cNvPr>
          <p:cNvCxnSpPr>
            <a:cxnSpLocks/>
          </p:cNvCxnSpPr>
          <p:nvPr/>
        </p:nvCxnSpPr>
        <p:spPr>
          <a:xfrm flipV="1">
            <a:off x="4076700" y="4434449"/>
            <a:ext cx="390526" cy="45187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9512D649-9CA8-4AF3-BC81-BB5B2683A6E5}"/>
              </a:ext>
            </a:extLst>
          </p:cNvPr>
          <p:cNvSpPr txBox="1"/>
          <p:nvPr/>
        </p:nvSpPr>
        <p:spPr>
          <a:xfrm>
            <a:off x="2648732" y="4982305"/>
            <a:ext cx="2362199" cy="738664"/>
          </a:xfrm>
          <a:prstGeom prst="rect">
            <a:avLst/>
          </a:prstGeom>
          <a:noFill/>
        </p:spPr>
        <p:txBody>
          <a:bodyPr wrap="square" rtlCol="0">
            <a:spAutoFit/>
          </a:bodyPr>
          <a:lstStyle/>
          <a:p>
            <a:r>
              <a:rPr lang="en-GB" sz="1400" dirty="0"/>
              <a:t>e.g. Making an incorrect diagnosis of a disease when the patient doesn’t have it.</a:t>
            </a:r>
          </a:p>
        </p:txBody>
      </p:sp>
    </p:spTree>
    <p:extLst>
      <p:ext uri="{BB962C8B-B14F-4D97-AF65-F5344CB8AC3E}">
        <p14:creationId xmlns:p14="http://schemas.microsoft.com/office/powerpoint/2010/main" val="140780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B46A5B4-16FE-49C7-B501-66291ED4AF42}"/>
              </a:ext>
            </a:extLst>
          </p:cNvPr>
          <p:cNvGrpSpPr/>
          <p:nvPr/>
        </p:nvGrpSpPr>
        <p:grpSpPr>
          <a:xfrm>
            <a:off x="1524000" y="1"/>
            <a:ext cx="9143074" cy="599127"/>
            <a:chOff x="0" y="13335"/>
            <a:chExt cx="9144218" cy="599127"/>
          </a:xfrm>
        </p:grpSpPr>
        <p:sp>
          <p:nvSpPr>
            <p:cNvPr id="3" name="TextBox 32">
              <a:extLst>
                <a:ext uri="{FF2B5EF4-FFF2-40B4-BE49-F238E27FC236}">
                  <a16:creationId xmlns:a16="http://schemas.microsoft.com/office/drawing/2014/main" id="{56EB7547-0487-48FB-9E96-7939C1F08DE9}"/>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a:t>
              </a:r>
            </a:p>
          </p:txBody>
        </p:sp>
        <p:cxnSp>
          <p:nvCxnSpPr>
            <p:cNvPr id="4" name="Straight Connector 3">
              <a:extLst>
                <a:ext uri="{FF2B5EF4-FFF2-40B4-BE49-F238E27FC236}">
                  <a16:creationId xmlns:a16="http://schemas.microsoft.com/office/drawing/2014/main" id="{92B5CD94-D244-4E88-A029-52DDD774D2BF}"/>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a:extLst>
              <a:ext uri="{FF2B5EF4-FFF2-40B4-BE49-F238E27FC236}">
                <a16:creationId xmlns:a16="http://schemas.microsoft.com/office/drawing/2014/main" id="{4A0FF71E-F093-400D-A49F-8DC59D7E3964}"/>
              </a:ext>
            </a:extLst>
          </p:cNvPr>
          <p:cNvSpPr txBox="1"/>
          <p:nvPr/>
        </p:nvSpPr>
        <p:spPr>
          <a:xfrm>
            <a:off x="1847528" y="836712"/>
            <a:ext cx="8280920" cy="2308324"/>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Accidents occurred on a stretch of motorway at an average rate of 6 per month. Many of the accidents that occurred involved vehicles skidding into the back of other vehicles. By way of a trial, a new type of road surface that is said to reduce the risk of vehicles skidding is laid on this stretch of road, and during the first month of operation 4 accidents occurred.</a:t>
            </a:r>
          </a:p>
          <a:p>
            <a:pPr marL="342900" indent="-342900">
              <a:buAutoNum type="alphaLcParenBoth"/>
            </a:pPr>
            <a:r>
              <a:rPr lang="en-GB" sz="1600" dirty="0"/>
              <a:t>Test this result to see if it gives evidence that there has been an improvement at the 5% level of significance.</a:t>
            </a:r>
          </a:p>
          <a:p>
            <a:pPr marL="342900" indent="-342900">
              <a:buAutoNum type="alphaLcParenBoth"/>
            </a:pPr>
            <a:r>
              <a:rPr lang="en-GB" sz="1600" dirty="0"/>
              <a:t>Calculate P(Type I error) for this test.</a:t>
            </a:r>
          </a:p>
          <a:p>
            <a:pPr marL="342900" indent="-342900">
              <a:buAutoNum type="alphaLcParenBoth"/>
            </a:pPr>
            <a:r>
              <a:rPr lang="en-GB" sz="1600" dirty="0"/>
              <a:t>If the true average rate of accidents occurring with the new type of road surface was 3.5, calculate the probability of a Type II error.</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381FFD26-D928-4100-83F1-04756CF3D0D3}"/>
                  </a:ext>
                </a:extLst>
              </p:cNvPr>
              <p:cNvSpPr txBox="1"/>
              <p:nvPr/>
            </p:nvSpPr>
            <p:spPr>
              <a:xfrm>
                <a:off x="2040310" y="3280793"/>
                <a:ext cx="6552728" cy="3354765"/>
              </a:xfrm>
              <a:prstGeom prst="rect">
                <a:avLst/>
              </a:prstGeom>
              <a:noFill/>
            </p:spPr>
            <p:txBody>
              <a:bodyPr wrap="square" rtlCol="0">
                <a:spAutoFit/>
              </a:bodyPr>
              <a:lstStyle/>
              <a:p>
                <a:r>
                  <a:rPr lang="en-GB" sz="1600" dirty="0"/>
                  <a:t>Let </a:t>
                </a:r>
                <a14:m>
                  <m:oMath xmlns:m="http://schemas.openxmlformats.org/officeDocument/2006/math">
                    <m:r>
                      <a:rPr lang="en-GB" sz="1600" i="1">
                        <a:latin typeface="Cambria Math" panose="02040503050406030204" pitchFamily="18" charset="0"/>
                      </a:rPr>
                      <m:t>𝑋</m:t>
                    </m:r>
                    <m:r>
                      <a:rPr lang="en-GB" sz="1600" i="1">
                        <a:latin typeface="Cambria Math" panose="02040503050406030204" pitchFamily="18" charset="0"/>
                      </a:rPr>
                      <m:t>=</m:t>
                    </m:r>
                  </m:oMath>
                </a14:m>
                <a:r>
                  <a:rPr lang="en-GB" sz="1600" dirty="0"/>
                  <a:t> </a:t>
                </a:r>
                <a:r>
                  <a:rPr lang="en-GB" sz="1600" dirty="0" err="1"/>
                  <a:t>num</a:t>
                </a:r>
                <a:r>
                  <a:rPr lang="en-GB" sz="1600" dirty="0"/>
                  <a:t> accidents in given month. </a:t>
                </a:r>
                <a14:m>
                  <m:oMath xmlns:m="http://schemas.openxmlformats.org/officeDocument/2006/math">
                    <m:r>
                      <a:rPr lang="en-GB" sz="1600" i="1">
                        <a:latin typeface="Cambria Math" panose="02040503050406030204" pitchFamily="18" charset="0"/>
                      </a:rPr>
                      <m:t>𝑋</m:t>
                    </m:r>
                    <m:r>
                      <a:rPr lang="en-GB" sz="1600" i="1">
                        <a:latin typeface="Cambria Math" panose="02040503050406030204" pitchFamily="18" charset="0"/>
                      </a:rPr>
                      <m:t>~</m:t>
                    </m:r>
                    <m:r>
                      <a:rPr lang="en-GB" sz="1600" i="1">
                        <a:latin typeface="Cambria Math" panose="02040503050406030204" pitchFamily="18" charset="0"/>
                      </a:rPr>
                      <m:t>𝑃𝑜</m:t>
                    </m:r>
                    <m:d>
                      <m:dPr>
                        <m:ctrlPr>
                          <a:rPr lang="en-GB" sz="1600" i="1">
                            <a:latin typeface="Cambria Math" panose="02040503050406030204" pitchFamily="18" charset="0"/>
                          </a:rPr>
                        </m:ctrlPr>
                      </m:dPr>
                      <m:e>
                        <m:r>
                          <a:rPr lang="en-GB" sz="1600" i="1">
                            <a:latin typeface="Cambria Math" panose="02040503050406030204" pitchFamily="18" charset="0"/>
                          </a:rPr>
                          <m:t>𝜆</m:t>
                        </m:r>
                      </m:e>
                    </m:d>
                  </m:oMath>
                </a14:m>
                <a:endParaRPr lang="en-GB" sz="1600" dirty="0"/>
              </a:p>
              <a:p>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m:t>
                    </m:r>
                    <m:r>
                      <a:rPr lang="en-GB" sz="1600" i="1">
                        <a:latin typeface="Cambria Math" panose="02040503050406030204" pitchFamily="18" charset="0"/>
                      </a:rPr>
                      <m:t>𝜆</m:t>
                    </m:r>
                    <m:r>
                      <a:rPr lang="en-GB" sz="1600" i="1">
                        <a:latin typeface="Cambria Math" panose="02040503050406030204" pitchFamily="18" charset="0"/>
                      </a:rPr>
                      <m:t>=6</m:t>
                    </m:r>
                  </m:oMath>
                </a14:m>
                <a:r>
                  <a:rPr lang="en-GB" sz="1600" dirty="0"/>
                  <a:t> (i.e. no change)</a:t>
                </a:r>
              </a:p>
              <a:p>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m:t>
                    </m:r>
                    <m:r>
                      <a:rPr lang="en-GB" sz="1600" i="1">
                        <a:latin typeface="Cambria Math" panose="02040503050406030204" pitchFamily="18" charset="0"/>
                      </a:rPr>
                      <m:t>𝜆</m:t>
                    </m:r>
                    <m:r>
                      <a:rPr lang="en-GB" sz="1600" i="1">
                        <a:latin typeface="Cambria Math" panose="02040503050406030204" pitchFamily="18" charset="0"/>
                      </a:rPr>
                      <m:t>&lt;6</m:t>
                    </m:r>
                  </m:oMath>
                </a14:m>
                <a:r>
                  <a:rPr lang="en-GB" sz="1600" dirty="0"/>
                  <a:t> (i.e. fewer accidents)</a:t>
                </a:r>
              </a:p>
              <a:p>
                <a:r>
                  <a:rPr lang="en-GB" sz="1600" dirty="0"/>
                  <a:t>Assuming </a:t>
                </a:r>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rPr>
                      <m:t>𝑋</m:t>
                    </m:r>
                    <m:r>
                      <a:rPr lang="en-GB" sz="1600" i="1">
                        <a:latin typeface="Cambria Math" panose="02040503050406030204" pitchFamily="18" charset="0"/>
                      </a:rPr>
                      <m:t>~</m:t>
                    </m:r>
                    <m:r>
                      <a:rPr lang="en-GB" sz="1600" i="1">
                        <a:latin typeface="Cambria Math" panose="02040503050406030204" pitchFamily="18" charset="0"/>
                      </a:rPr>
                      <m:t>𝑃𝑜</m:t>
                    </m:r>
                    <m:d>
                      <m:dPr>
                        <m:ctrlPr>
                          <a:rPr lang="en-GB" sz="1600" i="1">
                            <a:latin typeface="Cambria Math" panose="02040503050406030204" pitchFamily="18" charset="0"/>
                          </a:rPr>
                        </m:ctrlPr>
                      </m:dPr>
                      <m:e>
                        <m:r>
                          <a:rPr lang="en-GB" sz="1600" i="1">
                            <a:latin typeface="Cambria Math" panose="02040503050406030204" pitchFamily="18" charset="0"/>
                          </a:rPr>
                          <m:t>6</m:t>
                        </m:r>
                      </m:e>
                    </m:d>
                  </m:oMath>
                </a14:m>
                <a:endParaRPr lang="en-GB" sz="1600" dirty="0"/>
              </a:p>
              <a:p>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𝑋</m:t>
                        </m:r>
                        <m:r>
                          <a:rPr lang="en-GB" sz="1600" i="1">
                            <a:latin typeface="Cambria Math" panose="02040503050406030204" pitchFamily="18" charset="0"/>
                          </a:rPr>
                          <m:t>≤4</m:t>
                        </m:r>
                      </m:e>
                      <m:e>
                        <m:r>
                          <a:rPr lang="en-GB" sz="1600" i="1">
                            <a:latin typeface="Cambria Math" panose="02040503050406030204" pitchFamily="18" charset="0"/>
                          </a:rPr>
                          <m:t>𝜆</m:t>
                        </m:r>
                        <m:r>
                          <a:rPr lang="en-GB" sz="1600" i="1">
                            <a:latin typeface="Cambria Math" panose="02040503050406030204" pitchFamily="18" charset="0"/>
                          </a:rPr>
                          <m:t>=6</m:t>
                        </m:r>
                      </m:e>
                    </m:d>
                    <m:r>
                      <a:rPr lang="en-GB" sz="1600" i="1">
                        <a:latin typeface="Cambria Math" panose="02040503050406030204" pitchFamily="18" charset="0"/>
                      </a:rPr>
                      <m:t>=0.2851</m:t>
                    </m:r>
                  </m:oMath>
                </a14:m>
                <a:r>
                  <a:rPr lang="en-GB" sz="1600" dirty="0"/>
                  <a:t> </a:t>
                </a:r>
              </a:p>
              <a:p>
                <a:r>
                  <a:rPr lang="en-GB" sz="1600" dirty="0"/>
                  <a:t>0.2851 &gt; 0.5 so do not reject </a:t>
                </a:r>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oMath>
                </a14:m>
                <a:r>
                  <a:rPr lang="en-GB" sz="1600" dirty="0"/>
                  <a:t>; insufficient evidence that number of accidents per month has decreased.</a:t>
                </a:r>
              </a:p>
              <a:p>
                <a:endParaRPr lang="en-GB" sz="1600" dirty="0"/>
              </a:p>
              <a:p>
                <a:r>
                  <a:rPr lang="en-GB" sz="1600" dirty="0"/>
                  <a:t>Using tables, critical region: </a:t>
                </a:r>
                <a14:m>
                  <m:oMath xmlns:m="http://schemas.openxmlformats.org/officeDocument/2006/math">
                    <m:r>
                      <a:rPr lang="en-GB" sz="1600" i="1">
                        <a:latin typeface="Cambria Math" panose="02040503050406030204" pitchFamily="18" charset="0"/>
                      </a:rPr>
                      <m:t>𝑋</m:t>
                    </m:r>
                    <m:r>
                      <a:rPr lang="en-GB" sz="1600" i="1">
                        <a:latin typeface="Cambria Math" panose="02040503050406030204" pitchFamily="18" charset="0"/>
                      </a:rPr>
                      <m:t>≤1</m:t>
                    </m:r>
                  </m:oMath>
                </a14:m>
                <a:r>
                  <a:rPr lang="en-GB" sz="1600" dirty="0"/>
                  <a:t> and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𝑋</m:t>
                        </m:r>
                        <m:r>
                          <a:rPr lang="en-GB" sz="1600" i="1">
                            <a:latin typeface="Cambria Math" panose="02040503050406030204" pitchFamily="18" charset="0"/>
                          </a:rPr>
                          <m:t>≤1</m:t>
                        </m:r>
                      </m:e>
                    </m:d>
                    <m:r>
                      <a:rPr lang="en-GB" sz="1600" i="1">
                        <a:latin typeface="Cambria Math" panose="02040503050406030204" pitchFamily="18" charset="0"/>
                      </a:rPr>
                      <m:t>=0.0174</m:t>
                    </m:r>
                  </m:oMath>
                </a14:m>
                <a:endParaRPr lang="en-GB" sz="1600" dirty="0"/>
              </a:p>
              <a:p>
                <a:r>
                  <a:rPr lang="en-GB" sz="1600" dirty="0"/>
                  <a:t>Therefore probability of Type I error = 0.0174</a:t>
                </a:r>
              </a:p>
              <a:p>
                <a:endParaRPr lang="en-GB" sz="1600" dirty="0"/>
              </a:p>
              <a:p>
                <a14:m>
                  <m:oMath xmlns:m="http://schemas.openxmlformats.org/officeDocument/2006/math">
                    <m:r>
                      <a:rPr lang="en-GB" sz="1600" i="1">
                        <a:latin typeface="Cambria Math" panose="02040503050406030204" pitchFamily="18" charset="0"/>
                      </a:rPr>
                      <m:t>𝑃</m:t>
                    </m:r>
                    <m:d>
                      <m:dPr>
                        <m:endChr m:val="|"/>
                        <m:ctrlPr>
                          <a:rPr lang="en-GB" sz="1600" i="1">
                            <a:latin typeface="Cambria Math" panose="02040503050406030204" pitchFamily="18" charset="0"/>
                          </a:rPr>
                        </m:ctrlPr>
                      </m:dPr>
                      <m:e>
                        <m:r>
                          <a:rPr lang="en-GB" sz="1600" i="1">
                            <a:latin typeface="Cambria Math" panose="02040503050406030204" pitchFamily="18" charset="0"/>
                          </a:rPr>
                          <m:t>𝑇𝑦𝑝𝑒</m:t>
                        </m:r>
                        <m:r>
                          <a:rPr lang="en-GB" sz="1600" i="1">
                            <a:latin typeface="Cambria Math" panose="02040503050406030204" pitchFamily="18" charset="0"/>
                          </a:rPr>
                          <m:t> </m:t>
                        </m:r>
                        <m:r>
                          <a:rPr lang="en-GB" sz="1600" i="1">
                            <a:latin typeface="Cambria Math" panose="02040503050406030204" pitchFamily="18" charset="0"/>
                          </a:rPr>
                          <m:t>𝐼𝐼</m:t>
                        </m:r>
                        <m:r>
                          <a:rPr lang="en-GB" sz="1600" i="1">
                            <a:latin typeface="Cambria Math" panose="02040503050406030204" pitchFamily="18" charset="0"/>
                          </a:rPr>
                          <m:t> </m:t>
                        </m:r>
                        <m:r>
                          <a:rPr lang="en-GB" sz="1600" i="1">
                            <a:latin typeface="Cambria Math" panose="02040503050406030204" pitchFamily="18" charset="0"/>
                          </a:rPr>
                          <m:t>𝑒𝑟𝑟𝑜𝑟</m:t>
                        </m:r>
                        <m:r>
                          <a:rPr lang="en-GB" sz="1600" i="1">
                            <a:latin typeface="Cambria Math" panose="02040503050406030204" pitchFamily="18" charset="0"/>
                          </a:rPr>
                          <m:t> </m:t>
                        </m:r>
                      </m:e>
                    </m:d>
                    <m:r>
                      <a:rPr lang="en-GB" sz="1600" i="1">
                        <a:latin typeface="Cambria Math" panose="02040503050406030204" pitchFamily="18" charset="0"/>
                      </a:rPr>
                      <m:t>𝜆</m:t>
                    </m:r>
                    <m:r>
                      <a:rPr lang="en-GB" sz="1600" i="1">
                        <a:latin typeface="Cambria Math" panose="02040503050406030204" pitchFamily="18" charset="0"/>
                      </a:rPr>
                      <m:t>=3.5)=</m:t>
                    </m:r>
                    <m:r>
                      <a:rPr lang="en-GB" sz="1600" i="1">
                        <a:latin typeface="Cambria Math" panose="02040503050406030204" pitchFamily="18" charset="0"/>
                      </a:rPr>
                      <m:t>𝑃</m:t>
                    </m:r>
                    <m:d>
                      <m:dPr>
                        <m:endChr m:val="|"/>
                        <m:ctrlPr>
                          <a:rPr lang="en-GB" sz="1600" i="1">
                            <a:latin typeface="Cambria Math" panose="02040503050406030204" pitchFamily="18" charset="0"/>
                          </a:rPr>
                        </m:ctrlPr>
                      </m:dPr>
                      <m:e>
                        <m:r>
                          <a:rPr lang="en-GB" sz="1600" i="1">
                            <a:latin typeface="Cambria Math" panose="02040503050406030204" pitchFamily="18" charset="0"/>
                          </a:rPr>
                          <m:t>𝑋</m:t>
                        </m:r>
                        <m:r>
                          <a:rPr lang="en-GB" sz="1600" i="1">
                            <a:latin typeface="Cambria Math" panose="02040503050406030204" pitchFamily="18" charset="0"/>
                          </a:rPr>
                          <m:t>≥2 </m:t>
                        </m:r>
                      </m:e>
                    </m:d>
                    <m:r>
                      <a:rPr lang="en-GB" sz="1600" i="1">
                        <a:latin typeface="Cambria Math" panose="02040503050406030204" pitchFamily="18" charset="0"/>
                      </a:rPr>
                      <m:t>𝜆</m:t>
                    </m:r>
                    <m:r>
                      <a:rPr lang="en-GB" sz="1600" i="1">
                        <a:latin typeface="Cambria Math" panose="02040503050406030204" pitchFamily="18" charset="0"/>
                      </a:rPr>
                      <m:t>=3.5)</m:t>
                    </m:r>
                  </m:oMath>
                </a14:m>
                <a:r>
                  <a:rPr lang="en-GB" sz="1600" dirty="0"/>
                  <a:t> </a:t>
                </a:r>
                <a:br>
                  <a:rPr lang="en-GB" sz="1600" dirty="0"/>
                </a:br>
                <a14:m>
                  <m:oMath xmlns:m="http://schemas.openxmlformats.org/officeDocument/2006/math">
                    <m:r>
                      <a:rPr lang="en-GB" sz="1600" i="1">
                        <a:latin typeface="Cambria Math" panose="02040503050406030204" pitchFamily="18" charset="0"/>
                      </a:rPr>
                      <m:t>=1−</m:t>
                    </m:r>
                    <m:r>
                      <a:rPr lang="en-GB" sz="1600" i="1">
                        <a:latin typeface="Cambria Math" panose="02040503050406030204" pitchFamily="18" charset="0"/>
                      </a:rPr>
                      <m:t>𝑃</m:t>
                    </m:r>
                    <m:d>
                      <m:dPr>
                        <m:endChr m:val="|"/>
                        <m:ctrlPr>
                          <a:rPr lang="en-GB" sz="1600" i="1">
                            <a:latin typeface="Cambria Math" panose="02040503050406030204" pitchFamily="18" charset="0"/>
                          </a:rPr>
                        </m:ctrlPr>
                      </m:dPr>
                      <m:e>
                        <m:r>
                          <a:rPr lang="en-GB" sz="1600" i="1">
                            <a:latin typeface="Cambria Math" panose="02040503050406030204" pitchFamily="18" charset="0"/>
                          </a:rPr>
                          <m:t>𝑋</m:t>
                        </m:r>
                        <m:r>
                          <a:rPr lang="en-GB" sz="1600" i="1">
                            <a:latin typeface="Cambria Math" panose="02040503050406030204" pitchFamily="18" charset="0"/>
                          </a:rPr>
                          <m:t>≤1 </m:t>
                        </m:r>
                      </m:e>
                    </m:d>
                    <m:r>
                      <a:rPr lang="en-GB" sz="1600" i="1">
                        <a:latin typeface="Cambria Math" panose="02040503050406030204" pitchFamily="18" charset="0"/>
                      </a:rPr>
                      <m:t>𝜆</m:t>
                    </m:r>
                    <m:r>
                      <a:rPr lang="en-GB" sz="1600" i="1">
                        <a:latin typeface="Cambria Math" panose="02040503050406030204" pitchFamily="18" charset="0"/>
                      </a:rPr>
                      <m:t>=3.5)=0.8641</m:t>
                    </m:r>
                  </m:oMath>
                </a14:m>
                <a:r>
                  <a:rPr lang="en-GB" sz="1600" dirty="0"/>
                  <a:t> </a:t>
                </a:r>
              </a:p>
            </p:txBody>
          </p:sp>
        </mc:Choice>
        <mc:Fallback>
          <p:sp>
            <p:nvSpPr>
              <p:cNvPr id="7" name="TextBox 6">
                <a:extLst>
                  <a:ext uri="{FF2B5EF4-FFF2-40B4-BE49-F238E27FC236}">
                    <a16:creationId xmlns:a16="http://schemas.microsoft.com/office/drawing/2014/main" id="{381FFD26-D928-4100-83F1-04756CF3D0D3}"/>
                  </a:ext>
                </a:extLst>
              </p:cNvPr>
              <p:cNvSpPr txBox="1">
                <a:spLocks noRot="1" noChangeAspect="1" noMove="1" noResize="1" noEditPoints="1" noAdjustHandles="1" noChangeArrowheads="1" noChangeShapeType="1" noTextEdit="1"/>
              </p:cNvSpPr>
              <p:nvPr/>
            </p:nvSpPr>
            <p:spPr>
              <a:xfrm>
                <a:off x="2040310" y="3280793"/>
                <a:ext cx="6552728" cy="3354765"/>
              </a:xfrm>
              <a:prstGeom prst="rect">
                <a:avLst/>
              </a:prstGeom>
              <a:blipFill>
                <a:blip r:embed="rId2"/>
                <a:stretch>
                  <a:fillRect l="-558" t="-544"/>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1B6A348A-2ED7-4FFE-A3C9-F89546532062}"/>
                  </a:ext>
                </a:extLst>
              </p:cNvPr>
              <p:cNvSpPr txBox="1"/>
              <p:nvPr/>
            </p:nvSpPr>
            <p:spPr>
              <a:xfrm>
                <a:off x="7205836" y="5684491"/>
                <a:ext cx="3433589" cy="101566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Carefully reflect on what a Type II error: it’s when we incorrectly accepted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0</m:t>
                        </m:r>
                      </m:sub>
                    </m:sSub>
                  </m:oMath>
                </a14:m>
                <a:r>
                  <a:rPr lang="en-GB" sz="1200" dirty="0"/>
                  <a:t> when in fact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1</m:t>
                        </m:r>
                      </m:sub>
                    </m:sSub>
                  </m:oMath>
                </a14:m>
                <a:r>
                  <a:rPr lang="en-GB" sz="1200" dirty="0"/>
                  <a:t> was true. If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1</m:t>
                        </m:r>
                      </m:sub>
                    </m:sSub>
                  </m:oMath>
                </a14:m>
                <a:r>
                  <a:rPr lang="en-GB" sz="1200" dirty="0"/>
                  <a:t> is true, the parameter </a:t>
                </a:r>
                <a14:m>
                  <m:oMath xmlns:m="http://schemas.openxmlformats.org/officeDocument/2006/math">
                    <m:r>
                      <a:rPr lang="en-GB" sz="1200" i="1">
                        <a:latin typeface="Cambria Math" panose="02040503050406030204" pitchFamily="18" charset="0"/>
                      </a:rPr>
                      <m:t>𝜆</m:t>
                    </m:r>
                  </m:oMath>
                </a14:m>
                <a:r>
                  <a:rPr lang="en-GB" sz="1200" dirty="0"/>
                  <a:t> we use is different. If we accepted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0</m:t>
                        </m:r>
                      </m:sub>
                    </m:sSub>
                  </m:oMath>
                </a14:m>
                <a:r>
                  <a:rPr lang="en-GB" sz="1200" dirty="0"/>
                  <a:t>, then it’s the probability we’re </a:t>
                </a:r>
                <a:r>
                  <a:rPr lang="en-GB" sz="1200" b="1" dirty="0"/>
                  <a:t>NOT</a:t>
                </a:r>
                <a:r>
                  <a:rPr lang="en-GB" sz="1200" dirty="0"/>
                  <a:t> in the (original) critical region.</a:t>
                </a:r>
              </a:p>
            </p:txBody>
          </p:sp>
        </mc:Choice>
        <mc:Fallback>
          <p:sp>
            <p:nvSpPr>
              <p:cNvPr id="8" name="TextBox 7">
                <a:extLst>
                  <a:ext uri="{FF2B5EF4-FFF2-40B4-BE49-F238E27FC236}">
                    <a16:creationId xmlns:a16="http://schemas.microsoft.com/office/drawing/2014/main" id="{1B6A348A-2ED7-4FFE-A3C9-F89546532062}"/>
                  </a:ext>
                </a:extLst>
              </p:cNvPr>
              <p:cNvSpPr txBox="1">
                <a:spLocks noRot="1" noChangeAspect="1" noMove="1" noResize="1" noEditPoints="1" noAdjustHandles="1" noChangeArrowheads="1" noChangeShapeType="1" noTextEdit="1"/>
              </p:cNvSpPr>
              <p:nvPr/>
            </p:nvSpPr>
            <p:spPr>
              <a:xfrm>
                <a:off x="7205836" y="5684491"/>
                <a:ext cx="3433589" cy="1015663"/>
              </a:xfrm>
              <a:prstGeom prst="rect">
                <a:avLst/>
              </a:prstGeom>
              <a:blipFill>
                <a:blip r:embed="rId3"/>
                <a:stretch>
                  <a:fillRect r="-354" b="-2959"/>
                </a:stretch>
              </a:blipFill>
            </p:spPr>
            <p:txBody>
              <a:bodyPr/>
              <a:lstStyle/>
              <a:p>
                <a:r>
                  <a:rPr lang="en-GB">
                    <a:noFill/>
                  </a:rPr>
                  <a:t> </a:t>
                </a:r>
              </a:p>
            </p:txBody>
          </p:sp>
        </mc:Fallback>
      </mc:AlternateContent>
      <p:cxnSp>
        <p:nvCxnSpPr>
          <p:cNvPr id="10" name="Straight Arrow Connector 9">
            <a:extLst>
              <a:ext uri="{FF2B5EF4-FFF2-40B4-BE49-F238E27FC236}">
                <a16:creationId xmlns:a16="http://schemas.microsoft.com/office/drawing/2014/main" id="{CF8FFDEA-1C2A-4D7F-BFB8-280898F1B67B}"/>
              </a:ext>
            </a:extLst>
          </p:cNvPr>
          <p:cNvCxnSpPr>
            <a:cxnSpLocks/>
          </p:cNvCxnSpPr>
          <p:nvPr/>
        </p:nvCxnSpPr>
        <p:spPr>
          <a:xfrm flipH="1" flipV="1">
            <a:off x="6410325" y="6134101"/>
            <a:ext cx="800100" cy="857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Rectangle 10">
            <a:extLst>
              <a:ext uri="{FF2B5EF4-FFF2-40B4-BE49-F238E27FC236}">
                <a16:creationId xmlns:a16="http://schemas.microsoft.com/office/drawing/2014/main" id="{7616E49A-1384-4573-AF16-6B7601312264}"/>
              </a:ext>
            </a:extLst>
          </p:cNvPr>
          <p:cNvSpPr/>
          <p:nvPr/>
        </p:nvSpPr>
        <p:spPr>
          <a:xfrm>
            <a:off x="1703512" y="3356992"/>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2" name="Rectangle 11">
            <a:extLst>
              <a:ext uri="{FF2B5EF4-FFF2-40B4-BE49-F238E27FC236}">
                <a16:creationId xmlns:a16="http://schemas.microsoft.com/office/drawing/2014/main" id="{4B08C907-C412-4DCF-B953-AAAAB2CAB2B4}"/>
              </a:ext>
            </a:extLst>
          </p:cNvPr>
          <p:cNvSpPr/>
          <p:nvPr/>
        </p:nvSpPr>
        <p:spPr>
          <a:xfrm>
            <a:off x="1703512" y="5301208"/>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3" name="Rectangle 12">
            <a:extLst>
              <a:ext uri="{FF2B5EF4-FFF2-40B4-BE49-F238E27FC236}">
                <a16:creationId xmlns:a16="http://schemas.microsoft.com/office/drawing/2014/main" id="{5B1EB9A2-4611-4878-B60A-4FA1143CA311}"/>
              </a:ext>
            </a:extLst>
          </p:cNvPr>
          <p:cNvSpPr/>
          <p:nvPr/>
        </p:nvSpPr>
        <p:spPr>
          <a:xfrm>
            <a:off x="1703512" y="6026088"/>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14" name="Rectangle 13">
            <a:extLst>
              <a:ext uri="{FF2B5EF4-FFF2-40B4-BE49-F238E27FC236}">
                <a16:creationId xmlns:a16="http://schemas.microsoft.com/office/drawing/2014/main" id="{600C42ED-15D4-4A8C-A95A-885A04A6E6B7}"/>
              </a:ext>
            </a:extLst>
          </p:cNvPr>
          <p:cNvSpPr/>
          <p:nvPr/>
        </p:nvSpPr>
        <p:spPr>
          <a:xfrm>
            <a:off x="1919537" y="3356992"/>
            <a:ext cx="6120679" cy="173454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5" name="Rectangle 14">
            <a:extLst>
              <a:ext uri="{FF2B5EF4-FFF2-40B4-BE49-F238E27FC236}">
                <a16:creationId xmlns:a16="http://schemas.microsoft.com/office/drawing/2014/main" id="{3927C74E-C6F1-43BA-94F3-9C91B742D338}"/>
              </a:ext>
            </a:extLst>
          </p:cNvPr>
          <p:cNvSpPr/>
          <p:nvPr/>
        </p:nvSpPr>
        <p:spPr>
          <a:xfrm>
            <a:off x="1919538" y="5303491"/>
            <a:ext cx="5167063" cy="4781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6" name="Rectangle 15">
            <a:extLst>
              <a:ext uri="{FF2B5EF4-FFF2-40B4-BE49-F238E27FC236}">
                <a16:creationId xmlns:a16="http://schemas.microsoft.com/office/drawing/2014/main" id="{4E920A5E-7397-4E58-9BEE-B8706CB1764C}"/>
              </a:ext>
            </a:extLst>
          </p:cNvPr>
          <p:cNvSpPr/>
          <p:nvPr/>
        </p:nvSpPr>
        <p:spPr>
          <a:xfrm>
            <a:off x="1919538" y="6025765"/>
            <a:ext cx="4386013" cy="5179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8" name="TextBox 17">
            <a:extLst>
              <a:ext uri="{FF2B5EF4-FFF2-40B4-BE49-F238E27FC236}">
                <a16:creationId xmlns:a16="http://schemas.microsoft.com/office/drawing/2014/main" id="{4F9F4C8F-DF70-4CA5-81C0-A08C0EA93396}"/>
              </a:ext>
            </a:extLst>
          </p:cNvPr>
          <p:cNvSpPr txBox="1"/>
          <p:nvPr/>
        </p:nvSpPr>
        <p:spPr>
          <a:xfrm>
            <a:off x="8265764" y="5020050"/>
            <a:ext cx="2255492"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For Type I or II tests you need to calculate the critical region.</a:t>
            </a:r>
          </a:p>
        </p:txBody>
      </p:sp>
      <p:cxnSp>
        <p:nvCxnSpPr>
          <p:cNvPr id="19" name="Straight Arrow Connector 18">
            <a:extLst>
              <a:ext uri="{FF2B5EF4-FFF2-40B4-BE49-F238E27FC236}">
                <a16:creationId xmlns:a16="http://schemas.microsoft.com/office/drawing/2014/main" id="{550B2F6C-2918-46AE-B294-F525005F41CA}"/>
              </a:ext>
            </a:extLst>
          </p:cNvPr>
          <p:cNvCxnSpPr>
            <a:cxnSpLocks/>
          </p:cNvCxnSpPr>
          <p:nvPr/>
        </p:nvCxnSpPr>
        <p:spPr>
          <a:xfrm flipH="1">
            <a:off x="7308328" y="5238750"/>
            <a:ext cx="959372" cy="154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316148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4" restart="whenNotActive" fill="hold" evtFilter="cancelBubble" nodeType="interactiveSeq">
                <p:stCondLst>
                  <p:cond evt="onClick" delay="0">
                    <p:tgtEl>
                      <p:spTgt spid="16"/>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4" grpId="0" animBg="1"/>
      <p:bldP spid="15"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F75BE97-E3C7-4AC9-8EF3-F4C26648D283}"/>
              </a:ext>
            </a:extLst>
          </p:cNvPr>
          <p:cNvGrpSpPr/>
          <p:nvPr/>
        </p:nvGrpSpPr>
        <p:grpSpPr>
          <a:xfrm>
            <a:off x="1524000" y="1"/>
            <a:ext cx="9143074" cy="599127"/>
            <a:chOff x="0" y="13335"/>
            <a:chExt cx="9144218" cy="599127"/>
          </a:xfrm>
        </p:grpSpPr>
        <p:sp>
          <p:nvSpPr>
            <p:cNvPr id="4" name="TextBox 32">
              <a:extLst>
                <a:ext uri="{FF2B5EF4-FFF2-40B4-BE49-F238E27FC236}">
                  <a16:creationId xmlns:a16="http://schemas.microsoft.com/office/drawing/2014/main" id="{CDD335AB-79FF-495F-9097-8E6004F1722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Two-Tailed Example</a:t>
              </a:r>
            </a:p>
          </p:txBody>
        </p:sp>
        <p:cxnSp>
          <p:nvCxnSpPr>
            <p:cNvPr id="5" name="Straight Connector 4">
              <a:extLst>
                <a:ext uri="{FF2B5EF4-FFF2-40B4-BE49-F238E27FC236}">
                  <a16:creationId xmlns:a16="http://schemas.microsoft.com/office/drawing/2014/main" id="{4BF6637C-F750-4827-A74C-F95C9D26DD21}"/>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a:extLst>
              <a:ext uri="{FF2B5EF4-FFF2-40B4-BE49-F238E27FC236}">
                <a16:creationId xmlns:a16="http://schemas.microsoft.com/office/drawing/2014/main" id="{80057B04-DEF5-44EA-8BC7-5A664C9F5393}"/>
              </a:ext>
            </a:extLst>
          </p:cNvPr>
          <p:cNvSpPr txBox="1"/>
          <p:nvPr/>
        </p:nvSpPr>
        <p:spPr>
          <a:xfrm>
            <a:off x="1847528" y="836713"/>
            <a:ext cx="8280920" cy="132343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 coin is spun 20 times and a head is obtained on 7 occasions.</a:t>
            </a:r>
          </a:p>
          <a:p>
            <a:pPr marL="342900" indent="-342900">
              <a:buAutoNum type="alphaLcParenBoth"/>
            </a:pPr>
            <a:r>
              <a:rPr lang="en-GB" sz="1600" dirty="0"/>
              <a:t>Test to see whether or not the coin is biased.</a:t>
            </a:r>
          </a:p>
          <a:p>
            <a:pPr marL="342900" indent="-342900">
              <a:buAutoNum type="alphaLcParenBoth"/>
            </a:pPr>
            <a:r>
              <a:rPr lang="en-GB" sz="1600" dirty="0"/>
              <a:t>Calculate the probability of a Type I error for this test.</a:t>
            </a:r>
          </a:p>
          <a:p>
            <a:pPr marL="342900" indent="-342900">
              <a:buAutoNum type="alphaLcParenBoth"/>
            </a:pPr>
            <a:r>
              <a:rPr lang="en-GB" sz="1600" dirty="0"/>
              <a:t>Given that the coin is biased and that this causes the tail to appear 3 times for each head that appears, calculate the probability of a Type II error for the test.</a:t>
            </a: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D9BB4906-D894-4225-8685-7373A7669507}"/>
                  </a:ext>
                </a:extLst>
              </p:cNvPr>
              <p:cNvSpPr txBox="1"/>
              <p:nvPr/>
            </p:nvSpPr>
            <p:spPr>
              <a:xfrm>
                <a:off x="1991544" y="2420888"/>
                <a:ext cx="6120680" cy="3132974"/>
              </a:xfrm>
              <a:prstGeom prst="rect">
                <a:avLst/>
              </a:prstGeom>
              <a:noFill/>
            </p:spPr>
            <p:txBody>
              <a:bodyPr wrap="square" rtlCol="0">
                <a:spAutoFit/>
              </a:bodyPr>
              <a:lstStyle/>
              <a:p>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0</m:t>
                        </m:r>
                      </m:sub>
                    </m:sSub>
                    <m:r>
                      <a:rPr lang="en-GB" i="1">
                        <a:latin typeface="Cambria Math" panose="02040503050406030204" pitchFamily="18" charset="0"/>
                      </a:rPr>
                      <m:t>:</m:t>
                    </m:r>
                    <m:r>
                      <a:rPr lang="en-GB" i="1">
                        <a:latin typeface="Cambria Math" panose="02040503050406030204" pitchFamily="18" charset="0"/>
                      </a:rPr>
                      <m:t>𝑝</m:t>
                    </m:r>
                    <m:r>
                      <a:rPr lang="en-GB" i="1">
                        <a:latin typeface="Cambria Math" panose="02040503050406030204" pitchFamily="18" charset="0"/>
                      </a:rPr>
                      <m:t>=0.5,   </m:t>
                    </m:r>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1</m:t>
                        </m:r>
                      </m:sub>
                    </m:sSub>
                    <m:r>
                      <a:rPr lang="en-GB" i="1">
                        <a:latin typeface="Cambria Math" panose="02040503050406030204" pitchFamily="18" charset="0"/>
                      </a:rPr>
                      <m:t>:</m:t>
                    </m:r>
                    <m:r>
                      <a:rPr lang="en-GB" i="1">
                        <a:latin typeface="Cambria Math" panose="02040503050406030204" pitchFamily="18" charset="0"/>
                      </a:rPr>
                      <m:t>𝑝</m:t>
                    </m:r>
                    <m:r>
                      <a:rPr lang="en-GB" i="1">
                        <a:latin typeface="Cambria Math" panose="02040503050406030204" pitchFamily="18" charset="0"/>
                      </a:rPr>
                      <m:t>≠0.5</m:t>
                    </m:r>
                  </m:oMath>
                </a14:m>
                <a:r>
                  <a:rPr lang="en-GB" dirty="0"/>
                  <a:t> </a:t>
                </a:r>
              </a:p>
              <a:p>
                <a:r>
                  <a:rPr lang="en-GB" dirty="0"/>
                  <a:t>Let </a:t>
                </a:r>
                <a14:m>
                  <m:oMath xmlns:m="http://schemas.openxmlformats.org/officeDocument/2006/math">
                    <m:r>
                      <a:rPr lang="en-GB" i="1">
                        <a:latin typeface="Cambria Math" panose="02040503050406030204" pitchFamily="18" charset="0"/>
                      </a:rPr>
                      <m:t>𝑋</m:t>
                    </m:r>
                    <m:r>
                      <a:rPr lang="en-GB" i="1">
                        <a:latin typeface="Cambria Math" panose="02040503050406030204" pitchFamily="18" charset="0"/>
                      </a:rPr>
                      <m:t>=</m:t>
                    </m:r>
                  </m:oMath>
                </a14:m>
                <a:r>
                  <a:rPr lang="en-GB" dirty="0"/>
                  <a:t> </a:t>
                </a:r>
                <a:r>
                  <a:rPr lang="en-GB" dirty="0" err="1"/>
                  <a:t>num</a:t>
                </a:r>
                <a:r>
                  <a:rPr lang="en-GB" dirty="0"/>
                  <a:t> heads in 20 spins</a:t>
                </a:r>
              </a:p>
              <a:p>
                <a:r>
                  <a:rPr lang="en-GB" dirty="0"/>
                  <a:t>Assuming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𝐻</m:t>
                        </m:r>
                      </m:e>
                      <m:sub>
                        <m:r>
                          <a:rPr lang="en-GB" i="1">
                            <a:latin typeface="Cambria Math" panose="02040503050406030204" pitchFamily="18" charset="0"/>
                          </a:rPr>
                          <m:t>0</m:t>
                        </m:r>
                      </m:sub>
                    </m:sSub>
                  </m:oMath>
                </a14:m>
                <a:r>
                  <a:rPr lang="en-GB" dirty="0"/>
                  <a:t>, </a:t>
                </a:r>
                <a14:m>
                  <m:oMath xmlns:m="http://schemas.openxmlformats.org/officeDocument/2006/math">
                    <m:r>
                      <a:rPr lang="en-GB" i="1">
                        <a:latin typeface="Cambria Math" panose="02040503050406030204" pitchFamily="18" charset="0"/>
                      </a:rPr>
                      <m:t>𝑋</m:t>
                    </m:r>
                    <m:r>
                      <a:rPr lang="en-GB" i="1">
                        <a:latin typeface="Cambria Math" panose="02040503050406030204" pitchFamily="18" charset="0"/>
                      </a:rPr>
                      <m:t>~</m:t>
                    </m:r>
                    <m:r>
                      <a:rPr lang="en-GB" i="1">
                        <a:latin typeface="Cambria Math" panose="02040503050406030204" pitchFamily="18" charset="0"/>
                      </a:rPr>
                      <m:t>𝐵</m:t>
                    </m:r>
                    <m:r>
                      <a:rPr lang="en-GB" i="1">
                        <a:latin typeface="Cambria Math" panose="02040503050406030204" pitchFamily="18" charset="0"/>
                      </a:rPr>
                      <m:t>(20,0.5)</m:t>
                    </m:r>
                  </m:oMath>
                </a14:m>
                <a:endParaRPr lang="en-GB" dirty="0"/>
              </a:p>
              <a:p>
                <a:endParaRPr lang="en-GB" dirty="0"/>
              </a:p>
              <a:p>
                <a:r>
                  <a:rPr lang="en-GB" dirty="0"/>
                  <a:t>Uses tables, critical region is </a:t>
                </a:r>
                <a14:m>
                  <m:oMath xmlns:m="http://schemas.openxmlformats.org/officeDocument/2006/math">
                    <m:r>
                      <a:rPr lang="en-GB" i="1">
                        <a:latin typeface="Cambria Math" panose="02040503050406030204" pitchFamily="18" charset="0"/>
                      </a:rPr>
                      <m:t>𝑋</m:t>
                    </m:r>
                    <m:r>
                      <a:rPr lang="en-GB" i="1">
                        <a:latin typeface="Cambria Math" panose="02040503050406030204" pitchFamily="18" charset="0"/>
                      </a:rPr>
                      <m:t>≤5 </m:t>
                    </m:r>
                  </m:oMath>
                </a14:m>
                <a:r>
                  <a:rPr lang="en-GB" dirty="0"/>
                  <a:t>or </a:t>
                </a:r>
                <a14:m>
                  <m:oMath xmlns:m="http://schemas.openxmlformats.org/officeDocument/2006/math">
                    <m:r>
                      <a:rPr lang="en-GB" i="1">
                        <a:latin typeface="Cambria Math" panose="02040503050406030204" pitchFamily="18" charset="0"/>
                      </a:rPr>
                      <m:t>𝑋</m:t>
                    </m:r>
                    <m:r>
                      <a:rPr lang="en-GB" i="1">
                        <a:latin typeface="Cambria Math" panose="02040503050406030204" pitchFamily="18" charset="0"/>
                      </a:rPr>
                      <m:t>≥15</m:t>
                    </m:r>
                  </m:oMath>
                </a14:m>
                <a:endParaRPr lang="en-GB" dirty="0"/>
              </a:p>
              <a:p>
                <a:r>
                  <a:rPr lang="en-GB" dirty="0"/>
                  <a:t>where </a:t>
                </a:r>
                <a14:m>
                  <m:oMath xmlns:m="http://schemas.openxmlformats.org/officeDocument/2006/math">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≤5</m:t>
                        </m:r>
                      </m:e>
                    </m:d>
                    <m:r>
                      <a:rPr lang="en-GB" i="1">
                        <a:latin typeface="Cambria Math" panose="02040503050406030204" pitchFamily="18" charset="0"/>
                      </a:rPr>
                      <m:t>=0.0207</m:t>
                    </m:r>
                  </m:oMath>
                </a14:m>
                <a:r>
                  <a:rPr lang="en-GB" dirty="0"/>
                  <a:t> and </a:t>
                </a:r>
                <a14:m>
                  <m:oMath xmlns:m="http://schemas.openxmlformats.org/officeDocument/2006/math">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≥15</m:t>
                        </m:r>
                      </m:e>
                    </m:d>
                    <m:r>
                      <a:rPr lang="en-GB" i="1">
                        <a:latin typeface="Cambria Math" panose="02040503050406030204" pitchFamily="18" charset="0"/>
                      </a:rPr>
                      <m:t>=0.0207</m:t>
                    </m:r>
                  </m:oMath>
                </a14:m>
                <a:endParaRPr lang="en-GB" dirty="0"/>
              </a:p>
              <a:p>
                <a:endParaRPr lang="en-GB" dirty="0"/>
              </a:p>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𝑇𝑦𝑝𝑒</m:t>
                          </m:r>
                          <m:r>
                            <a:rPr lang="en-GB" i="1">
                              <a:latin typeface="Cambria Math" panose="02040503050406030204" pitchFamily="18" charset="0"/>
                            </a:rPr>
                            <m:t> </m:t>
                          </m:r>
                          <m:r>
                            <a:rPr lang="en-GB" i="1">
                              <a:latin typeface="Cambria Math" panose="02040503050406030204" pitchFamily="18" charset="0"/>
                            </a:rPr>
                            <m:t>𝐼</m:t>
                          </m:r>
                          <m:r>
                            <a:rPr lang="en-GB" i="1">
                              <a:latin typeface="Cambria Math" panose="02040503050406030204" pitchFamily="18" charset="0"/>
                            </a:rPr>
                            <m:t> </m:t>
                          </m:r>
                          <m:r>
                            <a:rPr lang="en-GB" i="1">
                              <a:latin typeface="Cambria Math" panose="02040503050406030204" pitchFamily="18" charset="0"/>
                            </a:rPr>
                            <m:t>𝑒𝑟𝑟𝑜𝑟</m:t>
                          </m:r>
                        </m:e>
                      </m:d>
                      <m:r>
                        <a:rPr lang="en-GB" i="1">
                          <a:latin typeface="Cambria Math" panose="02040503050406030204" pitchFamily="18" charset="0"/>
                        </a:rPr>
                        <m:t>=</m:t>
                      </m:r>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≤5</m:t>
                          </m:r>
                        </m:e>
                        <m:e>
                          <m:r>
                            <a:rPr lang="en-GB" i="1">
                              <a:latin typeface="Cambria Math" panose="02040503050406030204" pitchFamily="18" charset="0"/>
                            </a:rPr>
                            <m:t>𝑝</m:t>
                          </m:r>
                          <m:r>
                            <a:rPr lang="en-GB" i="1">
                              <a:latin typeface="Cambria Math" panose="02040503050406030204" pitchFamily="18" charset="0"/>
                            </a:rPr>
                            <m:t>=0.5</m:t>
                          </m:r>
                        </m:e>
                      </m:d>
                      <m:r>
                        <a:rPr lang="en-GB" i="1">
                          <a:latin typeface="Cambria Math" panose="02040503050406030204" pitchFamily="18" charset="0"/>
                        </a:rPr>
                        <m:t>+</m:t>
                      </m:r>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≥15</m:t>
                          </m:r>
                        </m:e>
                        <m:e>
                          <m:r>
                            <a:rPr lang="en-GB" i="1">
                              <a:latin typeface="Cambria Math" panose="02040503050406030204" pitchFamily="18" charset="0"/>
                            </a:rPr>
                            <m:t>𝑝</m:t>
                          </m:r>
                          <m:r>
                            <a:rPr lang="en-GB" i="1">
                              <a:latin typeface="Cambria Math" panose="02040503050406030204" pitchFamily="18" charset="0"/>
                            </a:rPr>
                            <m:t>=0.5</m:t>
                          </m:r>
                        </m:e>
                      </m:d>
                      <m:r>
                        <a:rPr lang="en-GB" i="1">
                          <a:latin typeface="Cambria Math" panose="02040503050406030204" pitchFamily="18" charset="0"/>
                        </a:rPr>
                        <m:t>=0.0207+0.0207=0.0414</m:t>
                      </m:r>
                    </m:oMath>
                  </m:oMathPara>
                </a14:m>
                <a:endParaRPr lang="en-GB" dirty="0"/>
              </a:p>
              <a:p>
                <a:endParaRPr lang="en-GB" dirty="0"/>
              </a:p>
              <a:p>
                <a14:m>
                  <m:oMath xmlns:m="http://schemas.openxmlformats.org/officeDocument/2006/math">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𝑇𝑦𝑝𝑒</m:t>
                        </m:r>
                        <m:r>
                          <a:rPr lang="en-GB" i="1">
                            <a:latin typeface="Cambria Math" panose="02040503050406030204" pitchFamily="18" charset="0"/>
                          </a:rPr>
                          <m:t> </m:t>
                        </m:r>
                        <m:r>
                          <a:rPr lang="en-GB" i="1">
                            <a:latin typeface="Cambria Math" panose="02040503050406030204" pitchFamily="18" charset="0"/>
                          </a:rPr>
                          <m:t>𝐼𝐼</m:t>
                        </m:r>
                        <m:r>
                          <a:rPr lang="en-GB" i="1">
                            <a:latin typeface="Cambria Math" panose="02040503050406030204" pitchFamily="18" charset="0"/>
                          </a:rPr>
                          <m:t> </m:t>
                        </m:r>
                        <m:r>
                          <a:rPr lang="en-GB" i="1">
                            <a:latin typeface="Cambria Math" panose="02040503050406030204" pitchFamily="18" charset="0"/>
                          </a:rPr>
                          <m:t>𝑒𝑟𝑟𝑜𝑟</m:t>
                        </m:r>
                      </m:e>
                    </m:d>
                    <m:r>
                      <a:rPr lang="en-GB" i="1">
                        <a:latin typeface="Cambria Math" panose="02040503050406030204" pitchFamily="18" charset="0"/>
                      </a:rPr>
                      <m:t>=</m:t>
                    </m:r>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6≤</m:t>
                        </m:r>
                        <m:r>
                          <a:rPr lang="en-GB" i="1">
                            <a:latin typeface="Cambria Math" panose="02040503050406030204" pitchFamily="18" charset="0"/>
                          </a:rPr>
                          <m:t>𝑋</m:t>
                        </m:r>
                        <m:r>
                          <a:rPr lang="en-GB" i="1">
                            <a:latin typeface="Cambria Math" panose="02040503050406030204" pitchFamily="18" charset="0"/>
                          </a:rPr>
                          <m:t>≤14</m:t>
                        </m:r>
                      </m:e>
                      <m:e>
                        <m:r>
                          <a:rPr lang="en-GB" i="1">
                            <a:latin typeface="Cambria Math" panose="02040503050406030204" pitchFamily="18" charset="0"/>
                          </a:rPr>
                          <m:t>𝑝</m:t>
                        </m:r>
                        <m:r>
                          <a:rPr lang="en-GB" i="1">
                            <a:latin typeface="Cambria Math" panose="02040503050406030204" pitchFamily="18" charset="0"/>
                          </a:rPr>
                          <m:t>=0.25</m:t>
                        </m:r>
                      </m:e>
                    </m:d>
                    <m:r>
                      <a:rPr lang="en-GB" i="1">
                        <a:latin typeface="Cambria Math" panose="02040503050406030204" pitchFamily="18" charset="0"/>
                      </a:rPr>
                      <m:t>=…=0.3828</m:t>
                    </m:r>
                  </m:oMath>
                </a14:m>
                <a:r>
                  <a:rPr lang="en-GB" dirty="0"/>
                  <a:t> </a:t>
                </a:r>
              </a:p>
            </p:txBody>
          </p:sp>
        </mc:Choice>
        <mc:Fallback>
          <p:sp>
            <p:nvSpPr>
              <p:cNvPr id="9" name="TextBox 8">
                <a:extLst>
                  <a:ext uri="{FF2B5EF4-FFF2-40B4-BE49-F238E27FC236}">
                    <a16:creationId xmlns:a16="http://schemas.microsoft.com/office/drawing/2014/main" id="{D9BB4906-D894-4225-8685-7373A7669507}"/>
                  </a:ext>
                </a:extLst>
              </p:cNvPr>
              <p:cNvSpPr txBox="1">
                <a:spLocks noRot="1" noChangeAspect="1" noMove="1" noResize="1" noEditPoints="1" noAdjustHandles="1" noChangeArrowheads="1" noChangeShapeType="1" noTextEdit="1"/>
              </p:cNvSpPr>
              <p:nvPr/>
            </p:nvSpPr>
            <p:spPr>
              <a:xfrm>
                <a:off x="1991544" y="2420888"/>
                <a:ext cx="6120680" cy="3132974"/>
              </a:xfrm>
              <a:prstGeom prst="rect">
                <a:avLst/>
              </a:prstGeom>
              <a:blipFill>
                <a:blip r:embed="rId2"/>
                <a:stretch>
                  <a:fillRect l="-896" b="-584"/>
                </a:stretch>
              </a:blipFill>
            </p:spPr>
            <p:txBody>
              <a:bodyPr/>
              <a:lstStyle/>
              <a:p>
                <a:r>
                  <a:rPr lang="en-GB">
                    <a:noFill/>
                  </a:rPr>
                  <a:t> </a:t>
                </a:r>
              </a:p>
            </p:txBody>
          </p:sp>
        </mc:Fallback>
      </mc:AlternateContent>
      <p:sp>
        <p:nvSpPr>
          <p:cNvPr id="10" name="Rectangle 9">
            <a:extLst>
              <a:ext uri="{FF2B5EF4-FFF2-40B4-BE49-F238E27FC236}">
                <a16:creationId xmlns:a16="http://schemas.microsoft.com/office/drawing/2014/main" id="{DFFA7395-627F-4244-B9CF-68D9A0239385}"/>
              </a:ext>
            </a:extLst>
          </p:cNvPr>
          <p:cNvSpPr/>
          <p:nvPr/>
        </p:nvSpPr>
        <p:spPr>
          <a:xfrm>
            <a:off x="1741612" y="2509267"/>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1" name="Rectangle 10">
            <a:extLst>
              <a:ext uri="{FF2B5EF4-FFF2-40B4-BE49-F238E27FC236}">
                <a16:creationId xmlns:a16="http://schemas.microsoft.com/office/drawing/2014/main" id="{57F3ABE6-D486-4664-9B54-09541ED325E1}"/>
              </a:ext>
            </a:extLst>
          </p:cNvPr>
          <p:cNvSpPr/>
          <p:nvPr/>
        </p:nvSpPr>
        <p:spPr>
          <a:xfrm>
            <a:off x="1741612" y="4397199"/>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2" name="Rectangle 11">
            <a:extLst>
              <a:ext uri="{FF2B5EF4-FFF2-40B4-BE49-F238E27FC236}">
                <a16:creationId xmlns:a16="http://schemas.microsoft.com/office/drawing/2014/main" id="{01D2C02A-A47A-4387-8FDA-C7E7D938445A}"/>
              </a:ext>
            </a:extLst>
          </p:cNvPr>
          <p:cNvSpPr/>
          <p:nvPr/>
        </p:nvSpPr>
        <p:spPr>
          <a:xfrm>
            <a:off x="1739516" y="5176283"/>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13" name="Rectangle 12">
            <a:extLst>
              <a:ext uri="{FF2B5EF4-FFF2-40B4-BE49-F238E27FC236}">
                <a16:creationId xmlns:a16="http://schemas.microsoft.com/office/drawing/2014/main" id="{BF390E35-91EB-4832-9F0F-003E758A015C}"/>
              </a:ext>
            </a:extLst>
          </p:cNvPr>
          <p:cNvSpPr/>
          <p:nvPr/>
        </p:nvSpPr>
        <p:spPr>
          <a:xfrm>
            <a:off x="1957636" y="2509268"/>
            <a:ext cx="6233864" cy="166268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4" name="Rectangle 13">
            <a:extLst>
              <a:ext uri="{FF2B5EF4-FFF2-40B4-BE49-F238E27FC236}">
                <a16:creationId xmlns:a16="http://schemas.microsoft.com/office/drawing/2014/main" id="{C72785D3-37A3-4F3B-82F6-AEF1C163DCD8}"/>
              </a:ext>
            </a:extLst>
          </p:cNvPr>
          <p:cNvSpPr/>
          <p:nvPr/>
        </p:nvSpPr>
        <p:spPr>
          <a:xfrm>
            <a:off x="1991544" y="4394386"/>
            <a:ext cx="6233864" cy="5871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5" name="Rectangle 14">
            <a:extLst>
              <a:ext uri="{FF2B5EF4-FFF2-40B4-BE49-F238E27FC236}">
                <a16:creationId xmlns:a16="http://schemas.microsoft.com/office/drawing/2014/main" id="{CFF8CBF3-E5D8-4233-910B-4DA352159821}"/>
              </a:ext>
            </a:extLst>
          </p:cNvPr>
          <p:cNvSpPr/>
          <p:nvPr/>
        </p:nvSpPr>
        <p:spPr>
          <a:xfrm>
            <a:off x="1991544" y="5176283"/>
            <a:ext cx="6233864" cy="5871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Tree>
    <p:extLst>
      <p:ext uri="{BB962C8B-B14F-4D97-AF65-F5344CB8AC3E}">
        <p14:creationId xmlns:p14="http://schemas.microsoft.com/office/powerpoint/2010/main" val="230667891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4"/>
                                        </p:tgtEl>
                                      </p:cBhvr>
                                    </p:animEffect>
                                    <p:set>
                                      <p:cBhvr>
                                        <p:cTn id="1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4" restart="whenNotActive" fill="hold" evtFilter="cancelBubble" nodeType="interactiveSeq">
                <p:stCondLst>
                  <p:cond evt="onClick" delay="0">
                    <p:tgtEl>
                      <p:spTgt spid="15"/>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5"/>
                                        </p:tgtEl>
                                      </p:cBhvr>
                                    </p:animEffect>
                                    <p:set>
                                      <p:cBhvr>
                                        <p:cTn id="19"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C241478-83EF-48FB-A727-7CEBB379022D}"/>
              </a:ext>
            </a:extLst>
          </p:cNvPr>
          <p:cNvGrpSpPr/>
          <p:nvPr/>
        </p:nvGrpSpPr>
        <p:grpSpPr>
          <a:xfrm>
            <a:off x="1524000" y="1"/>
            <a:ext cx="9143074" cy="599127"/>
            <a:chOff x="0" y="13335"/>
            <a:chExt cx="9144218" cy="599127"/>
          </a:xfrm>
        </p:grpSpPr>
        <p:sp>
          <p:nvSpPr>
            <p:cNvPr id="3" name="TextBox 32">
              <a:extLst>
                <a:ext uri="{FF2B5EF4-FFF2-40B4-BE49-F238E27FC236}">
                  <a16:creationId xmlns:a16="http://schemas.microsoft.com/office/drawing/2014/main" id="{A3A2D10B-EEBB-444F-942C-CBA40876BF85}"/>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4" name="Straight Connector 3">
              <a:extLst>
                <a:ext uri="{FF2B5EF4-FFF2-40B4-BE49-F238E27FC236}">
                  <a16:creationId xmlns:a16="http://schemas.microsoft.com/office/drawing/2014/main" id="{D607427A-FC1C-4EB6-A5D3-3948901C9B7A}"/>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a:extLst>
              <a:ext uri="{FF2B5EF4-FFF2-40B4-BE49-F238E27FC236}">
                <a16:creationId xmlns:a16="http://schemas.microsoft.com/office/drawing/2014/main" id="{FE3661A4-B173-4E16-BD3B-DE9303017FD0}"/>
              </a:ext>
            </a:extLst>
          </p:cNvPr>
          <p:cNvSpPr txBox="1"/>
          <p:nvPr/>
        </p:nvSpPr>
        <p:spPr>
          <a:xfrm>
            <a:off x="1847528" y="836713"/>
            <a:ext cx="8136904" cy="206210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Jane knows from experience that 10% of the emails she receives are spam. After her email service upgraded the spam filters, she recorded the number of emails sent up to and including the first spam email. She wants to test, at the 5% significance level, whether this upgrade improved the spam filter.</a:t>
            </a:r>
          </a:p>
          <a:p>
            <a:pPr marL="342900" indent="-342900">
              <a:buAutoNum type="alphaLcParenBoth"/>
            </a:pPr>
            <a:r>
              <a:rPr lang="en-GB" sz="1600" dirty="0"/>
              <a:t>Find the critical region for her test.</a:t>
            </a:r>
          </a:p>
          <a:p>
            <a:pPr marL="342900" indent="-342900">
              <a:buAutoNum type="alphaLcParenBoth"/>
            </a:pPr>
            <a:r>
              <a:rPr lang="en-GB" sz="1600" dirty="0"/>
              <a:t>Calculate the probability of a Type I error for this test.</a:t>
            </a:r>
          </a:p>
          <a:p>
            <a:pPr marL="342900" indent="-342900">
              <a:buAutoNum type="alphaLcParenBoth"/>
            </a:pPr>
            <a:r>
              <a:rPr lang="en-GB" sz="1600" dirty="0"/>
              <a:t>Given that after the upgrade the probability of an email she receives being spam is now 1 in a 100, calculate the probability of a Type II error for the test.</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385EAB21-D3B8-4568-940C-3B010C80A186}"/>
                  </a:ext>
                </a:extLst>
              </p:cNvPr>
              <p:cNvSpPr txBox="1"/>
              <p:nvPr/>
            </p:nvSpPr>
            <p:spPr>
              <a:xfrm>
                <a:off x="2123754" y="3102868"/>
                <a:ext cx="5674989" cy="3416320"/>
              </a:xfrm>
              <a:prstGeom prst="rect">
                <a:avLst/>
              </a:prstGeom>
              <a:noFill/>
            </p:spPr>
            <p:txBody>
              <a:bodyPr wrap="square" rtlCol="0">
                <a:spAutoFit/>
              </a:bodyPr>
              <a:lstStyle/>
              <a:p>
                <a:r>
                  <a:rPr lang="en-GB" sz="1600" dirty="0"/>
                  <a:t>Let </a:t>
                </a:r>
                <a14:m>
                  <m:oMath xmlns:m="http://schemas.openxmlformats.org/officeDocument/2006/math">
                    <m:r>
                      <a:rPr lang="en-GB" sz="1600" i="1">
                        <a:latin typeface="Cambria Math" panose="02040503050406030204" pitchFamily="18" charset="0"/>
                      </a:rPr>
                      <m:t>𝑋</m:t>
                    </m:r>
                    <m:r>
                      <a:rPr lang="en-GB" sz="1600" i="1">
                        <a:latin typeface="Cambria Math" panose="02040503050406030204" pitchFamily="18" charset="0"/>
                      </a:rPr>
                      <m:t>=</m:t>
                    </m:r>
                  </m:oMath>
                </a14:m>
                <a:r>
                  <a:rPr lang="en-GB" sz="1600" dirty="0"/>
                  <a:t> </a:t>
                </a:r>
                <a:r>
                  <a:rPr lang="en-GB" sz="1600" dirty="0" err="1"/>
                  <a:t>num</a:t>
                </a:r>
                <a:r>
                  <a:rPr lang="en-GB" sz="1600" dirty="0"/>
                  <a:t> emails sent up to and including first spam email. </a:t>
                </a:r>
                <a14:m>
                  <m:oMath xmlns:m="http://schemas.openxmlformats.org/officeDocument/2006/math">
                    <m:r>
                      <a:rPr lang="en-GB" sz="1600" i="1">
                        <a:latin typeface="Cambria Math" panose="02040503050406030204" pitchFamily="18" charset="0"/>
                      </a:rPr>
                      <m:t>𝑋</m:t>
                    </m:r>
                    <m:r>
                      <a:rPr lang="en-GB" sz="1600" i="1">
                        <a:latin typeface="Cambria Math" panose="02040503050406030204" pitchFamily="18" charset="0"/>
                      </a:rPr>
                      <m:t>~</m:t>
                    </m:r>
                    <m:r>
                      <a:rPr lang="en-GB" sz="1600" i="1">
                        <a:latin typeface="Cambria Math" panose="02040503050406030204" pitchFamily="18" charset="0"/>
                      </a:rPr>
                      <m:t>𝐺𝑒𝑜</m:t>
                    </m:r>
                    <m:r>
                      <a:rPr lang="en-GB" sz="1600" i="1">
                        <a:latin typeface="Cambria Math" panose="02040503050406030204" pitchFamily="18" charset="0"/>
                      </a:rPr>
                      <m:t>(</m:t>
                    </m:r>
                    <m:r>
                      <a:rPr lang="en-GB" sz="1600" i="1">
                        <a:latin typeface="Cambria Math" panose="02040503050406030204" pitchFamily="18" charset="0"/>
                      </a:rPr>
                      <m:t>𝑝</m:t>
                    </m:r>
                    <m:r>
                      <a:rPr lang="en-GB" sz="1600" i="1">
                        <a:latin typeface="Cambria Math" panose="02040503050406030204" pitchFamily="18" charset="0"/>
                      </a:rPr>
                      <m:t>)</m:t>
                    </m:r>
                  </m:oMath>
                </a14:m>
                <a:endParaRPr lang="en-GB" sz="1600" dirty="0"/>
              </a:p>
              <a:p>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m:t>
                    </m:r>
                    <m:r>
                      <a:rPr lang="en-GB" sz="1600" i="1">
                        <a:latin typeface="Cambria Math" panose="02040503050406030204" pitchFamily="18" charset="0"/>
                      </a:rPr>
                      <m:t>𝑝</m:t>
                    </m:r>
                    <m:r>
                      <a:rPr lang="en-GB" sz="1600" i="1">
                        <a:latin typeface="Cambria Math" panose="02040503050406030204" pitchFamily="18" charset="0"/>
                      </a:rPr>
                      <m:t>=0.1, </m:t>
                    </m:r>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1</m:t>
                        </m:r>
                      </m:sub>
                    </m:sSub>
                    <m:r>
                      <a:rPr lang="en-GB" sz="1600" i="1">
                        <a:latin typeface="Cambria Math" panose="02040503050406030204" pitchFamily="18" charset="0"/>
                      </a:rPr>
                      <m:t>:</m:t>
                    </m:r>
                    <m:r>
                      <a:rPr lang="en-GB" sz="1600" i="1">
                        <a:latin typeface="Cambria Math" panose="02040503050406030204" pitchFamily="18" charset="0"/>
                      </a:rPr>
                      <m:t>𝑝</m:t>
                    </m:r>
                    <m:r>
                      <a:rPr lang="en-GB" sz="1600" i="1">
                        <a:latin typeface="Cambria Math" panose="02040503050406030204" pitchFamily="18" charset="0"/>
                      </a:rPr>
                      <m:t>&lt;0.1</m:t>
                    </m:r>
                  </m:oMath>
                </a14:m>
                <a:r>
                  <a:rPr lang="en-GB" sz="1600" dirty="0"/>
                  <a:t> </a:t>
                </a:r>
              </a:p>
              <a:p>
                <a:r>
                  <a:rPr lang="en-GB" sz="1600" dirty="0"/>
                  <a:t>Assuming </a:t>
                </a:r>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𝐻</m:t>
                        </m:r>
                      </m:e>
                      <m:sub>
                        <m:r>
                          <a:rPr lang="en-GB" sz="1600" i="1">
                            <a:latin typeface="Cambria Math" panose="02040503050406030204" pitchFamily="18" charset="0"/>
                          </a:rPr>
                          <m:t>0</m:t>
                        </m:r>
                      </m:sub>
                    </m:sSub>
                    <m:r>
                      <a:rPr lang="en-GB" sz="1600" i="1">
                        <a:latin typeface="Cambria Math" panose="02040503050406030204" pitchFamily="18" charset="0"/>
                      </a:rPr>
                      <m:t>, </m:t>
                    </m:r>
                    <m:r>
                      <a:rPr lang="en-GB" sz="1600" i="1">
                        <a:latin typeface="Cambria Math" panose="02040503050406030204" pitchFamily="18" charset="0"/>
                      </a:rPr>
                      <m:t>𝑋</m:t>
                    </m:r>
                    <m:r>
                      <a:rPr lang="en-GB" sz="1600">
                        <a:latin typeface="Cambria Math" panose="02040503050406030204" pitchFamily="18" charset="0"/>
                      </a:rPr>
                      <m:t>~</m:t>
                    </m:r>
                    <m:r>
                      <m:rPr>
                        <m:sty m:val="p"/>
                      </m:rPr>
                      <a:rPr lang="en-GB" sz="1600">
                        <a:latin typeface="Cambria Math" panose="02040503050406030204" pitchFamily="18" charset="0"/>
                      </a:rPr>
                      <m:t>Geo</m:t>
                    </m:r>
                    <m:r>
                      <a:rPr lang="en-GB" sz="1600">
                        <a:latin typeface="Cambria Math" panose="02040503050406030204" pitchFamily="18" charset="0"/>
                      </a:rPr>
                      <m:t>(0.1)</m:t>
                    </m:r>
                  </m:oMath>
                </a14:m>
                <a:endParaRPr lang="en-GB" sz="1600" dirty="0"/>
              </a:p>
              <a:p>
                <a:endParaRPr lang="en-GB" sz="1600" dirty="0"/>
              </a:p>
              <a:p>
                <a:r>
                  <a:rPr lang="en-GB" sz="1600" dirty="0"/>
                  <a:t>If critical value </a:t>
                </a:r>
                <a14:m>
                  <m:oMath xmlns:m="http://schemas.openxmlformats.org/officeDocument/2006/math">
                    <m:r>
                      <a:rPr lang="en-GB" sz="1600" i="1">
                        <a:latin typeface="Cambria Math" panose="02040503050406030204" pitchFamily="18" charset="0"/>
                      </a:rPr>
                      <m:t>𝑐</m:t>
                    </m:r>
                  </m:oMath>
                </a14:m>
                <a:r>
                  <a:rPr lang="en-GB" sz="1600" dirty="0"/>
                  <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𝑋</m:t>
                        </m:r>
                        <m:r>
                          <a:rPr lang="en-GB" sz="1600" i="1">
                            <a:latin typeface="Cambria Math" panose="02040503050406030204" pitchFamily="18" charset="0"/>
                          </a:rPr>
                          <m:t>≥</m:t>
                        </m:r>
                        <m:r>
                          <a:rPr lang="en-GB" sz="1600" i="1">
                            <a:latin typeface="Cambria Math" panose="02040503050406030204" pitchFamily="18" charset="0"/>
                          </a:rPr>
                          <m:t>𝑐</m:t>
                        </m:r>
                      </m:e>
                    </m:d>
                    <m:r>
                      <a:rPr lang="en-GB" sz="1600" i="1">
                        <a:latin typeface="Cambria Math" panose="02040503050406030204" pitchFamily="18" charset="0"/>
                      </a:rPr>
                      <m:t>≤0.05</m:t>
                    </m:r>
                  </m:oMath>
                </a14:m>
                <a:endParaRPr lang="en-GB" sz="1600" dirty="0"/>
              </a:p>
              <a:p>
                <a:pPr/>
                <a14:m>
                  <m:oMathPara xmlns:m="http://schemas.openxmlformats.org/officeDocument/2006/math">
                    <m:oMathParaPr>
                      <m:jc m:val="centerGroup"/>
                    </m:oMathParaPr>
                    <m:oMath xmlns:m="http://schemas.openxmlformats.org/officeDocument/2006/math">
                      <m:sSup>
                        <m:sSupPr>
                          <m:ctrlPr>
                            <a:rPr lang="en-GB" sz="1600" i="1">
                              <a:latin typeface="Cambria Math" panose="02040503050406030204" pitchFamily="18" charset="0"/>
                            </a:rPr>
                          </m:ctrlPr>
                        </m:sSupPr>
                        <m:e>
                          <m:r>
                            <a:rPr lang="en-GB" sz="1600" i="1">
                              <a:latin typeface="Cambria Math" panose="02040503050406030204" pitchFamily="18" charset="0"/>
                            </a:rPr>
                            <m:t>0.9</m:t>
                          </m:r>
                        </m:e>
                        <m:sup>
                          <m:r>
                            <a:rPr lang="en-GB" sz="1600" i="1">
                              <a:latin typeface="Cambria Math" panose="02040503050406030204" pitchFamily="18" charset="0"/>
                            </a:rPr>
                            <m:t>𝑐</m:t>
                          </m:r>
                          <m:r>
                            <a:rPr lang="en-GB" sz="1600" i="1">
                              <a:latin typeface="Cambria Math" panose="02040503050406030204" pitchFamily="18" charset="0"/>
                            </a:rPr>
                            <m:t>−1</m:t>
                          </m:r>
                        </m:sup>
                      </m:sSup>
                      <m:r>
                        <a:rPr lang="en-GB" sz="1600" i="1">
                          <a:latin typeface="Cambria Math" panose="02040503050406030204" pitchFamily="18" charset="0"/>
                        </a:rPr>
                        <m:t>≤0.05</m:t>
                      </m:r>
                    </m:oMath>
                    <m:oMath xmlns:m="http://schemas.openxmlformats.org/officeDocument/2006/math">
                      <m:r>
                        <a:rPr lang="en-GB" sz="1600" i="1">
                          <a:latin typeface="Cambria Math" panose="02040503050406030204" pitchFamily="18" charset="0"/>
                        </a:rPr>
                        <m:t>𝑐</m:t>
                      </m:r>
                      <m:r>
                        <a:rPr lang="en-GB" sz="1600" i="1">
                          <a:latin typeface="Cambria Math" panose="02040503050406030204" pitchFamily="18" charset="0"/>
                        </a:rPr>
                        <m:t>≥</m:t>
                      </m:r>
                      <m:func>
                        <m:funcPr>
                          <m:ctrlPr>
                            <a:rPr lang="en-GB" sz="1600" i="1">
                              <a:latin typeface="Cambria Math" panose="02040503050406030204" pitchFamily="18" charset="0"/>
                            </a:rPr>
                          </m:ctrlPr>
                        </m:funcPr>
                        <m:fName>
                          <m:r>
                            <a:rPr lang="en-GB" sz="1600" i="1">
                              <a:latin typeface="Cambria Math" panose="02040503050406030204" pitchFamily="18" charset="0"/>
                            </a:rPr>
                            <m:t>(</m:t>
                          </m:r>
                          <m:sSub>
                            <m:sSubPr>
                              <m:ctrlPr>
                                <a:rPr lang="en-GB" sz="1600" i="1">
                                  <a:latin typeface="Cambria Math" panose="02040503050406030204" pitchFamily="18" charset="0"/>
                                </a:rPr>
                              </m:ctrlPr>
                            </m:sSubPr>
                            <m:e>
                              <m:r>
                                <m:rPr>
                                  <m:sty m:val="p"/>
                                </m:rPr>
                                <a:rPr lang="en-GB" sz="1600">
                                  <a:latin typeface="Cambria Math" panose="02040503050406030204" pitchFamily="18" charset="0"/>
                                </a:rPr>
                                <m:t>log</m:t>
                              </m:r>
                            </m:e>
                            <m:sub>
                              <m:r>
                                <a:rPr lang="en-GB" sz="1600" i="1">
                                  <a:latin typeface="Cambria Math" panose="02040503050406030204" pitchFamily="18" charset="0"/>
                                </a:rPr>
                                <m:t>0.9</m:t>
                              </m:r>
                            </m:sub>
                          </m:sSub>
                        </m:fName>
                        <m:e>
                          <m:r>
                            <a:rPr lang="en-GB" sz="1600" i="1">
                              <a:latin typeface="Cambria Math" panose="02040503050406030204" pitchFamily="18" charset="0"/>
                            </a:rPr>
                            <m:t>0.05</m:t>
                          </m:r>
                        </m:e>
                      </m:func>
                      <m:r>
                        <a:rPr lang="en-GB" sz="1600" i="1">
                          <a:latin typeface="Cambria Math" panose="02040503050406030204" pitchFamily="18" charset="0"/>
                        </a:rPr>
                        <m:t>)+1   →   </m:t>
                      </m:r>
                      <m:r>
                        <a:rPr lang="en-GB" sz="1600" i="1">
                          <a:latin typeface="Cambria Math" panose="02040503050406030204" pitchFamily="18" charset="0"/>
                        </a:rPr>
                        <m:t>𝑐</m:t>
                      </m:r>
                      <m:r>
                        <a:rPr lang="en-GB" sz="1600" i="1">
                          <a:latin typeface="Cambria Math" panose="02040503050406030204" pitchFamily="18" charset="0"/>
                        </a:rPr>
                        <m:t>=30</m:t>
                      </m:r>
                    </m:oMath>
                  </m:oMathPara>
                </a14:m>
                <a:endParaRPr lang="en-GB" sz="1600" dirty="0"/>
              </a:p>
              <a:p>
                <a:r>
                  <a:rPr lang="en-GB" sz="1600" dirty="0"/>
                  <a:t>Critical region is </a:t>
                </a:r>
                <a14:m>
                  <m:oMath xmlns:m="http://schemas.openxmlformats.org/officeDocument/2006/math">
                    <m:r>
                      <a:rPr lang="en-GB" sz="1600" i="1">
                        <a:latin typeface="Cambria Math" panose="02040503050406030204" pitchFamily="18" charset="0"/>
                      </a:rPr>
                      <m:t>𝑋</m:t>
                    </m:r>
                    <m:r>
                      <a:rPr lang="en-GB" sz="1600" i="1">
                        <a:latin typeface="Cambria Math" panose="02040503050406030204" pitchFamily="18" charset="0"/>
                      </a:rPr>
                      <m:t>≥30</m:t>
                    </m:r>
                  </m:oMath>
                </a14:m>
                <a:endParaRPr lang="en-GB" sz="1600" dirty="0"/>
              </a:p>
              <a:p>
                <a:endParaRPr lang="en-GB" dirty="0"/>
              </a:p>
              <a:p>
                <a14:m>
                  <m:oMath xmlns:m="http://schemas.openxmlformats.org/officeDocument/2006/math">
                    <m:r>
                      <a:rPr lang="en-GB" i="1">
                        <a:latin typeface="Cambria Math" panose="02040503050406030204" pitchFamily="18" charset="0"/>
                      </a:rPr>
                      <m:t>𝑃</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≥30| </m:t>
                        </m:r>
                        <m:r>
                          <a:rPr lang="en-GB" i="1">
                            <a:latin typeface="Cambria Math" panose="02040503050406030204" pitchFamily="18" charset="0"/>
                          </a:rPr>
                          <m:t>𝑝</m:t>
                        </m:r>
                        <m:r>
                          <a:rPr lang="en-GB" i="1">
                            <a:latin typeface="Cambria Math" panose="02040503050406030204" pitchFamily="18" charset="0"/>
                          </a:rPr>
                          <m:t>=0.1</m:t>
                        </m:r>
                      </m:e>
                    </m:d>
                    <m:r>
                      <a:rPr lang="en-GB" i="1">
                        <a:latin typeface="Cambria Math" panose="02040503050406030204" pitchFamily="18" charset="0"/>
                      </a:rPr>
                      <m:t>=</m:t>
                    </m:r>
                    <m:sSup>
                      <m:sSupPr>
                        <m:ctrlPr>
                          <a:rPr lang="en-GB" i="1">
                            <a:latin typeface="Cambria Math" panose="02040503050406030204" pitchFamily="18" charset="0"/>
                          </a:rPr>
                        </m:ctrlPr>
                      </m:sSupPr>
                      <m:e>
                        <m:r>
                          <a:rPr lang="en-GB" i="1">
                            <a:latin typeface="Cambria Math" panose="02040503050406030204" pitchFamily="18" charset="0"/>
                          </a:rPr>
                          <m:t>0.9</m:t>
                        </m:r>
                      </m:e>
                      <m:sup>
                        <m:r>
                          <a:rPr lang="en-GB" i="1">
                            <a:latin typeface="Cambria Math" panose="02040503050406030204" pitchFamily="18" charset="0"/>
                          </a:rPr>
                          <m:t>30−1</m:t>
                        </m:r>
                      </m:sup>
                    </m:sSup>
                    <m:r>
                      <a:rPr lang="en-GB" i="1">
                        <a:latin typeface="Cambria Math" panose="02040503050406030204" pitchFamily="18" charset="0"/>
                      </a:rPr>
                      <m:t>=0.0471</m:t>
                    </m:r>
                  </m:oMath>
                </a14:m>
                <a:r>
                  <a:rPr lang="en-GB" dirty="0"/>
                  <a:t> </a:t>
                </a:r>
              </a:p>
              <a:p>
                <a:endParaRPr lang="en-GB" dirty="0"/>
              </a:p>
              <a:p>
                <a14:m>
                  <m:oMath xmlns:m="http://schemas.openxmlformats.org/officeDocument/2006/math">
                    <m:r>
                      <a:rPr lang="en-GB" i="1">
                        <a:latin typeface="Cambria Math" panose="02040503050406030204" pitchFamily="18" charset="0"/>
                      </a:rPr>
                      <m:t>𝑃</m:t>
                    </m:r>
                    <m:d>
                      <m:dPr>
                        <m:endChr m:val="|"/>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≤29 </m:t>
                        </m:r>
                      </m:e>
                    </m:d>
                    <m:r>
                      <a:rPr lang="en-GB" i="1">
                        <a:latin typeface="Cambria Math" panose="02040503050406030204" pitchFamily="18" charset="0"/>
                      </a:rPr>
                      <m:t> </m:t>
                    </m:r>
                    <m:r>
                      <a:rPr lang="en-GB" i="1">
                        <a:latin typeface="Cambria Math" panose="02040503050406030204" pitchFamily="18" charset="0"/>
                      </a:rPr>
                      <m:t>𝑝</m:t>
                    </m:r>
                    <m:r>
                      <a:rPr lang="en-GB" i="1">
                        <a:latin typeface="Cambria Math" panose="02040503050406030204" pitchFamily="18" charset="0"/>
                      </a:rPr>
                      <m:t>=0.01)=1−</m:t>
                    </m:r>
                    <m:sSup>
                      <m:sSupPr>
                        <m:ctrlPr>
                          <a:rPr lang="en-GB" i="1">
                            <a:latin typeface="Cambria Math" panose="02040503050406030204" pitchFamily="18" charset="0"/>
                          </a:rPr>
                        </m:ctrlPr>
                      </m:sSupPr>
                      <m:e>
                        <m:r>
                          <a:rPr lang="en-GB" i="1">
                            <a:latin typeface="Cambria Math" panose="02040503050406030204" pitchFamily="18" charset="0"/>
                          </a:rPr>
                          <m:t>0.99</m:t>
                        </m:r>
                      </m:e>
                      <m:sup>
                        <m:r>
                          <a:rPr lang="en-GB" i="1">
                            <a:latin typeface="Cambria Math" panose="02040503050406030204" pitchFamily="18" charset="0"/>
                          </a:rPr>
                          <m:t>29</m:t>
                        </m:r>
                      </m:sup>
                    </m:sSup>
                    <m:r>
                      <a:rPr lang="en-GB" i="1">
                        <a:latin typeface="Cambria Math" panose="02040503050406030204" pitchFamily="18" charset="0"/>
                      </a:rPr>
                      <m:t>=0.2528</m:t>
                    </m:r>
                  </m:oMath>
                </a14:m>
                <a:r>
                  <a:rPr lang="en-GB" dirty="0"/>
                  <a:t> </a:t>
                </a:r>
              </a:p>
            </p:txBody>
          </p:sp>
        </mc:Choice>
        <mc:Fallback>
          <p:sp>
            <p:nvSpPr>
              <p:cNvPr id="7" name="TextBox 6">
                <a:extLst>
                  <a:ext uri="{FF2B5EF4-FFF2-40B4-BE49-F238E27FC236}">
                    <a16:creationId xmlns:a16="http://schemas.microsoft.com/office/drawing/2014/main" id="{385EAB21-D3B8-4568-940C-3B010C80A186}"/>
                  </a:ext>
                </a:extLst>
              </p:cNvPr>
              <p:cNvSpPr txBox="1">
                <a:spLocks noRot="1" noChangeAspect="1" noMove="1" noResize="1" noEditPoints="1" noAdjustHandles="1" noChangeArrowheads="1" noChangeShapeType="1" noTextEdit="1"/>
              </p:cNvSpPr>
              <p:nvPr/>
            </p:nvSpPr>
            <p:spPr>
              <a:xfrm>
                <a:off x="2123754" y="3102868"/>
                <a:ext cx="5674989" cy="3416320"/>
              </a:xfrm>
              <a:prstGeom prst="rect">
                <a:avLst/>
              </a:prstGeom>
              <a:blipFill>
                <a:blip r:embed="rId2"/>
                <a:stretch>
                  <a:fillRect l="-537" t="-536" b="-53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BFAE9149-5479-4A66-AA05-1AC7019DAB0B}"/>
                  </a:ext>
                </a:extLst>
              </p:cNvPr>
              <p:cNvSpPr txBox="1"/>
              <p:nvPr/>
            </p:nvSpPr>
            <p:spPr>
              <a:xfrm>
                <a:off x="7667626" y="3683496"/>
                <a:ext cx="2171699" cy="193899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a:t>Recap</a:t>
                </a:r>
                <a:r>
                  <a:rPr lang="en-GB" sz="1200" dirty="0"/>
                  <a:t>: </a:t>
                </a:r>
              </a:p>
              <a:p>
                <a:pPr marL="171450" indent="-171450">
                  <a:buFont typeface="Arial" panose="020B0604020202020204" pitchFamily="34" charset="0"/>
                  <a:buChar char="•"/>
                </a:pPr>
                <a14:m>
                  <m:oMath xmlns:m="http://schemas.openxmlformats.org/officeDocument/2006/math">
                    <m:r>
                      <a:rPr lang="en-GB" sz="1200" i="1">
                        <a:latin typeface="Cambria Math" panose="02040503050406030204" pitchFamily="18" charset="0"/>
                      </a:rPr>
                      <m:t>𝑃</m:t>
                    </m:r>
                    <m:d>
                      <m:dPr>
                        <m:ctrlPr>
                          <a:rPr lang="en-GB" sz="1200" i="1">
                            <a:latin typeface="Cambria Math" panose="02040503050406030204" pitchFamily="18" charset="0"/>
                          </a:rPr>
                        </m:ctrlPr>
                      </m:dPr>
                      <m:e>
                        <m:r>
                          <a:rPr lang="en-GB" sz="1200" i="1">
                            <a:latin typeface="Cambria Math" panose="02040503050406030204" pitchFamily="18" charset="0"/>
                          </a:rPr>
                          <m:t>𝑋</m:t>
                        </m:r>
                        <m:r>
                          <a:rPr lang="en-GB" sz="1200" i="1">
                            <a:latin typeface="Cambria Math" panose="02040503050406030204" pitchFamily="18" charset="0"/>
                          </a:rPr>
                          <m:t>≥</m:t>
                        </m:r>
                        <m:r>
                          <a:rPr lang="en-GB" sz="1200" i="1">
                            <a:latin typeface="Cambria Math" panose="02040503050406030204" pitchFamily="18" charset="0"/>
                          </a:rPr>
                          <m:t>𝑛</m:t>
                        </m:r>
                      </m:e>
                    </m:d>
                    <m:r>
                      <a:rPr lang="en-GB" sz="1200" i="1">
                        <a:latin typeface="Cambria Math" panose="02040503050406030204" pitchFamily="18" charset="0"/>
                      </a:rPr>
                      <m:t>=</m:t>
                    </m:r>
                    <m:sSup>
                      <m:sSupPr>
                        <m:ctrlPr>
                          <a:rPr lang="en-GB" sz="1200" i="1">
                            <a:latin typeface="Cambria Math" panose="02040503050406030204" pitchFamily="18" charset="0"/>
                          </a:rPr>
                        </m:ctrlPr>
                      </m:sSupPr>
                      <m:e>
                        <m:d>
                          <m:dPr>
                            <m:ctrlPr>
                              <a:rPr lang="en-GB" sz="1200" i="1">
                                <a:latin typeface="Cambria Math" panose="02040503050406030204" pitchFamily="18" charset="0"/>
                              </a:rPr>
                            </m:ctrlPr>
                          </m:dPr>
                          <m:e>
                            <m:r>
                              <a:rPr lang="en-GB" sz="1200" i="1">
                                <a:latin typeface="Cambria Math" panose="02040503050406030204" pitchFamily="18" charset="0"/>
                              </a:rPr>
                              <m:t>1−</m:t>
                            </m:r>
                            <m:r>
                              <a:rPr lang="en-GB" sz="1200" i="1">
                                <a:latin typeface="Cambria Math" panose="02040503050406030204" pitchFamily="18" charset="0"/>
                              </a:rPr>
                              <m:t>𝑝</m:t>
                            </m:r>
                          </m:e>
                        </m:d>
                      </m:e>
                      <m:sup>
                        <m:r>
                          <a:rPr lang="en-GB" sz="1200" i="1">
                            <a:latin typeface="Cambria Math" panose="02040503050406030204" pitchFamily="18" charset="0"/>
                          </a:rPr>
                          <m:t>𝑛</m:t>
                        </m:r>
                        <m:r>
                          <a:rPr lang="en-GB" sz="1200" i="1">
                            <a:latin typeface="Cambria Math" panose="02040503050406030204" pitchFamily="18" charset="0"/>
                          </a:rPr>
                          <m:t>−1</m:t>
                        </m:r>
                      </m:sup>
                    </m:sSup>
                  </m:oMath>
                </a14:m>
                <a:r>
                  <a:rPr lang="en-GB" sz="1200" dirty="0"/>
                  <a:t/>
                </a:r>
                <a:br>
                  <a:rPr lang="en-GB" sz="1200" dirty="0"/>
                </a:br>
                <a14:m>
                  <m:oMath xmlns:m="http://schemas.openxmlformats.org/officeDocument/2006/math">
                    <m:r>
                      <a:rPr lang="en-GB" sz="1200" i="1">
                        <a:latin typeface="Cambria Math" panose="02040503050406030204" pitchFamily="18" charset="0"/>
                      </a:rPr>
                      <m:t>𝑃</m:t>
                    </m:r>
                    <m:d>
                      <m:dPr>
                        <m:ctrlPr>
                          <a:rPr lang="en-GB" sz="1200" i="1">
                            <a:latin typeface="Cambria Math" panose="02040503050406030204" pitchFamily="18" charset="0"/>
                          </a:rPr>
                        </m:ctrlPr>
                      </m:dPr>
                      <m:e>
                        <m:r>
                          <a:rPr lang="en-GB" sz="1200" i="1">
                            <a:latin typeface="Cambria Math" panose="02040503050406030204" pitchFamily="18" charset="0"/>
                          </a:rPr>
                          <m:t>𝑋</m:t>
                        </m:r>
                        <m:r>
                          <a:rPr lang="en-GB" sz="1200" i="1">
                            <a:latin typeface="Cambria Math" panose="02040503050406030204" pitchFamily="18" charset="0"/>
                          </a:rPr>
                          <m:t>≤</m:t>
                        </m:r>
                        <m:r>
                          <a:rPr lang="en-GB" sz="1200" i="1">
                            <a:latin typeface="Cambria Math" panose="02040503050406030204" pitchFamily="18" charset="0"/>
                          </a:rPr>
                          <m:t>𝑛</m:t>
                        </m:r>
                      </m:e>
                    </m:d>
                    <m:r>
                      <a:rPr lang="en-GB" sz="1200" i="1">
                        <a:latin typeface="Cambria Math" panose="02040503050406030204" pitchFamily="18" charset="0"/>
                      </a:rPr>
                      <m:t>=1−</m:t>
                    </m:r>
                    <m:sSup>
                      <m:sSupPr>
                        <m:ctrlPr>
                          <a:rPr lang="en-GB" sz="1200" i="1">
                            <a:latin typeface="Cambria Math" panose="02040503050406030204" pitchFamily="18" charset="0"/>
                          </a:rPr>
                        </m:ctrlPr>
                      </m:sSupPr>
                      <m:e>
                        <m:d>
                          <m:dPr>
                            <m:ctrlPr>
                              <a:rPr lang="en-GB" sz="1200" i="1">
                                <a:latin typeface="Cambria Math" panose="02040503050406030204" pitchFamily="18" charset="0"/>
                              </a:rPr>
                            </m:ctrlPr>
                          </m:dPr>
                          <m:e>
                            <m:r>
                              <a:rPr lang="en-GB" sz="1200" i="1">
                                <a:latin typeface="Cambria Math" panose="02040503050406030204" pitchFamily="18" charset="0"/>
                              </a:rPr>
                              <m:t>1−</m:t>
                            </m:r>
                            <m:r>
                              <a:rPr lang="en-GB" sz="1200" i="1">
                                <a:latin typeface="Cambria Math" panose="02040503050406030204" pitchFamily="18" charset="0"/>
                              </a:rPr>
                              <m:t>𝑝</m:t>
                            </m:r>
                          </m:e>
                        </m:d>
                      </m:e>
                      <m:sup>
                        <m:r>
                          <a:rPr lang="en-GB" sz="1200" i="1">
                            <a:latin typeface="Cambria Math" panose="02040503050406030204" pitchFamily="18" charset="0"/>
                          </a:rPr>
                          <m:t>𝑛</m:t>
                        </m:r>
                      </m:sup>
                    </m:sSup>
                  </m:oMath>
                </a14:m>
                <a:r>
                  <a:rPr lang="en-GB" sz="1200" dirty="0"/>
                  <a:t> </a:t>
                </a:r>
              </a:p>
              <a:p>
                <a:pPr marL="171450" indent="-171450">
                  <a:buFont typeface="Arial" panose="020B0604020202020204" pitchFamily="34" charset="0"/>
                  <a:buChar char="•"/>
                </a:pPr>
                <a:r>
                  <a:rPr lang="en-GB" sz="1200" dirty="0"/>
                  <a:t>There is some critical value </a:t>
                </a:r>
                <a14:m>
                  <m:oMath xmlns:m="http://schemas.openxmlformats.org/officeDocument/2006/math">
                    <m:r>
                      <a:rPr lang="en-GB" sz="1200" i="1">
                        <a:latin typeface="Cambria Math" panose="02040503050406030204" pitchFamily="18" charset="0"/>
                      </a:rPr>
                      <m:t>𝑐</m:t>
                    </m:r>
                  </m:oMath>
                </a14:m>
                <a:r>
                  <a:rPr lang="en-GB" sz="1200" dirty="0"/>
                  <a:t> such that </a:t>
                </a:r>
                <a14:m>
                  <m:oMath xmlns:m="http://schemas.openxmlformats.org/officeDocument/2006/math">
                    <m:r>
                      <a:rPr lang="en-GB" sz="1200" i="1">
                        <a:latin typeface="Cambria Math" panose="02040503050406030204" pitchFamily="18" charset="0"/>
                      </a:rPr>
                      <m:t>𝑃</m:t>
                    </m:r>
                    <m:d>
                      <m:dPr>
                        <m:ctrlPr>
                          <a:rPr lang="en-GB" sz="1200" i="1">
                            <a:latin typeface="Cambria Math" panose="02040503050406030204" pitchFamily="18" charset="0"/>
                          </a:rPr>
                        </m:ctrlPr>
                      </m:dPr>
                      <m:e>
                        <m:r>
                          <a:rPr lang="en-GB" sz="1200" i="1">
                            <a:latin typeface="Cambria Math" panose="02040503050406030204" pitchFamily="18" charset="0"/>
                          </a:rPr>
                          <m:t>𝑋</m:t>
                        </m:r>
                        <m:r>
                          <a:rPr lang="en-GB" sz="1200" i="1">
                            <a:latin typeface="Cambria Math" panose="02040503050406030204" pitchFamily="18" charset="0"/>
                          </a:rPr>
                          <m:t>≥</m:t>
                        </m:r>
                        <m:r>
                          <a:rPr lang="en-GB" sz="1200" i="1">
                            <a:latin typeface="Cambria Math" panose="02040503050406030204" pitchFamily="18" charset="0"/>
                          </a:rPr>
                          <m:t>𝑐</m:t>
                        </m:r>
                      </m:e>
                    </m:d>
                    <m:r>
                      <a:rPr lang="en-GB" sz="1200" i="1">
                        <a:latin typeface="Cambria Math" panose="02040503050406030204" pitchFamily="18" charset="0"/>
                      </a:rPr>
                      <m:t>≤0.05</m:t>
                    </m:r>
                  </m:oMath>
                </a14:m>
                <a:r>
                  <a:rPr lang="en-GB" sz="1200" dirty="0"/>
                  <a:t>. Use logs.</a:t>
                </a:r>
              </a:p>
              <a:p>
                <a:pPr marL="171450" indent="-171450">
                  <a:buFont typeface="Arial" panose="020B0604020202020204" pitchFamily="34" charset="0"/>
                  <a:buChar char="•"/>
                </a:pPr>
                <a:r>
                  <a:rPr lang="en-GB" sz="1200" dirty="0"/>
                  <a:t>Remember the “or more extreme” direction for geometric tests is the opposite direction to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𝐻</m:t>
                        </m:r>
                      </m:e>
                      <m:sub>
                        <m:r>
                          <a:rPr lang="en-GB" sz="1200" i="1">
                            <a:latin typeface="Cambria Math" panose="02040503050406030204" pitchFamily="18" charset="0"/>
                          </a:rPr>
                          <m:t>1</m:t>
                        </m:r>
                      </m:sub>
                    </m:sSub>
                  </m:oMath>
                </a14:m>
                <a:r>
                  <a:rPr lang="en-GB" sz="1200" dirty="0"/>
                  <a:t>.</a:t>
                </a:r>
              </a:p>
            </p:txBody>
          </p:sp>
        </mc:Choice>
        <mc:Fallback>
          <p:sp>
            <p:nvSpPr>
              <p:cNvPr id="8" name="TextBox 7">
                <a:extLst>
                  <a:ext uri="{FF2B5EF4-FFF2-40B4-BE49-F238E27FC236}">
                    <a16:creationId xmlns:a16="http://schemas.microsoft.com/office/drawing/2014/main" id="{BFAE9149-5479-4A66-AA05-1AC7019DAB0B}"/>
                  </a:ext>
                </a:extLst>
              </p:cNvPr>
              <p:cNvSpPr txBox="1">
                <a:spLocks noRot="1" noChangeAspect="1" noMove="1" noResize="1" noEditPoints="1" noAdjustHandles="1" noChangeArrowheads="1" noChangeShapeType="1" noTextEdit="1"/>
              </p:cNvSpPr>
              <p:nvPr/>
            </p:nvSpPr>
            <p:spPr>
              <a:xfrm>
                <a:off x="7667626" y="3683496"/>
                <a:ext cx="2171699" cy="1938992"/>
              </a:xfrm>
              <a:prstGeom prst="rect">
                <a:avLst/>
              </a:prstGeom>
              <a:blipFill>
                <a:blip r:embed="rId3"/>
                <a:stretch>
                  <a:fillRect b="-1250"/>
                </a:stretch>
              </a:blipFill>
            </p:spPr>
            <p:txBody>
              <a:bodyPr/>
              <a:lstStyle/>
              <a:p>
                <a:r>
                  <a:rPr lang="en-GB">
                    <a:noFill/>
                  </a:rPr>
                  <a:t> </a:t>
                </a:r>
              </a:p>
            </p:txBody>
          </p:sp>
        </mc:Fallback>
      </mc:AlternateContent>
      <p:sp>
        <p:nvSpPr>
          <p:cNvPr id="9" name="Rectangle 8">
            <a:extLst>
              <a:ext uri="{FF2B5EF4-FFF2-40B4-BE49-F238E27FC236}">
                <a16:creationId xmlns:a16="http://schemas.microsoft.com/office/drawing/2014/main" id="{03E14F7C-C167-42E6-A03C-A79F60A93244}"/>
              </a:ext>
            </a:extLst>
          </p:cNvPr>
          <p:cNvSpPr/>
          <p:nvPr/>
        </p:nvSpPr>
        <p:spPr>
          <a:xfrm>
            <a:off x="1855912" y="3195067"/>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0" name="Rectangle 9">
            <a:extLst>
              <a:ext uri="{FF2B5EF4-FFF2-40B4-BE49-F238E27FC236}">
                <a16:creationId xmlns:a16="http://schemas.microsoft.com/office/drawing/2014/main" id="{FC68E388-3729-4F86-856F-82CEA11F7016}"/>
              </a:ext>
            </a:extLst>
          </p:cNvPr>
          <p:cNvSpPr/>
          <p:nvPr/>
        </p:nvSpPr>
        <p:spPr>
          <a:xfrm>
            <a:off x="1855912" y="5622488"/>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1" name="Rectangle 10">
            <a:extLst>
              <a:ext uri="{FF2B5EF4-FFF2-40B4-BE49-F238E27FC236}">
                <a16:creationId xmlns:a16="http://schemas.microsoft.com/office/drawing/2014/main" id="{18BA061E-E949-4DE5-B3B9-003EF273C474}"/>
              </a:ext>
            </a:extLst>
          </p:cNvPr>
          <p:cNvSpPr/>
          <p:nvPr/>
        </p:nvSpPr>
        <p:spPr>
          <a:xfrm>
            <a:off x="1847528" y="6162244"/>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12" name="Rectangle 11">
            <a:extLst>
              <a:ext uri="{FF2B5EF4-FFF2-40B4-BE49-F238E27FC236}">
                <a16:creationId xmlns:a16="http://schemas.microsoft.com/office/drawing/2014/main" id="{944B8718-BB6E-40A4-8060-FD50E4915F8B}"/>
              </a:ext>
            </a:extLst>
          </p:cNvPr>
          <p:cNvSpPr/>
          <p:nvPr/>
        </p:nvSpPr>
        <p:spPr>
          <a:xfrm>
            <a:off x="2071937" y="3195068"/>
            <a:ext cx="5328989" cy="242742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3" name="Rectangle 12">
            <a:extLst>
              <a:ext uri="{FF2B5EF4-FFF2-40B4-BE49-F238E27FC236}">
                <a16:creationId xmlns:a16="http://schemas.microsoft.com/office/drawing/2014/main" id="{8B4771E9-C819-47C8-AFBE-C99D64BD82B3}"/>
              </a:ext>
            </a:extLst>
          </p:cNvPr>
          <p:cNvSpPr/>
          <p:nvPr/>
        </p:nvSpPr>
        <p:spPr>
          <a:xfrm>
            <a:off x="2077320" y="5622488"/>
            <a:ext cx="5328989" cy="53194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
        <p:nvSpPr>
          <p:cNvPr id="14" name="Rectangle 13">
            <a:extLst>
              <a:ext uri="{FF2B5EF4-FFF2-40B4-BE49-F238E27FC236}">
                <a16:creationId xmlns:a16="http://schemas.microsoft.com/office/drawing/2014/main" id="{FD684175-CB31-462E-89EC-A9B8EC2470B6}"/>
              </a:ext>
            </a:extLst>
          </p:cNvPr>
          <p:cNvSpPr/>
          <p:nvPr/>
        </p:nvSpPr>
        <p:spPr>
          <a:xfrm>
            <a:off x="2076923" y="6154434"/>
            <a:ext cx="5328989" cy="5871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2800" dirty="0"/>
              <a:t>? </a:t>
            </a:r>
          </a:p>
        </p:txBody>
      </p:sp>
    </p:spTree>
    <p:extLst>
      <p:ext uri="{BB962C8B-B14F-4D97-AF65-F5344CB8AC3E}">
        <p14:creationId xmlns:p14="http://schemas.microsoft.com/office/powerpoint/2010/main" val="348912323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3"/>
                                        </p:tgtEl>
                                      </p:cBhvr>
                                    </p:animEffect>
                                    <p:set>
                                      <p:cBhvr>
                                        <p:cTn id="13"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4" restart="whenNotActive" fill="hold" evtFilter="cancelBubble" nodeType="interactiveSeq">
                <p:stCondLst>
                  <p:cond evt="onClick" delay="0">
                    <p:tgtEl>
                      <p:spTgt spid="1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4"/>
                                        </p:tgtEl>
                                      </p:cBhvr>
                                    </p:animEffect>
                                    <p:set>
                                      <p:cBhvr>
                                        <p:cTn id="19"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0" y="1"/>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8A</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1919536" y="725841"/>
            <a:ext cx="7920880" cy="830997"/>
          </a:xfrm>
          <a:prstGeom prst="rect">
            <a:avLst/>
          </a:prstGeom>
          <a:noFill/>
        </p:spPr>
        <p:txBody>
          <a:bodyPr wrap="square" rtlCol="0">
            <a:spAutoFit/>
          </a:bodyPr>
          <a:lstStyle/>
          <a:p>
            <a:r>
              <a:rPr lang="en-GB" sz="2400" dirty="0"/>
              <a:t>Pearson Further Statistics 1</a:t>
            </a:r>
          </a:p>
          <a:p>
            <a:r>
              <a:rPr lang="en-GB" sz="2400" dirty="0"/>
              <a:t>Pages 152-153</a:t>
            </a:r>
          </a:p>
        </p:txBody>
      </p:sp>
      <p:cxnSp>
        <p:nvCxnSpPr>
          <p:cNvPr id="6" name="Straight Connector 5"/>
          <p:cNvCxnSpPr/>
          <p:nvPr/>
        </p:nvCxnSpPr>
        <p:spPr>
          <a:xfrm>
            <a:off x="152400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3B368A5F-F03D-A343-89C4-77F8EF430B86}"/>
              </a:ext>
            </a:extLst>
          </p:cNvPr>
          <p:cNvSpPr txBox="1"/>
          <p:nvPr/>
        </p:nvSpPr>
        <p:spPr>
          <a:xfrm>
            <a:off x="2135560" y="2708920"/>
            <a:ext cx="6336704" cy="2677656"/>
          </a:xfrm>
          <a:prstGeom prst="rect">
            <a:avLst/>
          </a:prstGeom>
          <a:noFill/>
        </p:spPr>
        <p:txBody>
          <a:bodyPr wrap="square" rtlCol="0">
            <a:spAutoFit/>
          </a:bodyPr>
          <a:lstStyle/>
          <a:p>
            <a:r>
              <a:rPr lang="en-US" sz="2400" dirty="0"/>
              <a:t>Complete before the lesson		Q1-2</a:t>
            </a:r>
          </a:p>
          <a:p>
            <a:endParaRPr lang="en-US" sz="2400" dirty="0"/>
          </a:p>
          <a:p>
            <a:r>
              <a:rPr lang="en-US" sz="2400" dirty="0"/>
              <a:t>In Class:			</a:t>
            </a:r>
          </a:p>
          <a:p>
            <a:r>
              <a:rPr lang="en-US" sz="2400" dirty="0">
                <a:solidFill>
                  <a:srgbClr val="00B050"/>
                </a:solidFill>
              </a:rPr>
              <a:t>Green</a:t>
            </a:r>
            <a:r>
              <a:rPr lang="en-US" sz="2400" dirty="0"/>
              <a:t>					</a:t>
            </a:r>
            <a:r>
              <a:rPr lang="en-US" sz="2400" dirty="0"/>
              <a:t>Q3-7</a:t>
            </a:r>
            <a:endParaRPr lang="en-US" sz="2400" dirty="0"/>
          </a:p>
          <a:p>
            <a:r>
              <a:rPr lang="en-US" sz="2400" dirty="0">
                <a:solidFill>
                  <a:schemeClr val="accent6"/>
                </a:solidFill>
              </a:rPr>
              <a:t>Amber</a:t>
            </a:r>
            <a:r>
              <a:rPr lang="en-US" sz="2400" dirty="0"/>
              <a:t> 					</a:t>
            </a:r>
            <a:r>
              <a:rPr lang="en-US" sz="2400" dirty="0"/>
              <a:t>Q8-9</a:t>
            </a:r>
            <a:endParaRPr lang="en-US" sz="2400" dirty="0"/>
          </a:p>
          <a:p>
            <a:r>
              <a:rPr lang="en-US" sz="2400" dirty="0">
                <a:solidFill>
                  <a:srgbClr val="FF0000"/>
                </a:solidFill>
              </a:rPr>
              <a:t>Red</a:t>
            </a:r>
            <a:r>
              <a:rPr lang="en-US" sz="2400" dirty="0"/>
              <a:t>					</a:t>
            </a:r>
            <a:r>
              <a:rPr lang="en-US" sz="2400" dirty="0"/>
              <a:t>Q10-11</a:t>
            </a:r>
            <a:endParaRPr lang="en-US" sz="2400" dirty="0"/>
          </a:p>
          <a:p>
            <a:endParaRPr lang="en-US" sz="2400" dirty="0"/>
          </a:p>
        </p:txBody>
      </p:sp>
    </p:spTree>
    <p:extLst>
      <p:ext uri="{BB962C8B-B14F-4D97-AF65-F5344CB8AC3E}">
        <p14:creationId xmlns:p14="http://schemas.microsoft.com/office/powerpoint/2010/main" val="3411890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509</Words>
  <Application>Microsoft Office PowerPoint</Application>
  <PresentationFormat>Widescreen</PresentationFormat>
  <Paragraphs>95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Lawton</dc:creator>
  <cp:lastModifiedBy>Richard Lawton</cp:lastModifiedBy>
  <cp:revision>2</cp:revision>
  <dcterms:created xsi:type="dcterms:W3CDTF">2019-08-06T16:32:53Z</dcterms:created>
  <dcterms:modified xsi:type="dcterms:W3CDTF">2020-08-08T06:31:52Z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c1703a4-cc6f-4025-8438-815d9f7bd05c_Enabled">
    <vt:lpwstr>True</vt:lpwstr>
  </property>
  <property fmtid="{D5CDD505-2E9C-101B-9397-08002B2CF9AE}" pid="3" name="MSIP_Label_2c1703a4-cc6f-4025-8438-815d9f7bd05c_SiteId">
    <vt:lpwstr>d2b3a7dc-d57e-417f-90ad-149b872e9aa1</vt:lpwstr>
  </property>
  <property fmtid="{D5CDD505-2E9C-101B-9397-08002B2CF9AE}" pid="4" name="MSIP_Label_2c1703a4-cc6f-4025-8438-815d9f7bd05c_Owner">
    <vt:lpwstr>r.lawton_jcd@gemsedu.com</vt:lpwstr>
  </property>
  <property fmtid="{D5CDD505-2E9C-101B-9397-08002B2CF9AE}" pid="5" name="MSIP_Label_2c1703a4-cc6f-4025-8438-815d9f7bd05c_SetDate">
    <vt:lpwstr>2020-08-08T06:31:50.3619802Z</vt:lpwstr>
  </property>
  <property fmtid="{D5CDD505-2E9C-101B-9397-08002B2CF9AE}" pid="6" name="MSIP_Label_2c1703a4-cc6f-4025-8438-815d9f7bd05c_Name">
    <vt:lpwstr>Internal</vt:lpwstr>
  </property>
  <property fmtid="{D5CDD505-2E9C-101B-9397-08002B2CF9AE}" pid="7" name="MSIP_Label_2c1703a4-cc6f-4025-8438-815d9f7bd05c_Application">
    <vt:lpwstr>Microsoft Azure Information Protection</vt:lpwstr>
  </property>
  <property fmtid="{D5CDD505-2E9C-101B-9397-08002B2CF9AE}" pid="8" name="MSIP_Label_2c1703a4-cc6f-4025-8438-815d9f7bd05c_ActionId">
    <vt:lpwstr>fbeca10d-8cfc-4943-bf10-e05c155bd3b6</vt:lpwstr>
  </property>
  <property fmtid="{D5CDD505-2E9C-101B-9397-08002B2CF9AE}" pid="9" name="MSIP_Label_2c1703a4-cc6f-4025-8438-815d9f7bd05c_Extended_MSFT_Method">
    <vt:lpwstr>Automatic</vt:lpwstr>
  </property>
  <property fmtid="{D5CDD505-2E9C-101B-9397-08002B2CF9AE}" pid="10" name="Sensitivity">
    <vt:lpwstr>Internal</vt:lpwstr>
  </property>
</Properties>
</file>