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92" r:id="rId2"/>
    <p:sldId id="486" r:id="rId3"/>
    <p:sldId id="494" r:id="rId4"/>
    <p:sldId id="487" r:id="rId5"/>
    <p:sldId id="488" r:id="rId6"/>
    <p:sldId id="496" r:id="rId7"/>
    <p:sldId id="495" r:id="rId8"/>
    <p:sldId id="491" r:id="rId9"/>
    <p:sldId id="490" r:id="rId10"/>
    <p:sldId id="49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282" autoAdjust="0"/>
    <p:restoredTop sz="88534" autoAdjust="0"/>
  </p:normalViewPr>
  <p:slideViewPr>
    <p:cSldViewPr>
      <p:cViewPr varScale="1">
        <p:scale>
          <a:sx n="70" d="100"/>
          <a:sy n="70" d="100"/>
        </p:scale>
        <p:origin x="960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036423-0E41-481C-86B0-8D24A05EA3CE}" type="datetimeFigureOut">
              <a:rPr lang="en-GB" smtClean="0"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460AF-EE9F-4A89-843B-B2FDD5406C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857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0.png"/><Relationship Id="rId7" Type="http://schemas.openxmlformats.org/officeDocument/2006/relationships/image" Target="../media/image35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0.png"/><Relationship Id="rId9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0.png"/><Relationship Id="rId10" Type="http://schemas.openxmlformats.org/officeDocument/2006/relationships/image" Target="../media/image24.png"/><Relationship Id="rId4" Type="http://schemas.openxmlformats.org/officeDocument/2006/relationships/image" Target="../media/image180.png"/><Relationship Id="rId9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08720"/>
            <a:ext cx="91428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/>
              <a:t>Integration</a:t>
            </a:r>
          </a:p>
          <a:p>
            <a:pPr algn="ctr"/>
            <a:r>
              <a:rPr lang="en-GB" sz="8000" dirty="0"/>
              <a:t>-</a:t>
            </a:r>
            <a:r>
              <a:rPr lang="en-GB" sz="8000" b="1" dirty="0"/>
              <a:t> </a:t>
            </a:r>
            <a:r>
              <a:rPr lang="en-GB" sz="8000" dirty="0"/>
              <a:t>Standard Functions</a:t>
            </a:r>
          </a:p>
          <a:p>
            <a:pPr algn="ctr"/>
            <a:endParaRPr lang="en-GB" sz="2800" dirty="0"/>
          </a:p>
          <a:p>
            <a:pPr algn="ctr"/>
            <a:r>
              <a:rPr lang="en-GB" sz="8000" dirty="0"/>
              <a:t>Chapter 11 </a:t>
            </a:r>
          </a:p>
          <a:p>
            <a:pPr algn="ctr"/>
            <a:r>
              <a:rPr lang="en-GB" sz="8000" dirty="0"/>
              <a:t>(Part 1 </a:t>
            </a:r>
            <a:r>
              <a:rPr lang="en-GB" sz="8000"/>
              <a:t>of 11)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2592127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Exercise 11A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AB409FA8-34C4-4FDD-966B-EFA5D58ECFF6}"/>
              </a:ext>
            </a:extLst>
          </p:cNvPr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295-296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7B3D4EB-D2A9-4BCC-B402-8AAEDE7CB1A1}"/>
              </a:ext>
            </a:extLst>
          </p:cNvPr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B41C045-B170-8B4E-86EF-909DF5968F0C}"/>
              </a:ext>
            </a:extLst>
          </p:cNvPr>
          <p:cNvSpPr txBox="1"/>
          <p:nvPr/>
        </p:nvSpPr>
        <p:spPr>
          <a:xfrm>
            <a:off x="755576" y="2708809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Q4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Q5-6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Q7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1554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Integrating - Standard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79354378"/>
                  </p:ext>
                </p:extLst>
              </p:nvPr>
            </p:nvGraphicFramePr>
            <p:xfrm>
              <a:off x="649299" y="1253237"/>
              <a:ext cx="7704857" cy="5510433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375015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95470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338015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32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∫</m:t>
                              </m:r>
                              <m:sSup>
                                <m:sSupPr>
                                  <m:ctrlPr>
                                    <a:rPr lang="en-GB" sz="32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2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sz="32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𝒏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320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3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oMath>
                          </a14:m>
                          <a:endParaRPr lang="en-GB" sz="3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GB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GB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GB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  <m:r>
                                          <a:rPr lang="en-GB" sz="2800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+1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GB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  <m:r>
                                      <a:rPr lang="en-GB" sz="2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+1</m:t>
                                    </m:r>
                                  </m:den>
                                </m:f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GB" sz="28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055724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2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∫</m:t>
                                    </m:r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𝒆</m:t>
                                    </m:r>
                                  </m:e>
                                  <m:sup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𝒂𝒙</m:t>
                                    </m:r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 +</m:t>
                                    </m:r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𝒃</m:t>
                                    </m:r>
                                  </m:sup>
                                </m:sSup>
                                <m:r>
                                  <a:rPr lang="en-GB" sz="3200" b="0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GB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oMath>
                            </m:oMathPara>
                          </a14:m>
                          <a:endParaRPr lang="en-GB" sz="3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den>
                                </m:f>
                                <m:sSup>
                                  <m:sSupPr>
                                    <m:ctrlP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𝑎𝑥</m:t>
                                    </m:r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p>
                                </m:sSup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GB" sz="28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330692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GB" sz="32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∫</m:t>
                                </m:r>
                                <m:f>
                                  <m:fPr>
                                    <m:ctrlP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𝒂𝒙</m:t>
                                    </m:r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𝒃</m:t>
                                    </m:r>
                                  </m:den>
                                </m:f>
                                <m:r>
                                  <a:rPr lang="en-GB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oMath>
                            </m:oMathPara>
                          </a14:m>
                          <a:endParaRPr lang="en-GB" sz="3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f>
                                      <m:fPr>
                                        <m:ctrlPr>
                                          <a:rPr lang="en-GB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28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2800" b="0" i="1" smtClean="0"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den>
                                    </m:f>
                                    <m:r>
                                      <m:rPr>
                                        <m:sty m:val="p"/>
                                      </m:rPr>
                                      <a:rPr lang="en-GB" sz="2800" b="0" i="0" smtClean="0">
                                        <a:latin typeface="Cambria Math" panose="02040503050406030204" pitchFamily="18" charset="0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𝑎𝑥</m:t>
                                    </m:r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</m:e>
                                </m:func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GB" sz="28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68048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GB" sz="32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∫</m:t>
                                    </m:r>
                                    <m:r>
                                      <a:rPr lang="en-GB" sz="3200" b="1" i="0" smtClean="0">
                                        <a:latin typeface="Cambria Math" panose="02040503050406030204" pitchFamily="18" charset="0"/>
                                      </a:rPr>
                                      <m:t>𝐜𝐨𝐬</m:t>
                                    </m:r>
                                  </m:fName>
                                  <m:e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𝒂𝒙</m:t>
                                    </m:r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𝒃</m:t>
                                    </m:r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  <m:r>
                                  <a:rPr lang="en-GB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oMath>
                            </m:oMathPara>
                          </a14:m>
                          <a:endParaRPr lang="en-GB" sz="3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den>
                                </m:f>
                                <m:func>
                                  <m:funcPr>
                                    <m:ctrlP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2800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GB" sz="28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868048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GB" sz="3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GB" sz="32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∫</m:t>
                                    </m:r>
                                    <m:r>
                                      <a:rPr lang="en-GB" sz="3200" b="1" i="0" smtClean="0">
                                        <a:latin typeface="Cambria Math" panose="02040503050406030204" pitchFamily="18" charset="0"/>
                                      </a:rPr>
                                      <m:t>𝐬𝐢𝐧</m:t>
                                    </m:r>
                                  </m:fName>
                                  <m:e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𝒂𝒙</m:t>
                                    </m:r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𝒃</m:t>
                                    </m:r>
                                    <m:r>
                                      <a:rPr lang="en-GB" sz="3200" b="1" i="1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  <m:r>
                                  <a:rPr lang="en-GB" sz="3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oMath>
                            </m:oMathPara>
                          </a14:m>
                          <a:endParaRPr lang="en-GB" sz="3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</m:den>
                                </m:f>
                                <m:func>
                                  <m:funcPr>
                                    <m:ctrlP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2800" b="0" i="0" smtClean="0"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fName>
                                  <m:e>
                                    <m: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28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𝐶</m:t>
                                </m:r>
                              </m:oMath>
                            </m:oMathPara>
                          </a14:m>
                          <a:endParaRPr lang="en-GB" sz="28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79354378"/>
                  </p:ext>
                </p:extLst>
              </p:nvPr>
            </p:nvGraphicFramePr>
            <p:xfrm>
              <a:off x="649299" y="1253237"/>
              <a:ext cx="7704857" cy="5510433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3750151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954706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33801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2" t="-455" r="-105682" b="-3122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5069" t="-455" r="-308" b="-31227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05572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2" t="-127746" r="-105682" b="-2971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5069" t="-127746" r="-308" b="-29711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33069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2" t="-179909" r="-105682" b="-13470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5069" t="-179909" r="-308" b="-13470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9300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2" t="-419863" r="-105682" b="-1020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5069" t="-419863" r="-308" b="-1020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89300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62" t="-516327" r="-105682" b="-13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95069" t="-516327" r="-308" b="-136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10"/>
          <p:cNvSpPr txBox="1"/>
          <p:nvPr/>
        </p:nvSpPr>
        <p:spPr>
          <a:xfrm>
            <a:off x="647456" y="606906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Memories these integrations.</a:t>
            </a:r>
          </a:p>
        </p:txBody>
      </p:sp>
    </p:spTree>
    <p:extLst>
      <p:ext uri="{BB962C8B-B14F-4D97-AF65-F5344CB8AC3E}">
        <p14:creationId xmlns:p14="http://schemas.microsoft.com/office/powerpoint/2010/main" val="3470814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Integrating - Standard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l="15738" t="50523" r="66274" b="31458"/>
          <a:stretch/>
        </p:blipFill>
        <p:spPr>
          <a:xfrm>
            <a:off x="683568" y="1243813"/>
            <a:ext cx="7633670" cy="5097903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>
            <a:off x="1992407" y="1628800"/>
            <a:ext cx="1931521" cy="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1431" y="688197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From the differentiation section in the formula booklet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92407" y="1726855"/>
            <a:ext cx="209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</a:rPr>
              <a:t>Integration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39752" y="238823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+ 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57401" y="350037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+ 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57401" y="461251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+ 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915816" y="5712729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</a:rPr>
              <a:t>+ 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39552" y="2204864"/>
                <a:ext cx="331052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204864"/>
                <a:ext cx="331052" cy="9251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39552" y="3351939"/>
                <a:ext cx="331052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351939"/>
                <a:ext cx="331052" cy="9251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39552" y="4442308"/>
                <a:ext cx="331052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442308"/>
                <a:ext cx="331052" cy="9251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45179" y="5542521"/>
                <a:ext cx="331052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179" y="5542521"/>
                <a:ext cx="331052" cy="9251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023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" grpId="0"/>
      <p:bldP spid="11" grpId="0"/>
      <p:bldP spid="13" grpId="0"/>
      <p:bldP spid="14" grpId="0"/>
      <p:bldP spid="6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Integrating - Standard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49619" y="612663"/>
                <a:ext cx="4200144" cy="1545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sec</m:t>
                              </m:r>
                            </m:fName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619" y="612663"/>
                <a:ext cx="4200144" cy="15454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38547" y="2135940"/>
                <a:ext cx="3341024" cy="1545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547" y="2135940"/>
                <a:ext cx="3341024" cy="15454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49619" y="3775764"/>
                <a:ext cx="3627397" cy="1545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𝑐𝑜𝑠𝑒</m:t>
                          </m:r>
                          <m:sSup>
                            <m:sSup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9619" y="3775764"/>
                <a:ext cx="3627397" cy="15454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899592" y="5303964"/>
                <a:ext cx="4968552" cy="1545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(3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+2)</m:t>
                              </m:r>
                            </m:e>
                          </m:func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5303964"/>
                <a:ext cx="4968552" cy="15454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271269" y="987648"/>
                <a:ext cx="2097626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sec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269" y="987648"/>
                <a:ext cx="2097626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350514" y="2233595"/>
                <a:ext cx="2871876" cy="1129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func>
                        <m:func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0514" y="2233595"/>
                <a:ext cx="2871876" cy="11294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754366" y="4150319"/>
                <a:ext cx="249677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366" y="4150319"/>
                <a:ext cx="2496774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724128" y="5373216"/>
                <a:ext cx="2809359" cy="11330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5373216"/>
                <a:ext cx="2809359" cy="113306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829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Integrating - Standard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10333" y="671341"/>
                <a:ext cx="3713910" cy="1545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3600" b="0" i="0" smtClean="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333" y="671341"/>
                <a:ext cx="3713910" cy="15454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10333" y="2239660"/>
                <a:ext cx="4837856" cy="1545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𝑐𝑜𝑠𝑒𝑐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333" y="2239660"/>
                <a:ext cx="4837856" cy="15454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10333" y="3807979"/>
                <a:ext cx="2834300" cy="1545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333" y="3807979"/>
                <a:ext cx="2834300" cy="154542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86244" y="5411969"/>
                <a:ext cx="3737999" cy="1545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244" y="5411969"/>
                <a:ext cx="3737999" cy="15454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134669" y="1004791"/>
                <a:ext cx="232358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4669" y="1004791"/>
                <a:ext cx="2323585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496029" y="2537270"/>
                <a:ext cx="338772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6029" y="2537270"/>
                <a:ext cx="3387722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342581" y="4123630"/>
                <a:ext cx="2363660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func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2581" y="4123630"/>
                <a:ext cx="2363660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422701" y="5726135"/>
                <a:ext cx="233320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2701" y="5726135"/>
                <a:ext cx="2333203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074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Integrating - Standard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71600" y="993571"/>
                <a:ext cx="3888432" cy="1128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</m:func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993571"/>
                <a:ext cx="3888432" cy="11281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063835" y="5353932"/>
                <a:ext cx="4032449" cy="1099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200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3200" b="0" i="0" smtClean="0">
                                      <a:latin typeface="Cambria Math" panose="02040503050406030204" pitchFamily="18" charset="0"/>
                                    </a:rPr>
                                    <m:t>sec</m:t>
                                  </m:r>
                                </m:e>
                                <m:sup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d>
                                <m:d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</m:e>
                              </m:d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𝑑𝑥</m:t>
                              </m:r>
                            </m:e>
                          </m:func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835" y="5353932"/>
                <a:ext cx="4032449" cy="10994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63836" y="3934912"/>
                <a:ext cx="3528392" cy="10994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2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1−5</m:t>
                                  </m:r>
                                  <m: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3836" y="3934912"/>
                <a:ext cx="3528392" cy="10994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715907" y="949726"/>
                <a:ext cx="3476721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func>
                      <m:r>
                        <a:rPr lang="en-GB" sz="3200" b="0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3200" b="0" i="1">
                          <a:solidFill>
                            <a:prstClr val="black"/>
                          </a:solidFill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907" y="949726"/>
                <a:ext cx="3476721" cy="101752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135844" y="2492581"/>
                <a:ext cx="2088232" cy="10994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subHide m:val="on"/>
                          <m:supHide m:val="on"/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844" y="2492581"/>
                <a:ext cx="2088232" cy="10994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296084" y="2459012"/>
                <a:ext cx="1925655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6084" y="2459012"/>
                <a:ext cx="1925655" cy="101752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632258" y="3922648"/>
                <a:ext cx="3415807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func>
                        <m:func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1−5</m:t>
                              </m:r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</m:func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2258" y="3922648"/>
                <a:ext cx="3415807" cy="101752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041362" y="5362217"/>
                <a:ext cx="3409395" cy="10175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func>
                        <m:func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d>
                            <m:d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</m:func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1362" y="5362217"/>
                <a:ext cx="3409395" cy="101752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309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Integrating - Standard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67544" y="1052736"/>
                <a:ext cx="7884368" cy="2271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5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GB" sz="5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GB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54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5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5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5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5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GB" sz="5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5400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5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052736"/>
                <a:ext cx="7884368" cy="22719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39552" y="4077072"/>
                <a:ext cx="8104591" cy="14800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func>
                        <m:funcPr>
                          <m:ctrlPr>
                            <a:rPr lang="en-GB" sz="4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8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4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8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func>
                        <m:funcPr>
                          <m:ctrlPr>
                            <a:rPr lang="en-GB" sz="4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80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4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GB" sz="4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4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func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48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48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48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8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f>
                            <m:fPr>
                              <m:ctrlPr>
                                <a:rPr lang="en-GB" sz="48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8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48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4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077072"/>
                <a:ext cx="8104591" cy="14800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6521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Integrating - Standard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07504" y="908720"/>
                <a:ext cx="3240360" cy="1868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4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44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4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4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4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4400" b="0" i="0" smtClean="0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sz="44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4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908720"/>
                <a:ext cx="3240360" cy="18682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419872" y="5151238"/>
                <a:ext cx="4530471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𝑐𝑜𝑠𝑒𝑐</m:t>
                      </m:r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4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5151238"/>
                <a:ext cx="4530471" cy="8309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381932" y="2924944"/>
                <a:ext cx="5334537" cy="186826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4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unc>
                            <m:funcPr>
                              <m:ctrlP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44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cosec</m:t>
                              </m:r>
                              <m:r>
                                <a:rPr lang="en-GB" sz="440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GB" sz="4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440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GB" sz="4400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cot</m:t>
                              </m:r>
                            </m:fName>
                            <m:e>
                              <m:r>
                                <a:rPr lang="en-GB" sz="4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1932" y="2924944"/>
                <a:ext cx="5334537" cy="18682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491880" y="924579"/>
                <a:ext cx="4896544" cy="1868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GB" sz="4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n-GB" sz="4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4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44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4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4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GB" sz="4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fName>
                                <m:e>
                                  <m:r>
                                    <a:rPr lang="en-GB" sz="4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GB" sz="440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GB" sz="44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en-GB" sz="44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4400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e>
                                    <m:sup>
                                      <m:r>
                                        <a:rPr lang="en-GB" sz="4400" i="1">
                                          <a:solidFill>
                                            <a:srgbClr val="0000FF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GB" sz="4400" i="1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den>
                          </m:f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4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924579"/>
                <a:ext cx="4896544" cy="18682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174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Integrating - Standard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211F416-F773-4014-A35B-2A6BDBF3DC6E}"/>
                  </a:ext>
                </a:extLst>
              </p:cNvPr>
              <p:cNvSpPr txBox="1"/>
              <p:nvPr/>
            </p:nvSpPr>
            <p:spPr>
              <a:xfrm>
                <a:off x="1907703" y="724024"/>
                <a:ext cx="5795859" cy="150592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Given that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p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f>
                          <m:fPr>
                            <m:ctrlP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GB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320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e>
                    </m:func>
                  </m:oMath>
                </a14:m>
                <a:endParaRPr lang="en-GB" sz="3200" b="0" dirty="0"/>
              </a:p>
              <a:p>
                <a:pPr algn="ctr"/>
                <a:endParaRPr lang="en-GB" sz="1400" dirty="0"/>
              </a:p>
              <a:p>
                <a:pPr algn="ctr"/>
                <a:r>
                  <a:rPr lang="en-GB" sz="3200" dirty="0"/>
                  <a:t>find the exact value of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3200" dirty="0"/>
                  <a:t>.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211F416-F773-4014-A35B-2A6BDBF3DC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3" y="724024"/>
                <a:ext cx="5795859" cy="1505925"/>
              </a:xfrm>
              <a:prstGeom prst="rect">
                <a:avLst/>
              </a:prstGeom>
              <a:blipFill>
                <a:blip r:embed="rId2"/>
                <a:stretch>
                  <a:fillRect b="-659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56BD206-818A-4470-9344-4F5C9453E2C5}"/>
                  </a:ext>
                </a:extLst>
              </p:cNvPr>
              <p:cNvSpPr txBox="1"/>
              <p:nvPr/>
            </p:nvSpPr>
            <p:spPr>
              <a:xfrm>
                <a:off x="294154" y="3573016"/>
                <a:ext cx="4578380" cy="2784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800" b="0" i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GB" sz="28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  <m:r>
                        <a:rPr lang="en-GB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func>
                    </m:oMath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r>
                                    <a:rPr lang="en-GB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8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56BD206-818A-4470-9344-4F5C9453E2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154" y="3573016"/>
                <a:ext cx="4578380" cy="27840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100083" y="2277849"/>
                <a:ext cx="5411097" cy="11991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  <m:f>
                            <m:f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320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GB" sz="3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b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</m:sSubSup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0083" y="2277849"/>
                <a:ext cx="5411097" cy="11991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148064" y="3573016"/>
                <a:ext cx="3672408" cy="29840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func>
                    </m:oMath>
                  </m:oMathPara>
                </a14:m>
                <a:endParaRPr lang="en-GB" sz="32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</m:func>
                      <m:r>
                        <a:rPr lang="en-GB" sz="3200" i="1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</m:oMath>
                  </m:oMathPara>
                </a14:m>
                <a:endParaRPr lang="en-GB" sz="32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func>
                    </m:oMath>
                  </m:oMathPara>
                </a14:m>
                <a:br>
                  <a:rPr lang="en-GB" sz="3200" i="1" dirty="0">
                    <a:latin typeface="Cambria Math" panose="02040503050406030204" pitchFamily="18" charset="0"/>
                  </a:rPr>
                </a:br>
                <a:endParaRPr lang="en-GB" sz="3200" i="1" dirty="0">
                  <a:latin typeface="Cambria Math" panose="02040503050406030204" pitchFamily="18" charset="0"/>
                </a:endParaRPr>
              </a:p>
              <a:p>
                <a:pPr algn="ctr"/>
                <a:endParaRPr lang="en-GB" sz="32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3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func>
                        <m:func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2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func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573016"/>
                <a:ext cx="3672408" cy="29840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/>
          <p:cNvCxnSpPr/>
          <p:nvPr/>
        </p:nvCxnSpPr>
        <p:spPr>
          <a:xfrm>
            <a:off x="4974674" y="3717032"/>
            <a:ext cx="0" cy="2880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593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57616</TotalTime>
  <Words>271</Words>
  <Application>Microsoft Macintosh PowerPoint</Application>
  <PresentationFormat>On-screen Show (4:3)</PresentationFormat>
  <Paragraphs>87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1316</cp:revision>
  <dcterms:created xsi:type="dcterms:W3CDTF">2013-02-28T07:36:55Z</dcterms:created>
  <dcterms:modified xsi:type="dcterms:W3CDTF">2019-07-06T18:01:50Z</dcterms:modified>
</cp:coreProperties>
</file>