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481" r:id="rId2"/>
    <p:sldId id="482" r:id="rId3"/>
    <p:sldId id="483" r:id="rId4"/>
    <p:sldId id="666" r:id="rId5"/>
    <p:sldId id="667" r:id="rId6"/>
    <p:sldId id="668" r:id="rId7"/>
    <p:sldId id="669" r:id="rId8"/>
    <p:sldId id="618" r:id="rId9"/>
    <p:sldId id="671" r:id="rId10"/>
    <p:sldId id="672" r:id="rId11"/>
    <p:sldId id="673" r:id="rId12"/>
    <p:sldId id="674" r:id="rId13"/>
    <p:sldId id="675" r:id="rId14"/>
    <p:sldId id="676" r:id="rId15"/>
    <p:sldId id="677" r:id="rId16"/>
    <p:sldId id="678" r:id="rId17"/>
    <p:sldId id="68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359" autoAdjust="0"/>
    <p:restoredTop sz="88534" autoAdjust="0"/>
  </p:normalViewPr>
  <p:slideViewPr>
    <p:cSldViewPr>
      <p:cViewPr varScale="1">
        <p:scale>
          <a:sx n="48" d="100"/>
          <a:sy n="48" d="100"/>
        </p:scale>
        <p:origin x="24" y="488"/>
      </p:cViewPr>
      <p:guideLst>
        <p:guide orient="horz" pos="2160"/>
        <p:guide pos="288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E87F4A-DD11-41AF-8B76-F2E5B6202836}" type="datetimeFigureOut">
              <a:rPr lang="en-GB" smtClean="0"/>
              <a:pPr/>
              <a:t>31/08/2019</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2F2399-CD51-4C4C-BC34-03B9F40F9CF8}" type="slidenum">
              <a:rPr lang="en-GB" smtClean="0"/>
              <a:pPr/>
              <a:t>‹#›</a:t>
            </a:fld>
            <a:endParaRPr lang="en-GB" dirty="0"/>
          </a:p>
        </p:txBody>
      </p:sp>
    </p:spTree>
    <p:extLst>
      <p:ext uri="{BB962C8B-B14F-4D97-AF65-F5344CB8AC3E}">
        <p14:creationId xmlns:p14="http://schemas.microsoft.com/office/powerpoint/2010/main" val="547450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31/08/2019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4281611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31/08/2019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202339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31/08/2019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96221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B9AFE4D-3339-4F90-AB07-DAB31D79E32A}" type="datetimeFigureOut">
              <a:rPr lang="en-GB" smtClean="0"/>
              <a:pPr/>
              <a:t>31/08/2019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875171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B9AFE4D-3339-4F90-AB07-DAB31D79E32A}" type="datetimeFigureOut">
              <a:rPr lang="en-GB" smtClean="0"/>
              <a:pPr/>
              <a:t>31/08/2019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29325203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B9AFE4D-3339-4F90-AB07-DAB31D79E32A}" type="datetimeFigureOut">
              <a:rPr lang="en-GB" smtClean="0"/>
              <a:pPr/>
              <a:t>31/08/2019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566172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B9AFE4D-3339-4F90-AB07-DAB31D79E32A}" type="datetimeFigureOut">
              <a:rPr lang="en-GB" smtClean="0"/>
              <a:pPr/>
              <a:t>31/08/2019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4020052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B9AFE4D-3339-4F90-AB07-DAB31D79E32A}" type="datetimeFigureOut">
              <a:rPr lang="en-GB" smtClean="0"/>
              <a:pPr/>
              <a:t>31/08/2019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4089123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AFE4D-3339-4F90-AB07-DAB31D79E32A}" type="datetimeFigureOut">
              <a:rPr lang="en-GB" smtClean="0"/>
              <a:pPr/>
              <a:t>31/08/2019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17933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31/08/2019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2997128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B9AFE4D-3339-4F90-AB07-DAB31D79E32A}" type="datetimeFigureOut">
              <a:rPr lang="en-GB" smtClean="0"/>
              <a:pPr/>
              <a:t>31/08/2019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4066496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AFE4D-3339-4F90-AB07-DAB31D79E32A}" type="datetimeFigureOut">
              <a:rPr lang="en-GB" smtClean="0"/>
              <a:pPr/>
              <a:t>31/08/2019</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177B05-5D28-4021-9BD2-A7A72850B659}" type="slidenum">
              <a:rPr lang="en-GB" smtClean="0"/>
              <a:pPr/>
              <a:t>‹#›</a:t>
            </a:fld>
            <a:endParaRPr lang="en-GB" dirty="0"/>
          </a:p>
        </p:txBody>
      </p:sp>
    </p:spTree>
    <p:extLst>
      <p:ext uri="{BB962C8B-B14F-4D97-AF65-F5344CB8AC3E}">
        <p14:creationId xmlns:p14="http://schemas.microsoft.com/office/powerpoint/2010/main" val="3896745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image" Target="../media/image41.png"/><Relationship Id="rId7" Type="http://schemas.openxmlformats.org/officeDocument/2006/relationships/image" Target="../media/image11.png"/><Relationship Id="rId12" Type="http://schemas.openxmlformats.org/officeDocument/2006/relationships/image" Target="../media/image48.png"/><Relationship Id="rId2" Type="http://schemas.openxmlformats.org/officeDocument/2006/relationships/image" Target="../media/image40.png"/><Relationship Id="rId1" Type="http://schemas.openxmlformats.org/officeDocument/2006/relationships/slideLayout" Target="../slideLayouts/slideLayout7.xml"/><Relationship Id="rId6" Type="http://schemas.openxmlformats.org/officeDocument/2006/relationships/slide" Target="slide5.xml"/><Relationship Id="rId11" Type="http://schemas.openxmlformats.org/officeDocument/2006/relationships/image" Target="../media/image47.png"/><Relationship Id="rId5" Type="http://schemas.openxmlformats.org/officeDocument/2006/relationships/image" Target="../media/image43.png"/><Relationship Id="rId10" Type="http://schemas.openxmlformats.org/officeDocument/2006/relationships/image" Target="../media/image46.png"/><Relationship Id="rId4" Type="http://schemas.openxmlformats.org/officeDocument/2006/relationships/image" Target="../media/image42.png"/><Relationship Id="rId9" Type="http://schemas.openxmlformats.org/officeDocument/2006/relationships/image" Target="../media/image45.png"/></Relationships>
</file>

<file path=ppt/slides/_rels/slide11.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7.xml"/><Relationship Id="rId5" Type="http://schemas.openxmlformats.org/officeDocument/2006/relationships/image" Target="../media/image52.png"/><Relationship Id="rId4" Type="http://schemas.openxmlformats.org/officeDocument/2006/relationships/image" Target="../media/image5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28.png"/><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44.png"/><Relationship Id="rId4" Type="http://schemas.openxmlformats.org/officeDocument/2006/relationships/image" Target="../media/image34.png"/></Relationships>
</file>

<file path=ppt/slides/_rels/slide15.xml.rels><?xml version="1.0" encoding="UTF-8" standalone="yes"?>
<Relationships xmlns="http://schemas.openxmlformats.org/package/2006/relationships"><Relationship Id="rId3" Type="http://schemas.openxmlformats.org/officeDocument/2006/relationships/image" Target="../media/image53.png"/><Relationship Id="rId7" Type="http://schemas.openxmlformats.org/officeDocument/2006/relationships/image" Target="../media/image57.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56.png"/><Relationship Id="rId5" Type="http://schemas.openxmlformats.org/officeDocument/2006/relationships/image" Target="../media/image55.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58.png"/><Relationship Id="rId1" Type="http://schemas.openxmlformats.org/officeDocument/2006/relationships/slideLayout" Target="../slideLayouts/slideLayout7.xml"/><Relationship Id="rId4" Type="http://schemas.openxmlformats.org/officeDocument/2006/relationships/image" Target="../media/image6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hyperlink" Target="http://www.drfrostmaths.com/homewor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10.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70.png"/><Relationship Id="rId7" Type="http://schemas.openxmlformats.org/officeDocument/2006/relationships/image" Target="../media/image18.png"/><Relationship Id="rId2" Type="http://schemas.openxmlformats.org/officeDocument/2006/relationships/image" Target="../media/image60.png"/><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23.png"/><Relationship Id="rId7" Type="http://schemas.openxmlformats.org/officeDocument/2006/relationships/image" Target="../media/image27.png"/><Relationship Id="rId2"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10.png"/><Relationship Id="rId1" Type="http://schemas.openxmlformats.org/officeDocument/2006/relationships/slideLayout" Target="../slideLayouts/slideLayout7.xml"/><Relationship Id="rId5" Type="http://schemas.openxmlformats.org/officeDocument/2006/relationships/image" Target="../media/image31.png"/><Relationship Id="rId4" Type="http://schemas.openxmlformats.org/officeDocument/2006/relationships/image" Target="../media/image3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7.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6688" y="2130425"/>
            <a:ext cx="8001000" cy="1470025"/>
          </a:xfrm>
        </p:spPr>
        <p:txBody>
          <a:bodyPr/>
          <a:lstStyle/>
          <a:p>
            <a:r>
              <a:rPr lang="en-GB" b="1" dirty="0">
                <a:solidFill>
                  <a:srgbClr val="92D050"/>
                </a:solidFill>
              </a:rPr>
              <a:t>Stats Yr2 Chapter 1 :: </a:t>
            </a:r>
            <a:r>
              <a:rPr lang="en-GB" dirty="0"/>
              <a:t>Regression, Correlation &amp; Hypothesis Tests</a:t>
            </a:r>
          </a:p>
        </p:txBody>
      </p:sp>
      <p:sp>
        <p:nvSpPr>
          <p:cNvPr id="3" name="Subtitle 2"/>
          <p:cNvSpPr>
            <a:spLocks noGrp="1"/>
          </p:cNvSpPr>
          <p:nvPr>
            <p:ph type="subTitle" idx="1"/>
          </p:nvPr>
        </p:nvSpPr>
        <p:spPr>
          <a:xfrm>
            <a:off x="1079612" y="3645024"/>
            <a:ext cx="6984776" cy="1417712"/>
          </a:xfrm>
        </p:spPr>
        <p:txBody>
          <a:bodyPr>
            <a:normAutofit/>
          </a:bodyPr>
          <a:lstStyle/>
          <a:p>
            <a:r>
              <a:rPr lang="en-GB" sz="2800" dirty="0"/>
              <a:t>jfrost@tiffin.kingston.sch.uk</a:t>
            </a:r>
          </a:p>
          <a:p>
            <a:r>
              <a:rPr lang="en-GB" sz="2000" b="1" dirty="0"/>
              <a:t>www.drfrostmaths.com</a:t>
            </a:r>
            <a:br>
              <a:rPr lang="en-GB" sz="2000" b="1" dirty="0"/>
            </a:br>
            <a:r>
              <a:rPr lang="en-GB" sz="2000" b="1" dirty="0"/>
              <a:t>@DrFrostMaths</a:t>
            </a:r>
            <a:r>
              <a:rPr lang="en-GB" sz="2000" dirty="0"/>
              <a:t> </a:t>
            </a:r>
          </a:p>
        </p:txBody>
      </p:sp>
      <p:cxnSp>
        <p:nvCxnSpPr>
          <p:cNvPr id="8" name="Straight Connector 7"/>
          <p:cNvCxnSpPr/>
          <p:nvPr/>
        </p:nvCxnSpPr>
        <p:spPr>
          <a:xfrm>
            <a:off x="0" y="1268760"/>
            <a:ext cx="9144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pic>
        <p:nvPicPr>
          <p:cNvPr id="10" name="Picture 2" descr="E:\TiffinSchoolLogoSmall.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2212" y="111910"/>
            <a:ext cx="1008112" cy="101336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07504" y="6461720"/>
            <a:ext cx="4104456" cy="369332"/>
          </a:xfrm>
          <a:prstGeom prst="rect">
            <a:avLst/>
          </a:prstGeom>
          <a:noFill/>
        </p:spPr>
        <p:txBody>
          <a:bodyPr wrap="square" rtlCol="0">
            <a:spAutoFit/>
          </a:bodyPr>
          <a:lstStyle/>
          <a:p>
            <a:r>
              <a:rPr lang="en-GB" dirty="0"/>
              <a:t>Last modified: 22</a:t>
            </a:r>
            <a:r>
              <a:rPr lang="en-GB" baseline="30000" dirty="0"/>
              <a:t>nd</a:t>
            </a:r>
            <a:r>
              <a:rPr lang="en-GB" dirty="0"/>
              <a:t> January 2018</a:t>
            </a:r>
          </a:p>
        </p:txBody>
      </p:sp>
    </p:spTree>
    <p:extLst>
      <p:ext uri="{BB962C8B-B14F-4D97-AF65-F5344CB8AC3E}">
        <p14:creationId xmlns:p14="http://schemas.microsoft.com/office/powerpoint/2010/main" val="2913017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83CE0F2E-AEAC-4834-A4C3-9F24CA3E0904}"/>
              </a:ext>
            </a:extLst>
          </p:cNvPr>
          <p:cNvGrpSpPr/>
          <p:nvPr/>
        </p:nvGrpSpPr>
        <p:grpSpPr>
          <a:xfrm>
            <a:off x="0" y="0"/>
            <a:ext cx="9143074" cy="599127"/>
            <a:chOff x="0" y="13335"/>
            <a:chExt cx="9144218" cy="599127"/>
          </a:xfrm>
        </p:grpSpPr>
        <mc:AlternateContent xmlns:mc="http://schemas.openxmlformats.org/markup-compatibility/2006" xmlns:a14="http://schemas.microsoft.com/office/drawing/2010/main">
          <mc:Choice Requires="a14">
            <p:sp>
              <p:nvSpPr>
                <p:cNvPr id="3" name="TextBox 32">
                  <a:extLst>
                    <a:ext uri="{FF2B5EF4-FFF2-40B4-BE49-F238E27FC236}">
                      <a16:creationId xmlns:a16="http://schemas.microsoft.com/office/drawing/2014/main" id="{6C9EE0F4-B0CB-4A41-95C4-9C5B44296CDA}"/>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Calculating </a:t>
                  </a:r>
                  <a14:m>
                    <m:oMath xmlns:m="http://schemas.openxmlformats.org/officeDocument/2006/math">
                      <m:r>
                        <a:rPr lang="en-GB" sz="3200" b="0" i="1" smtClean="0">
                          <a:latin typeface="Cambria Math" panose="02040503050406030204" pitchFamily="18" charset="0"/>
                        </a:rPr>
                        <m:t>𝑟</m:t>
                      </m:r>
                    </m:oMath>
                  </a14:m>
                  <a:r>
                    <a:rPr lang="en-GB" sz="3200" dirty="0"/>
                    <a:t> on your calculator</a:t>
                  </a:r>
                </a:p>
              </p:txBody>
            </p:sp>
          </mc:Choice>
          <mc:Fallback xmlns="">
            <p:sp>
              <p:nvSpPr>
                <p:cNvPr id="3" name="TextBox 32">
                  <a:extLst>
                    <a:ext uri="{FF2B5EF4-FFF2-40B4-BE49-F238E27FC236}">
                      <a16:creationId xmlns:a16="http://schemas.microsoft.com/office/drawing/2014/main" id="{6C9EE0F4-B0CB-4A41-95C4-9C5B44296CDA}"/>
                    </a:ext>
                  </a:extLst>
                </p:cNvPr>
                <p:cNvSpPr txBox="1">
                  <a:spLocks noRot="1" noChangeAspect="1" noMove="1" noResize="1" noEditPoints="1" noAdjustHandles="1" noChangeArrowheads="1" noChangeShapeType="1" noTextEdit="1"/>
                </p:cNvSpPr>
                <p:nvPr/>
              </p:nvSpPr>
              <p:spPr>
                <a:xfrm>
                  <a:off x="0" y="13335"/>
                  <a:ext cx="9144000" cy="599127"/>
                </a:xfrm>
                <a:prstGeom prst="rect">
                  <a:avLst/>
                </a:prstGeom>
                <a:blipFill>
                  <a:blip r:embed="rId2"/>
                  <a:stretch>
                    <a:fillRect t="-12245" b="-31633"/>
                  </a:stretch>
                </a:blipFill>
                <a:ln>
                  <a:noFill/>
                </a:ln>
              </p:spPr>
              <p:txBody>
                <a:bodyPr/>
                <a:lstStyle/>
                <a:p>
                  <a:r>
                    <a:rPr lang="en-GB">
                      <a:noFill/>
                    </a:rPr>
                    <a:t> </a:t>
                  </a:r>
                </a:p>
              </p:txBody>
            </p:sp>
          </mc:Fallback>
        </mc:AlternateContent>
        <p:cxnSp>
          <p:nvCxnSpPr>
            <p:cNvPr id="4" name="Straight Connector 3">
              <a:extLst>
                <a:ext uri="{FF2B5EF4-FFF2-40B4-BE49-F238E27FC236}">
                  <a16:creationId xmlns:a16="http://schemas.microsoft.com/office/drawing/2014/main" id="{2746A1A9-3ECA-4B44-9489-B21362AF07C6}"/>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13DF5213-41F6-4E08-849A-B054AFA3EF3D}"/>
                  </a:ext>
                </a:extLst>
              </p:cNvPr>
              <p:cNvSpPr txBox="1"/>
              <p:nvPr/>
            </p:nvSpPr>
            <p:spPr>
              <a:xfrm>
                <a:off x="291630" y="791762"/>
                <a:ext cx="8280920" cy="646331"/>
              </a:xfrm>
              <a:prstGeom prst="rect">
                <a:avLst/>
              </a:prstGeom>
              <a:noFill/>
            </p:spPr>
            <p:txBody>
              <a:bodyPr wrap="square" rtlCol="0">
                <a:spAutoFit/>
              </a:bodyPr>
              <a:lstStyle/>
              <a:p>
                <a:r>
                  <a:rPr lang="en-GB" dirty="0"/>
                  <a:t>You must have a calculator that is capable of calculating </a:t>
                </a:r>
                <a14:m>
                  <m:oMath xmlns:m="http://schemas.openxmlformats.org/officeDocument/2006/math">
                    <m:r>
                      <a:rPr lang="en-GB" b="0" i="1" smtClean="0">
                        <a:latin typeface="Cambria Math" panose="02040503050406030204" pitchFamily="18" charset="0"/>
                      </a:rPr>
                      <m:t>𝑟</m:t>
                    </m:r>
                  </m:oMath>
                </a14:m>
                <a:r>
                  <a:rPr lang="en-GB" dirty="0"/>
                  <a:t> directly: in the A Level 2017+ syllabus you are no longer required to use formulae to calculate </a:t>
                </a:r>
                <a14:m>
                  <m:oMath xmlns:m="http://schemas.openxmlformats.org/officeDocument/2006/math">
                    <m:r>
                      <a:rPr lang="en-GB" b="0" i="1" smtClean="0">
                        <a:latin typeface="Cambria Math" panose="02040503050406030204" pitchFamily="18" charset="0"/>
                      </a:rPr>
                      <m:t>𝑟</m:t>
                    </m:r>
                  </m:oMath>
                </a14:m>
                <a:r>
                  <a:rPr lang="en-GB" dirty="0"/>
                  <a:t>.</a:t>
                </a:r>
              </a:p>
            </p:txBody>
          </p:sp>
        </mc:Choice>
        <mc:Fallback xmlns="">
          <p:sp>
            <p:nvSpPr>
              <p:cNvPr id="5" name="TextBox 4">
                <a:extLst>
                  <a:ext uri="{FF2B5EF4-FFF2-40B4-BE49-F238E27FC236}">
                    <a16:creationId xmlns:a16="http://schemas.microsoft.com/office/drawing/2014/main" id="{13DF5213-41F6-4E08-849A-B054AFA3EF3D}"/>
                  </a:ext>
                </a:extLst>
              </p:cNvPr>
              <p:cNvSpPr txBox="1">
                <a:spLocks noRot="1" noChangeAspect="1" noMove="1" noResize="1" noEditPoints="1" noAdjustHandles="1" noChangeArrowheads="1" noChangeShapeType="1" noTextEdit="1"/>
              </p:cNvSpPr>
              <p:nvPr/>
            </p:nvSpPr>
            <p:spPr>
              <a:xfrm>
                <a:off x="291630" y="791762"/>
                <a:ext cx="8280920" cy="646331"/>
              </a:xfrm>
              <a:prstGeom prst="rect">
                <a:avLst/>
              </a:prstGeom>
              <a:blipFill>
                <a:blip r:embed="rId3"/>
                <a:stretch>
                  <a:fillRect l="-663" t="-5660" r="-884" b="-1415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8" name="Table 7">
                <a:extLst>
                  <a:ext uri="{FF2B5EF4-FFF2-40B4-BE49-F238E27FC236}">
                    <a16:creationId xmlns:a16="http://schemas.microsoft.com/office/drawing/2014/main" id="{A5BB2307-8EDB-4435-9EBE-56DAC14CC613}"/>
                  </a:ext>
                </a:extLst>
              </p:cNvPr>
              <p:cNvGraphicFramePr>
                <a:graphicFrameLocks noGrp="1"/>
              </p:cNvGraphicFramePr>
              <p:nvPr>
                <p:extLst>
                  <p:ext uri="{D42A27DB-BD31-4B8C-83A1-F6EECF244321}">
                    <p14:modId xmlns:p14="http://schemas.microsoft.com/office/powerpoint/2010/main" val="1782590105"/>
                  </p:ext>
                </p:extLst>
              </p:nvPr>
            </p:nvGraphicFramePr>
            <p:xfrm>
              <a:off x="324622" y="2139238"/>
              <a:ext cx="619616" cy="1524000"/>
            </p:xfrm>
            <a:graphic>
              <a:graphicData uri="http://schemas.openxmlformats.org/drawingml/2006/table">
                <a:tbl>
                  <a:tblPr firstRow="1" bandRow="1">
                    <a:tableStyleId>{93296810-A885-4BE3-A3E7-6D5BEEA58F35}</a:tableStyleId>
                  </a:tblPr>
                  <a:tblGrid>
                    <a:gridCol w="309808">
                      <a:extLst>
                        <a:ext uri="{9D8B030D-6E8A-4147-A177-3AD203B41FA5}">
                          <a16:colId xmlns:a16="http://schemas.microsoft.com/office/drawing/2014/main" val="20000"/>
                        </a:ext>
                      </a:extLst>
                    </a:gridCol>
                    <a:gridCol w="309808">
                      <a:extLst>
                        <a:ext uri="{9D8B030D-6E8A-4147-A177-3AD203B41FA5}">
                          <a16:colId xmlns:a16="http://schemas.microsoft.com/office/drawing/2014/main" val="20001"/>
                        </a:ext>
                      </a:extLst>
                    </a:gridCol>
                  </a:tblGrid>
                  <a:tr h="149880">
                    <a:tc>
                      <a:txBody>
                        <a:bodyPr/>
                        <a:lstStyle/>
                        <a:p>
                          <a:pPr/>
                          <a14:m>
                            <m:oMathPara xmlns:m="http://schemas.openxmlformats.org/officeDocument/2006/math">
                              <m:oMathParaPr>
                                <m:jc m:val="centerGroup"/>
                              </m:oMathParaPr>
                              <m:oMath xmlns:m="http://schemas.openxmlformats.org/officeDocument/2006/math">
                                <m:r>
                                  <a:rPr lang="en-GB" sz="1400" smtClean="0">
                                    <a:latin typeface="Cambria Math" panose="02040503050406030204" pitchFamily="18" charset="0"/>
                                  </a:rPr>
                                  <m:t>𝒙</m:t>
                                </m:r>
                              </m:oMath>
                            </m:oMathPara>
                          </a14:m>
                          <a:endParaRPr lang="en-GB" sz="1400" dirty="0"/>
                        </a:p>
                      </a:txBody>
                      <a:tcPr/>
                    </a:tc>
                    <a:tc>
                      <a:txBody>
                        <a:bodyPr/>
                        <a:lstStyle/>
                        <a:p>
                          <a:pPr/>
                          <a14:m>
                            <m:oMathPara xmlns:m="http://schemas.openxmlformats.org/officeDocument/2006/math">
                              <m:oMathParaPr>
                                <m:jc m:val="centerGroup"/>
                              </m:oMathParaPr>
                              <m:oMath xmlns:m="http://schemas.openxmlformats.org/officeDocument/2006/math">
                                <m:r>
                                  <a:rPr lang="en-GB" sz="1400" smtClean="0">
                                    <a:latin typeface="Cambria Math" panose="02040503050406030204" pitchFamily="18" charset="0"/>
                                  </a:rPr>
                                  <m:t>𝒚</m:t>
                                </m:r>
                              </m:oMath>
                            </m:oMathPara>
                          </a14:m>
                          <a:endParaRPr lang="en-GB" sz="1400" dirty="0"/>
                        </a:p>
                      </a:txBody>
                      <a:tcPr/>
                    </a:tc>
                    <a:extLst>
                      <a:ext uri="{0D108BD9-81ED-4DB2-BD59-A6C34878D82A}">
                        <a16:rowId xmlns:a16="http://schemas.microsoft.com/office/drawing/2014/main" val="10000"/>
                      </a:ext>
                    </a:extLst>
                  </a:tr>
                  <a:tr h="265867">
                    <a:tc>
                      <a:txBody>
                        <a:bodyPr/>
                        <a:lstStyle/>
                        <a:p>
                          <a:r>
                            <a:rPr lang="en-GB" sz="1400" dirty="0"/>
                            <a:t>1</a:t>
                          </a:r>
                        </a:p>
                      </a:txBody>
                      <a:tcPr/>
                    </a:tc>
                    <a:tc>
                      <a:txBody>
                        <a:bodyPr/>
                        <a:lstStyle/>
                        <a:p>
                          <a:r>
                            <a:rPr lang="en-GB" sz="1400" dirty="0"/>
                            <a:t>3</a:t>
                          </a:r>
                        </a:p>
                      </a:txBody>
                      <a:tcPr/>
                    </a:tc>
                    <a:extLst>
                      <a:ext uri="{0D108BD9-81ED-4DB2-BD59-A6C34878D82A}">
                        <a16:rowId xmlns:a16="http://schemas.microsoft.com/office/drawing/2014/main" val="10001"/>
                      </a:ext>
                    </a:extLst>
                  </a:tr>
                  <a:tr h="0">
                    <a:tc>
                      <a:txBody>
                        <a:bodyPr/>
                        <a:lstStyle/>
                        <a:p>
                          <a:r>
                            <a:rPr lang="en-GB" sz="1400" dirty="0"/>
                            <a:t>2</a:t>
                          </a:r>
                        </a:p>
                      </a:txBody>
                      <a:tcPr/>
                    </a:tc>
                    <a:tc>
                      <a:txBody>
                        <a:bodyPr/>
                        <a:lstStyle/>
                        <a:p>
                          <a:r>
                            <a:rPr lang="en-GB" sz="1400" dirty="0"/>
                            <a:t>6</a:t>
                          </a:r>
                        </a:p>
                      </a:txBody>
                      <a:tcPr/>
                    </a:tc>
                    <a:extLst>
                      <a:ext uri="{0D108BD9-81ED-4DB2-BD59-A6C34878D82A}">
                        <a16:rowId xmlns:a16="http://schemas.microsoft.com/office/drawing/2014/main" val="10002"/>
                      </a:ext>
                    </a:extLst>
                  </a:tr>
                  <a:tr h="0">
                    <a:tc>
                      <a:txBody>
                        <a:bodyPr/>
                        <a:lstStyle/>
                        <a:p>
                          <a:r>
                            <a:rPr lang="en-GB" sz="1400" dirty="0"/>
                            <a:t>3</a:t>
                          </a:r>
                        </a:p>
                      </a:txBody>
                      <a:tcPr/>
                    </a:tc>
                    <a:tc>
                      <a:txBody>
                        <a:bodyPr/>
                        <a:lstStyle/>
                        <a:p>
                          <a:r>
                            <a:rPr lang="en-GB" sz="1400" dirty="0"/>
                            <a:t>5</a:t>
                          </a:r>
                        </a:p>
                      </a:txBody>
                      <a:tcPr/>
                    </a:tc>
                    <a:extLst>
                      <a:ext uri="{0D108BD9-81ED-4DB2-BD59-A6C34878D82A}">
                        <a16:rowId xmlns:a16="http://schemas.microsoft.com/office/drawing/2014/main" val="10003"/>
                      </a:ext>
                    </a:extLst>
                  </a:tr>
                  <a:tr h="143555">
                    <a:tc>
                      <a:txBody>
                        <a:bodyPr/>
                        <a:lstStyle/>
                        <a:p>
                          <a:r>
                            <a:rPr lang="en-GB" sz="1400" dirty="0"/>
                            <a:t>4</a:t>
                          </a:r>
                        </a:p>
                      </a:txBody>
                      <a:tcPr/>
                    </a:tc>
                    <a:tc>
                      <a:txBody>
                        <a:bodyPr/>
                        <a:lstStyle/>
                        <a:p>
                          <a:r>
                            <a:rPr lang="en-GB" sz="1400" dirty="0"/>
                            <a:t>8</a:t>
                          </a:r>
                        </a:p>
                      </a:txBody>
                      <a:tcPr/>
                    </a:tc>
                    <a:extLst>
                      <a:ext uri="{0D108BD9-81ED-4DB2-BD59-A6C34878D82A}">
                        <a16:rowId xmlns:a16="http://schemas.microsoft.com/office/drawing/2014/main" val="10004"/>
                      </a:ext>
                    </a:extLst>
                  </a:tr>
                </a:tbl>
              </a:graphicData>
            </a:graphic>
          </p:graphicFrame>
        </mc:Choice>
        <mc:Fallback xmlns="">
          <p:graphicFrame>
            <p:nvGraphicFramePr>
              <p:cNvPr id="8" name="Table 7">
                <a:extLst>
                  <a:ext uri="{FF2B5EF4-FFF2-40B4-BE49-F238E27FC236}">
                    <a16:creationId xmlns:a16="http://schemas.microsoft.com/office/drawing/2014/main" id="{A5BB2307-8EDB-4435-9EBE-56DAC14CC613}"/>
                  </a:ext>
                </a:extLst>
              </p:cNvPr>
              <p:cNvGraphicFramePr>
                <a:graphicFrameLocks noGrp="1"/>
              </p:cNvGraphicFramePr>
              <p:nvPr>
                <p:extLst>
                  <p:ext uri="{D42A27DB-BD31-4B8C-83A1-F6EECF244321}">
                    <p14:modId xmlns:p14="http://schemas.microsoft.com/office/powerpoint/2010/main" val="1782590105"/>
                  </p:ext>
                </p:extLst>
              </p:nvPr>
            </p:nvGraphicFramePr>
            <p:xfrm>
              <a:off x="324622" y="2139238"/>
              <a:ext cx="619616" cy="1524000"/>
            </p:xfrm>
            <a:graphic>
              <a:graphicData uri="http://schemas.openxmlformats.org/drawingml/2006/table">
                <a:tbl>
                  <a:tblPr firstRow="1" bandRow="1">
                    <a:tableStyleId>{93296810-A885-4BE3-A3E7-6D5BEEA58F35}</a:tableStyleId>
                  </a:tblPr>
                  <a:tblGrid>
                    <a:gridCol w="309808">
                      <a:extLst>
                        <a:ext uri="{9D8B030D-6E8A-4147-A177-3AD203B41FA5}">
                          <a16:colId xmlns:a16="http://schemas.microsoft.com/office/drawing/2014/main" val="20000"/>
                        </a:ext>
                      </a:extLst>
                    </a:gridCol>
                    <a:gridCol w="309808">
                      <a:extLst>
                        <a:ext uri="{9D8B030D-6E8A-4147-A177-3AD203B41FA5}">
                          <a16:colId xmlns:a16="http://schemas.microsoft.com/office/drawing/2014/main" val="20001"/>
                        </a:ext>
                      </a:extLst>
                    </a:gridCol>
                  </a:tblGrid>
                  <a:tr h="304800">
                    <a:tc>
                      <a:txBody>
                        <a:bodyPr/>
                        <a:lstStyle/>
                        <a:p>
                          <a:endParaRPr lang="en-US"/>
                        </a:p>
                      </a:txBody>
                      <a:tcPr>
                        <a:blipFill>
                          <a:blip r:embed="rId4"/>
                          <a:stretch>
                            <a:fillRect l="-1961" t="-2000" r="-109804" b="-422000"/>
                          </a:stretch>
                        </a:blipFill>
                      </a:tcPr>
                    </a:tc>
                    <a:tc>
                      <a:txBody>
                        <a:bodyPr/>
                        <a:lstStyle/>
                        <a:p>
                          <a:endParaRPr lang="en-US"/>
                        </a:p>
                      </a:txBody>
                      <a:tcPr>
                        <a:blipFill>
                          <a:blip r:embed="rId4"/>
                          <a:stretch>
                            <a:fillRect l="-101961" t="-2000" r="-9804" b="-422000"/>
                          </a:stretch>
                        </a:blipFill>
                      </a:tcPr>
                    </a:tc>
                    <a:extLst>
                      <a:ext uri="{0D108BD9-81ED-4DB2-BD59-A6C34878D82A}">
                        <a16:rowId xmlns:a16="http://schemas.microsoft.com/office/drawing/2014/main" val="10000"/>
                      </a:ext>
                    </a:extLst>
                  </a:tr>
                  <a:tr h="304800">
                    <a:tc>
                      <a:txBody>
                        <a:bodyPr/>
                        <a:lstStyle/>
                        <a:p>
                          <a:r>
                            <a:rPr lang="en-GB" sz="1400" dirty="0"/>
                            <a:t>1</a:t>
                          </a:r>
                        </a:p>
                      </a:txBody>
                      <a:tcPr/>
                    </a:tc>
                    <a:tc>
                      <a:txBody>
                        <a:bodyPr/>
                        <a:lstStyle/>
                        <a:p>
                          <a:r>
                            <a:rPr lang="en-GB" sz="1400" dirty="0"/>
                            <a:t>3</a:t>
                          </a:r>
                        </a:p>
                      </a:txBody>
                      <a:tcPr/>
                    </a:tc>
                    <a:extLst>
                      <a:ext uri="{0D108BD9-81ED-4DB2-BD59-A6C34878D82A}">
                        <a16:rowId xmlns:a16="http://schemas.microsoft.com/office/drawing/2014/main" val="10001"/>
                      </a:ext>
                    </a:extLst>
                  </a:tr>
                  <a:tr h="304800">
                    <a:tc>
                      <a:txBody>
                        <a:bodyPr/>
                        <a:lstStyle/>
                        <a:p>
                          <a:r>
                            <a:rPr lang="en-GB" sz="1400" dirty="0"/>
                            <a:t>2</a:t>
                          </a:r>
                        </a:p>
                      </a:txBody>
                      <a:tcPr/>
                    </a:tc>
                    <a:tc>
                      <a:txBody>
                        <a:bodyPr/>
                        <a:lstStyle/>
                        <a:p>
                          <a:r>
                            <a:rPr lang="en-GB" sz="1400" dirty="0"/>
                            <a:t>6</a:t>
                          </a:r>
                        </a:p>
                      </a:txBody>
                      <a:tcPr/>
                    </a:tc>
                    <a:extLst>
                      <a:ext uri="{0D108BD9-81ED-4DB2-BD59-A6C34878D82A}">
                        <a16:rowId xmlns:a16="http://schemas.microsoft.com/office/drawing/2014/main" val="10002"/>
                      </a:ext>
                    </a:extLst>
                  </a:tr>
                  <a:tr h="304800">
                    <a:tc>
                      <a:txBody>
                        <a:bodyPr/>
                        <a:lstStyle/>
                        <a:p>
                          <a:r>
                            <a:rPr lang="en-GB" sz="1400" dirty="0"/>
                            <a:t>3</a:t>
                          </a:r>
                        </a:p>
                      </a:txBody>
                      <a:tcPr/>
                    </a:tc>
                    <a:tc>
                      <a:txBody>
                        <a:bodyPr/>
                        <a:lstStyle/>
                        <a:p>
                          <a:r>
                            <a:rPr lang="en-GB" sz="1400" dirty="0"/>
                            <a:t>5</a:t>
                          </a:r>
                        </a:p>
                      </a:txBody>
                      <a:tcPr/>
                    </a:tc>
                    <a:extLst>
                      <a:ext uri="{0D108BD9-81ED-4DB2-BD59-A6C34878D82A}">
                        <a16:rowId xmlns:a16="http://schemas.microsoft.com/office/drawing/2014/main" val="10003"/>
                      </a:ext>
                    </a:extLst>
                  </a:tr>
                  <a:tr h="304800">
                    <a:tc>
                      <a:txBody>
                        <a:bodyPr/>
                        <a:lstStyle/>
                        <a:p>
                          <a:r>
                            <a:rPr lang="en-GB" sz="1400" dirty="0"/>
                            <a:t>4</a:t>
                          </a:r>
                        </a:p>
                      </a:txBody>
                      <a:tcPr/>
                    </a:tc>
                    <a:tc>
                      <a:txBody>
                        <a:bodyPr/>
                        <a:lstStyle/>
                        <a:p>
                          <a:r>
                            <a:rPr lang="en-GB" sz="1400" dirty="0"/>
                            <a:t>8</a:t>
                          </a:r>
                        </a:p>
                      </a:txBody>
                      <a:tcPr/>
                    </a:tc>
                    <a:extLst>
                      <a:ext uri="{0D108BD9-81ED-4DB2-BD59-A6C34878D82A}">
                        <a16:rowId xmlns:a16="http://schemas.microsoft.com/office/drawing/2014/main" val="10004"/>
                      </a:ext>
                    </a:extLst>
                  </a:tr>
                </a:tbl>
              </a:graphicData>
            </a:graphic>
          </p:graphicFrame>
        </mc:Fallback>
      </mc:AlternateContent>
      <p:sp>
        <p:nvSpPr>
          <p:cNvPr id="9" name="TextBox 8">
            <a:extLst>
              <a:ext uri="{FF2B5EF4-FFF2-40B4-BE49-F238E27FC236}">
                <a16:creationId xmlns:a16="http://schemas.microsoft.com/office/drawing/2014/main" id="{2362FCB6-6F88-4A01-9F8A-308A91C76AA0}"/>
              </a:ext>
            </a:extLst>
          </p:cNvPr>
          <p:cNvSpPr txBox="1"/>
          <p:nvPr/>
        </p:nvSpPr>
        <p:spPr>
          <a:xfrm>
            <a:off x="4211048" y="2059790"/>
            <a:ext cx="4164676" cy="523220"/>
          </a:xfrm>
          <a:prstGeom prst="rect">
            <a:avLst/>
          </a:prstGeom>
          <a:noFill/>
        </p:spPr>
        <p:txBody>
          <a:bodyPr wrap="square" rtlCol="0">
            <a:spAutoFit/>
          </a:bodyPr>
          <a:lstStyle/>
          <a:p>
            <a:r>
              <a:rPr lang="en-GB" sz="1400" b="1" dirty="0"/>
              <a:t>The following instructions are for the Casio </a:t>
            </a:r>
            <a:r>
              <a:rPr lang="en-GB" sz="1400" b="1" dirty="0" err="1"/>
              <a:t>ClassWiz</a:t>
            </a:r>
            <a:r>
              <a:rPr lang="en-GB" sz="1400" b="1" dirty="0"/>
              <a:t>.</a:t>
            </a:r>
          </a:p>
          <a:p>
            <a:r>
              <a:rPr lang="en-GB" sz="1400" dirty="0"/>
              <a:t>Press MODE then select ‘Statistics’.</a:t>
            </a:r>
          </a:p>
        </p:txBody>
      </p:sp>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108DEDCF-FC9F-4615-A066-907E1175CA3A}"/>
                  </a:ext>
                </a:extLst>
              </p:cNvPr>
              <p:cNvSpPr txBox="1"/>
              <p:nvPr/>
            </p:nvSpPr>
            <p:spPr>
              <a:xfrm>
                <a:off x="4192601" y="4227192"/>
                <a:ext cx="4473160" cy="1692771"/>
              </a:xfrm>
              <a:prstGeom prst="rect">
                <a:avLst/>
              </a:prstGeom>
              <a:noFill/>
            </p:spPr>
            <p:txBody>
              <a:bodyPr wrap="square" rtlCol="0">
                <a:spAutoFit/>
              </a:bodyPr>
              <a:lstStyle/>
              <a:p>
                <a:r>
                  <a:rPr lang="en-GB" sz="1300" dirty="0"/>
                  <a:t>While entering data, press OPTN then choose “Regression </a:t>
                </a:r>
                <a:r>
                  <a:rPr lang="en-GB" sz="1300" dirty="0" err="1"/>
                  <a:t>Calc</a:t>
                </a:r>
                <a:r>
                  <a:rPr lang="en-GB" sz="1300" dirty="0"/>
                  <a:t>” to obtain </a:t>
                </a:r>
                <a14:m>
                  <m:oMath xmlns:m="http://schemas.openxmlformats.org/officeDocument/2006/math">
                    <m:r>
                      <a:rPr lang="en-GB" sz="1300" b="0" i="1" smtClean="0">
                        <a:latin typeface="Cambria Math" panose="02040503050406030204" pitchFamily="18" charset="0"/>
                      </a:rPr>
                      <m:t>𝑟</m:t>
                    </m:r>
                  </m:oMath>
                </a14:m>
                <a:r>
                  <a:rPr lang="en-GB" sz="1300" dirty="0"/>
                  <a:t> (i.e. the coefficients of your line of best fit and the PMCC). </a:t>
                </a:r>
                <a14:m>
                  <m:oMath xmlns:m="http://schemas.openxmlformats.org/officeDocument/2006/math">
                    <m:r>
                      <a:rPr lang="en-GB" sz="1300" b="0" i="1" smtClean="0">
                        <a:latin typeface="Cambria Math" panose="02040503050406030204" pitchFamily="18" charset="0"/>
                      </a:rPr>
                      <m:t>𝑎</m:t>
                    </m:r>
                  </m:oMath>
                </a14:m>
                <a:r>
                  <a:rPr lang="en-GB" sz="1300" dirty="0"/>
                  <a:t> and </a:t>
                </a:r>
                <a14:m>
                  <m:oMath xmlns:m="http://schemas.openxmlformats.org/officeDocument/2006/math">
                    <m:r>
                      <a:rPr lang="en-GB" sz="1300" b="0" i="1" smtClean="0">
                        <a:latin typeface="Cambria Math" panose="02040503050406030204" pitchFamily="18" charset="0"/>
                      </a:rPr>
                      <m:t>𝑏</m:t>
                    </m:r>
                  </m:oMath>
                </a14:m>
                <a:r>
                  <a:rPr lang="en-GB" sz="1300" dirty="0"/>
                  <a:t> would give you the </a:t>
                </a:r>
                <a14:m>
                  <m:oMath xmlns:m="http://schemas.openxmlformats.org/officeDocument/2006/math">
                    <m:r>
                      <a:rPr lang="en-GB" sz="1300" b="0" i="1" smtClean="0">
                        <a:latin typeface="Cambria Math" panose="02040503050406030204" pitchFamily="18" charset="0"/>
                      </a:rPr>
                      <m:t>𝑦</m:t>
                    </m:r>
                  </m:oMath>
                </a14:m>
                <a:r>
                  <a:rPr lang="en-GB" sz="1300" dirty="0"/>
                  <a:t>-intercept and gradient of the regression line (but not required in this chapter).</a:t>
                </a:r>
              </a:p>
              <a:p>
                <a:endParaRPr lang="en-GB" sz="1300" dirty="0"/>
              </a:p>
              <a:p>
                <a:r>
                  <a:rPr lang="en-GB" sz="1300" dirty="0"/>
                  <a:t>Pressing AC allows you to construct a statistical calculation yourself. In OPTN, there is an additional ‘Regression’ menu allowing you to insert </a:t>
                </a:r>
                <a14:m>
                  <m:oMath xmlns:m="http://schemas.openxmlformats.org/officeDocument/2006/math">
                    <m:r>
                      <a:rPr lang="en-GB" sz="1300" b="0" i="1" smtClean="0">
                        <a:latin typeface="Cambria Math" panose="02040503050406030204" pitchFamily="18" charset="0"/>
                      </a:rPr>
                      <m:t>𝑟</m:t>
                    </m:r>
                  </m:oMath>
                </a14:m>
                <a:r>
                  <a:rPr lang="en-GB" sz="1300" dirty="0"/>
                  <a:t> into your calculation.</a:t>
                </a:r>
              </a:p>
            </p:txBody>
          </p:sp>
        </mc:Choice>
        <mc:Fallback xmlns="">
          <p:sp>
            <p:nvSpPr>
              <p:cNvPr id="10" name="TextBox 9">
                <a:extLst>
                  <a:ext uri="{FF2B5EF4-FFF2-40B4-BE49-F238E27FC236}">
                    <a16:creationId xmlns:a16="http://schemas.microsoft.com/office/drawing/2014/main" id="{108DEDCF-FC9F-4615-A066-907E1175CA3A}"/>
                  </a:ext>
                </a:extLst>
              </p:cNvPr>
              <p:cNvSpPr txBox="1">
                <a:spLocks noRot="1" noChangeAspect="1" noMove="1" noResize="1" noEditPoints="1" noAdjustHandles="1" noChangeArrowheads="1" noChangeShapeType="1" noTextEdit="1"/>
              </p:cNvSpPr>
              <p:nvPr/>
            </p:nvSpPr>
            <p:spPr>
              <a:xfrm>
                <a:off x="4192601" y="4227192"/>
                <a:ext cx="4473160" cy="1692771"/>
              </a:xfrm>
              <a:prstGeom prst="rect">
                <a:avLst/>
              </a:prstGeom>
              <a:blipFill>
                <a:blip r:embed="rId5"/>
                <a:stretch>
                  <a:fillRect l="-272" t="-360" r="-545" b="-2158"/>
                </a:stretch>
              </a:blipFill>
            </p:spPr>
            <p:txBody>
              <a:bodyPr/>
              <a:lstStyle/>
              <a:p>
                <a:r>
                  <a:rPr lang="en-GB">
                    <a:noFill/>
                  </a:rPr>
                  <a:t> </a:t>
                </a:r>
              </a:p>
            </p:txBody>
          </p:sp>
        </mc:Fallback>
      </mc:AlternateContent>
      <p:sp>
        <p:nvSpPr>
          <p:cNvPr id="11" name="Rectangle 10">
            <a:hlinkClick r:id="rId6" action="ppaction://hlinksldjump"/>
            <a:extLst>
              <a:ext uri="{FF2B5EF4-FFF2-40B4-BE49-F238E27FC236}">
                <a16:creationId xmlns:a16="http://schemas.microsoft.com/office/drawing/2014/main" id="{A3028D4B-076A-4B4E-922A-809581799D34}"/>
              </a:ext>
            </a:extLst>
          </p:cNvPr>
          <p:cNvSpPr/>
          <p:nvPr/>
        </p:nvSpPr>
        <p:spPr>
          <a:xfrm>
            <a:off x="1341134" y="2096135"/>
            <a:ext cx="2671663" cy="509879"/>
          </a:xfrm>
          <a:prstGeom prst="rect">
            <a:avLst/>
          </a:prstGeom>
          <a:noFill/>
          <a:ln w="3175"/>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pic>
        <p:nvPicPr>
          <p:cNvPr id="12" name="Picture 11">
            <a:extLst>
              <a:ext uri="{FF2B5EF4-FFF2-40B4-BE49-F238E27FC236}">
                <a16:creationId xmlns:a16="http://schemas.microsoft.com/office/drawing/2014/main" id="{98A27F4C-27CF-4CE4-AADD-CD86B0365A30}"/>
              </a:ext>
            </a:extLst>
          </p:cNvPr>
          <p:cNvPicPr>
            <a:picLocks noChangeAspect="1"/>
          </p:cNvPicPr>
          <p:nvPr/>
        </p:nvPicPr>
        <p:blipFill>
          <a:blip r:embed="rId7"/>
          <a:stretch>
            <a:fillRect/>
          </a:stretch>
        </p:blipFill>
        <p:spPr>
          <a:xfrm>
            <a:off x="1399560" y="2187243"/>
            <a:ext cx="685057" cy="389542"/>
          </a:xfrm>
          <a:prstGeom prst="rect">
            <a:avLst/>
          </a:prstGeom>
        </p:spPr>
      </p:pic>
      <p:sp>
        <p:nvSpPr>
          <p:cNvPr id="13" name="TextBox 12">
            <a:extLst>
              <a:ext uri="{FF2B5EF4-FFF2-40B4-BE49-F238E27FC236}">
                <a16:creationId xmlns:a16="http://schemas.microsoft.com/office/drawing/2014/main" id="{BF8F3B01-F8E0-4069-B31E-D0CDF14A7B30}"/>
              </a:ext>
            </a:extLst>
          </p:cNvPr>
          <p:cNvSpPr txBox="1"/>
          <p:nvPr/>
        </p:nvSpPr>
        <p:spPr>
          <a:xfrm>
            <a:off x="2069522" y="2183503"/>
            <a:ext cx="1399407" cy="369332"/>
          </a:xfrm>
          <a:prstGeom prst="rect">
            <a:avLst/>
          </a:prstGeom>
          <a:noFill/>
        </p:spPr>
        <p:txBody>
          <a:bodyPr wrap="square" rtlCol="0">
            <a:spAutoFit/>
          </a:bodyPr>
          <a:lstStyle/>
          <a:p>
            <a:r>
              <a:rPr lang="en-GB" dirty="0"/>
              <a:t>6: Statistics</a:t>
            </a:r>
          </a:p>
        </p:txBody>
      </p:sp>
      <p:sp>
        <p:nvSpPr>
          <p:cNvPr id="14" name="Rectangle 13">
            <a:hlinkClick r:id="" action="ppaction://noaction"/>
            <a:extLst>
              <a:ext uri="{FF2B5EF4-FFF2-40B4-BE49-F238E27FC236}">
                <a16:creationId xmlns:a16="http://schemas.microsoft.com/office/drawing/2014/main" id="{54A91C13-6C7C-4A23-9E82-5EE22C44B994}"/>
              </a:ext>
            </a:extLst>
          </p:cNvPr>
          <p:cNvSpPr/>
          <p:nvPr/>
        </p:nvSpPr>
        <p:spPr>
          <a:xfrm>
            <a:off x="1324273" y="2107341"/>
            <a:ext cx="2671663" cy="549268"/>
          </a:xfrm>
          <a:prstGeom prst="rect">
            <a:avLst/>
          </a:prstGeom>
          <a:solidFill>
            <a:schemeClr val="bg1">
              <a:alpha val="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6" name="Rectangle 15">
                <a:hlinkClick r:id="rId6" action="ppaction://hlinksldjump"/>
                <a:extLst>
                  <a:ext uri="{FF2B5EF4-FFF2-40B4-BE49-F238E27FC236}">
                    <a16:creationId xmlns:a16="http://schemas.microsoft.com/office/drawing/2014/main" id="{FC448560-B240-48A8-BDF1-43447A1B2F02}"/>
                  </a:ext>
                </a:extLst>
              </p:cNvPr>
              <p:cNvSpPr/>
              <p:nvPr/>
            </p:nvSpPr>
            <p:spPr>
              <a:xfrm>
                <a:off x="1324273" y="2720830"/>
                <a:ext cx="2671663" cy="509879"/>
              </a:xfrm>
              <a:prstGeom prst="rect">
                <a:avLst/>
              </a:prstGeom>
              <a:noFill/>
              <a:ln w="3175"/>
            </p:spPr>
            <p:style>
              <a:lnRef idx="2">
                <a:schemeClr val="dk1"/>
              </a:lnRef>
              <a:fillRef idx="1">
                <a:schemeClr val="lt1"/>
              </a:fillRef>
              <a:effectRef idx="0">
                <a:schemeClr val="dk1"/>
              </a:effectRef>
              <a:fontRef idx="minor">
                <a:schemeClr val="dk1"/>
              </a:fontRef>
            </p:style>
            <p:txBody>
              <a:bodyPr rtlCol="0" anchor="ctr"/>
              <a:lstStyle/>
              <a:p>
                <a:pPr algn="ct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𝑎</m:t>
                      </m:r>
                      <m:r>
                        <a:rPr lang="en-GB" b="0" i="1" smtClean="0">
                          <a:latin typeface="Cambria Math" panose="02040503050406030204" pitchFamily="18" charset="0"/>
                        </a:rPr>
                        <m:t>+</m:t>
                      </m:r>
                      <m:r>
                        <a:rPr lang="en-GB" b="0" i="1" smtClean="0">
                          <a:latin typeface="Cambria Math" panose="02040503050406030204" pitchFamily="18" charset="0"/>
                        </a:rPr>
                        <m:t>𝑏𝑥</m:t>
                      </m:r>
                    </m:oMath>
                  </m:oMathPara>
                </a14:m>
                <a:endParaRPr lang="en-GB" dirty="0"/>
              </a:p>
            </p:txBody>
          </p:sp>
        </mc:Choice>
        <mc:Fallback xmlns="">
          <p:sp>
            <p:nvSpPr>
              <p:cNvPr id="16" name="Rectangle 15">
                <a:hlinkClick r:id="rId8" action="ppaction://hlinksldjump"/>
                <a:extLst>
                  <a:ext uri="{FF2B5EF4-FFF2-40B4-BE49-F238E27FC236}">
                    <a16:creationId xmlns:a16="http://schemas.microsoft.com/office/drawing/2014/main" id="{FC448560-B240-48A8-BDF1-43447A1B2F02}"/>
                  </a:ext>
                </a:extLst>
              </p:cNvPr>
              <p:cNvSpPr>
                <a:spLocks noRot="1" noChangeAspect="1" noMove="1" noResize="1" noEditPoints="1" noAdjustHandles="1" noChangeArrowheads="1" noChangeShapeType="1" noTextEdit="1"/>
              </p:cNvSpPr>
              <p:nvPr/>
            </p:nvSpPr>
            <p:spPr>
              <a:xfrm>
                <a:off x="1324273" y="2720830"/>
                <a:ext cx="2671663" cy="509879"/>
              </a:xfrm>
              <a:prstGeom prst="rect">
                <a:avLst/>
              </a:prstGeom>
              <a:blipFill>
                <a:blip r:embed="rId9"/>
                <a:stretch>
                  <a:fillRect/>
                </a:stretch>
              </a:blipFill>
              <a:ln w="3175"/>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058685B9-23B6-4E76-AD9C-5F514B022E47}"/>
                  </a:ext>
                </a:extLst>
              </p:cNvPr>
              <p:cNvSpPr txBox="1"/>
              <p:nvPr/>
            </p:nvSpPr>
            <p:spPr>
              <a:xfrm>
                <a:off x="4213115" y="2711218"/>
                <a:ext cx="3359021" cy="523220"/>
              </a:xfrm>
              <a:prstGeom prst="rect">
                <a:avLst/>
              </a:prstGeom>
              <a:noFill/>
            </p:spPr>
            <p:txBody>
              <a:bodyPr wrap="square" rtlCol="0">
                <a:spAutoFit/>
              </a:bodyPr>
              <a:lstStyle/>
              <a:p>
                <a:r>
                  <a:rPr lang="en-GB" sz="1400" dirty="0"/>
                  <a:t>We want to measure </a:t>
                </a:r>
                <a:r>
                  <a:rPr lang="en-GB" sz="1400" b="1" dirty="0"/>
                  <a:t>linear</a:t>
                </a:r>
                <a:r>
                  <a:rPr lang="en-GB" sz="1400" dirty="0"/>
                  <a:t> correlation, so select </a:t>
                </a:r>
                <a14:m>
                  <m:oMath xmlns:m="http://schemas.openxmlformats.org/officeDocument/2006/math">
                    <m:r>
                      <a:rPr lang="en-GB" sz="1400" b="0" i="1" smtClean="0">
                        <a:latin typeface="Cambria Math" panose="02040503050406030204" pitchFamily="18" charset="0"/>
                      </a:rPr>
                      <m:t>𝑦</m:t>
                    </m:r>
                    <m:r>
                      <a:rPr lang="en-GB" sz="1400" b="0" i="1" smtClean="0">
                        <a:latin typeface="Cambria Math" panose="02040503050406030204" pitchFamily="18" charset="0"/>
                      </a:rPr>
                      <m:t>=</m:t>
                    </m:r>
                    <m:r>
                      <a:rPr lang="en-GB" sz="1400" b="0" i="1" smtClean="0">
                        <a:latin typeface="Cambria Math" panose="02040503050406030204" pitchFamily="18" charset="0"/>
                      </a:rPr>
                      <m:t>𝑎</m:t>
                    </m:r>
                    <m:r>
                      <a:rPr lang="en-GB" sz="1400" b="0" i="1" smtClean="0">
                        <a:latin typeface="Cambria Math" panose="02040503050406030204" pitchFamily="18" charset="0"/>
                      </a:rPr>
                      <m:t>+</m:t>
                    </m:r>
                    <m:r>
                      <a:rPr lang="en-GB" sz="1400" b="0" i="1" smtClean="0">
                        <a:latin typeface="Cambria Math" panose="02040503050406030204" pitchFamily="18" charset="0"/>
                      </a:rPr>
                      <m:t>𝑏𝑥</m:t>
                    </m:r>
                  </m:oMath>
                </a14:m>
                <a:endParaRPr lang="en-GB" sz="1400" dirty="0"/>
              </a:p>
            </p:txBody>
          </p:sp>
        </mc:Choice>
        <mc:Fallback xmlns="">
          <p:sp>
            <p:nvSpPr>
              <p:cNvPr id="17" name="TextBox 16">
                <a:extLst>
                  <a:ext uri="{FF2B5EF4-FFF2-40B4-BE49-F238E27FC236}">
                    <a16:creationId xmlns:a16="http://schemas.microsoft.com/office/drawing/2014/main" id="{058685B9-23B6-4E76-AD9C-5F514B022E47}"/>
                  </a:ext>
                </a:extLst>
              </p:cNvPr>
              <p:cNvSpPr txBox="1">
                <a:spLocks noRot="1" noChangeAspect="1" noMove="1" noResize="1" noEditPoints="1" noAdjustHandles="1" noChangeArrowheads="1" noChangeShapeType="1" noTextEdit="1"/>
              </p:cNvSpPr>
              <p:nvPr/>
            </p:nvSpPr>
            <p:spPr>
              <a:xfrm>
                <a:off x="4213115" y="2711218"/>
                <a:ext cx="3359021" cy="523220"/>
              </a:xfrm>
              <a:prstGeom prst="rect">
                <a:avLst/>
              </a:prstGeom>
              <a:blipFill>
                <a:blip r:embed="rId10"/>
                <a:stretch>
                  <a:fillRect l="-544" t="-2326" b="-10465"/>
                </a:stretch>
              </a:blipFill>
            </p:spPr>
            <p:txBody>
              <a:bodyPr/>
              <a:lstStyle/>
              <a:p>
                <a:r>
                  <a:rPr lang="en-GB">
                    <a:noFill/>
                  </a:rPr>
                  <a:t> </a:t>
                </a:r>
              </a:p>
            </p:txBody>
          </p:sp>
        </mc:Fallback>
      </mc:AlternateContent>
      <p:sp>
        <p:nvSpPr>
          <p:cNvPr id="18" name="Rectangle 17">
            <a:hlinkClick r:id="rId8" action="ppaction://hlinksldjump"/>
            <a:extLst>
              <a:ext uri="{FF2B5EF4-FFF2-40B4-BE49-F238E27FC236}">
                <a16:creationId xmlns:a16="http://schemas.microsoft.com/office/drawing/2014/main" id="{ED9619EF-29FE-4036-AD52-58CF8936E7D9}"/>
              </a:ext>
            </a:extLst>
          </p:cNvPr>
          <p:cNvSpPr/>
          <p:nvPr/>
        </p:nvSpPr>
        <p:spPr>
          <a:xfrm>
            <a:off x="1341133" y="3408298"/>
            <a:ext cx="2671663" cy="509879"/>
          </a:xfrm>
          <a:prstGeom prst="rect">
            <a:avLst/>
          </a:prstGeom>
          <a:noFill/>
          <a:ln w="3175"/>
        </p:spPr>
        <p:style>
          <a:lnRef idx="2">
            <a:schemeClr val="dk1"/>
          </a:lnRef>
          <a:fillRef idx="1">
            <a:schemeClr val="lt1"/>
          </a:fillRef>
          <a:effectRef idx="0">
            <a:schemeClr val="dk1"/>
          </a:effectRef>
          <a:fontRef idx="minor">
            <a:schemeClr val="dk1"/>
          </a:fontRef>
        </p:style>
        <p:txBody>
          <a:bodyPr rtlCol="0" anchor="ctr"/>
          <a:lstStyle/>
          <a:p>
            <a:pPr algn="ctr"/>
            <a:r>
              <a:rPr lang="en-GB" dirty="0"/>
              <a:t>Data Entry</a:t>
            </a:r>
          </a:p>
        </p:txBody>
      </p:sp>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2FF9D6B8-BC5F-42BD-8F08-C53F09DADBF3}"/>
                  </a:ext>
                </a:extLst>
              </p:cNvPr>
              <p:cNvSpPr txBox="1"/>
              <p:nvPr/>
            </p:nvSpPr>
            <p:spPr>
              <a:xfrm>
                <a:off x="4213115" y="3323573"/>
                <a:ext cx="3660620" cy="738664"/>
              </a:xfrm>
              <a:prstGeom prst="rect">
                <a:avLst/>
              </a:prstGeom>
              <a:noFill/>
            </p:spPr>
            <p:txBody>
              <a:bodyPr wrap="square" rtlCol="0">
                <a:spAutoFit/>
              </a:bodyPr>
              <a:lstStyle/>
              <a:p>
                <a:r>
                  <a:rPr lang="en-GB" sz="1400" dirty="0"/>
                  <a:t>Enter each of the </a:t>
                </a:r>
                <a14:m>
                  <m:oMath xmlns:m="http://schemas.openxmlformats.org/officeDocument/2006/math">
                    <m:r>
                      <a:rPr lang="en-GB" sz="1400" b="0" i="1" smtClean="0">
                        <a:latin typeface="Cambria Math" panose="02040503050406030204" pitchFamily="18" charset="0"/>
                      </a:rPr>
                      <m:t>𝑥</m:t>
                    </m:r>
                  </m:oMath>
                </a14:m>
                <a:r>
                  <a:rPr lang="en-GB" sz="1400" dirty="0"/>
                  <a:t> values in the table on the left, press = after each input. Use the arrow keys to get to the top of the </a:t>
                </a:r>
                <a14:m>
                  <m:oMath xmlns:m="http://schemas.openxmlformats.org/officeDocument/2006/math">
                    <m:r>
                      <a:rPr lang="en-GB" sz="1400" b="0" i="1" smtClean="0">
                        <a:latin typeface="Cambria Math" panose="02040503050406030204" pitchFamily="18" charset="0"/>
                      </a:rPr>
                      <m:t>𝑦</m:t>
                    </m:r>
                  </m:oMath>
                </a14:m>
                <a:r>
                  <a:rPr lang="en-GB" sz="1400" dirty="0"/>
                  <a:t> column.</a:t>
                </a:r>
              </a:p>
            </p:txBody>
          </p:sp>
        </mc:Choice>
        <mc:Fallback xmlns="">
          <p:sp>
            <p:nvSpPr>
              <p:cNvPr id="19" name="TextBox 18">
                <a:extLst>
                  <a:ext uri="{FF2B5EF4-FFF2-40B4-BE49-F238E27FC236}">
                    <a16:creationId xmlns:a16="http://schemas.microsoft.com/office/drawing/2014/main" id="{2FF9D6B8-BC5F-42BD-8F08-C53F09DADBF3}"/>
                  </a:ext>
                </a:extLst>
              </p:cNvPr>
              <p:cNvSpPr txBox="1">
                <a:spLocks noRot="1" noChangeAspect="1" noMove="1" noResize="1" noEditPoints="1" noAdjustHandles="1" noChangeArrowheads="1" noChangeShapeType="1" noTextEdit="1"/>
              </p:cNvSpPr>
              <p:nvPr/>
            </p:nvSpPr>
            <p:spPr>
              <a:xfrm>
                <a:off x="4213115" y="3323573"/>
                <a:ext cx="3660620" cy="738664"/>
              </a:xfrm>
              <a:prstGeom prst="rect">
                <a:avLst/>
              </a:prstGeom>
              <a:blipFill>
                <a:blip r:embed="rId11"/>
                <a:stretch>
                  <a:fillRect l="-499" t="-1653" b="-8264"/>
                </a:stretch>
              </a:blipFill>
            </p:spPr>
            <p:txBody>
              <a:bodyPr/>
              <a:lstStyle/>
              <a:p>
                <a:r>
                  <a:rPr lang="en-GB">
                    <a:noFill/>
                  </a:rPr>
                  <a:t> </a:t>
                </a:r>
              </a:p>
            </p:txBody>
          </p:sp>
        </mc:Fallback>
      </mc:AlternateContent>
      <p:sp>
        <p:nvSpPr>
          <p:cNvPr id="20" name="Rectangle 19">
            <a:hlinkClick r:id="rId6" action="ppaction://hlinksldjump"/>
            <a:extLst>
              <a:ext uri="{FF2B5EF4-FFF2-40B4-BE49-F238E27FC236}">
                <a16:creationId xmlns:a16="http://schemas.microsoft.com/office/drawing/2014/main" id="{56242899-CB13-4504-98AF-5818616A6009}"/>
              </a:ext>
            </a:extLst>
          </p:cNvPr>
          <p:cNvSpPr/>
          <p:nvPr/>
        </p:nvSpPr>
        <p:spPr>
          <a:xfrm>
            <a:off x="1341133" y="4264361"/>
            <a:ext cx="2671663" cy="509879"/>
          </a:xfrm>
          <a:prstGeom prst="rect">
            <a:avLst/>
          </a:prstGeom>
          <a:noFill/>
          <a:ln w="3175"/>
        </p:spPr>
        <p:style>
          <a:lnRef idx="2">
            <a:schemeClr val="dk1"/>
          </a:lnRef>
          <a:fillRef idx="1">
            <a:schemeClr val="lt1"/>
          </a:fillRef>
          <a:effectRef idx="0">
            <a:schemeClr val="dk1"/>
          </a:effectRef>
          <a:fontRef idx="minor">
            <a:schemeClr val="dk1"/>
          </a:fontRef>
        </p:style>
        <p:txBody>
          <a:bodyPr rtlCol="0" anchor="ctr"/>
          <a:lstStyle/>
          <a:p>
            <a:pPr algn="ctr"/>
            <a:r>
              <a:rPr lang="en-GB" dirty="0"/>
              <a:t>PMCC</a:t>
            </a:r>
          </a:p>
        </p:txBody>
      </p:sp>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2B567669-92DD-4E43-BDE3-7B102589F766}"/>
                  </a:ext>
                </a:extLst>
              </p:cNvPr>
              <p:cNvSpPr txBox="1"/>
              <p:nvPr/>
            </p:nvSpPr>
            <p:spPr>
              <a:xfrm>
                <a:off x="2572668" y="6194896"/>
                <a:ext cx="3744416" cy="369332"/>
              </a:xfrm>
              <a:prstGeom prst="rect">
                <a:avLst/>
              </a:prstGeom>
              <a:noFill/>
            </p:spPr>
            <p:txBody>
              <a:bodyPr wrap="square" rtlCol="0">
                <a:spAutoFit/>
              </a:bodyPr>
              <a:lstStyle/>
              <a:p>
                <a:pPr algn="ctr"/>
                <a:r>
                  <a:rPr lang="en-GB" b="1" dirty="0"/>
                  <a:t>You should obtain </a:t>
                </a:r>
                <a14:m>
                  <m:oMath xmlns:m="http://schemas.openxmlformats.org/officeDocument/2006/math">
                    <m:r>
                      <a:rPr lang="en-GB" b="1" i="1" smtClean="0">
                        <a:latin typeface="Cambria Math" panose="02040503050406030204" pitchFamily="18" charset="0"/>
                      </a:rPr>
                      <m:t>𝒓</m:t>
                    </m:r>
                    <m:r>
                      <a:rPr lang="en-GB" b="1" i="1" smtClean="0">
                        <a:latin typeface="Cambria Math" panose="02040503050406030204" pitchFamily="18" charset="0"/>
                      </a:rPr>
                      <m:t>=</m:t>
                    </m:r>
                    <m:r>
                      <a:rPr lang="en-GB" b="1" i="1" smtClean="0">
                        <a:latin typeface="Cambria Math" panose="02040503050406030204" pitchFamily="18" charset="0"/>
                      </a:rPr>
                      <m:t>𝟎</m:t>
                    </m:r>
                    <m:r>
                      <a:rPr lang="en-GB" b="1" i="1" smtClean="0">
                        <a:latin typeface="Cambria Math" panose="02040503050406030204" pitchFamily="18" charset="0"/>
                      </a:rPr>
                      <m:t>.</m:t>
                    </m:r>
                    <m:r>
                      <a:rPr lang="en-GB" b="1" i="1" smtClean="0">
                        <a:latin typeface="Cambria Math" panose="02040503050406030204" pitchFamily="18" charset="0"/>
                      </a:rPr>
                      <m:t>𝟖𝟔𝟖</m:t>
                    </m:r>
                  </m:oMath>
                </a14:m>
                <a:endParaRPr lang="en-GB" b="1" dirty="0"/>
              </a:p>
            </p:txBody>
          </p:sp>
        </mc:Choice>
        <mc:Fallback xmlns="">
          <p:sp>
            <p:nvSpPr>
              <p:cNvPr id="21" name="TextBox 20">
                <a:extLst>
                  <a:ext uri="{FF2B5EF4-FFF2-40B4-BE49-F238E27FC236}">
                    <a16:creationId xmlns:a16="http://schemas.microsoft.com/office/drawing/2014/main" id="{2B567669-92DD-4E43-BDE3-7B102589F766}"/>
                  </a:ext>
                </a:extLst>
              </p:cNvPr>
              <p:cNvSpPr txBox="1">
                <a:spLocks noRot="1" noChangeAspect="1" noMove="1" noResize="1" noEditPoints="1" noAdjustHandles="1" noChangeArrowheads="1" noChangeShapeType="1" noTextEdit="1"/>
              </p:cNvSpPr>
              <p:nvPr/>
            </p:nvSpPr>
            <p:spPr>
              <a:xfrm>
                <a:off x="2572668" y="6194896"/>
                <a:ext cx="3744416" cy="369332"/>
              </a:xfrm>
              <a:prstGeom prst="rect">
                <a:avLst/>
              </a:prstGeom>
              <a:blipFill>
                <a:blip r:embed="rId12"/>
                <a:stretch>
                  <a:fillRect t="-8197" b="-24590"/>
                </a:stretch>
              </a:blipFill>
            </p:spPr>
            <p:txBody>
              <a:bodyPr/>
              <a:lstStyle/>
              <a:p>
                <a:r>
                  <a:rPr lang="en-GB">
                    <a:noFill/>
                  </a:rPr>
                  <a:t> </a:t>
                </a:r>
              </a:p>
            </p:txBody>
          </p:sp>
        </mc:Fallback>
      </mc:AlternateContent>
    </p:spTree>
    <p:extLst>
      <p:ext uri="{BB962C8B-B14F-4D97-AF65-F5344CB8AC3E}">
        <p14:creationId xmlns:p14="http://schemas.microsoft.com/office/powerpoint/2010/main" val="27330277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69C6914-F3D6-422A-8E9D-F7693544EE1A}"/>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8C5113F8-FCEA-43EE-A4A1-C00AA013DD28}"/>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Example</a:t>
              </a:r>
              <a:endParaRPr lang="en-GB" sz="3200" dirty="0"/>
            </a:p>
          </p:txBody>
        </p:sp>
        <p:cxnSp>
          <p:nvCxnSpPr>
            <p:cNvPr id="4" name="Straight Connector 3">
              <a:extLst>
                <a:ext uri="{FF2B5EF4-FFF2-40B4-BE49-F238E27FC236}">
                  <a16:creationId xmlns:a16="http://schemas.microsoft.com/office/drawing/2014/main" id="{8BF343F5-E554-4E6D-B0B4-8535E90AAE02}"/>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95EE5F78-CB01-4A35-A3A3-0DC579254684}"/>
                  </a:ext>
                </a:extLst>
              </p:cNvPr>
              <p:cNvSpPr txBox="1"/>
              <p:nvPr/>
            </p:nvSpPr>
            <p:spPr>
              <a:xfrm>
                <a:off x="355426" y="794182"/>
                <a:ext cx="8136904" cy="2800767"/>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From the large data set, the daily mean windspeed, </a:t>
                </a:r>
                <a14:m>
                  <m:oMath xmlns:m="http://schemas.openxmlformats.org/officeDocument/2006/math">
                    <m:r>
                      <a:rPr lang="en-GB" sz="1600" b="0" i="1" smtClean="0">
                        <a:latin typeface="Cambria Math" panose="02040503050406030204" pitchFamily="18" charset="0"/>
                      </a:rPr>
                      <m:t>𝑤</m:t>
                    </m:r>
                  </m:oMath>
                </a14:m>
                <a:r>
                  <a:rPr lang="en-GB" sz="1600" dirty="0"/>
                  <a:t> knots, and the daily maximum gust, </a:t>
                </a:r>
                <a14:m>
                  <m:oMath xmlns:m="http://schemas.openxmlformats.org/officeDocument/2006/math">
                    <m:r>
                      <a:rPr lang="en-GB" sz="1600" b="0" i="1" smtClean="0">
                        <a:latin typeface="Cambria Math" panose="02040503050406030204" pitchFamily="18" charset="0"/>
                      </a:rPr>
                      <m:t>𝑔</m:t>
                    </m:r>
                  </m:oMath>
                </a14:m>
                <a:r>
                  <a:rPr lang="en-GB" sz="1600" dirty="0"/>
                  <a:t> knots, were recorded for the first 10 days in September in </a:t>
                </a:r>
                <a:r>
                  <a:rPr lang="en-GB" sz="1600" dirty="0" err="1"/>
                  <a:t>Hurn</a:t>
                </a:r>
                <a:r>
                  <a:rPr lang="en-GB" sz="1600" dirty="0"/>
                  <a:t> in 1987.</a:t>
                </a:r>
              </a:p>
              <a:p>
                <a:endParaRPr lang="en-GB" sz="1600" dirty="0"/>
              </a:p>
              <a:p>
                <a:endParaRPr lang="en-GB" sz="1600" dirty="0"/>
              </a:p>
              <a:p>
                <a:endParaRPr lang="en-GB" sz="1600" dirty="0"/>
              </a:p>
              <a:p>
                <a:endParaRPr lang="en-GB" sz="1600" dirty="0"/>
              </a:p>
              <a:p>
                <a:endParaRPr lang="en-GB" sz="1600" dirty="0"/>
              </a:p>
              <a:p>
                <a:pPr marL="342900" indent="-342900">
                  <a:buAutoNum type="alphaLcPeriod"/>
                </a:pPr>
                <a:r>
                  <a:rPr lang="en-GB" sz="1600" dirty="0"/>
                  <a:t>State the meaning of n/a in the table above.</a:t>
                </a:r>
              </a:p>
              <a:p>
                <a:pPr marL="342900" indent="-342900">
                  <a:buAutoNum type="alphaLcPeriod"/>
                </a:pPr>
                <a:r>
                  <a:rPr lang="en-GB" sz="1600" dirty="0"/>
                  <a:t>Calculate the product moment correlation coefficient for the remaining 8 days.</a:t>
                </a:r>
              </a:p>
              <a:p>
                <a:pPr marL="342900" indent="-342900">
                  <a:buAutoNum type="alphaLcPeriod"/>
                </a:pPr>
                <a:r>
                  <a:rPr lang="en-GB" sz="1600" dirty="0"/>
                  <a:t>With reference to your answer to part b, comment on the suitability of a linear regression model for these data.</a:t>
                </a:r>
              </a:p>
            </p:txBody>
          </p:sp>
        </mc:Choice>
        <mc:Fallback xmlns="">
          <p:sp>
            <p:nvSpPr>
              <p:cNvPr id="5" name="TextBox 4">
                <a:extLst>
                  <a:ext uri="{FF2B5EF4-FFF2-40B4-BE49-F238E27FC236}">
                    <a16:creationId xmlns:a16="http://schemas.microsoft.com/office/drawing/2014/main" id="{95EE5F78-CB01-4A35-A3A3-0DC579254684}"/>
                  </a:ext>
                </a:extLst>
              </p:cNvPr>
              <p:cNvSpPr txBox="1">
                <a:spLocks noRot="1" noChangeAspect="1" noMove="1" noResize="1" noEditPoints="1" noAdjustHandles="1" noChangeArrowheads="1" noChangeShapeType="1" noTextEdit="1"/>
              </p:cNvSpPr>
              <p:nvPr/>
            </p:nvSpPr>
            <p:spPr>
              <a:xfrm>
                <a:off x="355426" y="794182"/>
                <a:ext cx="8136904" cy="2800767"/>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6" name="Table 5">
                <a:extLst>
                  <a:ext uri="{FF2B5EF4-FFF2-40B4-BE49-F238E27FC236}">
                    <a16:creationId xmlns:a16="http://schemas.microsoft.com/office/drawing/2014/main" id="{4D1E9324-D3A3-45DA-9A35-2350A1AF4360}"/>
                  </a:ext>
                </a:extLst>
              </p:cNvPr>
              <p:cNvGraphicFramePr>
                <a:graphicFrameLocks noGrp="1"/>
              </p:cNvGraphicFramePr>
              <p:nvPr>
                <p:extLst>
                  <p:ext uri="{D42A27DB-BD31-4B8C-83A1-F6EECF244321}">
                    <p14:modId xmlns:p14="http://schemas.microsoft.com/office/powerpoint/2010/main" val="622112406"/>
                  </p:ext>
                </p:extLst>
              </p:nvPr>
            </p:nvGraphicFramePr>
            <p:xfrm>
              <a:off x="577652" y="1475477"/>
              <a:ext cx="7235588" cy="914400"/>
            </p:xfrm>
            <a:graphic>
              <a:graphicData uri="http://schemas.openxmlformats.org/drawingml/2006/table">
                <a:tbl>
                  <a:tblPr bandRow="1">
                    <a:tableStyleId>{5C22544A-7EE6-4342-B048-85BDC9FD1C3A}</a:tableStyleId>
                  </a:tblPr>
                  <a:tblGrid>
                    <a:gridCol w="1498918">
                      <a:extLst>
                        <a:ext uri="{9D8B030D-6E8A-4147-A177-3AD203B41FA5}">
                          <a16:colId xmlns:a16="http://schemas.microsoft.com/office/drawing/2014/main" val="4049874319"/>
                        </a:ext>
                      </a:extLst>
                    </a:gridCol>
                    <a:gridCol w="573667">
                      <a:extLst>
                        <a:ext uri="{9D8B030D-6E8A-4147-A177-3AD203B41FA5}">
                          <a16:colId xmlns:a16="http://schemas.microsoft.com/office/drawing/2014/main" val="896385437"/>
                        </a:ext>
                      </a:extLst>
                    </a:gridCol>
                    <a:gridCol w="573667">
                      <a:extLst>
                        <a:ext uri="{9D8B030D-6E8A-4147-A177-3AD203B41FA5}">
                          <a16:colId xmlns:a16="http://schemas.microsoft.com/office/drawing/2014/main" val="1766743708"/>
                        </a:ext>
                      </a:extLst>
                    </a:gridCol>
                    <a:gridCol w="573667">
                      <a:extLst>
                        <a:ext uri="{9D8B030D-6E8A-4147-A177-3AD203B41FA5}">
                          <a16:colId xmlns:a16="http://schemas.microsoft.com/office/drawing/2014/main" val="414325283"/>
                        </a:ext>
                      </a:extLst>
                    </a:gridCol>
                    <a:gridCol w="573667">
                      <a:extLst>
                        <a:ext uri="{9D8B030D-6E8A-4147-A177-3AD203B41FA5}">
                          <a16:colId xmlns:a16="http://schemas.microsoft.com/office/drawing/2014/main" val="3055623590"/>
                        </a:ext>
                      </a:extLst>
                    </a:gridCol>
                    <a:gridCol w="573667">
                      <a:extLst>
                        <a:ext uri="{9D8B030D-6E8A-4147-A177-3AD203B41FA5}">
                          <a16:colId xmlns:a16="http://schemas.microsoft.com/office/drawing/2014/main" val="395758695"/>
                        </a:ext>
                      </a:extLst>
                    </a:gridCol>
                    <a:gridCol w="573667">
                      <a:extLst>
                        <a:ext uri="{9D8B030D-6E8A-4147-A177-3AD203B41FA5}">
                          <a16:colId xmlns:a16="http://schemas.microsoft.com/office/drawing/2014/main" val="4290811396"/>
                        </a:ext>
                      </a:extLst>
                    </a:gridCol>
                    <a:gridCol w="573667">
                      <a:extLst>
                        <a:ext uri="{9D8B030D-6E8A-4147-A177-3AD203B41FA5}">
                          <a16:colId xmlns:a16="http://schemas.microsoft.com/office/drawing/2014/main" val="106422620"/>
                        </a:ext>
                      </a:extLst>
                    </a:gridCol>
                    <a:gridCol w="573667">
                      <a:extLst>
                        <a:ext uri="{9D8B030D-6E8A-4147-A177-3AD203B41FA5}">
                          <a16:colId xmlns:a16="http://schemas.microsoft.com/office/drawing/2014/main" val="2674378869"/>
                        </a:ext>
                      </a:extLst>
                    </a:gridCol>
                    <a:gridCol w="573667">
                      <a:extLst>
                        <a:ext uri="{9D8B030D-6E8A-4147-A177-3AD203B41FA5}">
                          <a16:colId xmlns:a16="http://schemas.microsoft.com/office/drawing/2014/main" val="3438368462"/>
                        </a:ext>
                      </a:extLst>
                    </a:gridCol>
                    <a:gridCol w="573667">
                      <a:extLst>
                        <a:ext uri="{9D8B030D-6E8A-4147-A177-3AD203B41FA5}">
                          <a16:colId xmlns:a16="http://schemas.microsoft.com/office/drawing/2014/main" val="1830736831"/>
                        </a:ext>
                      </a:extLst>
                    </a:gridCol>
                  </a:tblGrid>
                  <a:tr h="252368">
                    <a:tc>
                      <a:txBody>
                        <a:bodyPr/>
                        <a:lstStyle/>
                        <a:p>
                          <a:r>
                            <a:rPr lang="en-GB" sz="1400" dirty="0"/>
                            <a:t>Day of month</a:t>
                          </a:r>
                        </a:p>
                      </a:txBody>
                      <a:tcPr/>
                    </a:tc>
                    <a:tc>
                      <a:txBody>
                        <a:bodyPr/>
                        <a:lstStyle/>
                        <a:p>
                          <a:r>
                            <a:rPr lang="en-GB" sz="1400" dirty="0"/>
                            <a:t>1</a:t>
                          </a:r>
                        </a:p>
                      </a:txBody>
                      <a:tcPr/>
                    </a:tc>
                    <a:tc>
                      <a:txBody>
                        <a:bodyPr/>
                        <a:lstStyle/>
                        <a:p>
                          <a:r>
                            <a:rPr lang="en-GB" sz="1400" dirty="0"/>
                            <a:t>2</a:t>
                          </a:r>
                        </a:p>
                      </a:txBody>
                      <a:tcPr/>
                    </a:tc>
                    <a:tc>
                      <a:txBody>
                        <a:bodyPr/>
                        <a:lstStyle/>
                        <a:p>
                          <a:r>
                            <a:rPr lang="en-GB" sz="1400" dirty="0"/>
                            <a:t>3</a:t>
                          </a:r>
                        </a:p>
                      </a:txBody>
                      <a:tcPr/>
                    </a:tc>
                    <a:tc>
                      <a:txBody>
                        <a:bodyPr/>
                        <a:lstStyle/>
                        <a:p>
                          <a:r>
                            <a:rPr lang="en-GB" sz="1400" dirty="0"/>
                            <a:t>4</a:t>
                          </a:r>
                        </a:p>
                      </a:txBody>
                      <a:tcPr/>
                    </a:tc>
                    <a:tc>
                      <a:txBody>
                        <a:bodyPr/>
                        <a:lstStyle/>
                        <a:p>
                          <a:r>
                            <a:rPr lang="en-GB" sz="1400" dirty="0"/>
                            <a:t>5</a:t>
                          </a:r>
                        </a:p>
                      </a:txBody>
                      <a:tcPr/>
                    </a:tc>
                    <a:tc>
                      <a:txBody>
                        <a:bodyPr/>
                        <a:lstStyle/>
                        <a:p>
                          <a:r>
                            <a:rPr lang="en-GB" sz="1400" dirty="0"/>
                            <a:t>6</a:t>
                          </a:r>
                        </a:p>
                      </a:txBody>
                      <a:tcPr/>
                    </a:tc>
                    <a:tc>
                      <a:txBody>
                        <a:bodyPr/>
                        <a:lstStyle/>
                        <a:p>
                          <a:r>
                            <a:rPr lang="en-GB" sz="1400" dirty="0"/>
                            <a:t>7</a:t>
                          </a:r>
                        </a:p>
                      </a:txBody>
                      <a:tcPr/>
                    </a:tc>
                    <a:tc>
                      <a:txBody>
                        <a:bodyPr/>
                        <a:lstStyle/>
                        <a:p>
                          <a:r>
                            <a:rPr lang="en-GB" sz="1400" dirty="0"/>
                            <a:t>8</a:t>
                          </a:r>
                        </a:p>
                      </a:txBody>
                      <a:tcPr/>
                    </a:tc>
                    <a:tc>
                      <a:txBody>
                        <a:bodyPr/>
                        <a:lstStyle/>
                        <a:p>
                          <a:r>
                            <a:rPr lang="en-GB" sz="1400" dirty="0"/>
                            <a:t>9</a:t>
                          </a:r>
                        </a:p>
                      </a:txBody>
                      <a:tcPr/>
                    </a:tc>
                    <a:tc>
                      <a:txBody>
                        <a:bodyPr/>
                        <a:lstStyle/>
                        <a:p>
                          <a:r>
                            <a:rPr lang="en-GB" sz="1400" dirty="0"/>
                            <a:t>10</a:t>
                          </a:r>
                        </a:p>
                      </a:txBody>
                      <a:tcPr/>
                    </a:tc>
                    <a:extLst>
                      <a:ext uri="{0D108BD9-81ED-4DB2-BD59-A6C34878D82A}">
                        <a16:rowId xmlns:a16="http://schemas.microsoft.com/office/drawing/2014/main" val="670911947"/>
                      </a:ext>
                    </a:extLst>
                  </a:tr>
                  <a:tr h="0">
                    <a:tc>
                      <a:txBody>
                        <a:bodyPr/>
                        <a:lstStyle/>
                        <a:p>
                          <a:pPr/>
                          <a14:m>
                            <m:oMathPara xmlns:m="http://schemas.openxmlformats.org/officeDocument/2006/math">
                              <m:oMathParaPr>
                                <m:jc m:val="left"/>
                              </m:oMathParaPr>
                              <m:oMath xmlns:m="http://schemas.openxmlformats.org/officeDocument/2006/math">
                                <m:r>
                                  <a:rPr lang="en-GB" sz="1400" i="1" dirty="0" smtClean="0">
                                    <a:latin typeface="Cambria Math" panose="02040503050406030204" pitchFamily="18" charset="0"/>
                                  </a:rPr>
                                  <m:t>𝑤</m:t>
                                </m:r>
                              </m:oMath>
                            </m:oMathPara>
                          </a14:m>
                          <a:endParaRPr lang="en-GB" sz="1400" dirty="0"/>
                        </a:p>
                      </a:txBody>
                      <a:tcPr/>
                    </a:tc>
                    <a:tc>
                      <a:txBody>
                        <a:bodyPr/>
                        <a:lstStyle/>
                        <a:p>
                          <a:r>
                            <a:rPr lang="en-GB" sz="1400" dirty="0"/>
                            <a:t>4</a:t>
                          </a:r>
                        </a:p>
                      </a:txBody>
                      <a:tcPr/>
                    </a:tc>
                    <a:tc>
                      <a:txBody>
                        <a:bodyPr/>
                        <a:lstStyle/>
                        <a:p>
                          <a:r>
                            <a:rPr lang="en-GB" sz="1400" dirty="0"/>
                            <a:t>4</a:t>
                          </a:r>
                        </a:p>
                      </a:txBody>
                      <a:tcPr/>
                    </a:tc>
                    <a:tc>
                      <a:txBody>
                        <a:bodyPr/>
                        <a:lstStyle/>
                        <a:p>
                          <a:r>
                            <a:rPr lang="en-GB" sz="1400" dirty="0"/>
                            <a:t>8</a:t>
                          </a:r>
                        </a:p>
                      </a:txBody>
                      <a:tcPr/>
                    </a:tc>
                    <a:tc>
                      <a:txBody>
                        <a:bodyPr/>
                        <a:lstStyle/>
                        <a:p>
                          <a:r>
                            <a:rPr lang="en-GB" sz="1400" dirty="0"/>
                            <a:t>7</a:t>
                          </a:r>
                        </a:p>
                      </a:txBody>
                      <a:tcPr/>
                    </a:tc>
                    <a:tc>
                      <a:txBody>
                        <a:bodyPr/>
                        <a:lstStyle/>
                        <a:p>
                          <a:r>
                            <a:rPr lang="en-GB" sz="1400" dirty="0"/>
                            <a:t>12</a:t>
                          </a:r>
                        </a:p>
                      </a:txBody>
                      <a:tcPr/>
                    </a:tc>
                    <a:tc>
                      <a:txBody>
                        <a:bodyPr/>
                        <a:lstStyle/>
                        <a:p>
                          <a:r>
                            <a:rPr lang="en-GB" sz="1400" dirty="0"/>
                            <a:t>12</a:t>
                          </a:r>
                        </a:p>
                      </a:txBody>
                      <a:tcPr/>
                    </a:tc>
                    <a:tc>
                      <a:txBody>
                        <a:bodyPr/>
                        <a:lstStyle/>
                        <a:p>
                          <a:r>
                            <a:rPr lang="en-GB" sz="1400" dirty="0"/>
                            <a:t>3</a:t>
                          </a:r>
                        </a:p>
                      </a:txBody>
                      <a:tcPr/>
                    </a:tc>
                    <a:tc>
                      <a:txBody>
                        <a:bodyPr/>
                        <a:lstStyle/>
                        <a:p>
                          <a:r>
                            <a:rPr lang="en-GB" sz="1400" dirty="0"/>
                            <a:t>4</a:t>
                          </a:r>
                        </a:p>
                      </a:txBody>
                      <a:tcPr/>
                    </a:tc>
                    <a:tc>
                      <a:txBody>
                        <a:bodyPr/>
                        <a:lstStyle/>
                        <a:p>
                          <a:r>
                            <a:rPr lang="en-GB" sz="1400" dirty="0"/>
                            <a:t>7</a:t>
                          </a:r>
                        </a:p>
                      </a:txBody>
                      <a:tcPr/>
                    </a:tc>
                    <a:tc>
                      <a:txBody>
                        <a:bodyPr/>
                        <a:lstStyle/>
                        <a:p>
                          <a:r>
                            <a:rPr lang="en-GB" sz="1400" dirty="0"/>
                            <a:t>10</a:t>
                          </a:r>
                        </a:p>
                      </a:txBody>
                      <a:tcPr/>
                    </a:tc>
                    <a:extLst>
                      <a:ext uri="{0D108BD9-81ED-4DB2-BD59-A6C34878D82A}">
                        <a16:rowId xmlns:a16="http://schemas.microsoft.com/office/drawing/2014/main" val="2721344741"/>
                      </a:ext>
                    </a:extLst>
                  </a:tr>
                  <a:tr h="161955">
                    <a:tc>
                      <a:txBody>
                        <a:bodyPr/>
                        <a:lstStyle/>
                        <a:p>
                          <a:pPr/>
                          <a14:m>
                            <m:oMathPara xmlns:m="http://schemas.openxmlformats.org/officeDocument/2006/math">
                              <m:oMathParaPr>
                                <m:jc m:val="left"/>
                              </m:oMathParaPr>
                              <m:oMath xmlns:m="http://schemas.openxmlformats.org/officeDocument/2006/math">
                                <m:r>
                                  <a:rPr lang="en-GB" sz="1400" b="0" i="1" smtClean="0">
                                    <a:latin typeface="Cambria Math" panose="02040503050406030204" pitchFamily="18" charset="0"/>
                                  </a:rPr>
                                  <m:t>𝑔</m:t>
                                </m:r>
                              </m:oMath>
                            </m:oMathPara>
                          </a14:m>
                          <a:endParaRPr lang="en-GB" sz="1400" dirty="0"/>
                        </a:p>
                      </a:txBody>
                      <a:tcPr/>
                    </a:tc>
                    <a:tc>
                      <a:txBody>
                        <a:bodyPr/>
                        <a:lstStyle/>
                        <a:p>
                          <a:r>
                            <a:rPr lang="en-GB" sz="1400" dirty="0"/>
                            <a:t>13</a:t>
                          </a:r>
                        </a:p>
                      </a:txBody>
                      <a:tcPr/>
                    </a:tc>
                    <a:tc>
                      <a:txBody>
                        <a:bodyPr/>
                        <a:lstStyle/>
                        <a:p>
                          <a:r>
                            <a:rPr lang="en-GB" sz="1400" dirty="0"/>
                            <a:t>12</a:t>
                          </a:r>
                        </a:p>
                      </a:txBody>
                      <a:tcPr/>
                    </a:tc>
                    <a:tc>
                      <a:txBody>
                        <a:bodyPr/>
                        <a:lstStyle/>
                        <a:p>
                          <a:r>
                            <a:rPr lang="en-GB" sz="1400" dirty="0"/>
                            <a:t>19</a:t>
                          </a:r>
                        </a:p>
                      </a:txBody>
                      <a:tcPr/>
                    </a:tc>
                    <a:tc>
                      <a:txBody>
                        <a:bodyPr/>
                        <a:lstStyle/>
                        <a:p>
                          <a:r>
                            <a:rPr lang="en-GB" sz="1400" dirty="0"/>
                            <a:t>23</a:t>
                          </a:r>
                        </a:p>
                      </a:txBody>
                      <a:tcPr/>
                    </a:tc>
                    <a:tc>
                      <a:txBody>
                        <a:bodyPr/>
                        <a:lstStyle/>
                        <a:p>
                          <a:r>
                            <a:rPr lang="en-GB" sz="1400" dirty="0"/>
                            <a:t>33</a:t>
                          </a:r>
                        </a:p>
                      </a:txBody>
                      <a:tcPr/>
                    </a:tc>
                    <a:tc>
                      <a:txBody>
                        <a:bodyPr/>
                        <a:lstStyle/>
                        <a:p>
                          <a:r>
                            <a:rPr lang="en-GB" sz="1400" dirty="0"/>
                            <a:t>37</a:t>
                          </a:r>
                        </a:p>
                      </a:txBody>
                      <a:tcPr/>
                    </a:tc>
                    <a:tc>
                      <a:txBody>
                        <a:bodyPr/>
                        <a:lstStyle/>
                        <a:p>
                          <a:r>
                            <a:rPr lang="en-GB" sz="1400" dirty="0"/>
                            <a:t>10</a:t>
                          </a:r>
                        </a:p>
                      </a:txBody>
                      <a:tcPr/>
                    </a:tc>
                    <a:tc>
                      <a:txBody>
                        <a:bodyPr/>
                        <a:lstStyle/>
                        <a:p>
                          <a:r>
                            <a:rPr lang="en-GB" sz="1400" dirty="0"/>
                            <a:t>n/a</a:t>
                          </a:r>
                        </a:p>
                      </a:txBody>
                      <a:tcPr/>
                    </a:tc>
                    <a:tc>
                      <a:txBody>
                        <a:bodyPr/>
                        <a:lstStyle/>
                        <a:p>
                          <a:r>
                            <a:rPr lang="en-GB" sz="1400" dirty="0"/>
                            <a:t>n/a</a:t>
                          </a:r>
                        </a:p>
                      </a:txBody>
                      <a:tcPr/>
                    </a:tc>
                    <a:tc>
                      <a:txBody>
                        <a:bodyPr/>
                        <a:lstStyle/>
                        <a:p>
                          <a:r>
                            <a:rPr lang="en-GB" sz="1400" dirty="0"/>
                            <a:t>23</a:t>
                          </a:r>
                        </a:p>
                      </a:txBody>
                      <a:tcPr/>
                    </a:tc>
                    <a:extLst>
                      <a:ext uri="{0D108BD9-81ED-4DB2-BD59-A6C34878D82A}">
                        <a16:rowId xmlns:a16="http://schemas.microsoft.com/office/drawing/2014/main" val="1528832688"/>
                      </a:ext>
                    </a:extLst>
                  </a:tr>
                </a:tbl>
              </a:graphicData>
            </a:graphic>
          </p:graphicFrame>
        </mc:Choice>
        <mc:Fallback xmlns="">
          <p:graphicFrame>
            <p:nvGraphicFramePr>
              <p:cNvPr id="6" name="Table 5">
                <a:extLst>
                  <a:ext uri="{FF2B5EF4-FFF2-40B4-BE49-F238E27FC236}">
                    <a16:creationId xmlns:a16="http://schemas.microsoft.com/office/drawing/2014/main" id="{4D1E9324-D3A3-45DA-9A35-2350A1AF4360}"/>
                  </a:ext>
                </a:extLst>
              </p:cNvPr>
              <p:cNvGraphicFramePr>
                <a:graphicFrameLocks noGrp="1"/>
              </p:cNvGraphicFramePr>
              <p:nvPr>
                <p:extLst>
                  <p:ext uri="{D42A27DB-BD31-4B8C-83A1-F6EECF244321}">
                    <p14:modId xmlns:p14="http://schemas.microsoft.com/office/powerpoint/2010/main" val="622112406"/>
                  </p:ext>
                </p:extLst>
              </p:nvPr>
            </p:nvGraphicFramePr>
            <p:xfrm>
              <a:off x="577652" y="1475477"/>
              <a:ext cx="7235588" cy="914400"/>
            </p:xfrm>
            <a:graphic>
              <a:graphicData uri="http://schemas.openxmlformats.org/drawingml/2006/table">
                <a:tbl>
                  <a:tblPr bandRow="1">
                    <a:tableStyleId>{5C22544A-7EE6-4342-B048-85BDC9FD1C3A}</a:tableStyleId>
                  </a:tblPr>
                  <a:tblGrid>
                    <a:gridCol w="1498918">
                      <a:extLst>
                        <a:ext uri="{9D8B030D-6E8A-4147-A177-3AD203B41FA5}">
                          <a16:colId xmlns:a16="http://schemas.microsoft.com/office/drawing/2014/main" val="4049874319"/>
                        </a:ext>
                      </a:extLst>
                    </a:gridCol>
                    <a:gridCol w="573667">
                      <a:extLst>
                        <a:ext uri="{9D8B030D-6E8A-4147-A177-3AD203B41FA5}">
                          <a16:colId xmlns:a16="http://schemas.microsoft.com/office/drawing/2014/main" val="896385437"/>
                        </a:ext>
                      </a:extLst>
                    </a:gridCol>
                    <a:gridCol w="573667">
                      <a:extLst>
                        <a:ext uri="{9D8B030D-6E8A-4147-A177-3AD203B41FA5}">
                          <a16:colId xmlns:a16="http://schemas.microsoft.com/office/drawing/2014/main" val="1766743708"/>
                        </a:ext>
                      </a:extLst>
                    </a:gridCol>
                    <a:gridCol w="573667">
                      <a:extLst>
                        <a:ext uri="{9D8B030D-6E8A-4147-A177-3AD203B41FA5}">
                          <a16:colId xmlns:a16="http://schemas.microsoft.com/office/drawing/2014/main" val="414325283"/>
                        </a:ext>
                      </a:extLst>
                    </a:gridCol>
                    <a:gridCol w="573667">
                      <a:extLst>
                        <a:ext uri="{9D8B030D-6E8A-4147-A177-3AD203B41FA5}">
                          <a16:colId xmlns:a16="http://schemas.microsoft.com/office/drawing/2014/main" val="3055623590"/>
                        </a:ext>
                      </a:extLst>
                    </a:gridCol>
                    <a:gridCol w="573667">
                      <a:extLst>
                        <a:ext uri="{9D8B030D-6E8A-4147-A177-3AD203B41FA5}">
                          <a16:colId xmlns:a16="http://schemas.microsoft.com/office/drawing/2014/main" val="395758695"/>
                        </a:ext>
                      </a:extLst>
                    </a:gridCol>
                    <a:gridCol w="573667">
                      <a:extLst>
                        <a:ext uri="{9D8B030D-6E8A-4147-A177-3AD203B41FA5}">
                          <a16:colId xmlns:a16="http://schemas.microsoft.com/office/drawing/2014/main" val="4290811396"/>
                        </a:ext>
                      </a:extLst>
                    </a:gridCol>
                    <a:gridCol w="573667">
                      <a:extLst>
                        <a:ext uri="{9D8B030D-6E8A-4147-A177-3AD203B41FA5}">
                          <a16:colId xmlns:a16="http://schemas.microsoft.com/office/drawing/2014/main" val="106422620"/>
                        </a:ext>
                      </a:extLst>
                    </a:gridCol>
                    <a:gridCol w="573667">
                      <a:extLst>
                        <a:ext uri="{9D8B030D-6E8A-4147-A177-3AD203B41FA5}">
                          <a16:colId xmlns:a16="http://schemas.microsoft.com/office/drawing/2014/main" val="2674378869"/>
                        </a:ext>
                      </a:extLst>
                    </a:gridCol>
                    <a:gridCol w="573667">
                      <a:extLst>
                        <a:ext uri="{9D8B030D-6E8A-4147-A177-3AD203B41FA5}">
                          <a16:colId xmlns:a16="http://schemas.microsoft.com/office/drawing/2014/main" val="3438368462"/>
                        </a:ext>
                      </a:extLst>
                    </a:gridCol>
                    <a:gridCol w="573667">
                      <a:extLst>
                        <a:ext uri="{9D8B030D-6E8A-4147-A177-3AD203B41FA5}">
                          <a16:colId xmlns:a16="http://schemas.microsoft.com/office/drawing/2014/main" val="1830736831"/>
                        </a:ext>
                      </a:extLst>
                    </a:gridCol>
                  </a:tblGrid>
                  <a:tr h="304800">
                    <a:tc>
                      <a:txBody>
                        <a:bodyPr/>
                        <a:lstStyle/>
                        <a:p>
                          <a:r>
                            <a:rPr lang="en-GB" sz="1400" dirty="0"/>
                            <a:t>Day of month</a:t>
                          </a:r>
                        </a:p>
                      </a:txBody>
                      <a:tcPr/>
                    </a:tc>
                    <a:tc>
                      <a:txBody>
                        <a:bodyPr/>
                        <a:lstStyle/>
                        <a:p>
                          <a:r>
                            <a:rPr lang="en-GB" sz="1400" dirty="0"/>
                            <a:t>1</a:t>
                          </a:r>
                        </a:p>
                      </a:txBody>
                      <a:tcPr/>
                    </a:tc>
                    <a:tc>
                      <a:txBody>
                        <a:bodyPr/>
                        <a:lstStyle/>
                        <a:p>
                          <a:r>
                            <a:rPr lang="en-GB" sz="1400" dirty="0"/>
                            <a:t>2</a:t>
                          </a:r>
                        </a:p>
                      </a:txBody>
                      <a:tcPr/>
                    </a:tc>
                    <a:tc>
                      <a:txBody>
                        <a:bodyPr/>
                        <a:lstStyle/>
                        <a:p>
                          <a:r>
                            <a:rPr lang="en-GB" sz="1400" dirty="0"/>
                            <a:t>3</a:t>
                          </a:r>
                        </a:p>
                      </a:txBody>
                      <a:tcPr/>
                    </a:tc>
                    <a:tc>
                      <a:txBody>
                        <a:bodyPr/>
                        <a:lstStyle/>
                        <a:p>
                          <a:r>
                            <a:rPr lang="en-GB" sz="1400" dirty="0"/>
                            <a:t>4</a:t>
                          </a:r>
                        </a:p>
                      </a:txBody>
                      <a:tcPr/>
                    </a:tc>
                    <a:tc>
                      <a:txBody>
                        <a:bodyPr/>
                        <a:lstStyle/>
                        <a:p>
                          <a:r>
                            <a:rPr lang="en-GB" sz="1400" dirty="0"/>
                            <a:t>5</a:t>
                          </a:r>
                        </a:p>
                      </a:txBody>
                      <a:tcPr/>
                    </a:tc>
                    <a:tc>
                      <a:txBody>
                        <a:bodyPr/>
                        <a:lstStyle/>
                        <a:p>
                          <a:r>
                            <a:rPr lang="en-GB" sz="1400" dirty="0"/>
                            <a:t>6</a:t>
                          </a:r>
                        </a:p>
                      </a:txBody>
                      <a:tcPr/>
                    </a:tc>
                    <a:tc>
                      <a:txBody>
                        <a:bodyPr/>
                        <a:lstStyle/>
                        <a:p>
                          <a:r>
                            <a:rPr lang="en-GB" sz="1400" dirty="0"/>
                            <a:t>7</a:t>
                          </a:r>
                        </a:p>
                      </a:txBody>
                      <a:tcPr/>
                    </a:tc>
                    <a:tc>
                      <a:txBody>
                        <a:bodyPr/>
                        <a:lstStyle/>
                        <a:p>
                          <a:r>
                            <a:rPr lang="en-GB" sz="1400" dirty="0"/>
                            <a:t>8</a:t>
                          </a:r>
                        </a:p>
                      </a:txBody>
                      <a:tcPr/>
                    </a:tc>
                    <a:tc>
                      <a:txBody>
                        <a:bodyPr/>
                        <a:lstStyle/>
                        <a:p>
                          <a:r>
                            <a:rPr lang="en-GB" sz="1400" dirty="0"/>
                            <a:t>9</a:t>
                          </a:r>
                        </a:p>
                      </a:txBody>
                      <a:tcPr/>
                    </a:tc>
                    <a:tc>
                      <a:txBody>
                        <a:bodyPr/>
                        <a:lstStyle/>
                        <a:p>
                          <a:r>
                            <a:rPr lang="en-GB" sz="1400" dirty="0"/>
                            <a:t>10</a:t>
                          </a:r>
                        </a:p>
                      </a:txBody>
                      <a:tcPr/>
                    </a:tc>
                    <a:extLst>
                      <a:ext uri="{0D108BD9-81ED-4DB2-BD59-A6C34878D82A}">
                        <a16:rowId xmlns:a16="http://schemas.microsoft.com/office/drawing/2014/main" val="670911947"/>
                      </a:ext>
                    </a:extLst>
                  </a:tr>
                  <a:tr h="304800">
                    <a:tc>
                      <a:txBody>
                        <a:bodyPr/>
                        <a:lstStyle/>
                        <a:p>
                          <a:endParaRPr lang="en-US"/>
                        </a:p>
                      </a:txBody>
                      <a:tcPr>
                        <a:blipFill>
                          <a:blip r:embed="rId3"/>
                          <a:stretch>
                            <a:fillRect l="-407" t="-101961" r="-383740" b="-117647"/>
                          </a:stretch>
                        </a:blipFill>
                      </a:tcPr>
                    </a:tc>
                    <a:tc>
                      <a:txBody>
                        <a:bodyPr/>
                        <a:lstStyle/>
                        <a:p>
                          <a:r>
                            <a:rPr lang="en-GB" sz="1400" dirty="0"/>
                            <a:t>4</a:t>
                          </a:r>
                        </a:p>
                      </a:txBody>
                      <a:tcPr/>
                    </a:tc>
                    <a:tc>
                      <a:txBody>
                        <a:bodyPr/>
                        <a:lstStyle/>
                        <a:p>
                          <a:r>
                            <a:rPr lang="en-GB" sz="1400" dirty="0"/>
                            <a:t>4</a:t>
                          </a:r>
                        </a:p>
                      </a:txBody>
                      <a:tcPr/>
                    </a:tc>
                    <a:tc>
                      <a:txBody>
                        <a:bodyPr/>
                        <a:lstStyle/>
                        <a:p>
                          <a:r>
                            <a:rPr lang="en-GB" sz="1400" dirty="0"/>
                            <a:t>8</a:t>
                          </a:r>
                        </a:p>
                      </a:txBody>
                      <a:tcPr/>
                    </a:tc>
                    <a:tc>
                      <a:txBody>
                        <a:bodyPr/>
                        <a:lstStyle/>
                        <a:p>
                          <a:r>
                            <a:rPr lang="en-GB" sz="1400" dirty="0"/>
                            <a:t>7</a:t>
                          </a:r>
                        </a:p>
                      </a:txBody>
                      <a:tcPr/>
                    </a:tc>
                    <a:tc>
                      <a:txBody>
                        <a:bodyPr/>
                        <a:lstStyle/>
                        <a:p>
                          <a:r>
                            <a:rPr lang="en-GB" sz="1400" dirty="0"/>
                            <a:t>12</a:t>
                          </a:r>
                        </a:p>
                      </a:txBody>
                      <a:tcPr/>
                    </a:tc>
                    <a:tc>
                      <a:txBody>
                        <a:bodyPr/>
                        <a:lstStyle/>
                        <a:p>
                          <a:r>
                            <a:rPr lang="en-GB" sz="1400" dirty="0"/>
                            <a:t>12</a:t>
                          </a:r>
                        </a:p>
                      </a:txBody>
                      <a:tcPr/>
                    </a:tc>
                    <a:tc>
                      <a:txBody>
                        <a:bodyPr/>
                        <a:lstStyle/>
                        <a:p>
                          <a:r>
                            <a:rPr lang="en-GB" sz="1400" dirty="0"/>
                            <a:t>3</a:t>
                          </a:r>
                        </a:p>
                      </a:txBody>
                      <a:tcPr/>
                    </a:tc>
                    <a:tc>
                      <a:txBody>
                        <a:bodyPr/>
                        <a:lstStyle/>
                        <a:p>
                          <a:r>
                            <a:rPr lang="en-GB" sz="1400" dirty="0"/>
                            <a:t>4</a:t>
                          </a:r>
                        </a:p>
                      </a:txBody>
                      <a:tcPr/>
                    </a:tc>
                    <a:tc>
                      <a:txBody>
                        <a:bodyPr/>
                        <a:lstStyle/>
                        <a:p>
                          <a:r>
                            <a:rPr lang="en-GB" sz="1400" dirty="0"/>
                            <a:t>7</a:t>
                          </a:r>
                        </a:p>
                      </a:txBody>
                      <a:tcPr/>
                    </a:tc>
                    <a:tc>
                      <a:txBody>
                        <a:bodyPr/>
                        <a:lstStyle/>
                        <a:p>
                          <a:r>
                            <a:rPr lang="en-GB" sz="1400" dirty="0"/>
                            <a:t>10</a:t>
                          </a:r>
                        </a:p>
                      </a:txBody>
                      <a:tcPr/>
                    </a:tc>
                    <a:extLst>
                      <a:ext uri="{0D108BD9-81ED-4DB2-BD59-A6C34878D82A}">
                        <a16:rowId xmlns:a16="http://schemas.microsoft.com/office/drawing/2014/main" val="2721344741"/>
                      </a:ext>
                    </a:extLst>
                  </a:tr>
                  <a:tr h="304800">
                    <a:tc>
                      <a:txBody>
                        <a:bodyPr/>
                        <a:lstStyle/>
                        <a:p>
                          <a:endParaRPr lang="en-US"/>
                        </a:p>
                      </a:txBody>
                      <a:tcPr>
                        <a:blipFill>
                          <a:blip r:embed="rId3"/>
                          <a:stretch>
                            <a:fillRect l="-407" t="-206000" r="-383740" b="-20000"/>
                          </a:stretch>
                        </a:blipFill>
                      </a:tcPr>
                    </a:tc>
                    <a:tc>
                      <a:txBody>
                        <a:bodyPr/>
                        <a:lstStyle/>
                        <a:p>
                          <a:r>
                            <a:rPr lang="en-GB" sz="1400" dirty="0"/>
                            <a:t>13</a:t>
                          </a:r>
                        </a:p>
                      </a:txBody>
                      <a:tcPr/>
                    </a:tc>
                    <a:tc>
                      <a:txBody>
                        <a:bodyPr/>
                        <a:lstStyle/>
                        <a:p>
                          <a:r>
                            <a:rPr lang="en-GB" sz="1400" dirty="0"/>
                            <a:t>12</a:t>
                          </a:r>
                        </a:p>
                      </a:txBody>
                      <a:tcPr/>
                    </a:tc>
                    <a:tc>
                      <a:txBody>
                        <a:bodyPr/>
                        <a:lstStyle/>
                        <a:p>
                          <a:r>
                            <a:rPr lang="en-GB" sz="1400" dirty="0"/>
                            <a:t>19</a:t>
                          </a:r>
                        </a:p>
                      </a:txBody>
                      <a:tcPr/>
                    </a:tc>
                    <a:tc>
                      <a:txBody>
                        <a:bodyPr/>
                        <a:lstStyle/>
                        <a:p>
                          <a:r>
                            <a:rPr lang="en-GB" sz="1400" dirty="0"/>
                            <a:t>23</a:t>
                          </a:r>
                        </a:p>
                      </a:txBody>
                      <a:tcPr/>
                    </a:tc>
                    <a:tc>
                      <a:txBody>
                        <a:bodyPr/>
                        <a:lstStyle/>
                        <a:p>
                          <a:r>
                            <a:rPr lang="en-GB" sz="1400" dirty="0"/>
                            <a:t>33</a:t>
                          </a:r>
                        </a:p>
                      </a:txBody>
                      <a:tcPr/>
                    </a:tc>
                    <a:tc>
                      <a:txBody>
                        <a:bodyPr/>
                        <a:lstStyle/>
                        <a:p>
                          <a:r>
                            <a:rPr lang="en-GB" sz="1400" dirty="0"/>
                            <a:t>37</a:t>
                          </a:r>
                        </a:p>
                      </a:txBody>
                      <a:tcPr/>
                    </a:tc>
                    <a:tc>
                      <a:txBody>
                        <a:bodyPr/>
                        <a:lstStyle/>
                        <a:p>
                          <a:r>
                            <a:rPr lang="en-GB" sz="1400" dirty="0"/>
                            <a:t>10</a:t>
                          </a:r>
                        </a:p>
                      </a:txBody>
                      <a:tcPr/>
                    </a:tc>
                    <a:tc>
                      <a:txBody>
                        <a:bodyPr/>
                        <a:lstStyle/>
                        <a:p>
                          <a:r>
                            <a:rPr lang="en-GB" sz="1400" dirty="0"/>
                            <a:t>n/a</a:t>
                          </a:r>
                        </a:p>
                      </a:txBody>
                      <a:tcPr/>
                    </a:tc>
                    <a:tc>
                      <a:txBody>
                        <a:bodyPr/>
                        <a:lstStyle/>
                        <a:p>
                          <a:r>
                            <a:rPr lang="en-GB" sz="1400" dirty="0"/>
                            <a:t>n/a</a:t>
                          </a:r>
                        </a:p>
                      </a:txBody>
                      <a:tcPr/>
                    </a:tc>
                    <a:tc>
                      <a:txBody>
                        <a:bodyPr/>
                        <a:lstStyle/>
                        <a:p>
                          <a:r>
                            <a:rPr lang="en-GB" sz="1400" dirty="0"/>
                            <a:t>23</a:t>
                          </a:r>
                        </a:p>
                      </a:txBody>
                      <a:tcPr/>
                    </a:tc>
                    <a:extLst>
                      <a:ext uri="{0D108BD9-81ED-4DB2-BD59-A6C34878D82A}">
                        <a16:rowId xmlns:a16="http://schemas.microsoft.com/office/drawing/2014/main" val="1528832688"/>
                      </a:ext>
                    </a:extLst>
                  </a:tr>
                </a:tbl>
              </a:graphicData>
            </a:graphic>
          </p:graphicFrame>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DD3228AA-1BCF-4E23-BBCB-C7C8BD9A8740}"/>
                  </a:ext>
                </a:extLst>
              </p:cNvPr>
              <p:cNvSpPr txBox="1"/>
              <p:nvPr/>
            </p:nvSpPr>
            <p:spPr>
              <a:xfrm>
                <a:off x="869876" y="3992364"/>
                <a:ext cx="5832648" cy="2308324"/>
              </a:xfrm>
              <a:prstGeom prst="rect">
                <a:avLst/>
              </a:prstGeom>
              <a:noFill/>
            </p:spPr>
            <p:txBody>
              <a:bodyPr wrap="square" rtlCol="0">
                <a:spAutoFit/>
              </a:bodyPr>
              <a:lstStyle/>
              <a:p>
                <a:r>
                  <a:rPr lang="en-GB" dirty="0"/>
                  <a:t>Data on daily maximum gust is not available for these days.</a:t>
                </a:r>
              </a:p>
              <a:p>
                <a:endParaRPr lang="en-GB" dirty="0"/>
              </a:p>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𝑟</m:t>
                      </m:r>
                      <m:r>
                        <a:rPr lang="en-GB" b="0" i="1" smtClean="0">
                          <a:latin typeface="Cambria Math" panose="02040503050406030204" pitchFamily="18" charset="0"/>
                        </a:rPr>
                        <m:t>=0.9533</m:t>
                      </m:r>
                    </m:oMath>
                  </m:oMathPara>
                </a14:m>
                <a:endParaRPr lang="en-GB" dirty="0"/>
              </a:p>
              <a:p>
                <a:endParaRPr lang="en-GB" dirty="0"/>
              </a:p>
              <a:p>
                <a14:m>
                  <m:oMath xmlns:m="http://schemas.openxmlformats.org/officeDocument/2006/math">
                    <m:r>
                      <a:rPr lang="en-GB" b="0" i="1" smtClean="0">
                        <a:latin typeface="Cambria Math" panose="02040503050406030204" pitchFamily="18" charset="0"/>
                      </a:rPr>
                      <m:t>𝑟</m:t>
                    </m:r>
                  </m:oMath>
                </a14:m>
                <a:r>
                  <a:rPr lang="en-GB" dirty="0"/>
                  <a:t> is close to 1 so there is a strong positive correlation between daily mean windspeed and daily maximum gust. This means that the data points lie close to a straight line, so a linear regression model is suitable.</a:t>
                </a:r>
              </a:p>
            </p:txBody>
          </p:sp>
        </mc:Choice>
        <mc:Fallback xmlns="">
          <p:sp>
            <p:nvSpPr>
              <p:cNvPr id="7" name="TextBox 6">
                <a:extLst>
                  <a:ext uri="{FF2B5EF4-FFF2-40B4-BE49-F238E27FC236}">
                    <a16:creationId xmlns:a16="http://schemas.microsoft.com/office/drawing/2014/main" id="{DD3228AA-1BCF-4E23-BBCB-C7C8BD9A8740}"/>
                  </a:ext>
                </a:extLst>
              </p:cNvPr>
              <p:cNvSpPr txBox="1">
                <a:spLocks noRot="1" noChangeAspect="1" noMove="1" noResize="1" noEditPoints="1" noAdjustHandles="1" noChangeArrowheads="1" noChangeShapeType="1" noTextEdit="1"/>
              </p:cNvSpPr>
              <p:nvPr/>
            </p:nvSpPr>
            <p:spPr>
              <a:xfrm>
                <a:off x="869876" y="3992364"/>
                <a:ext cx="5832648" cy="2308324"/>
              </a:xfrm>
              <a:prstGeom prst="rect">
                <a:avLst/>
              </a:prstGeom>
              <a:blipFill>
                <a:blip r:embed="rId4"/>
                <a:stretch>
                  <a:fillRect l="-941" t="-1583" r="-1046" b="-3166"/>
                </a:stretch>
              </a:blipFill>
            </p:spPr>
            <p:txBody>
              <a:bodyPr/>
              <a:lstStyle/>
              <a:p>
                <a:r>
                  <a:rPr lang="en-GB">
                    <a:noFill/>
                  </a:rPr>
                  <a:t> </a:t>
                </a:r>
              </a:p>
            </p:txBody>
          </p:sp>
        </mc:Fallback>
      </mc:AlternateContent>
      <p:sp>
        <p:nvSpPr>
          <p:cNvPr id="8" name="Rectangle 7">
            <a:extLst>
              <a:ext uri="{FF2B5EF4-FFF2-40B4-BE49-F238E27FC236}">
                <a16:creationId xmlns:a16="http://schemas.microsoft.com/office/drawing/2014/main" id="{DE1A62F9-FFEF-4B04-86EC-BD550ED1DB4D}"/>
              </a:ext>
            </a:extLst>
          </p:cNvPr>
          <p:cNvSpPr/>
          <p:nvPr/>
        </p:nvSpPr>
        <p:spPr>
          <a:xfrm>
            <a:off x="510075" y="4074652"/>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9" name="Rectangle 8">
            <a:extLst>
              <a:ext uri="{FF2B5EF4-FFF2-40B4-BE49-F238E27FC236}">
                <a16:creationId xmlns:a16="http://schemas.microsoft.com/office/drawing/2014/main" id="{E6F8B652-9B90-4AA9-BC2B-CF263CC73107}"/>
              </a:ext>
            </a:extLst>
          </p:cNvPr>
          <p:cNvSpPr/>
          <p:nvPr/>
        </p:nvSpPr>
        <p:spPr>
          <a:xfrm>
            <a:off x="510075" y="4586215"/>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10" name="Rectangle 9">
            <a:extLst>
              <a:ext uri="{FF2B5EF4-FFF2-40B4-BE49-F238E27FC236}">
                <a16:creationId xmlns:a16="http://schemas.microsoft.com/office/drawing/2014/main" id="{69C7B030-E8C7-4CE3-A00E-E4A3A43413D9}"/>
              </a:ext>
            </a:extLst>
          </p:cNvPr>
          <p:cNvSpPr/>
          <p:nvPr/>
        </p:nvSpPr>
        <p:spPr>
          <a:xfrm>
            <a:off x="510075" y="5160899"/>
            <a:ext cx="216024" cy="2160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c</a:t>
            </a:r>
          </a:p>
        </p:txBody>
      </p:sp>
      <p:sp>
        <p:nvSpPr>
          <p:cNvPr id="11" name="Rectangle 10">
            <a:extLst>
              <a:ext uri="{FF2B5EF4-FFF2-40B4-BE49-F238E27FC236}">
                <a16:creationId xmlns:a16="http://schemas.microsoft.com/office/drawing/2014/main" id="{A92F923A-BED6-4555-B139-684AF1ED5D27}"/>
              </a:ext>
            </a:extLst>
          </p:cNvPr>
          <p:cNvSpPr/>
          <p:nvPr/>
        </p:nvSpPr>
        <p:spPr>
          <a:xfrm>
            <a:off x="726098" y="4074652"/>
            <a:ext cx="6068107" cy="3624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Rectangle 11">
            <a:extLst>
              <a:ext uri="{FF2B5EF4-FFF2-40B4-BE49-F238E27FC236}">
                <a16:creationId xmlns:a16="http://schemas.microsoft.com/office/drawing/2014/main" id="{7169B9AF-FFE4-491A-9A1B-44B1F08A5F32}"/>
              </a:ext>
            </a:extLst>
          </p:cNvPr>
          <p:cNvSpPr/>
          <p:nvPr/>
        </p:nvSpPr>
        <p:spPr>
          <a:xfrm>
            <a:off x="726098" y="4581000"/>
            <a:ext cx="6068107" cy="36246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Rectangle 12">
            <a:extLst>
              <a:ext uri="{FF2B5EF4-FFF2-40B4-BE49-F238E27FC236}">
                <a16:creationId xmlns:a16="http://schemas.microsoft.com/office/drawing/2014/main" id="{2CC2F926-B226-4C5A-A83A-242B6F8AF850}"/>
              </a:ext>
            </a:extLst>
          </p:cNvPr>
          <p:cNvSpPr/>
          <p:nvPr/>
        </p:nvSpPr>
        <p:spPr>
          <a:xfrm>
            <a:off x="726098" y="5159644"/>
            <a:ext cx="6068107" cy="12233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9294A775-7AC0-4199-A0A5-BEC565FFA3E7}"/>
                  </a:ext>
                </a:extLst>
              </p:cNvPr>
              <p:cNvSpPr txBox="1"/>
              <p:nvPr/>
            </p:nvSpPr>
            <p:spPr>
              <a:xfrm>
                <a:off x="7092280" y="4093384"/>
                <a:ext cx="1942976" cy="2462213"/>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400" dirty="0"/>
                  <a:t>This is a common exam question. The important bit is </a:t>
                </a:r>
                <a:r>
                  <a:rPr lang="en-GB" sz="1400" b="1" u="sng" dirty="0"/>
                  <a:t>evaluating the suitability of the chosen model</a:t>
                </a:r>
                <a:r>
                  <a:rPr lang="en-GB" sz="1400" dirty="0"/>
                  <a:t> (in this case a linear regression model, i.e. line of best fit).  The closer </a:t>
                </a:r>
                <a14:m>
                  <m:oMath xmlns:m="http://schemas.openxmlformats.org/officeDocument/2006/math">
                    <m:r>
                      <a:rPr lang="en-GB" sz="1400" b="0" i="1" smtClean="0">
                        <a:latin typeface="Cambria Math" panose="02040503050406030204" pitchFamily="18" charset="0"/>
                      </a:rPr>
                      <m:t>𝑟</m:t>
                    </m:r>
                  </m:oMath>
                </a14:m>
                <a:r>
                  <a:rPr lang="en-GB" sz="1400" dirty="0"/>
                  <a:t> is to 1 or to -1, the more suitable this linear regression model.</a:t>
                </a:r>
              </a:p>
            </p:txBody>
          </p:sp>
        </mc:Choice>
        <mc:Fallback xmlns="">
          <p:sp>
            <p:nvSpPr>
              <p:cNvPr id="14" name="TextBox 13">
                <a:extLst>
                  <a:ext uri="{FF2B5EF4-FFF2-40B4-BE49-F238E27FC236}">
                    <a16:creationId xmlns:a16="http://schemas.microsoft.com/office/drawing/2014/main" id="{9294A775-7AC0-4199-A0A5-BEC565FFA3E7}"/>
                  </a:ext>
                </a:extLst>
              </p:cNvPr>
              <p:cNvSpPr txBox="1">
                <a:spLocks noRot="1" noChangeAspect="1" noMove="1" noResize="1" noEditPoints="1" noAdjustHandles="1" noChangeArrowheads="1" noChangeShapeType="1" noTextEdit="1"/>
              </p:cNvSpPr>
              <p:nvPr/>
            </p:nvSpPr>
            <p:spPr>
              <a:xfrm>
                <a:off x="7092280" y="4093384"/>
                <a:ext cx="1942976" cy="2462213"/>
              </a:xfrm>
              <a:prstGeom prst="rect">
                <a:avLst/>
              </a:prstGeom>
              <a:blipFill>
                <a:blip r:embed="rId5"/>
                <a:stretch>
                  <a:fillRect l="-310" r="-1858" b="-1225"/>
                </a:stretch>
              </a:blipFill>
            </p:spPr>
            <p:txBody>
              <a:bodyPr/>
              <a:lstStyle/>
              <a:p>
                <a:r>
                  <a:rPr lang="en-GB">
                    <a:noFill/>
                  </a:rPr>
                  <a:t> </a:t>
                </a:r>
              </a:p>
            </p:txBody>
          </p:sp>
        </mc:Fallback>
      </mc:AlternateContent>
      <p:cxnSp>
        <p:nvCxnSpPr>
          <p:cNvPr id="16" name="Straight Arrow Connector 15">
            <a:extLst>
              <a:ext uri="{FF2B5EF4-FFF2-40B4-BE49-F238E27FC236}">
                <a16:creationId xmlns:a16="http://schemas.microsoft.com/office/drawing/2014/main" id="{51937D0D-13E8-40BB-8EBE-0D2C288582D2}"/>
              </a:ext>
            </a:extLst>
          </p:cNvPr>
          <p:cNvCxnSpPr/>
          <p:nvPr/>
        </p:nvCxnSpPr>
        <p:spPr>
          <a:xfrm flipH="1">
            <a:off x="6876256" y="5445224"/>
            <a:ext cx="216024" cy="1440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0148565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8" restart="whenNotActive" fill="hold" evtFilter="cancelBubble" nodeType="interactiveSeq">
                <p:stCondLst>
                  <p:cond evt="onClick" delay="0">
                    <p:tgtEl>
                      <p:spTgt spid="12"/>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2"/>
                                        </p:tgtEl>
                                      </p:cBhvr>
                                    </p:animEffect>
                                    <p:set>
                                      <p:cBhvr>
                                        <p:cTn id="13"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14" restart="whenNotActive" fill="hold" evtFilter="cancelBubble" nodeType="interactiveSeq">
                <p:stCondLst>
                  <p:cond evt="onClick" delay="0">
                    <p:tgtEl>
                      <p:spTgt spid="13"/>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3"/>
                                        </p:tgtEl>
                                      </p:cBhvr>
                                    </p:animEffect>
                                    <p:set>
                                      <p:cBhvr>
                                        <p:cTn id="19" dur="1" fill="hold">
                                          <p:stCondLst>
                                            <p:cond delay="499"/>
                                          </p:stCondLst>
                                        </p:cTn>
                                        <p:tgtEl>
                                          <p:spTgt spid="13"/>
                                        </p:tgtEl>
                                        <p:attrNameLst>
                                          <p:attrName>style.visibility</p:attrName>
                                        </p:attrNameLst>
                                      </p:cBhvr>
                                      <p:to>
                                        <p:strVal val="hidden"/>
                                      </p:to>
                                    </p:se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childTnLst>
              </p:cTn>
              <p:nextCondLst>
                <p:cond evt="onClick" delay="0">
                  <p:tgtEl>
                    <p:spTgt spid="13"/>
                  </p:tgtEl>
                </p:cond>
              </p:nextCondLst>
            </p:seq>
          </p:childTnLst>
        </p:cTn>
      </p:par>
    </p:tnLst>
    <p:bldLst>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1B</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25840"/>
            <a:ext cx="7920880" cy="830997"/>
          </a:xfrm>
          <a:prstGeom prst="rect">
            <a:avLst/>
          </a:prstGeom>
          <a:noFill/>
        </p:spPr>
        <p:txBody>
          <a:bodyPr wrap="square" rtlCol="0">
            <a:spAutoFit/>
          </a:bodyPr>
          <a:lstStyle/>
          <a:p>
            <a:r>
              <a:rPr lang="en-GB" sz="2400" dirty="0"/>
              <a:t>Pearson Pure Mathematics Year 1/AS</a:t>
            </a:r>
          </a:p>
          <a:p>
            <a:r>
              <a:rPr lang="en-GB" sz="2400" dirty="0"/>
              <a:t>Pages 6-8</a:t>
            </a:r>
          </a:p>
        </p:txBody>
      </p:sp>
      <p:cxnSp>
        <p:nvCxnSpPr>
          <p:cNvPr id="6" name="Straight Connector 5"/>
          <p:cNvCxnSpPr/>
          <p:nvPr/>
        </p:nvCxnSpPr>
        <p:spPr>
          <a:xfrm>
            <a:off x="0" y="1739717"/>
            <a:ext cx="9144000" cy="0"/>
          </a:xfrm>
          <a:prstGeom prst="line">
            <a:avLst/>
          </a:prstGeom>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F6B5F1BF-9022-B440-A9C1-1D99AB09F598}"/>
              </a:ext>
            </a:extLst>
          </p:cNvPr>
          <p:cNvSpPr txBox="1"/>
          <p:nvPr/>
        </p:nvSpPr>
        <p:spPr>
          <a:xfrm>
            <a:off x="611560" y="2682537"/>
            <a:ext cx="8136904" cy="2677656"/>
          </a:xfrm>
          <a:prstGeom prst="rect">
            <a:avLst/>
          </a:prstGeom>
          <a:noFill/>
        </p:spPr>
        <p:txBody>
          <a:bodyPr wrap="square" rtlCol="0">
            <a:spAutoFit/>
          </a:bodyPr>
          <a:lstStyle/>
          <a:p>
            <a:r>
              <a:rPr lang="en-US" sz="2400" dirty="0"/>
              <a:t>Complete before the lesson		Q1-3</a:t>
            </a:r>
          </a:p>
          <a:p>
            <a:endParaRPr lang="en-US" sz="2400" dirty="0"/>
          </a:p>
          <a:p>
            <a:r>
              <a:rPr lang="en-US" sz="2400" dirty="0"/>
              <a:t>In Class:			</a:t>
            </a:r>
          </a:p>
          <a:p>
            <a:r>
              <a:rPr lang="en-US" sz="2400" dirty="0">
                <a:solidFill>
                  <a:srgbClr val="00B050"/>
                </a:solidFill>
              </a:rPr>
              <a:t>Green</a:t>
            </a:r>
            <a:r>
              <a:rPr lang="en-US" sz="2400" dirty="0"/>
              <a:t>					Q6</a:t>
            </a:r>
          </a:p>
          <a:p>
            <a:r>
              <a:rPr lang="en-US" sz="2400" dirty="0">
                <a:solidFill>
                  <a:schemeClr val="accent6"/>
                </a:solidFill>
              </a:rPr>
              <a:t>Amber</a:t>
            </a:r>
            <a:r>
              <a:rPr lang="en-US" sz="2400" dirty="0"/>
              <a:t> 					Q4&amp;5</a:t>
            </a:r>
          </a:p>
          <a:p>
            <a:r>
              <a:rPr lang="en-US" sz="2400" dirty="0">
                <a:solidFill>
                  <a:srgbClr val="FF0000"/>
                </a:solidFill>
              </a:rPr>
              <a:t>Red</a:t>
            </a:r>
            <a:r>
              <a:rPr lang="en-US" sz="2400" dirty="0"/>
              <a:t>					Q7 &amp; Challenge</a:t>
            </a:r>
          </a:p>
          <a:p>
            <a:endParaRPr lang="en-US" sz="2400" dirty="0"/>
          </a:p>
        </p:txBody>
      </p:sp>
    </p:spTree>
    <p:extLst>
      <p:ext uri="{BB962C8B-B14F-4D97-AF65-F5344CB8AC3E}">
        <p14:creationId xmlns:p14="http://schemas.microsoft.com/office/powerpoint/2010/main" val="27285628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Hypothesis Testing for correlation</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4"/>
          <p:cNvPicPr>
            <a:picLocks noChangeAspect="1"/>
          </p:cNvPicPr>
          <p:nvPr/>
        </p:nvPicPr>
        <p:blipFill>
          <a:blip r:embed="rId2"/>
          <a:stretch>
            <a:fillRect/>
          </a:stretch>
        </p:blipFill>
        <p:spPr>
          <a:xfrm>
            <a:off x="362285" y="925346"/>
            <a:ext cx="3807154" cy="3031513"/>
          </a:xfrm>
          <a:prstGeom prst="rect">
            <a:avLst/>
          </a:prstGeom>
        </p:spPr>
      </p:pic>
      <p:pic>
        <p:nvPicPr>
          <p:cNvPr id="6" name="Picture 5"/>
          <p:cNvPicPr>
            <a:picLocks noChangeAspect="1"/>
          </p:cNvPicPr>
          <p:nvPr/>
        </p:nvPicPr>
        <p:blipFill>
          <a:blip r:embed="rId3"/>
          <a:stretch>
            <a:fillRect/>
          </a:stretch>
        </p:blipFill>
        <p:spPr>
          <a:xfrm>
            <a:off x="4716016" y="925346"/>
            <a:ext cx="3801233" cy="3031513"/>
          </a:xfrm>
          <a:prstGeom prst="rect">
            <a:avLst/>
          </a:prstGeom>
        </p:spPr>
      </p:pic>
      <p:sp>
        <p:nvSpPr>
          <p:cNvPr id="7" name="TextBox 6"/>
          <p:cNvSpPr txBox="1"/>
          <p:nvPr/>
        </p:nvSpPr>
        <p:spPr>
          <a:xfrm>
            <a:off x="329034" y="4076965"/>
            <a:ext cx="7339310" cy="2846933"/>
          </a:xfrm>
          <a:prstGeom prst="rect">
            <a:avLst/>
          </a:prstGeom>
          <a:noFill/>
        </p:spPr>
        <p:txBody>
          <a:bodyPr wrap="square" rtlCol="0">
            <a:spAutoFit/>
          </a:bodyPr>
          <a:lstStyle/>
          <a:p>
            <a:r>
              <a:rPr lang="en-GB" sz="1600" dirty="0"/>
              <a:t>Suppose we use a spreadsheet to randomly generate maths marks for students, and separately generate random English marks.</a:t>
            </a:r>
          </a:p>
          <a:p>
            <a:r>
              <a:rPr lang="en-GB" sz="1100" dirty="0"/>
              <a:t>(This Excel demo accompanies this file – you can press F9 in Excel to generate a new set of random data)</a:t>
            </a:r>
          </a:p>
          <a:p>
            <a:endParaRPr lang="en-GB" sz="1600" dirty="0"/>
          </a:p>
          <a:p>
            <a:r>
              <a:rPr lang="en-GB" sz="1600" dirty="0"/>
              <a:t>What is the </a:t>
            </a:r>
            <a:r>
              <a:rPr lang="en-GB" sz="1600" b="1" dirty="0"/>
              <a:t>observed</a:t>
            </a:r>
            <a:r>
              <a:rPr lang="en-GB" sz="1600" dirty="0"/>
              <a:t> PMCC between Maths and English marks in this first set of data?</a:t>
            </a:r>
          </a:p>
          <a:p>
            <a:r>
              <a:rPr lang="en-GB" sz="1600" b="1" dirty="0"/>
              <a:t>0.219</a:t>
            </a:r>
          </a:p>
          <a:p>
            <a:endParaRPr lang="en-GB" sz="1050" dirty="0"/>
          </a:p>
          <a:p>
            <a:r>
              <a:rPr lang="en-GB" sz="1600" dirty="0"/>
              <a:t>But what is the true underlying PMCC between Maths and English?</a:t>
            </a:r>
          </a:p>
          <a:p>
            <a:r>
              <a:rPr lang="en-GB" sz="1400" b="1" dirty="0"/>
              <a:t>0. It was stated above that the maths and English marks were generated independently of each other. Independent variables, by definition, have no correlation. The observed PMCC may vary from the true PMCC because the data is randomly sampled, just as if we threw a fair die, we wouldn’t necessarily see equal counts of each outcome.</a:t>
            </a:r>
            <a:endParaRPr lang="en-GB" sz="1400" dirty="0"/>
          </a:p>
        </p:txBody>
      </p:sp>
      <p:sp>
        <p:nvSpPr>
          <p:cNvPr id="8" name="Freeform 7"/>
          <p:cNvSpPr/>
          <p:nvPr/>
        </p:nvSpPr>
        <p:spPr>
          <a:xfrm>
            <a:off x="114313" y="3632662"/>
            <a:ext cx="559018" cy="1562793"/>
          </a:xfrm>
          <a:custGeom>
            <a:avLst/>
            <a:gdLst>
              <a:gd name="connsiteX0" fmla="*/ 176632 w 559018"/>
              <a:gd name="connsiteY0" fmla="*/ 1853738 h 1853738"/>
              <a:gd name="connsiteX1" fmla="*/ 18691 w 559018"/>
              <a:gd name="connsiteY1" fmla="*/ 748145 h 1853738"/>
              <a:gd name="connsiteX2" fmla="*/ 559018 w 559018"/>
              <a:gd name="connsiteY2" fmla="*/ 0 h 1853738"/>
            </a:gdLst>
            <a:ahLst/>
            <a:cxnLst>
              <a:cxn ang="0">
                <a:pos x="connsiteX0" y="connsiteY0"/>
              </a:cxn>
              <a:cxn ang="0">
                <a:pos x="connsiteX1" y="connsiteY1"/>
              </a:cxn>
              <a:cxn ang="0">
                <a:pos x="connsiteX2" y="connsiteY2"/>
              </a:cxn>
            </a:cxnLst>
            <a:rect l="l" t="t" r="r" b="b"/>
            <a:pathLst>
              <a:path w="559018" h="1853738">
                <a:moveTo>
                  <a:pt x="176632" y="1853738"/>
                </a:moveTo>
                <a:cubicBezTo>
                  <a:pt x="65796" y="1455419"/>
                  <a:pt x="-45040" y="1057101"/>
                  <a:pt x="18691" y="748145"/>
                </a:cubicBezTo>
                <a:cubicBezTo>
                  <a:pt x="82422" y="439189"/>
                  <a:pt x="320720" y="219594"/>
                  <a:pt x="559018" y="0"/>
                </a:cubicBezTo>
              </a:path>
            </a:pathLst>
          </a:custGeom>
          <a:ln w="38100">
            <a:headEnd type="none" w="med" len="med"/>
            <a:tailEnd type="arrow" w="med" len="med"/>
          </a:ln>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9" name="TextBox 8"/>
              <p:cNvSpPr txBox="1"/>
              <p:nvPr/>
            </p:nvSpPr>
            <p:spPr>
              <a:xfrm>
                <a:off x="7485464" y="4445319"/>
                <a:ext cx="1583722" cy="46166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b="0" dirty="0">
                    <a:latin typeface="Wingdings" panose="05000000000000000000" pitchFamily="2" charset="2"/>
                  </a:rPr>
                  <a:t>!</a:t>
                </a:r>
                <a:r>
                  <a:rPr lang="en-GB" sz="1200" b="0" dirty="0"/>
                  <a:t> </a:t>
                </a:r>
                <a14:m>
                  <m:oMath xmlns:m="http://schemas.openxmlformats.org/officeDocument/2006/math">
                    <m:r>
                      <a:rPr lang="en-GB" sz="1200" b="0" i="1" smtClean="0">
                        <a:latin typeface="Cambria Math" panose="02040503050406030204" pitchFamily="18" charset="0"/>
                      </a:rPr>
                      <m:t>𝑟</m:t>
                    </m:r>
                  </m:oMath>
                </a14:m>
                <a:r>
                  <a:rPr lang="en-GB" sz="1200" dirty="0"/>
                  <a:t> denotes the PMCC of a </a:t>
                </a:r>
                <a:r>
                  <a:rPr lang="en-GB" sz="1200" b="1" u="sng" dirty="0"/>
                  <a:t>sample</a:t>
                </a:r>
                <a:r>
                  <a:rPr lang="en-GB" sz="1200" dirty="0"/>
                  <a:t>.</a:t>
                </a:r>
              </a:p>
            </p:txBody>
          </p:sp>
        </mc:Choice>
        <mc:Fallback xmlns="">
          <p:sp>
            <p:nvSpPr>
              <p:cNvPr id="9" name="TextBox 8"/>
              <p:cNvSpPr txBox="1">
                <a:spLocks noRot="1" noChangeAspect="1" noMove="1" noResize="1" noEditPoints="1" noAdjustHandles="1" noChangeArrowheads="1" noChangeShapeType="1" noTextEdit="1"/>
              </p:cNvSpPr>
              <p:nvPr/>
            </p:nvSpPr>
            <p:spPr>
              <a:xfrm>
                <a:off x="7485464" y="4445319"/>
                <a:ext cx="1583722" cy="461665"/>
              </a:xfrm>
              <a:prstGeom prst="rect">
                <a:avLst/>
              </a:prstGeom>
              <a:blipFill>
                <a:blip r:embed="rId4"/>
                <a:stretch>
                  <a:fillRect b="-625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7599704" y="4996230"/>
                <a:ext cx="1469482" cy="83099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b="0" dirty="0">
                    <a:latin typeface="Wingdings" panose="05000000000000000000" pitchFamily="2" charset="2"/>
                  </a:rPr>
                  <a:t>!</a:t>
                </a:r>
                <a:r>
                  <a:rPr lang="en-GB" sz="1200" b="0" dirty="0"/>
                  <a:t> </a:t>
                </a:r>
                <a14:m>
                  <m:oMath xmlns:m="http://schemas.openxmlformats.org/officeDocument/2006/math">
                    <m:r>
                      <a:rPr lang="en-GB" sz="1200" b="0" i="1" smtClean="0">
                        <a:latin typeface="Cambria Math" panose="02040503050406030204" pitchFamily="18" charset="0"/>
                      </a:rPr>
                      <m:t>𝜌</m:t>
                    </m:r>
                  </m:oMath>
                </a14:m>
                <a:r>
                  <a:rPr lang="en-GB" sz="1200" dirty="0"/>
                  <a:t> (Greek letter </a:t>
                </a:r>
                <a:r>
                  <a:rPr lang="en-GB" sz="1200" i="1" dirty="0"/>
                  <a:t>rho</a:t>
                </a:r>
                <a:r>
                  <a:rPr lang="en-GB" sz="1200" dirty="0"/>
                  <a:t>) is the PMCC for the </a:t>
                </a:r>
                <a:r>
                  <a:rPr lang="en-GB" sz="1200" b="1" u="sng" dirty="0"/>
                  <a:t>whole population</a:t>
                </a:r>
                <a:r>
                  <a:rPr lang="en-GB" sz="1200" dirty="0"/>
                  <a:t>.</a:t>
                </a:r>
              </a:p>
            </p:txBody>
          </p:sp>
        </mc:Choice>
        <mc:Fallback xmlns="">
          <p:sp>
            <p:nvSpPr>
              <p:cNvPr id="10" name="TextBox 9"/>
              <p:cNvSpPr txBox="1">
                <a:spLocks noRot="1" noChangeAspect="1" noMove="1" noResize="1" noEditPoints="1" noAdjustHandles="1" noChangeArrowheads="1" noChangeShapeType="1" noTextEdit="1"/>
              </p:cNvSpPr>
              <p:nvPr/>
            </p:nvSpPr>
            <p:spPr>
              <a:xfrm>
                <a:off x="7599704" y="4996230"/>
                <a:ext cx="1469482" cy="830997"/>
              </a:xfrm>
              <a:prstGeom prst="rect">
                <a:avLst/>
              </a:prstGeom>
              <a:blipFill>
                <a:blip r:embed="rId5"/>
                <a:stretch>
                  <a:fillRect b="-357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7498080" y="5938865"/>
                <a:ext cx="1571106"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b="0" dirty="0">
                    <a:latin typeface="Wingdings" panose="05000000000000000000" pitchFamily="2" charset="2"/>
                  </a:rPr>
                  <a:t>!</a:t>
                </a:r>
                <a:r>
                  <a:rPr lang="en-GB" sz="1200" b="0" dirty="0"/>
                  <a:t> </a:t>
                </a:r>
                <a14:m>
                  <m:oMath xmlns:m="http://schemas.openxmlformats.org/officeDocument/2006/math">
                    <m:r>
                      <a:rPr lang="en-GB" sz="1200" b="0" i="1" smtClean="0">
                        <a:latin typeface="Cambria Math" panose="02040503050406030204" pitchFamily="18" charset="0"/>
                      </a:rPr>
                      <m:t>∴</m:t>
                    </m:r>
                    <m:r>
                      <a:rPr lang="en-GB" sz="1200" b="0" i="1" smtClean="0">
                        <a:latin typeface="Cambria Math" panose="02040503050406030204" pitchFamily="18" charset="0"/>
                      </a:rPr>
                      <m:t>𝑟</m:t>
                    </m:r>
                  </m:oMath>
                </a14:m>
                <a:r>
                  <a:rPr lang="en-GB" sz="1200" dirty="0"/>
                  <a:t> is the test statistic, </a:t>
                </a:r>
                <a14:m>
                  <m:oMath xmlns:m="http://schemas.openxmlformats.org/officeDocument/2006/math">
                    <m:r>
                      <a:rPr lang="en-GB" sz="1200" b="0" i="1" smtClean="0">
                        <a:latin typeface="Cambria Math" panose="02040503050406030204" pitchFamily="18" charset="0"/>
                      </a:rPr>
                      <m:t>𝜌</m:t>
                    </m:r>
                  </m:oMath>
                </a14:m>
                <a:r>
                  <a:rPr lang="en-GB" sz="1200" dirty="0"/>
                  <a:t> is the population parameter.</a:t>
                </a:r>
              </a:p>
            </p:txBody>
          </p:sp>
        </mc:Choice>
        <mc:Fallback xmlns="">
          <p:sp>
            <p:nvSpPr>
              <p:cNvPr id="11" name="TextBox 10"/>
              <p:cNvSpPr txBox="1">
                <a:spLocks noRot="1" noChangeAspect="1" noMove="1" noResize="1" noEditPoints="1" noAdjustHandles="1" noChangeArrowheads="1" noChangeShapeType="1" noTextEdit="1"/>
              </p:cNvSpPr>
              <p:nvPr/>
            </p:nvSpPr>
            <p:spPr>
              <a:xfrm>
                <a:off x="7498080" y="5938865"/>
                <a:ext cx="1571106" cy="646331"/>
              </a:xfrm>
              <a:prstGeom prst="rect">
                <a:avLst/>
              </a:prstGeom>
              <a:blipFill>
                <a:blip r:embed="rId6"/>
                <a:stretch>
                  <a:fillRect b="-4545"/>
                </a:stretch>
              </a:blipFill>
            </p:spPr>
            <p:txBody>
              <a:bodyPr/>
              <a:lstStyle/>
              <a:p>
                <a:r>
                  <a:rPr lang="en-GB">
                    <a:noFill/>
                  </a:rPr>
                  <a:t> </a:t>
                </a:r>
              </a:p>
            </p:txBody>
          </p:sp>
        </mc:Fallback>
      </mc:AlternateContent>
      <p:sp>
        <p:nvSpPr>
          <p:cNvPr id="12" name="Rectangle 11">
            <a:extLst>
              <a:ext uri="{FF2B5EF4-FFF2-40B4-BE49-F238E27FC236}">
                <a16:creationId xmlns:a16="http://schemas.microsoft.com/office/drawing/2014/main" id="{A92F923A-BED6-4555-B139-684AF1ED5D27}"/>
              </a:ext>
            </a:extLst>
          </p:cNvPr>
          <p:cNvSpPr/>
          <p:nvPr/>
        </p:nvSpPr>
        <p:spPr>
          <a:xfrm>
            <a:off x="398797" y="5279529"/>
            <a:ext cx="1601454" cy="32117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Rectangle 12">
            <a:extLst>
              <a:ext uri="{FF2B5EF4-FFF2-40B4-BE49-F238E27FC236}">
                <a16:creationId xmlns:a16="http://schemas.microsoft.com/office/drawing/2014/main" id="{A92F923A-BED6-4555-B139-684AF1ED5D27}"/>
              </a:ext>
            </a:extLst>
          </p:cNvPr>
          <p:cNvSpPr/>
          <p:nvPr/>
        </p:nvSpPr>
        <p:spPr>
          <a:xfrm>
            <a:off x="398796" y="5932172"/>
            <a:ext cx="7011653" cy="84010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358626052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nextCondLst>
                <p:cond evt="onClick" delay="0">
                  <p:tgtEl>
                    <p:spTgt spid="12"/>
                  </p:tgtEl>
                </p:cond>
              </p:nextCondLst>
            </p:seq>
            <p:seq concurrent="1" nextAc="seek">
              <p:cTn id="11" restart="whenNotActive" fill="hold" evtFilter="cancelBubble" nodeType="interactiveSeq">
                <p:stCondLst>
                  <p:cond evt="onClick" delay="0">
                    <p:tgtEl>
                      <p:spTgt spid="13"/>
                    </p:tgtEl>
                  </p:cond>
                </p:stCondLst>
                <p:endSync evt="end" delay="0">
                  <p:rtn val="all"/>
                </p:endSync>
                <p:childTnLst>
                  <p:par>
                    <p:cTn id="12" fill="hold">
                      <p:stCondLst>
                        <p:cond delay="0"/>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13"/>
                                        </p:tgtEl>
                                      </p:cBhvr>
                                    </p:animEffect>
                                    <p:set>
                                      <p:cBhvr>
                                        <p:cTn id="16" dur="1" fill="hold">
                                          <p:stCondLst>
                                            <p:cond delay="499"/>
                                          </p:stCondLst>
                                        </p:cTn>
                                        <p:tgtEl>
                                          <p:spTgt spid="13"/>
                                        </p:tgtEl>
                                        <p:attrNameLst>
                                          <p:attrName>style.visibility</p:attrName>
                                        </p:attrNameLst>
                                      </p:cBhvr>
                                      <p:to>
                                        <p:strVal val="hidden"/>
                                      </p:to>
                                    </p:se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500"/>
                                        <p:tgtEl>
                                          <p:spTgt spid="11"/>
                                        </p:tgtEl>
                                      </p:cBhvr>
                                    </p:animEffect>
                                  </p:childTnLst>
                                </p:cTn>
                              </p:par>
                            </p:childTnLst>
                          </p:cTn>
                        </p:par>
                      </p:childTnLst>
                    </p:cTn>
                  </p:par>
                </p:childTnLst>
              </p:cTn>
              <p:nextCondLst>
                <p:cond evt="onClick" delay="0">
                  <p:tgtEl>
                    <p:spTgt spid="13"/>
                  </p:tgtEl>
                </p:cond>
              </p:nextCondLst>
            </p:seq>
          </p:childTnLst>
        </p:cTn>
      </p:par>
    </p:tnLst>
    <p:bldLst>
      <p:bldP spid="9" grpId="0" animBg="1"/>
      <p:bldP spid="10" grpId="0" animBg="1"/>
      <p:bldP spid="11"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Hypothesis Testing for correlation</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4"/>
          <p:cNvPicPr>
            <a:picLocks noChangeAspect="1"/>
          </p:cNvPicPr>
          <p:nvPr/>
        </p:nvPicPr>
        <p:blipFill>
          <a:blip r:embed="rId2"/>
          <a:stretch>
            <a:fillRect/>
          </a:stretch>
        </p:blipFill>
        <p:spPr>
          <a:xfrm>
            <a:off x="362285" y="925346"/>
            <a:ext cx="3807154" cy="3031513"/>
          </a:xfrm>
          <a:prstGeom prst="rect">
            <a:avLst/>
          </a:prstGeom>
        </p:spPr>
      </p:pic>
      <p:pic>
        <p:nvPicPr>
          <p:cNvPr id="6" name="Picture 5"/>
          <p:cNvPicPr>
            <a:picLocks noChangeAspect="1"/>
          </p:cNvPicPr>
          <p:nvPr/>
        </p:nvPicPr>
        <p:blipFill>
          <a:blip r:embed="rId3"/>
          <a:stretch>
            <a:fillRect/>
          </a:stretch>
        </p:blipFill>
        <p:spPr>
          <a:xfrm>
            <a:off x="4716016" y="925346"/>
            <a:ext cx="3801233" cy="3031513"/>
          </a:xfrm>
          <a:prstGeom prst="rect">
            <a:avLst/>
          </a:prstGeom>
        </p:spPr>
      </p:pic>
      <mc:AlternateContent xmlns:mc="http://schemas.openxmlformats.org/markup-compatibility/2006" xmlns:a14="http://schemas.microsoft.com/office/drawing/2010/main">
        <mc:Choice Requires="a14">
          <p:sp>
            <p:nvSpPr>
              <p:cNvPr id="14" name="TextBox 13"/>
              <p:cNvSpPr txBox="1"/>
              <p:nvPr/>
            </p:nvSpPr>
            <p:spPr>
              <a:xfrm>
                <a:off x="454844" y="4111104"/>
                <a:ext cx="7920880" cy="830997"/>
              </a:xfrm>
              <a:prstGeom prst="rect">
                <a:avLst/>
              </a:prstGeom>
              <a:noFill/>
            </p:spPr>
            <p:txBody>
              <a:bodyPr wrap="square" rtlCol="0">
                <a:spAutoFit/>
              </a:bodyPr>
              <a:lstStyle/>
              <a:p>
                <a:r>
                  <a:rPr lang="en-GB" sz="1600" dirty="0"/>
                  <a:t>So despite that </a:t>
                </a:r>
                <a14:m>
                  <m:oMath xmlns:m="http://schemas.openxmlformats.org/officeDocument/2006/math">
                    <m:r>
                      <a:rPr lang="en-GB" sz="1600" b="0" i="1" smtClean="0">
                        <a:latin typeface="Cambria Math" panose="02040503050406030204" pitchFamily="18" charset="0"/>
                      </a:rPr>
                      <m:t>𝜌</m:t>
                    </m:r>
                    <m:r>
                      <a:rPr lang="en-GB" sz="1600" b="0" i="1" smtClean="0">
                        <a:latin typeface="Cambria Math" panose="02040503050406030204" pitchFamily="18" charset="0"/>
                      </a:rPr>
                      <m:t>=0</m:t>
                    </m:r>
                  </m:oMath>
                </a14:m>
                <a:r>
                  <a:rPr lang="en-GB" sz="1600" dirty="0"/>
                  <a:t> (i.e. English/Maths marks have no underlying correlation), the observed PMCC for the sample, </a:t>
                </a:r>
                <a14:m>
                  <m:oMath xmlns:m="http://schemas.openxmlformats.org/officeDocument/2006/math">
                    <m:r>
                      <a:rPr lang="en-GB" sz="1600" b="0" i="1" smtClean="0">
                        <a:latin typeface="Cambria Math" panose="02040503050406030204" pitchFamily="18" charset="0"/>
                      </a:rPr>
                      <m:t>𝑟</m:t>
                    </m:r>
                  </m:oMath>
                </a14:m>
                <a:r>
                  <a:rPr lang="en-GB" sz="1600" dirty="0"/>
                  <a:t>, could vary, and might, purely by chance, suggest some correlation. In the first sample, this happened to be positive, in the latter, negative.</a:t>
                </a:r>
              </a:p>
            </p:txBody>
          </p:sp>
        </mc:Choice>
        <mc:Fallback xmlns="">
          <p:sp>
            <p:nvSpPr>
              <p:cNvPr id="14" name="TextBox 13"/>
              <p:cNvSpPr txBox="1">
                <a:spLocks noRot="1" noChangeAspect="1" noMove="1" noResize="1" noEditPoints="1" noAdjustHandles="1" noChangeArrowheads="1" noChangeShapeType="1" noTextEdit="1"/>
              </p:cNvSpPr>
              <p:nvPr/>
            </p:nvSpPr>
            <p:spPr>
              <a:xfrm>
                <a:off x="454844" y="4111104"/>
                <a:ext cx="7920880" cy="830997"/>
              </a:xfrm>
              <a:prstGeom prst="rect">
                <a:avLst/>
              </a:prstGeom>
              <a:blipFill>
                <a:blip r:embed="rId4"/>
                <a:stretch>
                  <a:fillRect l="-462" t="-2190" r="-847" b="-8029"/>
                </a:stretch>
              </a:blipFill>
            </p:spPr>
            <p:txBody>
              <a:bodyPr/>
              <a:lstStyle/>
              <a:p>
                <a:r>
                  <a:rPr lang="en-GB">
                    <a:noFill/>
                  </a:rPr>
                  <a:t> </a:t>
                </a:r>
              </a:p>
            </p:txBody>
          </p:sp>
        </mc:Fallback>
      </mc:AlternateContent>
      <p:sp>
        <p:nvSpPr>
          <p:cNvPr id="15" name="TextBox 14"/>
          <p:cNvSpPr txBox="1"/>
          <p:nvPr/>
        </p:nvSpPr>
        <p:spPr>
          <a:xfrm>
            <a:off x="451185" y="5003800"/>
            <a:ext cx="7920880" cy="584775"/>
          </a:xfrm>
          <a:prstGeom prst="rect">
            <a:avLst/>
          </a:prstGeom>
          <a:noFill/>
        </p:spPr>
        <p:txBody>
          <a:bodyPr wrap="square" rtlCol="0">
            <a:spAutoFit/>
          </a:bodyPr>
          <a:lstStyle/>
          <a:p>
            <a:r>
              <a:rPr lang="en-GB" sz="1600" dirty="0"/>
              <a:t>If we increased the sample size (in this case 10), we’d expect the observed PMCC to more closely match the true PMCC (0).</a:t>
            </a:r>
          </a:p>
        </p:txBody>
      </p:sp>
      <mc:AlternateContent xmlns:mc="http://schemas.openxmlformats.org/markup-compatibility/2006" xmlns:a14="http://schemas.microsoft.com/office/drawing/2010/main">
        <mc:Choice Requires="a14">
          <p:sp>
            <p:nvSpPr>
              <p:cNvPr id="16" name="TextBox 15"/>
              <p:cNvSpPr txBox="1"/>
              <p:nvPr/>
            </p:nvSpPr>
            <p:spPr>
              <a:xfrm>
                <a:off x="413085" y="5607467"/>
                <a:ext cx="7920880" cy="830997"/>
              </a:xfrm>
              <a:prstGeom prst="rect">
                <a:avLst/>
              </a:prstGeom>
              <a:noFill/>
            </p:spPr>
            <p:txBody>
              <a:bodyPr wrap="square" rtlCol="0">
                <a:spAutoFit/>
              </a:bodyPr>
              <a:lstStyle/>
              <a:p>
                <a:r>
                  <a:rPr lang="en-GB" sz="1600" dirty="0"/>
                  <a:t>A natural question we might therefore ask is, if we had no knowledge about the underlying population: “</a:t>
                </a:r>
                <a:r>
                  <a:rPr lang="en-GB" sz="1600" b="1" dirty="0"/>
                  <a:t>is the PMCC of </a:t>
                </a:r>
                <a14:m>
                  <m:oMath xmlns:m="http://schemas.openxmlformats.org/officeDocument/2006/math">
                    <m:r>
                      <a:rPr lang="en-GB" sz="1600" b="1" i="1" smtClean="0">
                        <a:latin typeface="Cambria Math" panose="02040503050406030204" pitchFamily="18" charset="0"/>
                      </a:rPr>
                      <m:t>𝒓</m:t>
                    </m:r>
                    <m:r>
                      <a:rPr lang="en-GB" sz="1600" b="1" i="1" smtClean="0">
                        <a:latin typeface="Cambria Math" panose="02040503050406030204" pitchFamily="18" charset="0"/>
                      </a:rPr>
                      <m:t>=</m:t>
                    </m:r>
                    <m:r>
                      <a:rPr lang="en-GB" sz="1600" b="1" i="1" smtClean="0">
                        <a:latin typeface="Cambria Math" panose="02040503050406030204" pitchFamily="18" charset="0"/>
                      </a:rPr>
                      <m:t>𝟎</m:t>
                    </m:r>
                    <m:r>
                      <a:rPr lang="en-GB" sz="1600" b="1" i="1" smtClean="0">
                        <a:latin typeface="Cambria Math" panose="02040503050406030204" pitchFamily="18" charset="0"/>
                      </a:rPr>
                      <m:t>.</m:t>
                    </m:r>
                    <m:r>
                      <a:rPr lang="en-GB" sz="1600" b="1" i="1" smtClean="0">
                        <a:latin typeface="Cambria Math" panose="02040503050406030204" pitchFamily="18" charset="0"/>
                      </a:rPr>
                      <m:t>𝟐𝟏𝟗</m:t>
                    </m:r>
                  </m:oMath>
                </a14:m>
                <a:r>
                  <a:rPr lang="en-GB" sz="1600" b="1" dirty="0"/>
                  <a:t> statistically significant, or are Maths/English marks not correlated, and this observed correlation emerged just by chance</a:t>
                </a:r>
                <a:r>
                  <a:rPr lang="en-GB" sz="1600" dirty="0"/>
                  <a:t>?”</a:t>
                </a:r>
              </a:p>
            </p:txBody>
          </p:sp>
        </mc:Choice>
        <mc:Fallback xmlns="">
          <p:sp>
            <p:nvSpPr>
              <p:cNvPr id="16" name="TextBox 15"/>
              <p:cNvSpPr txBox="1">
                <a:spLocks noRot="1" noChangeAspect="1" noMove="1" noResize="1" noEditPoints="1" noAdjustHandles="1" noChangeArrowheads="1" noChangeShapeType="1" noTextEdit="1"/>
              </p:cNvSpPr>
              <p:nvPr/>
            </p:nvSpPr>
            <p:spPr>
              <a:xfrm>
                <a:off x="413085" y="5607467"/>
                <a:ext cx="7920880" cy="830997"/>
              </a:xfrm>
              <a:prstGeom prst="rect">
                <a:avLst/>
              </a:prstGeom>
              <a:blipFill>
                <a:blip r:embed="rId5"/>
                <a:stretch>
                  <a:fillRect l="-462" t="-2206" b="-8824"/>
                </a:stretch>
              </a:blipFill>
            </p:spPr>
            <p:txBody>
              <a:bodyPr/>
              <a:lstStyle/>
              <a:p>
                <a:r>
                  <a:rPr lang="en-GB">
                    <a:noFill/>
                  </a:rPr>
                  <a:t> </a:t>
                </a:r>
              </a:p>
            </p:txBody>
          </p:sp>
        </mc:Fallback>
      </mc:AlternateContent>
      <p:sp>
        <p:nvSpPr>
          <p:cNvPr id="17" name="TextBox 16"/>
          <p:cNvSpPr txBox="1"/>
          <p:nvPr/>
        </p:nvSpPr>
        <p:spPr>
          <a:xfrm>
            <a:off x="413085" y="6426642"/>
            <a:ext cx="7920880" cy="338554"/>
          </a:xfrm>
          <a:prstGeom prst="rect">
            <a:avLst/>
          </a:prstGeom>
          <a:noFill/>
        </p:spPr>
        <p:txBody>
          <a:bodyPr wrap="square" rtlCol="0">
            <a:spAutoFit/>
          </a:bodyPr>
          <a:lstStyle/>
          <a:p>
            <a:r>
              <a:rPr lang="en-GB" sz="1600" dirty="0"/>
              <a:t>This sounds like a Hypothesis Test!</a:t>
            </a:r>
          </a:p>
        </p:txBody>
      </p:sp>
    </p:spTree>
    <p:extLst>
      <p:ext uri="{BB962C8B-B14F-4D97-AF65-F5344CB8AC3E}">
        <p14:creationId xmlns:p14="http://schemas.microsoft.com/office/powerpoint/2010/main" val="2505715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40420" y="1070124"/>
            <a:ext cx="3807154" cy="3031513"/>
          </a:xfrm>
          <a:prstGeom prst="rect">
            <a:avLst/>
          </a:prstGeom>
        </p:spPr>
      </p:pic>
      <p:grpSp>
        <p:nvGrpSpPr>
          <p:cNvPr id="3" name="Group 2"/>
          <p:cNvGrpSpPr/>
          <p:nvPr/>
        </p:nvGrpSpPr>
        <p:grpSpPr>
          <a:xfrm>
            <a:off x="0" y="0"/>
            <a:ext cx="9143074" cy="599127"/>
            <a:chOff x="0" y="13335"/>
            <a:chExt cx="9144218" cy="599127"/>
          </a:xfrm>
        </p:grpSpPr>
        <p:sp>
          <p:nvSpPr>
            <p:cNvPr id="4"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How to carry out the hypothesis test</a:t>
              </a:r>
              <a:endParaRPr lang="en-GB" sz="3200" dirty="0"/>
            </a:p>
          </p:txBody>
        </p:sp>
        <p:cxnSp>
          <p:nvCxnSpPr>
            <p:cNvPr id="5" name="Straight Connector 4"/>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6" name="TextBox 5"/>
          <p:cNvSpPr txBox="1"/>
          <p:nvPr/>
        </p:nvSpPr>
        <p:spPr>
          <a:xfrm>
            <a:off x="4416757" y="930852"/>
            <a:ext cx="4356538" cy="923330"/>
          </a:xfrm>
          <a:prstGeom prst="rect">
            <a:avLst/>
          </a:prstGeom>
          <a:noFill/>
        </p:spPr>
        <p:txBody>
          <a:bodyPr wrap="square" rtlCol="0">
            <a:spAutoFit/>
          </a:bodyPr>
          <a:lstStyle/>
          <a:p>
            <a:r>
              <a:rPr lang="en-GB" dirty="0"/>
              <a:t>Let’s carry out a hypothesis test on whether there is positive correlation between English and Maths marks, at 10% significance level:</a:t>
            </a:r>
          </a:p>
        </p:txBody>
      </p:sp>
      <mc:AlternateContent xmlns:mc="http://schemas.openxmlformats.org/markup-compatibility/2006" xmlns:a14="http://schemas.microsoft.com/office/drawing/2010/main">
        <mc:Choice Requires="a14">
          <p:sp>
            <p:nvSpPr>
              <p:cNvPr id="7" name="TextBox 6"/>
              <p:cNvSpPr txBox="1"/>
              <p:nvPr/>
            </p:nvSpPr>
            <p:spPr>
              <a:xfrm>
                <a:off x="4638610" y="2286622"/>
                <a:ext cx="1584176" cy="1477328"/>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𝐻</m:t>
                          </m:r>
                        </m:e>
                        <m:sub>
                          <m:r>
                            <a:rPr lang="en-GB" b="0" i="1" smtClean="0">
                              <a:latin typeface="Cambria Math" panose="02040503050406030204" pitchFamily="18" charset="0"/>
                            </a:rPr>
                            <m:t>0</m:t>
                          </m:r>
                        </m:sub>
                      </m:sSub>
                      <m:r>
                        <a:rPr lang="en-GB" b="0" i="1" smtClean="0">
                          <a:latin typeface="Cambria Math" panose="02040503050406030204" pitchFamily="18" charset="0"/>
                        </a:rPr>
                        <m:t>:  </m:t>
                      </m:r>
                      <m:r>
                        <a:rPr lang="en-GB" b="0" i="1" smtClean="0">
                          <a:latin typeface="Cambria Math" panose="02040503050406030204" pitchFamily="18" charset="0"/>
                        </a:rPr>
                        <m:t>𝜌</m:t>
                      </m:r>
                      <m:r>
                        <a:rPr lang="en-GB" b="0" i="1" smtClean="0">
                          <a:latin typeface="Cambria Math" panose="02040503050406030204" pitchFamily="18" charset="0"/>
                        </a:rPr>
                        <m:t>=0</m:t>
                      </m:r>
                    </m:oMath>
                    <m:oMath xmlns:m="http://schemas.openxmlformats.org/officeDocument/2006/math">
                      <m:sSub>
                        <m:sSubPr>
                          <m:ctrlPr>
                            <a:rPr lang="en-GB" b="0" i="1" smtClean="0">
                              <a:latin typeface="Cambria Math" panose="02040503050406030204" pitchFamily="18" charset="0"/>
                            </a:rPr>
                          </m:ctrlPr>
                        </m:sSubPr>
                        <m:e>
                          <m:r>
                            <a:rPr lang="en-GB" b="0" i="1" smtClean="0">
                              <a:latin typeface="Cambria Math" panose="02040503050406030204" pitchFamily="18" charset="0"/>
                            </a:rPr>
                            <m:t>𝐻</m:t>
                          </m:r>
                        </m:e>
                        <m:sub>
                          <m:r>
                            <a:rPr lang="en-GB" b="0" i="1" smtClean="0">
                              <a:latin typeface="Cambria Math" panose="02040503050406030204" pitchFamily="18" charset="0"/>
                            </a:rPr>
                            <m:t>1</m:t>
                          </m:r>
                        </m:sub>
                      </m:sSub>
                      <m:r>
                        <a:rPr lang="en-GB" b="0" i="1" smtClean="0">
                          <a:latin typeface="Cambria Math" panose="02040503050406030204" pitchFamily="18" charset="0"/>
                        </a:rPr>
                        <m:t>:  </m:t>
                      </m:r>
                      <m:r>
                        <a:rPr lang="en-GB" b="0" i="1" smtClean="0">
                          <a:latin typeface="Cambria Math" panose="02040503050406030204" pitchFamily="18" charset="0"/>
                        </a:rPr>
                        <m:t>𝜌</m:t>
                      </m:r>
                      <m:r>
                        <a:rPr lang="en-GB" b="0" i="1" smtClean="0">
                          <a:latin typeface="Cambria Math" panose="02040503050406030204" pitchFamily="18" charset="0"/>
                        </a:rPr>
                        <m:t>&gt;0</m:t>
                      </m:r>
                    </m:oMath>
                  </m:oMathPara>
                </a14:m>
                <a:endParaRPr lang="en-GB" dirty="0"/>
              </a:p>
              <a:p>
                <a:endParaRPr lang="en-GB" dirty="0"/>
              </a:p>
              <a:p>
                <a:r>
                  <a:rPr lang="en-GB" dirty="0"/>
                  <a:t>Sample size</a:t>
                </a:r>
              </a:p>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m:t>
                      </m:r>
                      <m:r>
                        <a:rPr lang="en-GB" b="1" i="1" smtClean="0">
                          <a:latin typeface="Cambria Math" panose="02040503050406030204" pitchFamily="18" charset="0"/>
                        </a:rPr>
                        <m:t>𝟏𝟎</m:t>
                      </m:r>
                    </m:oMath>
                  </m:oMathPara>
                </a14:m>
                <a:endParaRPr lang="en-GB" b="1" dirty="0"/>
              </a:p>
            </p:txBody>
          </p:sp>
        </mc:Choice>
        <mc:Fallback xmlns="">
          <p:sp>
            <p:nvSpPr>
              <p:cNvPr id="7" name="TextBox 6"/>
              <p:cNvSpPr txBox="1">
                <a:spLocks noRot="1" noChangeAspect="1" noMove="1" noResize="1" noEditPoints="1" noAdjustHandles="1" noChangeArrowheads="1" noChangeShapeType="1" noTextEdit="1"/>
              </p:cNvSpPr>
              <p:nvPr/>
            </p:nvSpPr>
            <p:spPr>
              <a:xfrm>
                <a:off x="4638610" y="2286622"/>
                <a:ext cx="1584176" cy="1477328"/>
              </a:xfrm>
              <a:prstGeom prst="rect">
                <a:avLst/>
              </a:prstGeom>
              <a:blipFill>
                <a:blip r:embed="rId3"/>
                <a:stretch>
                  <a:fillRect l="-3462"/>
                </a:stretch>
              </a:blipFill>
            </p:spPr>
            <p:txBody>
              <a:bodyPr/>
              <a:lstStyle/>
              <a:p>
                <a:r>
                  <a:rPr lang="en-GB">
                    <a:noFill/>
                  </a:rPr>
                  <a:t> </a:t>
                </a:r>
              </a:p>
            </p:txBody>
          </p:sp>
        </mc:Fallback>
      </mc:AlternateContent>
      <p:sp>
        <p:nvSpPr>
          <p:cNvPr id="8" name="TextBox 7"/>
          <p:cNvSpPr txBox="1"/>
          <p:nvPr/>
        </p:nvSpPr>
        <p:spPr>
          <a:xfrm>
            <a:off x="6646306" y="2125651"/>
            <a:ext cx="1944216"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dirty="0"/>
              <a:t>There is no underlying correlation between English and maths marks.</a:t>
            </a:r>
          </a:p>
        </p:txBody>
      </p:sp>
      <p:sp>
        <p:nvSpPr>
          <p:cNvPr id="9" name="TextBox 8"/>
          <p:cNvSpPr txBox="1"/>
          <p:nvPr/>
        </p:nvSpPr>
        <p:spPr>
          <a:xfrm>
            <a:off x="6604743" y="2852937"/>
            <a:ext cx="2174166"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dirty="0"/>
              <a:t>There is an underlying </a:t>
            </a:r>
            <a:r>
              <a:rPr lang="en-GB" sz="1200" u="sng" dirty="0"/>
              <a:t>positive</a:t>
            </a:r>
            <a:r>
              <a:rPr lang="en-GB" sz="1200" dirty="0"/>
              <a:t> correlation between English and maths marks.</a:t>
            </a:r>
          </a:p>
        </p:txBody>
      </p:sp>
      <p:cxnSp>
        <p:nvCxnSpPr>
          <p:cNvPr id="11" name="Straight Arrow Connector 10"/>
          <p:cNvCxnSpPr>
            <a:stCxn id="8" idx="1"/>
          </p:cNvCxnSpPr>
          <p:nvPr/>
        </p:nvCxnSpPr>
        <p:spPr>
          <a:xfrm flipH="1">
            <a:off x="5985164" y="2448817"/>
            <a:ext cx="661142" cy="5331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p:cNvCxnSpPr/>
          <p:nvPr/>
        </p:nvCxnSpPr>
        <p:spPr>
          <a:xfrm flipH="1" flipV="1">
            <a:off x="6010102" y="2801389"/>
            <a:ext cx="644517" cy="29366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1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528" y="4291231"/>
            <a:ext cx="4429608" cy="2463268"/>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15" name="TextBox 14"/>
              <p:cNvSpPr txBox="1"/>
              <p:nvPr/>
            </p:nvSpPr>
            <p:spPr>
              <a:xfrm>
                <a:off x="4710402" y="3819004"/>
                <a:ext cx="4150965" cy="1569660"/>
              </a:xfrm>
              <a:prstGeom prst="rect">
                <a:avLst/>
              </a:prstGeom>
              <a:noFill/>
            </p:spPr>
            <p:txBody>
              <a:bodyPr wrap="square" rtlCol="0">
                <a:spAutoFit/>
              </a:bodyPr>
              <a:lstStyle/>
              <a:p>
                <a:r>
                  <a:rPr lang="en-GB" sz="1600" dirty="0"/>
                  <a:t>Critical value for 10% significance level:</a:t>
                </a:r>
              </a:p>
              <a:p>
                <a:r>
                  <a:rPr lang="en-GB" sz="1600" b="1" dirty="0"/>
                  <a:t>0.5494</a:t>
                </a:r>
              </a:p>
              <a:p>
                <a:endParaRPr lang="en-GB" sz="1600" dirty="0"/>
              </a:p>
              <a:p>
                <a14:m>
                  <m:oMath xmlns:m="http://schemas.openxmlformats.org/officeDocument/2006/math">
                    <m:r>
                      <a:rPr lang="en-GB" sz="1600" b="0" i="1" smtClean="0">
                        <a:latin typeface="Cambria Math" panose="02040503050406030204" pitchFamily="18" charset="0"/>
                      </a:rPr>
                      <m:t>0.219&lt;0.5494</m:t>
                    </m:r>
                  </m:oMath>
                </a14:m>
                <a:r>
                  <a:rPr lang="en-GB" sz="1600" dirty="0"/>
                  <a:t>, therefore do not reject </a:t>
                </a:r>
                <a14:m>
                  <m:oMath xmlns:m="http://schemas.openxmlformats.org/officeDocument/2006/math">
                    <m:sSub>
                      <m:sSubPr>
                        <m:ctrlPr>
                          <a:rPr lang="en-GB" sz="1600" b="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oMath>
                </a14:m>
                <a:r>
                  <a:rPr lang="en-GB" sz="1600" dirty="0"/>
                  <a:t>.</a:t>
                </a:r>
              </a:p>
              <a:p>
                <a:r>
                  <a:rPr lang="en-GB" sz="1600" dirty="0"/>
                  <a:t>Therefore, insufficient evidence to suggest that English and Maths marks are correlated. </a:t>
                </a:r>
              </a:p>
            </p:txBody>
          </p:sp>
        </mc:Choice>
        <mc:Fallback xmlns="">
          <p:sp>
            <p:nvSpPr>
              <p:cNvPr id="15" name="TextBox 14"/>
              <p:cNvSpPr txBox="1">
                <a:spLocks noRot="1" noChangeAspect="1" noMove="1" noResize="1" noEditPoints="1" noAdjustHandles="1" noChangeArrowheads="1" noChangeShapeType="1" noTextEdit="1"/>
              </p:cNvSpPr>
              <p:nvPr/>
            </p:nvSpPr>
            <p:spPr>
              <a:xfrm>
                <a:off x="4710402" y="3819004"/>
                <a:ext cx="4150965" cy="1569660"/>
              </a:xfrm>
              <a:prstGeom prst="rect">
                <a:avLst/>
              </a:prstGeom>
              <a:blipFill>
                <a:blip r:embed="rId5"/>
                <a:stretch>
                  <a:fillRect l="-881" t="-1163" b="-387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4746407" y="6108168"/>
                <a:ext cx="3816424" cy="646331"/>
              </a:xfrm>
              <a:prstGeom prst="rect">
                <a:avLst/>
              </a:prstGeom>
              <a:ln>
                <a:noFill/>
              </a:ln>
              <a:effectLst>
                <a:outerShdw blurRad="63500" sx="102000" sy="102000" algn="ctr"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a:t>These values give the minimum value of </a:t>
                </a:r>
                <a14:m>
                  <m:oMath xmlns:m="http://schemas.openxmlformats.org/officeDocument/2006/math">
                    <m:r>
                      <a:rPr lang="en-GB" sz="1200" b="0" i="1" smtClean="0">
                        <a:latin typeface="Cambria Math" panose="02040503050406030204" pitchFamily="18" charset="0"/>
                      </a:rPr>
                      <m:t>𝑟</m:t>
                    </m:r>
                  </m:oMath>
                </a14:m>
                <a:r>
                  <a:rPr lang="en-GB" sz="1200" dirty="0"/>
                  <a:t> required to reject the null hypothesis, i.e. the amount of correlation that would be considered significant.</a:t>
                </a:r>
              </a:p>
            </p:txBody>
          </p:sp>
        </mc:Choice>
        <mc:Fallback xmlns="">
          <p:sp>
            <p:nvSpPr>
              <p:cNvPr id="16" name="TextBox 15"/>
              <p:cNvSpPr txBox="1">
                <a:spLocks noRot="1" noChangeAspect="1" noMove="1" noResize="1" noEditPoints="1" noAdjustHandles="1" noChangeArrowheads="1" noChangeShapeType="1" noTextEdit="1"/>
              </p:cNvSpPr>
              <p:nvPr/>
            </p:nvSpPr>
            <p:spPr>
              <a:xfrm>
                <a:off x="4746407" y="6108168"/>
                <a:ext cx="3816424" cy="646331"/>
              </a:xfrm>
              <a:prstGeom prst="rect">
                <a:avLst/>
              </a:prstGeom>
              <a:blipFill>
                <a:blip r:embed="rId6"/>
                <a:stretch>
                  <a:fillRect/>
                </a:stretch>
              </a:blipFill>
              <a:ln>
                <a:noFill/>
              </a:ln>
              <a:effectLst>
                <a:outerShdw blurRad="63500" sx="102000" sy="102000" algn="ctr" rotWithShape="0">
                  <a:prstClr val="black">
                    <a:alpha val="40000"/>
                  </a:prstClr>
                </a:outerShdw>
              </a:effectLst>
            </p:spPr>
            <p:txBody>
              <a:bodyPr/>
              <a:lstStyle/>
              <a:p>
                <a:r>
                  <a:rPr lang="en-GB">
                    <a:noFill/>
                  </a:rPr>
                  <a:t> </a:t>
                </a:r>
              </a:p>
            </p:txBody>
          </p:sp>
        </mc:Fallback>
      </mc:AlternateContent>
      <p:cxnSp>
        <p:nvCxnSpPr>
          <p:cNvPr id="17" name="Straight Arrow Connector 16"/>
          <p:cNvCxnSpPr/>
          <p:nvPr/>
        </p:nvCxnSpPr>
        <p:spPr>
          <a:xfrm flipH="1" flipV="1">
            <a:off x="2627785" y="6309320"/>
            <a:ext cx="2093844" cy="1413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7083553" y="4165655"/>
            <a:ext cx="1651306" cy="27699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dirty="0"/>
              <a:t>Look up value in table.</a:t>
            </a:r>
          </a:p>
        </p:txBody>
      </p:sp>
      <p:cxnSp>
        <p:nvCxnSpPr>
          <p:cNvPr id="21" name="Straight Arrow Connector 20"/>
          <p:cNvCxnSpPr/>
          <p:nvPr/>
        </p:nvCxnSpPr>
        <p:spPr>
          <a:xfrm flipH="1" flipV="1">
            <a:off x="5336771" y="5636029"/>
            <a:ext cx="772756" cy="26416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4" name="TextBox 23"/>
              <p:cNvSpPr txBox="1"/>
              <p:nvPr/>
            </p:nvSpPr>
            <p:spPr>
              <a:xfrm>
                <a:off x="6043352" y="5397839"/>
                <a:ext cx="2917767"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200" dirty="0"/>
                  <a:t>As with Year 1, a 2 mark conclusion: (a) Compare values; do we reject </a:t>
                </a:r>
                <a14:m>
                  <m:oMath xmlns:m="http://schemas.openxmlformats.org/officeDocument/2006/math">
                    <m:sSub>
                      <m:sSubPr>
                        <m:ctrlPr>
                          <a:rPr lang="en-GB" sz="1200" b="0" i="1" smtClean="0">
                            <a:latin typeface="Cambria Math" panose="02040503050406030204" pitchFamily="18" charset="0"/>
                          </a:rPr>
                        </m:ctrlPr>
                      </m:sSubPr>
                      <m:e>
                        <m:r>
                          <a:rPr lang="en-GB" sz="1200" b="0" i="1" smtClean="0">
                            <a:latin typeface="Cambria Math" panose="02040503050406030204" pitchFamily="18" charset="0"/>
                          </a:rPr>
                          <m:t>𝐻</m:t>
                        </m:r>
                      </m:e>
                      <m:sub>
                        <m:r>
                          <a:rPr lang="en-GB" sz="1200" b="0" i="1" smtClean="0">
                            <a:latin typeface="Cambria Math" panose="02040503050406030204" pitchFamily="18" charset="0"/>
                          </a:rPr>
                          <m:t>0</m:t>
                        </m:r>
                      </m:sub>
                    </m:sSub>
                  </m:oMath>
                </a14:m>
                <a:r>
                  <a:rPr lang="en-GB" sz="1200" dirty="0"/>
                  <a:t>? (b) put in context of original problem.</a:t>
                </a:r>
              </a:p>
            </p:txBody>
          </p:sp>
        </mc:Choice>
        <mc:Fallback xmlns="">
          <p:sp>
            <p:nvSpPr>
              <p:cNvPr id="24" name="TextBox 23"/>
              <p:cNvSpPr txBox="1">
                <a:spLocks noRot="1" noChangeAspect="1" noMove="1" noResize="1" noEditPoints="1" noAdjustHandles="1" noChangeArrowheads="1" noChangeShapeType="1" noTextEdit="1"/>
              </p:cNvSpPr>
              <p:nvPr/>
            </p:nvSpPr>
            <p:spPr>
              <a:xfrm>
                <a:off x="6043352" y="5397839"/>
                <a:ext cx="2917767" cy="646331"/>
              </a:xfrm>
              <a:prstGeom prst="rect">
                <a:avLst/>
              </a:prstGeom>
              <a:blipFill>
                <a:blip r:embed="rId7"/>
                <a:stretch>
                  <a:fillRect b="-4545"/>
                </a:stretch>
              </a:blipFill>
            </p:spPr>
            <p:txBody>
              <a:bodyPr/>
              <a:lstStyle/>
              <a:p>
                <a:r>
                  <a:rPr lang="en-GB">
                    <a:noFill/>
                  </a:rPr>
                  <a:t> </a:t>
                </a:r>
              </a:p>
            </p:txBody>
          </p:sp>
        </mc:Fallback>
      </mc:AlternateContent>
      <p:cxnSp>
        <p:nvCxnSpPr>
          <p:cNvPr id="26" name="Straight Arrow Connector 25"/>
          <p:cNvCxnSpPr/>
          <p:nvPr/>
        </p:nvCxnSpPr>
        <p:spPr>
          <a:xfrm flipH="1" flipV="1">
            <a:off x="6492240" y="4272741"/>
            <a:ext cx="678864" cy="1034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8" name="Rectangle 27">
            <a:extLst>
              <a:ext uri="{FF2B5EF4-FFF2-40B4-BE49-F238E27FC236}">
                <a16:creationId xmlns:a16="http://schemas.microsoft.com/office/drawing/2014/main" id="{A92F923A-BED6-4555-B139-684AF1ED5D27}"/>
              </a:ext>
            </a:extLst>
          </p:cNvPr>
          <p:cNvSpPr/>
          <p:nvPr/>
        </p:nvSpPr>
        <p:spPr>
          <a:xfrm>
            <a:off x="5131844" y="2194559"/>
            <a:ext cx="753567" cy="40732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9" name="Rectangle 28">
            <a:extLst>
              <a:ext uri="{FF2B5EF4-FFF2-40B4-BE49-F238E27FC236}">
                <a16:creationId xmlns:a16="http://schemas.microsoft.com/office/drawing/2014/main" id="{A92F923A-BED6-4555-B139-684AF1ED5D27}"/>
              </a:ext>
            </a:extLst>
          </p:cNvPr>
          <p:cNvSpPr/>
          <p:nvPr/>
        </p:nvSpPr>
        <p:spPr>
          <a:xfrm>
            <a:off x="5131843" y="2601882"/>
            <a:ext cx="753567" cy="40732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0" name="Rectangle 29">
            <a:extLst>
              <a:ext uri="{FF2B5EF4-FFF2-40B4-BE49-F238E27FC236}">
                <a16:creationId xmlns:a16="http://schemas.microsoft.com/office/drawing/2014/main" id="{A92F923A-BED6-4555-B139-684AF1ED5D27}"/>
              </a:ext>
            </a:extLst>
          </p:cNvPr>
          <p:cNvSpPr/>
          <p:nvPr/>
        </p:nvSpPr>
        <p:spPr>
          <a:xfrm>
            <a:off x="4731172" y="3441467"/>
            <a:ext cx="771853" cy="33251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1" name="Rectangle 30">
            <a:extLst>
              <a:ext uri="{FF2B5EF4-FFF2-40B4-BE49-F238E27FC236}">
                <a16:creationId xmlns:a16="http://schemas.microsoft.com/office/drawing/2014/main" id="{A92F923A-BED6-4555-B139-684AF1ED5D27}"/>
              </a:ext>
            </a:extLst>
          </p:cNvPr>
          <p:cNvSpPr/>
          <p:nvPr/>
        </p:nvSpPr>
        <p:spPr>
          <a:xfrm>
            <a:off x="4710402" y="4124976"/>
            <a:ext cx="775998" cy="32233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2" name="Rectangle 31">
            <a:extLst>
              <a:ext uri="{FF2B5EF4-FFF2-40B4-BE49-F238E27FC236}">
                <a16:creationId xmlns:a16="http://schemas.microsoft.com/office/drawing/2014/main" id="{A92F923A-BED6-4555-B139-684AF1ED5D27}"/>
              </a:ext>
            </a:extLst>
          </p:cNvPr>
          <p:cNvSpPr/>
          <p:nvPr/>
        </p:nvSpPr>
        <p:spPr>
          <a:xfrm>
            <a:off x="4704711" y="4536651"/>
            <a:ext cx="4015340" cy="80012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89174743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8"/>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8"/>
                                        </p:tgtEl>
                                      </p:cBhvr>
                                    </p:animEffect>
                                    <p:set>
                                      <p:cBhvr>
                                        <p:cTn id="7" dur="1" fill="hold">
                                          <p:stCondLst>
                                            <p:cond delay="499"/>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28"/>
                  </p:tgtEl>
                </p:cond>
              </p:nextCondLst>
            </p:seq>
            <p:seq concurrent="1" nextAc="seek">
              <p:cTn id="8" restart="whenNotActive" fill="hold" evtFilter="cancelBubble" nodeType="interactiveSeq">
                <p:stCondLst>
                  <p:cond evt="onClick" delay="0">
                    <p:tgtEl>
                      <p:spTgt spid="29"/>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29"/>
                                        </p:tgtEl>
                                      </p:cBhvr>
                                    </p:animEffect>
                                    <p:set>
                                      <p:cBhvr>
                                        <p:cTn id="13" dur="1" fill="hold">
                                          <p:stCondLst>
                                            <p:cond delay="499"/>
                                          </p:stCondLst>
                                        </p:cTn>
                                        <p:tgtEl>
                                          <p:spTgt spid="29"/>
                                        </p:tgtEl>
                                        <p:attrNameLst>
                                          <p:attrName>style.visibility</p:attrName>
                                        </p:attrNameLst>
                                      </p:cBhvr>
                                      <p:to>
                                        <p:strVal val="hidden"/>
                                      </p:to>
                                    </p:set>
                                  </p:childTnLst>
                                </p:cTn>
                              </p:par>
                            </p:childTnLst>
                          </p:cTn>
                        </p:par>
                      </p:childTnLst>
                    </p:cTn>
                  </p:par>
                </p:childTnLst>
              </p:cTn>
              <p:nextCondLst>
                <p:cond evt="onClick" delay="0">
                  <p:tgtEl>
                    <p:spTgt spid="29"/>
                  </p:tgtEl>
                </p:cond>
              </p:nextCondLst>
            </p:seq>
            <p:seq concurrent="1" nextAc="seek">
              <p:cTn id="14" restart="whenNotActive" fill="hold" evtFilter="cancelBubble" nodeType="interactiveSeq">
                <p:stCondLst>
                  <p:cond evt="onClick" delay="0">
                    <p:tgtEl>
                      <p:spTgt spid="30"/>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30"/>
                                        </p:tgtEl>
                                      </p:cBhvr>
                                    </p:animEffect>
                                    <p:set>
                                      <p:cBhvr>
                                        <p:cTn id="19" dur="1" fill="hold">
                                          <p:stCondLst>
                                            <p:cond delay="499"/>
                                          </p:stCondLst>
                                        </p:cTn>
                                        <p:tgtEl>
                                          <p:spTgt spid="30"/>
                                        </p:tgtEl>
                                        <p:attrNameLst>
                                          <p:attrName>style.visibility</p:attrName>
                                        </p:attrNameLst>
                                      </p:cBhvr>
                                      <p:to>
                                        <p:strVal val="hidden"/>
                                      </p:to>
                                    </p:set>
                                  </p:childTnLst>
                                </p:cTn>
                              </p:par>
                            </p:childTnLst>
                          </p:cTn>
                        </p:par>
                      </p:childTnLst>
                    </p:cTn>
                  </p:par>
                </p:childTnLst>
              </p:cTn>
              <p:nextCondLst>
                <p:cond evt="onClick" delay="0">
                  <p:tgtEl>
                    <p:spTgt spid="30"/>
                  </p:tgtEl>
                </p:cond>
              </p:nextCondLst>
            </p:seq>
            <p:seq concurrent="1" nextAc="seek">
              <p:cTn id="20" restart="whenNotActive" fill="hold" evtFilter="cancelBubble" nodeType="interactiveSeq">
                <p:stCondLst>
                  <p:cond evt="onClick" delay="0">
                    <p:tgtEl>
                      <p:spTgt spid="31"/>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31"/>
                                        </p:tgtEl>
                                      </p:cBhvr>
                                    </p:animEffect>
                                    <p:set>
                                      <p:cBhvr>
                                        <p:cTn id="25" dur="1" fill="hold">
                                          <p:stCondLst>
                                            <p:cond delay="499"/>
                                          </p:stCondLst>
                                        </p:cTn>
                                        <p:tgtEl>
                                          <p:spTgt spid="31"/>
                                        </p:tgtEl>
                                        <p:attrNameLst>
                                          <p:attrName>style.visibility</p:attrName>
                                        </p:attrNameLst>
                                      </p:cBhvr>
                                      <p:to>
                                        <p:strVal val="hidden"/>
                                      </p:to>
                                    </p:set>
                                  </p:childTnLst>
                                </p:cTn>
                              </p:par>
                            </p:childTnLst>
                          </p:cTn>
                        </p:par>
                      </p:childTnLst>
                    </p:cTn>
                  </p:par>
                </p:childTnLst>
              </p:cTn>
              <p:nextCondLst>
                <p:cond evt="onClick" delay="0">
                  <p:tgtEl>
                    <p:spTgt spid="31"/>
                  </p:tgtEl>
                </p:cond>
              </p:nextCondLst>
            </p:seq>
            <p:seq concurrent="1" nextAc="seek">
              <p:cTn id="26" restart="whenNotActive" fill="hold" evtFilter="cancelBubble" nodeType="interactiveSeq">
                <p:stCondLst>
                  <p:cond evt="onClick" delay="0">
                    <p:tgtEl>
                      <p:spTgt spid="32"/>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32"/>
                                        </p:tgtEl>
                                      </p:cBhvr>
                                    </p:animEffect>
                                    <p:set>
                                      <p:cBhvr>
                                        <p:cTn id="31" dur="1" fill="hold">
                                          <p:stCondLst>
                                            <p:cond delay="499"/>
                                          </p:stCondLst>
                                        </p:cTn>
                                        <p:tgtEl>
                                          <p:spTgt spid="32"/>
                                        </p:tgtEl>
                                        <p:attrNameLst>
                                          <p:attrName>style.visibility</p:attrName>
                                        </p:attrNameLst>
                                      </p:cBhvr>
                                      <p:to>
                                        <p:strVal val="hidden"/>
                                      </p:to>
                                    </p:set>
                                  </p:childTnLst>
                                </p:cTn>
                              </p:par>
                            </p:childTnLst>
                          </p:cTn>
                        </p:par>
                      </p:childTnLst>
                    </p:cTn>
                  </p:par>
                </p:childTnLst>
              </p:cTn>
              <p:nextCondLst>
                <p:cond evt="onClick" delay="0">
                  <p:tgtEl>
                    <p:spTgt spid="32"/>
                  </p:tgtEl>
                </p:cond>
              </p:nextCondLst>
            </p:seq>
          </p:childTnLst>
        </p:cTn>
      </p:par>
    </p:tnLst>
    <p:bldLst>
      <p:bldP spid="28" grpId="0" animBg="1"/>
      <p:bldP spid="29" grpId="0" animBg="1"/>
      <p:bldP spid="30" grpId="0" animBg="1"/>
      <p:bldP spid="31" grpId="0" animBg="1"/>
      <p:bldP spid="3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Two-tailed test</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265338" y="709214"/>
            <a:ext cx="8288457" cy="584775"/>
          </a:xfrm>
          <a:prstGeom prst="rect">
            <a:avLst/>
          </a:prstGeom>
          <a:noFill/>
        </p:spPr>
        <p:txBody>
          <a:bodyPr wrap="square" rtlCol="0">
            <a:spAutoFit/>
          </a:bodyPr>
          <a:lstStyle/>
          <a:p>
            <a:r>
              <a:rPr lang="en-GB" sz="1600" dirty="0"/>
              <a:t>In the previous example we hypothesised that English/Maths marks were positively correlated. But we could also test whether there was </a:t>
            </a:r>
            <a:r>
              <a:rPr lang="en-GB" sz="1600" b="1" dirty="0"/>
              <a:t>any</a:t>
            </a:r>
            <a:r>
              <a:rPr lang="en-GB" sz="1600" dirty="0"/>
              <a:t> correlation, i.e. positive </a:t>
            </a:r>
            <a:r>
              <a:rPr lang="en-GB" sz="1600" b="1" dirty="0"/>
              <a:t>or</a:t>
            </a:r>
            <a:r>
              <a:rPr lang="en-GB" sz="1600" dirty="0"/>
              <a:t> negative.</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95EE5F78-CB01-4A35-A3A3-0DC579254684}"/>
                  </a:ext>
                </a:extLst>
              </p:cNvPr>
              <p:cNvSpPr txBox="1"/>
              <p:nvPr/>
            </p:nvSpPr>
            <p:spPr>
              <a:xfrm>
                <a:off x="322175" y="1442575"/>
                <a:ext cx="8136904" cy="132343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A scientist takes 30 observations of the masses of two reactants in an experiment. She calculates a product moment correlation coefficient of </a:t>
                </a:r>
                <a14:m>
                  <m:oMath xmlns:m="http://schemas.openxmlformats.org/officeDocument/2006/math">
                    <m:r>
                      <a:rPr lang="en-GB" sz="1600" b="0" i="1" smtClean="0">
                        <a:latin typeface="Cambria Math" panose="02040503050406030204" pitchFamily="18" charset="0"/>
                      </a:rPr>
                      <m:t>𝑟</m:t>
                    </m:r>
                    <m:r>
                      <a:rPr lang="en-GB" sz="1600" b="0" i="1" smtClean="0">
                        <a:latin typeface="Cambria Math" panose="02040503050406030204" pitchFamily="18" charset="0"/>
                      </a:rPr>
                      <m:t>=−0.45</m:t>
                    </m:r>
                  </m:oMath>
                </a14:m>
                <a:r>
                  <a:rPr lang="en-GB" sz="1600" dirty="0"/>
                  <a:t>.</a:t>
                </a:r>
              </a:p>
              <a:p>
                <a:endParaRPr lang="en-GB" sz="1600" dirty="0"/>
              </a:p>
              <a:p>
                <a:r>
                  <a:rPr lang="en-GB" sz="1600" dirty="0"/>
                  <a:t>The scientist believes there is no correlation between the masses of the two reactants. Test at the 10% level of significance, the scientist’s claim, stating your hypotheses clearly.</a:t>
                </a:r>
              </a:p>
            </p:txBody>
          </p:sp>
        </mc:Choice>
        <mc:Fallback xmlns="">
          <p:sp>
            <p:nvSpPr>
              <p:cNvPr id="6" name="TextBox 5">
                <a:extLst>
                  <a:ext uri="{FF2B5EF4-FFF2-40B4-BE49-F238E27FC236}">
                    <a16:creationId xmlns:a16="http://schemas.microsoft.com/office/drawing/2014/main" id="{95EE5F78-CB01-4A35-A3A3-0DC579254684}"/>
                  </a:ext>
                </a:extLst>
              </p:cNvPr>
              <p:cNvSpPr txBox="1">
                <a:spLocks noRot="1" noChangeAspect="1" noMove="1" noResize="1" noEditPoints="1" noAdjustHandles="1" noChangeArrowheads="1" noChangeShapeType="1" noTextEdit="1"/>
              </p:cNvSpPr>
              <p:nvPr/>
            </p:nvSpPr>
            <p:spPr>
              <a:xfrm>
                <a:off x="322175" y="1442575"/>
                <a:ext cx="8136904" cy="1323439"/>
              </a:xfrm>
              <a:prstGeom prst="rect">
                <a:avLst/>
              </a:prstGeom>
              <a:blipFill>
                <a:blip r:embed="rId2"/>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pic>
        <p:nvPicPr>
          <p:cNvPr id="7" name="Picture 6"/>
          <p:cNvPicPr>
            <a:picLocks noChangeAspect="1"/>
          </p:cNvPicPr>
          <p:nvPr/>
        </p:nvPicPr>
        <p:blipFill>
          <a:blip r:embed="rId3"/>
          <a:stretch>
            <a:fillRect/>
          </a:stretch>
        </p:blipFill>
        <p:spPr>
          <a:xfrm>
            <a:off x="229390" y="3039291"/>
            <a:ext cx="3085784" cy="2890664"/>
          </a:xfrm>
          <a:prstGeom prst="rect">
            <a:avLst/>
          </a:prstGeom>
        </p:spPr>
      </p:pic>
      <mc:AlternateContent xmlns:mc="http://schemas.openxmlformats.org/markup-compatibility/2006" xmlns:a14="http://schemas.microsoft.com/office/drawing/2010/main">
        <mc:Choice Requires="a14">
          <p:sp>
            <p:nvSpPr>
              <p:cNvPr id="8" name="TextBox 7"/>
              <p:cNvSpPr txBox="1"/>
              <p:nvPr/>
            </p:nvSpPr>
            <p:spPr>
              <a:xfrm>
                <a:off x="3779912" y="3039291"/>
                <a:ext cx="4176464" cy="3077766"/>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lang="en-GB" sz="1600" b="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r>
                        <a:rPr lang="en-GB" sz="1600" b="0" i="1" smtClean="0">
                          <a:latin typeface="Cambria Math" panose="02040503050406030204" pitchFamily="18" charset="0"/>
                        </a:rPr>
                        <m:t>:</m:t>
                      </m:r>
                      <m:r>
                        <a:rPr lang="en-GB" sz="1600" b="0" i="1" smtClean="0">
                          <a:latin typeface="Cambria Math" panose="02040503050406030204" pitchFamily="18" charset="0"/>
                        </a:rPr>
                        <m:t>𝜌</m:t>
                      </m:r>
                      <m:r>
                        <a:rPr lang="en-GB" sz="1600" b="0" i="1" smtClean="0">
                          <a:latin typeface="Cambria Math" panose="02040503050406030204" pitchFamily="18" charset="0"/>
                        </a:rPr>
                        <m:t>=0</m:t>
                      </m:r>
                    </m:oMath>
                    <m:oMath xmlns:m="http://schemas.openxmlformats.org/officeDocument/2006/math">
                      <m:sSub>
                        <m:sSubPr>
                          <m:ctrlPr>
                            <a:rPr lang="en-GB" sz="1600" b="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1</m:t>
                          </m:r>
                        </m:sub>
                      </m:sSub>
                      <m:r>
                        <a:rPr lang="en-GB" sz="1600" b="0" i="1" smtClean="0">
                          <a:latin typeface="Cambria Math" panose="02040503050406030204" pitchFamily="18" charset="0"/>
                        </a:rPr>
                        <m:t>:</m:t>
                      </m:r>
                      <m:r>
                        <a:rPr lang="en-GB" sz="1600" b="0" i="1" smtClean="0">
                          <a:latin typeface="Cambria Math" panose="02040503050406030204" pitchFamily="18" charset="0"/>
                        </a:rPr>
                        <m:t>𝜌</m:t>
                      </m:r>
                      <m:r>
                        <a:rPr lang="en-GB" sz="1600" b="0" i="1" smtClean="0">
                          <a:latin typeface="Cambria Math" panose="02040503050406030204" pitchFamily="18" charset="0"/>
                        </a:rPr>
                        <m:t>≠0</m:t>
                      </m:r>
                    </m:oMath>
                  </m:oMathPara>
                </a14:m>
                <a:endParaRPr lang="en-GB" sz="1600" dirty="0"/>
              </a:p>
              <a:p>
                <a:r>
                  <a:rPr lang="en-GB" sz="1600" dirty="0"/>
                  <a:t>Sample size </a:t>
                </a:r>
                <a14:m>
                  <m:oMath xmlns:m="http://schemas.openxmlformats.org/officeDocument/2006/math">
                    <m:r>
                      <a:rPr lang="en-GB" sz="1600" b="0" i="1" smtClean="0">
                        <a:latin typeface="Cambria Math" panose="02040503050406030204" pitchFamily="18" charset="0"/>
                      </a:rPr>
                      <m:t>=30</m:t>
                    </m:r>
                  </m:oMath>
                </a14:m>
                <a:endParaRPr lang="en-GB" sz="1600" dirty="0"/>
              </a:p>
              <a:p>
                <a:endParaRPr lang="en-GB" sz="1600" dirty="0"/>
              </a:p>
              <a:p>
                <a:r>
                  <a:rPr lang="en-GB" sz="1600" dirty="0"/>
                  <a:t>Critical value at 5%  significance:</a:t>
                </a:r>
              </a:p>
              <a:p>
                <a:r>
                  <a:rPr lang="en-GB" sz="1600" dirty="0"/>
                  <a:t>0.3061</a:t>
                </a:r>
              </a:p>
              <a:p>
                <a:endParaRPr lang="en-GB" sz="1600" dirty="0"/>
              </a:p>
              <a:p>
                <a14:m>
                  <m:oMath xmlns:m="http://schemas.openxmlformats.org/officeDocument/2006/math">
                    <m:r>
                      <a:rPr lang="en-GB" sz="1600" b="0" i="1" smtClean="0">
                        <a:latin typeface="Cambria Math" panose="02040503050406030204" pitchFamily="18" charset="0"/>
                      </a:rPr>
                      <m:t>−0.45&lt;−0.3061</m:t>
                    </m:r>
                  </m:oMath>
                </a14:m>
                <a:r>
                  <a:rPr lang="en-GB" sz="1600" dirty="0"/>
                  <a:t>, therefore reject </a:t>
                </a:r>
                <a14:m>
                  <m:oMath xmlns:m="http://schemas.openxmlformats.org/officeDocument/2006/math">
                    <m:sSub>
                      <m:sSubPr>
                        <m:ctrlPr>
                          <a:rPr lang="en-GB" sz="1600" b="0" i="1" smtClean="0">
                            <a:latin typeface="Cambria Math" panose="02040503050406030204" pitchFamily="18" charset="0"/>
                          </a:rPr>
                        </m:ctrlPr>
                      </m:sSubPr>
                      <m:e>
                        <m:r>
                          <a:rPr lang="en-GB" sz="1600" b="0" i="1" smtClean="0">
                            <a:latin typeface="Cambria Math" panose="02040503050406030204" pitchFamily="18" charset="0"/>
                          </a:rPr>
                          <m:t>𝐻</m:t>
                        </m:r>
                      </m:e>
                      <m:sub>
                        <m:r>
                          <a:rPr lang="en-GB" sz="1600" b="0" i="1" smtClean="0">
                            <a:latin typeface="Cambria Math" panose="02040503050406030204" pitchFamily="18" charset="0"/>
                          </a:rPr>
                          <m:t>0</m:t>
                        </m:r>
                      </m:sub>
                    </m:sSub>
                  </m:oMath>
                </a14:m>
                <a:r>
                  <a:rPr lang="en-GB" sz="1600" dirty="0"/>
                  <a:t>.</a:t>
                </a:r>
              </a:p>
              <a:p>
                <a:r>
                  <a:rPr lang="en-GB" sz="1600" dirty="0"/>
                  <a:t>There is evidence, at the 10% level of significance, that there is a correlation between the masses of the two reactants.</a:t>
                </a:r>
              </a:p>
              <a:p>
                <a:endParaRPr lang="en-GB" dirty="0"/>
              </a:p>
            </p:txBody>
          </p:sp>
        </mc:Choice>
        <mc:Fallback xmlns="">
          <p:sp>
            <p:nvSpPr>
              <p:cNvPr id="8" name="TextBox 7"/>
              <p:cNvSpPr txBox="1">
                <a:spLocks noRot="1" noChangeAspect="1" noMove="1" noResize="1" noEditPoints="1" noAdjustHandles="1" noChangeArrowheads="1" noChangeShapeType="1" noTextEdit="1"/>
              </p:cNvSpPr>
              <p:nvPr/>
            </p:nvSpPr>
            <p:spPr>
              <a:xfrm>
                <a:off x="3779912" y="3039291"/>
                <a:ext cx="4176464" cy="3077766"/>
              </a:xfrm>
              <a:prstGeom prst="rect">
                <a:avLst/>
              </a:prstGeom>
              <a:blipFill>
                <a:blip r:embed="rId4"/>
                <a:stretch>
                  <a:fillRect l="-730" r="-292"/>
                </a:stretch>
              </a:blipFill>
            </p:spPr>
            <p:txBody>
              <a:bodyPr/>
              <a:lstStyle/>
              <a:p>
                <a:r>
                  <a:rPr lang="en-GB">
                    <a:noFill/>
                  </a:rPr>
                  <a:t> </a:t>
                </a:r>
              </a:p>
            </p:txBody>
          </p:sp>
        </mc:Fallback>
      </mc:AlternateContent>
      <p:sp>
        <p:nvSpPr>
          <p:cNvPr id="9" name="Rectangle 8">
            <a:extLst>
              <a:ext uri="{FF2B5EF4-FFF2-40B4-BE49-F238E27FC236}">
                <a16:creationId xmlns:a16="http://schemas.microsoft.com/office/drawing/2014/main" id="{A92F923A-BED6-4555-B139-684AF1ED5D27}"/>
              </a:ext>
            </a:extLst>
          </p:cNvPr>
          <p:cNvSpPr/>
          <p:nvPr/>
        </p:nvSpPr>
        <p:spPr>
          <a:xfrm>
            <a:off x="4195013" y="2992582"/>
            <a:ext cx="825874" cy="32419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 name="Rectangle 9">
            <a:extLst>
              <a:ext uri="{FF2B5EF4-FFF2-40B4-BE49-F238E27FC236}">
                <a16:creationId xmlns:a16="http://schemas.microsoft.com/office/drawing/2014/main" id="{A92F923A-BED6-4555-B139-684AF1ED5D27}"/>
              </a:ext>
            </a:extLst>
          </p:cNvPr>
          <p:cNvSpPr/>
          <p:nvPr/>
        </p:nvSpPr>
        <p:spPr>
          <a:xfrm>
            <a:off x="4195013" y="3316780"/>
            <a:ext cx="825874" cy="26600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a:extLst>
              <a:ext uri="{FF2B5EF4-FFF2-40B4-BE49-F238E27FC236}">
                <a16:creationId xmlns:a16="http://schemas.microsoft.com/office/drawing/2014/main" id="{A92F923A-BED6-4555-B139-684AF1ED5D27}"/>
              </a:ext>
            </a:extLst>
          </p:cNvPr>
          <p:cNvSpPr/>
          <p:nvPr/>
        </p:nvSpPr>
        <p:spPr>
          <a:xfrm>
            <a:off x="5072688" y="3582786"/>
            <a:ext cx="825874" cy="26600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Rectangle 11">
            <a:extLst>
              <a:ext uri="{FF2B5EF4-FFF2-40B4-BE49-F238E27FC236}">
                <a16:creationId xmlns:a16="http://schemas.microsoft.com/office/drawing/2014/main" id="{A92F923A-BED6-4555-B139-684AF1ED5D27}"/>
              </a:ext>
            </a:extLst>
          </p:cNvPr>
          <p:cNvSpPr/>
          <p:nvPr/>
        </p:nvSpPr>
        <p:spPr>
          <a:xfrm>
            <a:off x="5148064" y="4030630"/>
            <a:ext cx="346649" cy="33355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TextBox 12"/>
          <p:cNvSpPr txBox="1"/>
          <p:nvPr/>
        </p:nvSpPr>
        <p:spPr>
          <a:xfrm>
            <a:off x="7009153" y="3730850"/>
            <a:ext cx="1584176"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400" dirty="0"/>
              <a:t>Two-tailed, so 5% at each tail.</a:t>
            </a:r>
          </a:p>
        </p:txBody>
      </p:sp>
      <p:cxnSp>
        <p:nvCxnSpPr>
          <p:cNvPr id="15" name="Straight Arrow Connector 14"/>
          <p:cNvCxnSpPr/>
          <p:nvPr/>
        </p:nvCxnSpPr>
        <p:spPr>
          <a:xfrm flipH="1">
            <a:off x="5860473" y="3992460"/>
            <a:ext cx="1148682" cy="475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 name="Rectangle 16">
            <a:extLst>
              <a:ext uri="{FF2B5EF4-FFF2-40B4-BE49-F238E27FC236}">
                <a16:creationId xmlns:a16="http://schemas.microsoft.com/office/drawing/2014/main" id="{A92F923A-BED6-4555-B139-684AF1ED5D27}"/>
              </a:ext>
            </a:extLst>
          </p:cNvPr>
          <p:cNvSpPr/>
          <p:nvPr/>
        </p:nvSpPr>
        <p:spPr>
          <a:xfrm>
            <a:off x="3848364" y="4317847"/>
            <a:ext cx="690385" cy="32896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9" name="Rectangle 18">
            <a:extLst>
              <a:ext uri="{FF2B5EF4-FFF2-40B4-BE49-F238E27FC236}">
                <a16:creationId xmlns:a16="http://schemas.microsoft.com/office/drawing/2014/main" id="{A92F923A-BED6-4555-B139-684AF1ED5D27}"/>
              </a:ext>
            </a:extLst>
          </p:cNvPr>
          <p:cNvSpPr/>
          <p:nvPr/>
        </p:nvSpPr>
        <p:spPr>
          <a:xfrm>
            <a:off x="3848364" y="4755607"/>
            <a:ext cx="4108012" cy="116976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418805693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0"/>
                                        </p:tgtEl>
                                      </p:cBhvr>
                                    </p:animEffect>
                                    <p:set>
                                      <p:cBhvr>
                                        <p:cTn id="13"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14" restart="whenNotActive" fill="hold" evtFilter="cancelBubble" nodeType="interactiveSeq">
                <p:stCondLst>
                  <p:cond evt="onClick" delay="0">
                    <p:tgtEl>
                      <p:spTgt spid="11"/>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1"/>
                                        </p:tgtEl>
                                      </p:cBhvr>
                                    </p:animEffect>
                                    <p:set>
                                      <p:cBhvr>
                                        <p:cTn id="19"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20" restart="whenNotActive" fill="hold" evtFilter="cancelBubble" nodeType="interactiveSeq">
                <p:stCondLst>
                  <p:cond evt="onClick" delay="0">
                    <p:tgtEl>
                      <p:spTgt spid="12"/>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2"/>
                                        </p:tgtEl>
                                      </p:cBhvr>
                                    </p:animEffect>
                                    <p:set>
                                      <p:cBhvr>
                                        <p:cTn id="25" dur="1" fill="hold">
                                          <p:stCondLst>
                                            <p:cond delay="499"/>
                                          </p:stCondLst>
                                        </p:cTn>
                                        <p:tgtEl>
                                          <p:spTgt spid="12"/>
                                        </p:tgtEl>
                                        <p:attrNameLst>
                                          <p:attrName>style.visibility</p:attrName>
                                        </p:attrNameLst>
                                      </p:cBhvr>
                                      <p:to>
                                        <p:strVal val="hidden"/>
                                      </p:to>
                                    </p:se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par>
                                <p:cTn id="30" presetID="10"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childTnLst>
              </p:cTn>
              <p:nextCondLst>
                <p:cond evt="onClick" delay="0">
                  <p:tgtEl>
                    <p:spTgt spid="12"/>
                  </p:tgtEl>
                </p:cond>
              </p:nextCondLst>
            </p:seq>
            <p:seq concurrent="1" nextAc="seek">
              <p:cTn id="33" restart="whenNotActive" fill="hold" evtFilter="cancelBubble" nodeType="interactiveSeq">
                <p:stCondLst>
                  <p:cond evt="onClick" delay="0">
                    <p:tgtEl>
                      <p:spTgt spid="17"/>
                    </p:tgtEl>
                  </p:cond>
                </p:stCondLst>
                <p:endSync evt="end" delay="0">
                  <p:rtn val="all"/>
                </p:endSync>
                <p:childTnLst>
                  <p:par>
                    <p:cTn id="34" fill="hold">
                      <p:stCondLst>
                        <p:cond delay="0"/>
                      </p:stCondLst>
                      <p:childTnLst>
                        <p:par>
                          <p:cTn id="35" fill="hold">
                            <p:stCondLst>
                              <p:cond delay="0"/>
                            </p:stCondLst>
                            <p:childTnLst>
                              <p:par>
                                <p:cTn id="36" presetID="10" presetClass="exit" presetSubtype="0" fill="hold" grpId="0" nodeType="clickEffect">
                                  <p:stCondLst>
                                    <p:cond delay="0"/>
                                  </p:stCondLst>
                                  <p:childTnLst>
                                    <p:animEffect transition="out" filter="fade">
                                      <p:cBhvr>
                                        <p:cTn id="37" dur="500"/>
                                        <p:tgtEl>
                                          <p:spTgt spid="17"/>
                                        </p:tgtEl>
                                      </p:cBhvr>
                                    </p:animEffect>
                                    <p:set>
                                      <p:cBhvr>
                                        <p:cTn id="38" dur="1" fill="hold">
                                          <p:stCondLst>
                                            <p:cond delay="499"/>
                                          </p:stCondLst>
                                        </p:cTn>
                                        <p:tgtEl>
                                          <p:spTgt spid="17"/>
                                        </p:tgtEl>
                                        <p:attrNameLst>
                                          <p:attrName>style.visibility</p:attrName>
                                        </p:attrNameLst>
                                      </p:cBhvr>
                                      <p:to>
                                        <p:strVal val="hidden"/>
                                      </p:to>
                                    </p:set>
                                  </p:childTnLst>
                                </p:cTn>
                              </p:par>
                            </p:childTnLst>
                          </p:cTn>
                        </p:par>
                      </p:childTnLst>
                    </p:cTn>
                  </p:par>
                </p:childTnLst>
              </p:cTn>
              <p:nextCondLst>
                <p:cond evt="onClick" delay="0">
                  <p:tgtEl>
                    <p:spTgt spid="17"/>
                  </p:tgtEl>
                </p:cond>
              </p:nextCondLst>
            </p:seq>
            <p:seq concurrent="1" nextAc="seek">
              <p:cTn id="39" restart="whenNotActive" fill="hold" evtFilter="cancelBubble" nodeType="interactiveSeq">
                <p:stCondLst>
                  <p:cond evt="onClick" delay="0">
                    <p:tgtEl>
                      <p:spTgt spid="19"/>
                    </p:tgtEl>
                  </p:cond>
                </p:stCondLst>
                <p:endSync evt="end" delay="0">
                  <p:rtn val="all"/>
                </p:endSync>
                <p:childTnLst>
                  <p:par>
                    <p:cTn id="40" fill="hold">
                      <p:stCondLst>
                        <p:cond delay="0"/>
                      </p:stCondLst>
                      <p:childTnLst>
                        <p:par>
                          <p:cTn id="41" fill="hold">
                            <p:stCondLst>
                              <p:cond delay="0"/>
                            </p:stCondLst>
                            <p:childTnLst>
                              <p:par>
                                <p:cTn id="42" presetID="10" presetClass="exit" presetSubtype="0" fill="hold" grpId="0" nodeType="clickEffect">
                                  <p:stCondLst>
                                    <p:cond delay="0"/>
                                  </p:stCondLst>
                                  <p:childTnLst>
                                    <p:animEffect transition="out" filter="fade">
                                      <p:cBhvr>
                                        <p:cTn id="43" dur="500"/>
                                        <p:tgtEl>
                                          <p:spTgt spid="19"/>
                                        </p:tgtEl>
                                      </p:cBhvr>
                                    </p:animEffect>
                                    <p:set>
                                      <p:cBhvr>
                                        <p:cTn id="44"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childTnLst>
        </p:cTn>
      </p:par>
    </p:tnLst>
    <p:bldLst>
      <p:bldP spid="9" grpId="0" animBg="1"/>
      <p:bldP spid="10" grpId="0" animBg="1"/>
      <p:bldP spid="11" grpId="0" animBg="1"/>
      <p:bldP spid="12" grpId="0" animBg="1"/>
      <p:bldP spid="13" grpId="0" animBg="1"/>
      <p:bldP spid="17" grpId="0" animBg="1"/>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1C</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25840"/>
            <a:ext cx="7920880" cy="830997"/>
          </a:xfrm>
          <a:prstGeom prst="rect">
            <a:avLst/>
          </a:prstGeom>
          <a:noFill/>
        </p:spPr>
        <p:txBody>
          <a:bodyPr wrap="square" rtlCol="0">
            <a:spAutoFit/>
          </a:bodyPr>
          <a:lstStyle/>
          <a:p>
            <a:r>
              <a:rPr lang="en-GB" sz="2400" dirty="0"/>
              <a:t>Pearson Pure Mathematics Year 1/AS</a:t>
            </a:r>
          </a:p>
          <a:p>
            <a:r>
              <a:rPr lang="en-GB" sz="2400" dirty="0"/>
              <a:t>Pages 10-12</a:t>
            </a:r>
          </a:p>
        </p:txBody>
      </p:sp>
      <p:cxnSp>
        <p:nvCxnSpPr>
          <p:cNvPr id="6" name="Straight Connector 5"/>
          <p:cNvCxnSpPr/>
          <p:nvPr/>
        </p:nvCxnSpPr>
        <p:spPr>
          <a:xfrm>
            <a:off x="0" y="1739717"/>
            <a:ext cx="9144000" cy="0"/>
          </a:xfrm>
          <a:prstGeom prst="line">
            <a:avLst/>
          </a:prstGeom>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DF0D6FD1-3915-2C4D-B900-50D0E69273AD}"/>
              </a:ext>
            </a:extLst>
          </p:cNvPr>
          <p:cNvSpPr txBox="1"/>
          <p:nvPr/>
        </p:nvSpPr>
        <p:spPr>
          <a:xfrm>
            <a:off x="611560" y="2682537"/>
            <a:ext cx="6336704" cy="2677656"/>
          </a:xfrm>
          <a:prstGeom prst="rect">
            <a:avLst/>
          </a:prstGeom>
          <a:noFill/>
        </p:spPr>
        <p:txBody>
          <a:bodyPr wrap="square" rtlCol="0">
            <a:spAutoFit/>
          </a:bodyPr>
          <a:lstStyle/>
          <a:p>
            <a:r>
              <a:rPr lang="en-US" sz="2400" dirty="0"/>
              <a:t>Complete before the lesson		Q1-2</a:t>
            </a:r>
          </a:p>
          <a:p>
            <a:endParaRPr lang="en-US" sz="2400" dirty="0"/>
          </a:p>
          <a:p>
            <a:r>
              <a:rPr lang="en-US" sz="2400" dirty="0"/>
              <a:t>In Class:			</a:t>
            </a:r>
          </a:p>
          <a:p>
            <a:r>
              <a:rPr lang="en-US" sz="2400" dirty="0">
                <a:solidFill>
                  <a:srgbClr val="00B050"/>
                </a:solidFill>
              </a:rPr>
              <a:t>Green</a:t>
            </a:r>
            <a:r>
              <a:rPr lang="en-US" sz="2400" dirty="0"/>
              <a:t>					Q3-4</a:t>
            </a:r>
          </a:p>
          <a:p>
            <a:r>
              <a:rPr lang="en-US" sz="2400" dirty="0">
                <a:solidFill>
                  <a:schemeClr val="accent6"/>
                </a:solidFill>
              </a:rPr>
              <a:t>Amber</a:t>
            </a:r>
            <a:r>
              <a:rPr lang="en-US" sz="2400" dirty="0"/>
              <a:t> 					Q5-6</a:t>
            </a:r>
          </a:p>
          <a:p>
            <a:r>
              <a:rPr lang="en-US" sz="2400" dirty="0">
                <a:solidFill>
                  <a:srgbClr val="FF0000"/>
                </a:solidFill>
              </a:rPr>
              <a:t>Red</a:t>
            </a:r>
            <a:r>
              <a:rPr lang="en-US" sz="2400" dirty="0"/>
              <a:t>					Q7-10</a:t>
            </a:r>
          </a:p>
          <a:p>
            <a:endParaRPr lang="en-US" sz="2400" dirty="0"/>
          </a:p>
        </p:txBody>
      </p:sp>
    </p:spTree>
    <p:extLst>
      <p:ext uri="{BB962C8B-B14F-4D97-AF65-F5344CB8AC3E}">
        <p14:creationId xmlns:p14="http://schemas.microsoft.com/office/powerpoint/2010/main" val="1997250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i="0" dirty="0">
                  <a:latin typeface="+mj-lt"/>
                </a:rPr>
                <a:t>Use of DrFrostMaths for practice</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4"/>
          <p:cNvPicPr>
            <a:picLocks noChangeAspect="1"/>
          </p:cNvPicPr>
          <p:nvPr/>
        </p:nvPicPr>
        <p:blipFill>
          <a:blip r:embed="rId2"/>
          <a:stretch>
            <a:fillRect/>
          </a:stretch>
        </p:blipFill>
        <p:spPr>
          <a:xfrm>
            <a:off x="250613" y="836530"/>
            <a:ext cx="7729274" cy="3349352"/>
          </a:xfrm>
          <a:prstGeom prst="rect">
            <a:avLst/>
          </a:prstGeom>
          <a:effectLst>
            <a:outerShdw blurRad="63500" sx="102000" sy="102000" algn="ctr" rotWithShape="0">
              <a:prstClr val="black">
                <a:alpha val="40000"/>
              </a:prstClr>
            </a:outerShdw>
          </a:effectLst>
        </p:spPr>
      </p:pic>
      <p:pic>
        <p:nvPicPr>
          <p:cNvPr id="6" name="Picture 5"/>
          <p:cNvPicPr>
            <a:picLocks noChangeAspect="1"/>
          </p:cNvPicPr>
          <p:nvPr/>
        </p:nvPicPr>
        <p:blipFill>
          <a:blip r:embed="rId3"/>
          <a:stretch>
            <a:fillRect/>
          </a:stretch>
        </p:blipFill>
        <p:spPr>
          <a:xfrm>
            <a:off x="848571" y="4876609"/>
            <a:ext cx="4536504" cy="1783043"/>
          </a:xfrm>
          <a:prstGeom prst="rect">
            <a:avLst/>
          </a:prstGeom>
          <a:effectLst>
            <a:outerShdw blurRad="63500" sx="102000" sy="102000" algn="ctr" rotWithShape="0">
              <a:prstClr val="black">
                <a:alpha val="40000"/>
              </a:prstClr>
            </a:outerShdw>
          </a:effectLst>
        </p:spPr>
      </p:pic>
      <p:sp>
        <p:nvSpPr>
          <p:cNvPr id="7" name="Arrow: Down 6"/>
          <p:cNvSpPr/>
          <p:nvPr/>
        </p:nvSpPr>
        <p:spPr>
          <a:xfrm>
            <a:off x="3647627" y="4185883"/>
            <a:ext cx="612068" cy="611088"/>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
        <p:nvSpPr>
          <p:cNvPr id="8" name="TextBox 7"/>
          <p:cNvSpPr txBox="1"/>
          <p:nvPr/>
        </p:nvSpPr>
        <p:spPr>
          <a:xfrm>
            <a:off x="5148064" y="4365104"/>
            <a:ext cx="3816424" cy="646331"/>
          </a:xfrm>
          <a:prstGeom prst="rect">
            <a:avLst/>
          </a:prstGeom>
          <a:solidFill>
            <a:schemeClr val="bg1"/>
          </a:solidFill>
          <a:ln>
            <a:solidFill>
              <a:schemeClr val="tx1"/>
            </a:solidFill>
          </a:ln>
        </p:spPr>
        <p:txBody>
          <a:bodyPr wrap="square" rtlCol="0">
            <a:spAutoFit/>
          </a:bodyPr>
          <a:lstStyle/>
          <a:p>
            <a:r>
              <a:rPr lang="en-GB" dirty="0"/>
              <a:t>Register for </a:t>
            </a:r>
            <a:r>
              <a:rPr lang="en-GB" b="1" dirty="0"/>
              <a:t>free</a:t>
            </a:r>
            <a:r>
              <a:rPr lang="en-GB" dirty="0"/>
              <a:t> at:</a:t>
            </a:r>
          </a:p>
          <a:p>
            <a:r>
              <a:rPr lang="en-GB" dirty="0">
                <a:hlinkClick r:id="rId4"/>
              </a:rPr>
              <a:t>www.drfrostmaths.com/homework</a:t>
            </a:r>
            <a:r>
              <a:rPr lang="en-GB" dirty="0"/>
              <a:t> </a:t>
            </a:r>
          </a:p>
        </p:txBody>
      </p:sp>
      <p:sp>
        <p:nvSpPr>
          <p:cNvPr id="9" name="TextBox 8"/>
          <p:cNvSpPr txBox="1"/>
          <p:nvPr/>
        </p:nvSpPr>
        <p:spPr>
          <a:xfrm>
            <a:off x="5148064" y="5011435"/>
            <a:ext cx="3816424" cy="156966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Practise questions by chapter, including past paper Edexcel questions and extension questions (e.g. MAT).</a:t>
            </a:r>
          </a:p>
          <a:p>
            <a:endParaRPr lang="en-GB" sz="1600" dirty="0"/>
          </a:p>
          <a:p>
            <a:r>
              <a:rPr lang="en-GB" sz="1600" dirty="0"/>
              <a:t>Teachers: you can create student accounts (or students can register themselves).</a:t>
            </a:r>
          </a:p>
        </p:txBody>
      </p:sp>
    </p:spTree>
    <p:extLst>
      <p:ext uri="{BB962C8B-B14F-4D97-AF65-F5344CB8AC3E}">
        <p14:creationId xmlns:p14="http://schemas.microsoft.com/office/powerpoint/2010/main" val="1321363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Chapter Overview</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6" name="TextBox 5"/>
              <p:cNvSpPr txBox="1"/>
              <p:nvPr/>
            </p:nvSpPr>
            <p:spPr>
              <a:xfrm>
                <a:off x="916028" y="1630451"/>
                <a:ext cx="2863883" cy="120032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Recap of Pure Year 1. Using </a:t>
                </a:r>
                <a14:m>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𝑎</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𝑏</m:t>
                        </m:r>
                      </m:e>
                      <m:sup>
                        <m:r>
                          <a:rPr lang="en-GB" b="0" i="1" smtClean="0">
                            <a:latin typeface="Cambria Math" panose="02040503050406030204" pitchFamily="18" charset="0"/>
                          </a:rPr>
                          <m:t>𝑥</m:t>
                        </m:r>
                      </m:sup>
                    </m:sSup>
                  </m:oMath>
                </a14:m>
                <a:r>
                  <a:rPr lang="en-GB" dirty="0"/>
                  <a:t> to model an exponential relationship between two variables.</a:t>
                </a:r>
              </a:p>
            </p:txBody>
          </p:sp>
        </mc:Choice>
        <mc:Fallback xmlns="">
          <p:sp>
            <p:nvSpPr>
              <p:cNvPr id="6" name="TextBox 5"/>
              <p:cNvSpPr txBox="1">
                <a:spLocks noRot="1" noChangeAspect="1" noMove="1" noResize="1" noEditPoints="1" noAdjustHandles="1" noChangeArrowheads="1" noChangeShapeType="1" noTextEdit="1"/>
              </p:cNvSpPr>
              <p:nvPr/>
            </p:nvSpPr>
            <p:spPr>
              <a:xfrm>
                <a:off x="916028" y="1630451"/>
                <a:ext cx="2863883" cy="1200329"/>
              </a:xfrm>
              <a:prstGeom prst="rect">
                <a:avLst/>
              </a:prstGeom>
              <a:blipFill>
                <a:blip r:embed="rId2"/>
                <a:stretch>
                  <a:fillRect b="-448"/>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
        <p:nvSpPr>
          <p:cNvPr id="7" name="TextBox 6"/>
          <p:cNvSpPr txBox="1"/>
          <p:nvPr/>
        </p:nvSpPr>
        <p:spPr>
          <a:xfrm>
            <a:off x="937803" y="1239561"/>
            <a:ext cx="2842107"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1</a:t>
            </a:r>
            <a:r>
              <a:rPr lang="en-GB" dirty="0"/>
              <a:t>:: Exponential Models</a:t>
            </a:r>
          </a:p>
        </p:txBody>
      </p:sp>
      <p:sp>
        <p:nvSpPr>
          <p:cNvPr id="10" name="TextBox 9"/>
          <p:cNvSpPr txBox="1"/>
          <p:nvPr/>
        </p:nvSpPr>
        <p:spPr>
          <a:xfrm>
            <a:off x="467544" y="4200586"/>
            <a:ext cx="3024336" cy="1754326"/>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Find the first 4 terms in the We want to test whether two variables have some kind of correlation, or whether any correlation observed just happened by chance.</a:t>
            </a:r>
          </a:p>
        </p:txBody>
      </p:sp>
      <p:sp>
        <p:nvSpPr>
          <p:cNvPr id="11" name="TextBox 10"/>
          <p:cNvSpPr txBox="1"/>
          <p:nvPr/>
        </p:nvSpPr>
        <p:spPr>
          <a:xfrm>
            <a:off x="467544" y="3831254"/>
            <a:ext cx="3024336"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3</a:t>
            </a:r>
            <a:r>
              <a:rPr lang="en-GB" dirty="0"/>
              <a:t>:: Hypothesis Testing for no correlation</a:t>
            </a:r>
          </a:p>
        </p:txBody>
      </p:sp>
      <mc:AlternateContent xmlns:mc="http://schemas.openxmlformats.org/markup-compatibility/2006" xmlns:a14="http://schemas.microsoft.com/office/drawing/2010/main">
        <mc:Choice Requires="a14">
          <p:sp>
            <p:nvSpPr>
              <p:cNvPr id="19" name="TextBox 18"/>
              <p:cNvSpPr txBox="1"/>
              <p:nvPr/>
            </p:nvSpPr>
            <p:spPr>
              <a:xfrm>
                <a:off x="4355976" y="1946392"/>
                <a:ext cx="3744415" cy="120032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Using the Product Moment Correlation Coefficient (PMCC), </a:t>
                </a:r>
                <a14:m>
                  <m:oMath xmlns:m="http://schemas.openxmlformats.org/officeDocument/2006/math">
                    <m:r>
                      <a:rPr lang="en-GB" b="0" i="1" smtClean="0">
                        <a:latin typeface="Cambria Math" panose="02040503050406030204" pitchFamily="18" charset="0"/>
                      </a:rPr>
                      <m:t>𝑟</m:t>
                    </m:r>
                  </m:oMath>
                </a14:m>
                <a:r>
                  <a:rPr lang="en-GB" dirty="0"/>
                  <a:t>, to measure the strength of correlation between two variables.</a:t>
                </a:r>
              </a:p>
            </p:txBody>
          </p:sp>
        </mc:Choice>
        <mc:Fallback xmlns="">
          <p:sp>
            <p:nvSpPr>
              <p:cNvPr id="19" name="TextBox 18"/>
              <p:cNvSpPr txBox="1">
                <a:spLocks noRot="1" noChangeAspect="1" noMove="1" noResize="1" noEditPoints="1" noAdjustHandles="1" noChangeArrowheads="1" noChangeShapeType="1" noTextEdit="1"/>
              </p:cNvSpPr>
              <p:nvPr/>
            </p:nvSpPr>
            <p:spPr>
              <a:xfrm>
                <a:off x="4355976" y="1946392"/>
                <a:ext cx="3744415" cy="1200329"/>
              </a:xfrm>
              <a:prstGeom prst="rect">
                <a:avLst/>
              </a:prstGeom>
              <a:blipFill>
                <a:blip r:embed="rId3"/>
                <a:stretch>
                  <a:fillRect b="-448"/>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
        <p:nvSpPr>
          <p:cNvPr id="20" name="TextBox 19"/>
          <p:cNvSpPr txBox="1"/>
          <p:nvPr/>
        </p:nvSpPr>
        <p:spPr>
          <a:xfrm>
            <a:off x="4355976" y="1586352"/>
            <a:ext cx="3744415"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b="1" dirty="0"/>
              <a:t>2</a:t>
            </a:r>
            <a:r>
              <a:rPr lang="en-GB" dirty="0"/>
              <a:t>:: Measuring Correlation</a:t>
            </a:r>
          </a:p>
        </p:txBody>
      </p:sp>
      <mc:AlternateContent xmlns:mc="http://schemas.openxmlformats.org/markup-compatibility/2006" xmlns:a14="http://schemas.microsoft.com/office/drawing/2010/main">
        <mc:Choice Requires="a14">
          <p:sp>
            <p:nvSpPr>
              <p:cNvPr id="5" name="TextBox 4"/>
              <p:cNvSpPr txBox="1"/>
              <p:nvPr/>
            </p:nvSpPr>
            <p:spPr>
              <a:xfrm>
                <a:off x="4716016" y="5094869"/>
                <a:ext cx="4176464" cy="95410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400" b="1" dirty="0"/>
                  <a:t>Teacher Notes: </a:t>
                </a:r>
                <a:r>
                  <a:rPr lang="en-GB" sz="1400" dirty="0"/>
                  <a:t>(1) is mostly a recap of Pure Year 1. (2) is in the old S1 module, but students now just use their calculator to calculate </a:t>
                </a:r>
                <a14:m>
                  <m:oMath xmlns:m="http://schemas.openxmlformats.org/officeDocument/2006/math">
                    <m:r>
                      <a:rPr lang="en-GB" sz="1400" b="0" i="1" smtClean="0">
                        <a:latin typeface="Cambria Math" panose="02040503050406030204" pitchFamily="18" charset="0"/>
                      </a:rPr>
                      <m:t>𝑟</m:t>
                    </m:r>
                  </m:oMath>
                </a14:m>
                <a:r>
                  <a:rPr lang="en-GB" sz="1400" dirty="0"/>
                  <a:t>; they do not need to use formulae. (3) is from the old S3 module but simplified.</a:t>
                </a:r>
              </a:p>
            </p:txBody>
          </p:sp>
        </mc:Choice>
        <mc:Fallback xmlns="">
          <p:sp>
            <p:nvSpPr>
              <p:cNvPr id="5" name="TextBox 4"/>
              <p:cNvSpPr txBox="1">
                <a:spLocks noRot="1" noChangeAspect="1" noMove="1" noResize="1" noEditPoints="1" noAdjustHandles="1" noChangeArrowheads="1" noChangeShapeType="1" noTextEdit="1"/>
              </p:cNvSpPr>
              <p:nvPr/>
            </p:nvSpPr>
            <p:spPr>
              <a:xfrm>
                <a:off x="4716016" y="5094869"/>
                <a:ext cx="4176464" cy="954107"/>
              </a:xfrm>
              <a:prstGeom prst="rect">
                <a:avLst/>
              </a:prstGeom>
              <a:blipFill>
                <a:blip r:embed="rId4"/>
                <a:stretch>
                  <a:fillRect l="-145" r="-581" b="-4375"/>
                </a:stretch>
              </a:blipFill>
            </p:spPr>
            <p:txBody>
              <a:bodyPr/>
              <a:lstStyle/>
              <a:p>
                <a:r>
                  <a:rPr lang="en-GB">
                    <a:noFill/>
                  </a:rPr>
                  <a:t> </a:t>
                </a:r>
              </a:p>
            </p:txBody>
          </p:sp>
        </mc:Fallback>
      </mc:AlternateContent>
    </p:spTree>
    <p:extLst>
      <p:ext uri="{BB962C8B-B14F-4D97-AF65-F5344CB8AC3E}">
        <p14:creationId xmlns:p14="http://schemas.microsoft.com/office/powerpoint/2010/main" val="3808051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3074" cy="599127"/>
            <a:chOff x="0" y="13335"/>
            <a:chExt cx="9144218" cy="599127"/>
          </a:xfrm>
        </p:grpSpPr>
        <p:sp>
          <p:nvSpPr>
            <p:cNvPr id="5"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b="1" dirty="0"/>
                <a:t>RECAP </a:t>
              </a:r>
              <a:r>
                <a:rPr lang="en-GB" sz="3200" dirty="0"/>
                <a:t>:: What is regression?</a:t>
              </a:r>
            </a:p>
          </p:txBody>
        </p:sp>
        <p:cxnSp>
          <p:nvCxnSpPr>
            <p:cNvPr id="6" name="Straight Connector 5"/>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8" name="Straight Arrow Connector 7"/>
          <p:cNvCxnSpPr/>
          <p:nvPr/>
        </p:nvCxnSpPr>
        <p:spPr>
          <a:xfrm flipV="1">
            <a:off x="755576" y="1010761"/>
            <a:ext cx="0" cy="28083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flipV="1">
            <a:off x="755576" y="3819073"/>
            <a:ext cx="4680520"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3164121" y="3868890"/>
                <a:ext cx="2520280" cy="369332"/>
              </a:xfrm>
              <a:prstGeom prst="rect">
                <a:avLst/>
              </a:prstGeom>
              <a:noFill/>
            </p:spPr>
            <p:txBody>
              <a:bodyPr wrap="square" rtlCol="0">
                <a:spAutoFit/>
              </a:bodyPr>
              <a:lstStyle/>
              <a:p>
                <a:r>
                  <a:rPr lang="en-GB" dirty="0"/>
                  <a:t>Time spent revising </a:t>
                </a:r>
                <a14:m>
                  <m:oMath xmlns:m="http://schemas.openxmlformats.org/officeDocument/2006/math">
                    <m:r>
                      <a:rPr lang="en-GB" b="0" i="1" smtClean="0">
                        <a:latin typeface="Cambria Math"/>
                      </a:rPr>
                      <m:t>(</m:t>
                    </m:r>
                    <m:r>
                      <a:rPr lang="en-GB" b="0" i="1" smtClean="0">
                        <a:latin typeface="Cambria Math"/>
                      </a:rPr>
                      <m:t>𝑥</m:t>
                    </m:r>
                    <m:r>
                      <a:rPr lang="en-GB" b="0" i="1" smtClean="0">
                        <a:latin typeface="Cambria Math"/>
                      </a:rPr>
                      <m:t>)</m:t>
                    </m:r>
                  </m:oMath>
                </a14:m>
                <a:endParaRPr lang="en-GB" dirty="0"/>
              </a:p>
            </p:txBody>
          </p:sp>
        </mc:Choice>
        <mc:Fallback xmlns="">
          <p:sp>
            <p:nvSpPr>
              <p:cNvPr id="12" name="TextBox 11"/>
              <p:cNvSpPr txBox="1">
                <a:spLocks noRot="1" noChangeAspect="1" noMove="1" noResize="1" noEditPoints="1" noAdjustHandles="1" noChangeArrowheads="1" noChangeShapeType="1" noTextEdit="1"/>
              </p:cNvSpPr>
              <p:nvPr/>
            </p:nvSpPr>
            <p:spPr>
              <a:xfrm>
                <a:off x="3164121" y="3868890"/>
                <a:ext cx="2520280" cy="369332"/>
              </a:xfrm>
              <a:prstGeom prst="rect">
                <a:avLst/>
              </a:prstGeom>
              <a:blipFill>
                <a:blip r:embed="rId2"/>
                <a:stretch>
                  <a:fillRect l="-1937" t="-10000" b="-2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rot="16200000">
                <a:off x="-369839" y="2037531"/>
                <a:ext cx="1728192" cy="369332"/>
              </a:xfrm>
              <a:prstGeom prst="rect">
                <a:avLst/>
              </a:prstGeom>
              <a:noFill/>
            </p:spPr>
            <p:txBody>
              <a:bodyPr wrap="square" rtlCol="0">
                <a:spAutoFit/>
              </a:bodyPr>
              <a:lstStyle/>
              <a:p>
                <a:r>
                  <a:rPr lang="en-GB" dirty="0"/>
                  <a:t>Exam mark </a:t>
                </a:r>
                <a14:m>
                  <m:oMath xmlns:m="http://schemas.openxmlformats.org/officeDocument/2006/math">
                    <m:r>
                      <a:rPr lang="en-GB" b="0" i="1" smtClean="0">
                        <a:latin typeface="Cambria Math"/>
                      </a:rPr>
                      <m:t>(</m:t>
                    </m:r>
                    <m:r>
                      <a:rPr lang="en-GB" b="0" i="1" smtClean="0">
                        <a:latin typeface="Cambria Math"/>
                      </a:rPr>
                      <m:t>𝑦</m:t>
                    </m:r>
                    <m:r>
                      <a:rPr lang="en-GB" b="0" i="1" smtClean="0">
                        <a:latin typeface="Cambria Math"/>
                      </a:rPr>
                      <m:t>)</m:t>
                    </m:r>
                  </m:oMath>
                </a14:m>
                <a:endParaRPr lang="en-GB" dirty="0"/>
              </a:p>
            </p:txBody>
          </p:sp>
        </mc:Choice>
        <mc:Fallback xmlns="">
          <p:sp>
            <p:nvSpPr>
              <p:cNvPr id="13" name="TextBox 12"/>
              <p:cNvSpPr txBox="1">
                <a:spLocks noRot="1" noChangeAspect="1" noMove="1" noResize="1" noEditPoints="1" noAdjustHandles="1" noChangeArrowheads="1" noChangeShapeType="1" noTextEdit="1"/>
              </p:cNvSpPr>
              <p:nvPr/>
            </p:nvSpPr>
            <p:spPr>
              <a:xfrm rot="16200000">
                <a:off x="-369839" y="2037531"/>
                <a:ext cx="1728192" cy="369332"/>
              </a:xfrm>
              <a:prstGeom prst="rect">
                <a:avLst/>
              </a:prstGeom>
              <a:blipFill>
                <a:blip r:embed="rId3"/>
                <a:stretch>
                  <a:fillRect l="-10000" r="-26667" b="-3180"/>
                </a:stretch>
              </a:blipFill>
            </p:spPr>
            <p:txBody>
              <a:bodyPr/>
              <a:lstStyle/>
              <a:p>
                <a:r>
                  <a:rPr lang="en-GB">
                    <a:noFill/>
                  </a:rPr>
                  <a:t> </a:t>
                </a:r>
              </a:p>
            </p:txBody>
          </p:sp>
        </mc:Fallback>
      </mc:AlternateContent>
      <p:grpSp>
        <p:nvGrpSpPr>
          <p:cNvPr id="19" name="Group 18"/>
          <p:cNvGrpSpPr/>
          <p:nvPr/>
        </p:nvGrpSpPr>
        <p:grpSpPr>
          <a:xfrm>
            <a:off x="1043608" y="3098993"/>
            <a:ext cx="216024" cy="216024"/>
            <a:chOff x="3347864" y="2780928"/>
            <a:chExt cx="216024" cy="216024"/>
          </a:xfrm>
        </p:grpSpPr>
        <p:cxnSp>
          <p:nvCxnSpPr>
            <p:cNvPr id="15" name="Straight Connector 14"/>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0" name="Group 19"/>
          <p:cNvGrpSpPr/>
          <p:nvPr/>
        </p:nvGrpSpPr>
        <p:grpSpPr>
          <a:xfrm>
            <a:off x="1619672" y="3098993"/>
            <a:ext cx="216024" cy="216024"/>
            <a:chOff x="3347864" y="2780928"/>
            <a:chExt cx="216024" cy="216024"/>
          </a:xfrm>
        </p:grpSpPr>
        <p:cxnSp>
          <p:nvCxnSpPr>
            <p:cNvPr id="21" name="Straight Connector 20"/>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3" name="Group 22"/>
          <p:cNvGrpSpPr/>
          <p:nvPr/>
        </p:nvGrpSpPr>
        <p:grpSpPr>
          <a:xfrm>
            <a:off x="2017812" y="2494354"/>
            <a:ext cx="216024" cy="216024"/>
            <a:chOff x="3347864" y="2780928"/>
            <a:chExt cx="216024" cy="216024"/>
          </a:xfrm>
        </p:grpSpPr>
        <p:cxnSp>
          <p:nvCxnSpPr>
            <p:cNvPr id="24" name="Straight Connector 23"/>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6" name="Group 25"/>
          <p:cNvGrpSpPr/>
          <p:nvPr/>
        </p:nvGrpSpPr>
        <p:grpSpPr>
          <a:xfrm>
            <a:off x="2593876" y="2624467"/>
            <a:ext cx="216024" cy="216024"/>
            <a:chOff x="3347864" y="2780928"/>
            <a:chExt cx="216024" cy="216024"/>
          </a:xfrm>
        </p:grpSpPr>
        <p:cxnSp>
          <p:nvCxnSpPr>
            <p:cNvPr id="27" name="Straight Connector 26"/>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9" name="Group 28"/>
          <p:cNvGrpSpPr/>
          <p:nvPr/>
        </p:nvGrpSpPr>
        <p:grpSpPr>
          <a:xfrm>
            <a:off x="2930674" y="1607569"/>
            <a:ext cx="216024" cy="216024"/>
            <a:chOff x="3347864" y="2780928"/>
            <a:chExt cx="216024" cy="216024"/>
          </a:xfrm>
        </p:grpSpPr>
        <p:cxnSp>
          <p:nvCxnSpPr>
            <p:cNvPr id="30" name="Straight Connector 29"/>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32" name="Group 31"/>
          <p:cNvGrpSpPr/>
          <p:nvPr/>
        </p:nvGrpSpPr>
        <p:grpSpPr>
          <a:xfrm>
            <a:off x="3624499" y="1915420"/>
            <a:ext cx="216024" cy="216024"/>
            <a:chOff x="3347864" y="2780928"/>
            <a:chExt cx="216024" cy="216024"/>
          </a:xfrm>
        </p:grpSpPr>
        <p:cxnSp>
          <p:nvCxnSpPr>
            <p:cNvPr id="33" name="Straight Connector 32"/>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Connector 33"/>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35" name="Group 34"/>
          <p:cNvGrpSpPr/>
          <p:nvPr/>
        </p:nvGrpSpPr>
        <p:grpSpPr>
          <a:xfrm>
            <a:off x="4202435" y="984468"/>
            <a:ext cx="216024" cy="216024"/>
            <a:chOff x="3347864" y="2780928"/>
            <a:chExt cx="216024" cy="216024"/>
          </a:xfrm>
        </p:grpSpPr>
        <p:cxnSp>
          <p:nvCxnSpPr>
            <p:cNvPr id="36" name="Straight Connector 35"/>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cxnSp>
        <p:nvCxnSpPr>
          <p:cNvPr id="39" name="Straight Connector 38"/>
          <p:cNvCxnSpPr/>
          <p:nvPr/>
        </p:nvCxnSpPr>
        <p:spPr>
          <a:xfrm flipV="1">
            <a:off x="755576" y="1154777"/>
            <a:ext cx="4032448" cy="2376264"/>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42" name="TextBox 41"/>
          <p:cNvSpPr txBox="1"/>
          <p:nvPr/>
        </p:nvSpPr>
        <p:spPr>
          <a:xfrm>
            <a:off x="564912" y="4558618"/>
            <a:ext cx="5058743" cy="1200329"/>
          </a:xfrm>
          <a:prstGeom prst="rect">
            <a:avLst/>
          </a:prstGeom>
          <a:noFill/>
        </p:spPr>
        <p:txBody>
          <a:bodyPr wrap="square" rtlCol="0">
            <a:spAutoFit/>
          </a:bodyPr>
          <a:lstStyle/>
          <a:p>
            <a:r>
              <a:rPr lang="en-GB" dirty="0"/>
              <a:t>I record people’s exam marks as well as the time they spent revising. I want to predict how well someone will do based on the time they spent revising. How would I do this?</a:t>
            </a:r>
          </a:p>
        </p:txBody>
      </p:sp>
      <mc:AlternateContent xmlns:mc="http://schemas.openxmlformats.org/markup-compatibility/2006" xmlns:a14="http://schemas.microsoft.com/office/drawing/2010/main">
        <mc:Choice Requires="a14">
          <p:sp>
            <p:nvSpPr>
              <p:cNvPr id="43" name="TextBox 42"/>
              <p:cNvSpPr txBox="1"/>
              <p:nvPr/>
            </p:nvSpPr>
            <p:spPr>
              <a:xfrm>
                <a:off x="3563534" y="2137918"/>
                <a:ext cx="165653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𝑦</m:t>
                      </m:r>
                      <m:r>
                        <a:rPr lang="en-GB" b="0" i="1" smtClean="0">
                          <a:latin typeface="Cambria Math"/>
                        </a:rPr>
                        <m:t>=20+3</m:t>
                      </m:r>
                      <m:r>
                        <a:rPr lang="en-GB" b="0" i="1" smtClean="0">
                          <a:latin typeface="Cambria Math"/>
                        </a:rPr>
                        <m:t>𝑥</m:t>
                      </m:r>
                    </m:oMath>
                  </m:oMathPara>
                </a14:m>
                <a:endParaRPr lang="en-GB" dirty="0"/>
              </a:p>
            </p:txBody>
          </p:sp>
        </mc:Choice>
        <mc:Fallback xmlns="">
          <p:sp>
            <p:nvSpPr>
              <p:cNvPr id="43" name="TextBox 42"/>
              <p:cNvSpPr txBox="1">
                <a:spLocks noRot="1" noChangeAspect="1" noMove="1" noResize="1" noEditPoints="1" noAdjustHandles="1" noChangeArrowheads="1" noChangeShapeType="1" noTextEdit="1"/>
              </p:cNvSpPr>
              <p:nvPr/>
            </p:nvSpPr>
            <p:spPr>
              <a:xfrm>
                <a:off x="3563534" y="2137918"/>
                <a:ext cx="1656538" cy="369332"/>
              </a:xfrm>
              <a:prstGeom prst="rect">
                <a:avLst/>
              </a:prstGeom>
              <a:blipFill>
                <a:blip r:embed="rId4"/>
                <a:stretch>
                  <a:fillRect b="-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4" name="TextBox 43"/>
              <p:cNvSpPr txBox="1"/>
              <p:nvPr/>
            </p:nvSpPr>
            <p:spPr>
              <a:xfrm>
                <a:off x="5331035" y="870451"/>
                <a:ext cx="3599109" cy="255454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dirty="0"/>
                  <a:t>What we’ve done here is come up with a </a:t>
                </a:r>
                <a:r>
                  <a:rPr lang="en-GB" sz="1600" b="1" dirty="0"/>
                  <a:t>model</a:t>
                </a:r>
                <a:r>
                  <a:rPr lang="en-GB" sz="1600" dirty="0"/>
                  <a:t> to explain the data, in this case, a line </a:t>
                </a:r>
                <a14:m>
                  <m:oMath xmlns:m="http://schemas.openxmlformats.org/officeDocument/2006/math">
                    <m:r>
                      <a:rPr lang="en-GB" sz="1600" b="0" i="1" smtClean="0">
                        <a:latin typeface="Cambria Math"/>
                      </a:rPr>
                      <m:t>𝑦</m:t>
                    </m:r>
                    <m:r>
                      <a:rPr lang="en-GB" sz="1600" b="0" i="1" smtClean="0">
                        <a:latin typeface="Cambria Math"/>
                      </a:rPr>
                      <m:t>=</m:t>
                    </m:r>
                    <m:r>
                      <a:rPr lang="en-GB" sz="1600" b="0" i="1" smtClean="0">
                        <a:latin typeface="Cambria Math"/>
                      </a:rPr>
                      <m:t>𝑎</m:t>
                    </m:r>
                    <m:r>
                      <a:rPr lang="en-GB" sz="1600" b="0" i="1" smtClean="0">
                        <a:latin typeface="Cambria Math"/>
                      </a:rPr>
                      <m:t>+</m:t>
                    </m:r>
                    <m:r>
                      <a:rPr lang="en-GB" sz="1600" b="0" i="1" smtClean="0">
                        <a:latin typeface="Cambria Math"/>
                      </a:rPr>
                      <m:t>𝑏𝑥</m:t>
                    </m:r>
                  </m:oMath>
                </a14:m>
                <a:r>
                  <a:rPr lang="en-GB" sz="1600" dirty="0"/>
                  <a:t>. We’ve then tried to set </a:t>
                </a:r>
                <a14:m>
                  <m:oMath xmlns:m="http://schemas.openxmlformats.org/officeDocument/2006/math">
                    <m:r>
                      <a:rPr lang="en-GB" sz="1600" b="0" i="1" smtClean="0">
                        <a:latin typeface="Cambria Math"/>
                      </a:rPr>
                      <m:t>𝑎</m:t>
                    </m:r>
                  </m:oMath>
                </a14:m>
                <a:r>
                  <a:rPr lang="en-GB" sz="1600" dirty="0"/>
                  <a:t> and </a:t>
                </a:r>
                <a14:m>
                  <m:oMath xmlns:m="http://schemas.openxmlformats.org/officeDocument/2006/math">
                    <m:r>
                      <a:rPr lang="en-GB" sz="1600" b="0" i="1" smtClean="0">
                        <a:latin typeface="Cambria Math"/>
                      </a:rPr>
                      <m:t>𝑏</m:t>
                    </m:r>
                  </m:oMath>
                </a14:m>
                <a:r>
                  <a:rPr lang="en-GB" sz="1600" dirty="0"/>
                  <a:t> such that the resulting </a:t>
                </a:r>
                <a14:m>
                  <m:oMath xmlns:m="http://schemas.openxmlformats.org/officeDocument/2006/math">
                    <m:r>
                      <a:rPr lang="en-GB" sz="1600" b="0" i="1" smtClean="0">
                        <a:latin typeface="Cambria Math"/>
                      </a:rPr>
                      <m:t>𝑦</m:t>
                    </m:r>
                  </m:oMath>
                </a14:m>
                <a:r>
                  <a:rPr lang="en-GB" sz="1600" dirty="0"/>
                  <a:t> value matches the actual exam marks as closely as possible.</a:t>
                </a:r>
              </a:p>
              <a:p>
                <a:r>
                  <a:rPr lang="en-GB" sz="1600" u="sng" dirty="0"/>
                  <a:t>The ‘regression’ bit is the act of setting the parameters of our model (here the gradient and y-intercept of the line of best fit) to best explain the data.</a:t>
                </a:r>
              </a:p>
            </p:txBody>
          </p:sp>
        </mc:Choice>
        <mc:Fallback xmlns="">
          <p:sp>
            <p:nvSpPr>
              <p:cNvPr id="44" name="TextBox 43"/>
              <p:cNvSpPr txBox="1">
                <a:spLocks noRot="1" noChangeAspect="1" noMove="1" noResize="1" noEditPoints="1" noAdjustHandles="1" noChangeArrowheads="1" noChangeShapeType="1" noTextEdit="1"/>
              </p:cNvSpPr>
              <p:nvPr/>
            </p:nvSpPr>
            <p:spPr>
              <a:xfrm>
                <a:off x="5331035" y="870451"/>
                <a:ext cx="3599109" cy="2554545"/>
              </a:xfrm>
              <a:prstGeom prst="rect">
                <a:avLst/>
              </a:prstGeom>
              <a:blipFill>
                <a:blip r:embed="rId5"/>
                <a:stretch>
                  <a:fillRect l="-673" t="-236" r="-337" b="-1655"/>
                </a:stretch>
              </a:blipFill>
            </p:spPr>
            <p:txBody>
              <a:bodyPr/>
              <a:lstStyle/>
              <a:p>
                <a:r>
                  <a:rPr lang="en-GB">
                    <a:noFill/>
                  </a:rPr>
                  <a:t> </a:t>
                </a:r>
              </a:p>
            </p:txBody>
          </p:sp>
        </mc:Fallback>
      </mc:AlternateContent>
    </p:spTree>
    <p:extLst>
      <p:ext uri="{BB962C8B-B14F-4D97-AF65-F5344CB8AC3E}">
        <p14:creationId xmlns:p14="http://schemas.microsoft.com/office/powerpoint/2010/main" val="2545518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fade">
                                      <p:cBhvr>
                                        <p:cTn id="7" dur="500"/>
                                        <p:tgtEl>
                                          <p:spTgt spid="43"/>
                                        </p:tgtEl>
                                      </p:cBhvr>
                                    </p:animEffect>
                                  </p:childTnLst>
                                </p:cTn>
                              </p:par>
                              <p:par>
                                <p:cTn id="8" presetID="10" presetClass="entr" presetSubtype="0" fill="hold" nodeType="withEffect">
                                  <p:stCondLst>
                                    <p:cond delay="0"/>
                                  </p:stCondLst>
                                  <p:childTnLst>
                                    <p:set>
                                      <p:cBhvr>
                                        <p:cTn id="9" dur="1" fill="hold">
                                          <p:stCondLst>
                                            <p:cond delay="0"/>
                                          </p:stCondLst>
                                        </p:cTn>
                                        <p:tgtEl>
                                          <p:spTgt spid="39"/>
                                        </p:tgtEl>
                                        <p:attrNameLst>
                                          <p:attrName>style.visibility</p:attrName>
                                        </p:attrNameLst>
                                      </p:cBhvr>
                                      <p:to>
                                        <p:strVal val="visible"/>
                                      </p:to>
                                    </p:set>
                                    <p:animEffect transition="in" filter="fade">
                                      <p:cBhvr>
                                        <p:cTn id="10" dur="500"/>
                                        <p:tgtEl>
                                          <p:spTgt spid="39"/>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44"/>
                                        </p:tgtEl>
                                        <p:attrNameLst>
                                          <p:attrName>style.visibility</p:attrName>
                                        </p:attrNameLst>
                                      </p:cBhvr>
                                      <p:to>
                                        <p:strVal val="visible"/>
                                      </p:to>
                                    </p:set>
                                    <p:animEffect transition="in" filter="fade">
                                      <p:cBhvr>
                                        <p:cTn id="14"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0" y="0"/>
            <a:ext cx="9143074" cy="599127"/>
            <a:chOff x="0" y="13335"/>
            <a:chExt cx="9144218" cy="599127"/>
          </a:xfrm>
        </p:grpSpPr>
        <p:sp>
          <p:nvSpPr>
            <p:cNvPr id="5"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Exponential Regression</a:t>
              </a:r>
            </a:p>
          </p:txBody>
        </p:sp>
        <p:cxnSp>
          <p:nvCxnSpPr>
            <p:cNvPr id="6" name="Straight Connector 5"/>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8" name="Straight Arrow Connector 7"/>
          <p:cNvCxnSpPr/>
          <p:nvPr/>
        </p:nvCxnSpPr>
        <p:spPr>
          <a:xfrm flipV="1">
            <a:off x="1763688" y="908720"/>
            <a:ext cx="0" cy="280831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flipV="1">
            <a:off x="1763688" y="3717032"/>
            <a:ext cx="4680520" cy="1"/>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12" name="TextBox 11"/>
              <p:cNvSpPr txBox="1"/>
              <p:nvPr/>
            </p:nvSpPr>
            <p:spPr>
              <a:xfrm>
                <a:off x="6444208" y="3573016"/>
                <a:ext cx="1440160" cy="369332"/>
              </a:xfrm>
              <a:prstGeom prst="rect">
                <a:avLst/>
              </a:prstGeom>
              <a:noFill/>
            </p:spPr>
            <p:txBody>
              <a:bodyPr wrap="square" rtlCol="0">
                <a:spAutoFit/>
              </a:bodyPr>
              <a:lstStyle/>
              <a:p>
                <a:r>
                  <a:rPr lang="en-GB" dirty="0"/>
                  <a:t>Time</a:t>
                </a:r>
                <a14:m>
                  <m:oMath xmlns:m="http://schemas.openxmlformats.org/officeDocument/2006/math">
                    <m:r>
                      <a:rPr lang="en-GB" b="0" i="0" smtClean="0">
                        <a:latin typeface="Cambria Math"/>
                      </a:rPr>
                      <m:t> </m:t>
                    </m:r>
                    <m:r>
                      <a:rPr lang="en-GB" b="0" i="1" smtClean="0">
                        <a:latin typeface="Cambria Math"/>
                      </a:rPr>
                      <m:t>(</m:t>
                    </m:r>
                    <m:r>
                      <a:rPr lang="en-GB" b="0" i="1" smtClean="0">
                        <a:latin typeface="Cambria Math"/>
                      </a:rPr>
                      <m:t>𝑥</m:t>
                    </m:r>
                    <m:r>
                      <a:rPr lang="en-GB" b="0" i="1" smtClean="0">
                        <a:latin typeface="Cambria Math"/>
                      </a:rPr>
                      <m:t>)</m:t>
                    </m:r>
                  </m:oMath>
                </a14:m>
                <a:endParaRPr lang="en-GB" dirty="0"/>
              </a:p>
            </p:txBody>
          </p:sp>
        </mc:Choice>
        <mc:Fallback xmlns="">
          <p:sp>
            <p:nvSpPr>
              <p:cNvPr id="12" name="TextBox 11"/>
              <p:cNvSpPr txBox="1">
                <a:spLocks noRot="1" noChangeAspect="1" noMove="1" noResize="1" noEditPoints="1" noAdjustHandles="1" noChangeArrowheads="1" noChangeShapeType="1" noTextEdit="1"/>
              </p:cNvSpPr>
              <p:nvPr/>
            </p:nvSpPr>
            <p:spPr>
              <a:xfrm>
                <a:off x="6444208" y="3573016"/>
                <a:ext cx="1440160" cy="369332"/>
              </a:xfrm>
              <a:prstGeom prst="rect">
                <a:avLst/>
              </a:prstGeom>
              <a:blipFill rotWithShape="1">
                <a:blip r:embed="rId2"/>
                <a:stretch>
                  <a:fillRect l="-3390" t="-8197" b="-245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323528" y="1666545"/>
                <a:ext cx="1440160" cy="923330"/>
              </a:xfrm>
              <a:prstGeom prst="rect">
                <a:avLst/>
              </a:prstGeom>
              <a:noFill/>
            </p:spPr>
            <p:txBody>
              <a:bodyPr wrap="square" rtlCol="0">
                <a:spAutoFit/>
              </a:bodyPr>
              <a:lstStyle/>
              <a:p>
                <a:r>
                  <a:rPr lang="en-GB" dirty="0"/>
                  <a:t>Rabbit population </a:t>
                </a:r>
                <a14:m>
                  <m:oMath xmlns:m="http://schemas.openxmlformats.org/officeDocument/2006/math">
                    <m:r>
                      <a:rPr lang="en-GB" b="0" i="1" smtClean="0">
                        <a:latin typeface="Cambria Math"/>
                      </a:rPr>
                      <m:t>(</m:t>
                    </m:r>
                    <m:r>
                      <a:rPr lang="en-GB" b="0" i="1" smtClean="0">
                        <a:latin typeface="Cambria Math"/>
                      </a:rPr>
                      <m:t>𝑦</m:t>
                    </m:r>
                    <m:r>
                      <a:rPr lang="en-GB" b="0" i="1" smtClean="0">
                        <a:latin typeface="Cambria Math"/>
                      </a:rPr>
                      <m:t>)</m:t>
                    </m:r>
                  </m:oMath>
                </a14:m>
                <a:endParaRPr lang="en-GB" dirty="0"/>
              </a:p>
            </p:txBody>
          </p:sp>
        </mc:Choice>
        <mc:Fallback xmlns="">
          <p:sp>
            <p:nvSpPr>
              <p:cNvPr id="13" name="TextBox 12"/>
              <p:cNvSpPr txBox="1">
                <a:spLocks noRot="1" noChangeAspect="1" noMove="1" noResize="1" noEditPoints="1" noAdjustHandles="1" noChangeArrowheads="1" noChangeShapeType="1" noTextEdit="1"/>
              </p:cNvSpPr>
              <p:nvPr/>
            </p:nvSpPr>
            <p:spPr>
              <a:xfrm>
                <a:off x="323528" y="1666545"/>
                <a:ext cx="1440160" cy="923330"/>
              </a:xfrm>
              <a:prstGeom prst="rect">
                <a:avLst/>
              </a:prstGeom>
              <a:blipFill rotWithShape="1">
                <a:blip r:embed="rId3"/>
                <a:stretch>
                  <a:fillRect l="-3390" t="-3289" b="-3947"/>
                </a:stretch>
              </a:blipFill>
            </p:spPr>
            <p:txBody>
              <a:bodyPr/>
              <a:lstStyle/>
              <a:p>
                <a:r>
                  <a:rPr lang="en-GB">
                    <a:noFill/>
                  </a:rPr>
                  <a:t> </a:t>
                </a:r>
              </a:p>
            </p:txBody>
          </p:sp>
        </mc:Fallback>
      </mc:AlternateContent>
      <p:grpSp>
        <p:nvGrpSpPr>
          <p:cNvPr id="38" name="Group 37"/>
          <p:cNvGrpSpPr/>
          <p:nvPr/>
        </p:nvGrpSpPr>
        <p:grpSpPr>
          <a:xfrm>
            <a:off x="1655676" y="3295678"/>
            <a:ext cx="216024" cy="216024"/>
            <a:chOff x="3347864" y="2780928"/>
            <a:chExt cx="216024" cy="216024"/>
          </a:xfrm>
        </p:grpSpPr>
        <p:cxnSp>
          <p:nvCxnSpPr>
            <p:cNvPr id="40" name="Straight Connector 39"/>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41" name="Straight Connector 40"/>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45" name="Group 44"/>
          <p:cNvGrpSpPr/>
          <p:nvPr/>
        </p:nvGrpSpPr>
        <p:grpSpPr>
          <a:xfrm>
            <a:off x="2436546" y="3134326"/>
            <a:ext cx="216024" cy="216024"/>
            <a:chOff x="3347864" y="2780928"/>
            <a:chExt cx="216024" cy="216024"/>
          </a:xfrm>
        </p:grpSpPr>
        <p:cxnSp>
          <p:nvCxnSpPr>
            <p:cNvPr id="46" name="Straight Connector 45"/>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48" name="Group 47"/>
          <p:cNvGrpSpPr/>
          <p:nvPr/>
        </p:nvGrpSpPr>
        <p:grpSpPr>
          <a:xfrm>
            <a:off x="3337497" y="2942799"/>
            <a:ext cx="216024" cy="216024"/>
            <a:chOff x="3347864" y="2780928"/>
            <a:chExt cx="216024" cy="216024"/>
          </a:xfrm>
        </p:grpSpPr>
        <p:cxnSp>
          <p:nvCxnSpPr>
            <p:cNvPr id="49" name="Straight Connector 48"/>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51" name="Group 50"/>
          <p:cNvGrpSpPr/>
          <p:nvPr/>
        </p:nvGrpSpPr>
        <p:grpSpPr>
          <a:xfrm>
            <a:off x="4103948" y="2263552"/>
            <a:ext cx="216024" cy="216024"/>
            <a:chOff x="3347864" y="2780928"/>
            <a:chExt cx="216024" cy="216024"/>
          </a:xfrm>
        </p:grpSpPr>
        <p:cxnSp>
          <p:nvCxnSpPr>
            <p:cNvPr id="52" name="Straight Connector 51"/>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54" name="Group 53"/>
          <p:cNvGrpSpPr/>
          <p:nvPr/>
        </p:nvGrpSpPr>
        <p:grpSpPr>
          <a:xfrm>
            <a:off x="4791037" y="1612512"/>
            <a:ext cx="216024" cy="216024"/>
            <a:chOff x="3347864" y="2780928"/>
            <a:chExt cx="216024" cy="216024"/>
          </a:xfrm>
        </p:grpSpPr>
        <p:cxnSp>
          <p:nvCxnSpPr>
            <p:cNvPr id="55" name="Straight Connector 54"/>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6" name="Straight Connector 55"/>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57" name="Group 56"/>
          <p:cNvGrpSpPr/>
          <p:nvPr/>
        </p:nvGrpSpPr>
        <p:grpSpPr>
          <a:xfrm>
            <a:off x="5485886" y="746331"/>
            <a:ext cx="216024" cy="216024"/>
            <a:chOff x="3347864" y="2780928"/>
            <a:chExt cx="216024" cy="216024"/>
          </a:xfrm>
        </p:grpSpPr>
        <p:cxnSp>
          <p:nvCxnSpPr>
            <p:cNvPr id="58" name="Straight Connector 57"/>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2" name="TextBox 1"/>
              <p:cNvSpPr txBox="1"/>
              <p:nvPr/>
            </p:nvSpPr>
            <p:spPr>
              <a:xfrm>
                <a:off x="592453" y="4149404"/>
                <a:ext cx="8064896" cy="923330"/>
              </a:xfrm>
              <a:prstGeom prst="rect">
                <a:avLst/>
              </a:prstGeom>
              <a:noFill/>
            </p:spPr>
            <p:txBody>
              <a:bodyPr wrap="square" rtlCol="0">
                <a:spAutoFit/>
              </a:bodyPr>
              <a:lstStyle/>
              <a:p>
                <a:r>
                  <a:rPr lang="en-GB" dirty="0"/>
                  <a:t>For some variables, e.g. population with time, it may be more appropriate to use an </a:t>
                </a:r>
                <a:r>
                  <a:rPr lang="en-GB" b="1" dirty="0"/>
                  <a:t>exponential</a:t>
                </a:r>
                <a:r>
                  <a:rPr lang="en-GB" dirty="0"/>
                  <a:t> equation, i.e. </a:t>
                </a:r>
                <a14:m>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𝑎</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𝑏</m:t>
                        </m:r>
                      </m:e>
                      <m:sup>
                        <m:r>
                          <a:rPr lang="en-GB" b="0" i="1" smtClean="0">
                            <a:latin typeface="Cambria Math" panose="02040503050406030204" pitchFamily="18" charset="0"/>
                          </a:rPr>
                          <m:t>𝑥</m:t>
                        </m:r>
                      </m:sup>
                    </m:sSup>
                  </m:oMath>
                </a14:m>
                <a:r>
                  <a:rPr lang="en-GB" dirty="0"/>
                  <a:t>, where </a:t>
                </a:r>
                <a14:m>
                  <m:oMath xmlns:m="http://schemas.openxmlformats.org/officeDocument/2006/math">
                    <m:r>
                      <a:rPr lang="en-GB" b="0" i="1" smtClean="0">
                        <a:latin typeface="Cambria Math" panose="02040503050406030204" pitchFamily="18" charset="0"/>
                      </a:rPr>
                      <m:t>𝑎</m:t>
                    </m:r>
                  </m:oMath>
                </a14:m>
                <a:r>
                  <a:rPr lang="en-GB" dirty="0"/>
                  <a:t> and </a:t>
                </a:r>
                <a14:m>
                  <m:oMath xmlns:m="http://schemas.openxmlformats.org/officeDocument/2006/math">
                    <m:r>
                      <a:rPr lang="en-GB" b="0" i="1" smtClean="0">
                        <a:latin typeface="Cambria Math" panose="02040503050406030204" pitchFamily="18" charset="0"/>
                      </a:rPr>
                      <m:t>𝑏</m:t>
                    </m:r>
                  </m:oMath>
                </a14:m>
                <a:r>
                  <a:rPr lang="en-GB" dirty="0"/>
                  <a:t> are constants we need to fix to best match the data.</a:t>
                </a:r>
              </a:p>
            </p:txBody>
          </p:sp>
        </mc:Choice>
        <mc:Fallback xmlns="">
          <p:sp>
            <p:nvSpPr>
              <p:cNvPr id="2" name="TextBox 1"/>
              <p:cNvSpPr txBox="1">
                <a:spLocks noRot="1" noChangeAspect="1" noMove="1" noResize="1" noEditPoints="1" noAdjustHandles="1" noChangeArrowheads="1" noChangeShapeType="1" noTextEdit="1"/>
              </p:cNvSpPr>
              <p:nvPr/>
            </p:nvSpPr>
            <p:spPr>
              <a:xfrm>
                <a:off x="592453" y="4149404"/>
                <a:ext cx="8064896" cy="923330"/>
              </a:xfrm>
              <a:prstGeom prst="rect">
                <a:avLst/>
              </a:prstGeom>
              <a:blipFill>
                <a:blip r:embed="rId4"/>
                <a:stretch>
                  <a:fillRect l="-605" t="-3974" b="-9934"/>
                </a:stretch>
              </a:blipFill>
            </p:spPr>
            <p:txBody>
              <a:bodyPr/>
              <a:lstStyle/>
              <a:p>
                <a:r>
                  <a:rPr lang="en-GB">
                    <a:noFill/>
                  </a:rPr>
                  <a:t> </a:t>
                </a:r>
              </a:p>
            </p:txBody>
          </p:sp>
        </mc:Fallback>
      </mc:AlternateContent>
      <p:sp>
        <p:nvSpPr>
          <p:cNvPr id="3" name="Freeform: Shape 2"/>
          <p:cNvSpPr/>
          <p:nvPr/>
        </p:nvSpPr>
        <p:spPr>
          <a:xfrm>
            <a:off x="1765005" y="733647"/>
            <a:ext cx="3902148" cy="2668772"/>
          </a:xfrm>
          <a:custGeom>
            <a:avLst/>
            <a:gdLst>
              <a:gd name="connsiteX0" fmla="*/ 0 w 3902148"/>
              <a:gd name="connsiteY0" fmla="*/ 2668772 h 2668772"/>
              <a:gd name="connsiteX1" fmla="*/ 1424762 w 3902148"/>
              <a:gd name="connsiteY1" fmla="*/ 2339162 h 2668772"/>
              <a:gd name="connsiteX2" fmla="*/ 2509283 w 3902148"/>
              <a:gd name="connsiteY2" fmla="*/ 1733106 h 2668772"/>
              <a:gd name="connsiteX3" fmla="*/ 3519376 w 3902148"/>
              <a:gd name="connsiteY3" fmla="*/ 648586 h 2668772"/>
              <a:gd name="connsiteX4" fmla="*/ 3902148 w 3902148"/>
              <a:gd name="connsiteY4" fmla="*/ 0 h 2668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148" h="2668772">
                <a:moveTo>
                  <a:pt x="0" y="2668772"/>
                </a:moveTo>
                <a:cubicBezTo>
                  <a:pt x="503274" y="2581939"/>
                  <a:pt x="1006548" y="2495106"/>
                  <a:pt x="1424762" y="2339162"/>
                </a:cubicBezTo>
                <a:cubicBezTo>
                  <a:pt x="1842976" y="2183218"/>
                  <a:pt x="2160181" y="2014869"/>
                  <a:pt x="2509283" y="1733106"/>
                </a:cubicBezTo>
                <a:cubicBezTo>
                  <a:pt x="2858385" y="1451343"/>
                  <a:pt x="3287232" y="937437"/>
                  <a:pt x="3519376" y="648586"/>
                </a:cubicBezTo>
                <a:cubicBezTo>
                  <a:pt x="3751520" y="359735"/>
                  <a:pt x="3826834" y="179867"/>
                  <a:pt x="3902148" y="0"/>
                </a:cubicBezTo>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0" name="Straight Connector 9"/>
          <p:cNvCxnSpPr/>
          <p:nvPr/>
        </p:nvCxnSpPr>
        <p:spPr>
          <a:xfrm flipV="1">
            <a:off x="1655676" y="1268760"/>
            <a:ext cx="4284476" cy="2304256"/>
          </a:xfrm>
          <a:prstGeom prst="line">
            <a:avLst/>
          </a:prstGeom>
          <a:ln w="19050">
            <a:prstDash val="dash"/>
          </a:ln>
        </p:spPr>
        <p:style>
          <a:lnRef idx="1">
            <a:schemeClr val="accent3"/>
          </a:lnRef>
          <a:fillRef idx="0">
            <a:schemeClr val="accent3"/>
          </a:fillRef>
          <a:effectRef idx="0">
            <a:schemeClr val="accent3"/>
          </a:effectRef>
          <a:fontRef idx="minor">
            <a:schemeClr val="tx1"/>
          </a:fontRef>
        </p:style>
      </p:cxnSp>
      <mc:AlternateContent xmlns:mc="http://schemas.openxmlformats.org/markup-compatibility/2006" xmlns:a14="http://schemas.microsoft.com/office/drawing/2010/main">
        <mc:Choice Requires="a14">
          <p:sp>
            <p:nvSpPr>
              <p:cNvPr id="11" name="TextBox 10"/>
              <p:cNvSpPr txBox="1"/>
              <p:nvPr/>
            </p:nvSpPr>
            <p:spPr>
              <a:xfrm>
                <a:off x="6009076" y="918856"/>
                <a:ext cx="2682853" cy="92333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GB" dirty="0"/>
                  <a:t>Linear regression line not a good fit for the data.</a:t>
                </a:r>
              </a:p>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𝑎</m:t>
                      </m:r>
                      <m:r>
                        <a:rPr lang="en-GB" b="0" i="1" smtClean="0">
                          <a:latin typeface="Cambria Math" panose="02040503050406030204" pitchFamily="18" charset="0"/>
                        </a:rPr>
                        <m:t>+</m:t>
                      </m:r>
                      <m:r>
                        <a:rPr lang="en-GB" b="0" i="1" smtClean="0">
                          <a:latin typeface="Cambria Math" panose="02040503050406030204" pitchFamily="18" charset="0"/>
                        </a:rPr>
                        <m:t>𝑏𝑥</m:t>
                      </m:r>
                    </m:oMath>
                  </m:oMathPara>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6009076" y="918856"/>
                <a:ext cx="2682853" cy="923330"/>
              </a:xfrm>
              <a:prstGeom prst="rect">
                <a:avLst/>
              </a:prstGeom>
              <a:blipFill>
                <a:blip r:embed="rId5"/>
                <a:stretch>
                  <a:fillRect l="-1577" t="-2581" b="-64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2" name="TextBox 31"/>
              <p:cNvSpPr txBox="1"/>
              <p:nvPr/>
            </p:nvSpPr>
            <p:spPr>
              <a:xfrm>
                <a:off x="4559236" y="2072280"/>
                <a:ext cx="1730324"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GB" dirty="0"/>
                  <a:t>Exponential line much better fit.</a:t>
                </a:r>
              </a:p>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𝑎</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𝑏</m:t>
                          </m:r>
                        </m:e>
                        <m:sup>
                          <m:r>
                            <a:rPr lang="en-GB" b="0" i="1" smtClean="0">
                              <a:latin typeface="Cambria Math" panose="02040503050406030204" pitchFamily="18" charset="0"/>
                            </a:rPr>
                            <m:t>𝑥</m:t>
                          </m:r>
                        </m:sup>
                      </m:sSup>
                    </m:oMath>
                  </m:oMathPara>
                </a14:m>
                <a:endParaRPr lang="en-GB" dirty="0"/>
              </a:p>
            </p:txBody>
          </p:sp>
        </mc:Choice>
        <mc:Fallback xmlns="">
          <p:sp>
            <p:nvSpPr>
              <p:cNvPr id="32" name="TextBox 31"/>
              <p:cNvSpPr txBox="1">
                <a:spLocks noRot="1" noChangeAspect="1" noMove="1" noResize="1" noEditPoints="1" noAdjustHandles="1" noChangeArrowheads="1" noChangeShapeType="1" noTextEdit="1"/>
              </p:cNvSpPr>
              <p:nvPr/>
            </p:nvSpPr>
            <p:spPr>
              <a:xfrm>
                <a:off x="4559236" y="2072280"/>
                <a:ext cx="1730324" cy="923330"/>
              </a:xfrm>
              <a:prstGeom prst="rect">
                <a:avLst/>
              </a:prstGeom>
              <a:blipFill>
                <a:blip r:embed="rId6"/>
                <a:stretch>
                  <a:fillRect l="-2431" t="-2581" r="-1736" b="-64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1383891" y="5085287"/>
                <a:ext cx="3112505" cy="92333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𝑎</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𝑏</m:t>
                          </m:r>
                        </m:e>
                        <m:sup>
                          <m:r>
                            <a:rPr lang="en-GB" b="0" i="1" smtClean="0">
                              <a:latin typeface="Cambria Math" panose="02040503050406030204" pitchFamily="18" charset="0"/>
                            </a:rPr>
                            <m:t>𝑥</m:t>
                          </m:r>
                        </m:sup>
                      </m:sSup>
                    </m:oMath>
                    <m:oMath xmlns:m="http://schemas.openxmlformats.org/officeDocument/2006/math">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r>
                            <a:rPr lang="en-GB" b="0" i="1" smtClean="0">
                              <a:latin typeface="Cambria Math" panose="02040503050406030204" pitchFamily="18" charset="0"/>
                            </a:rPr>
                            <m:t>𝑦</m:t>
                          </m:r>
                        </m:e>
                      </m:func>
                      <m:r>
                        <a:rPr lang="en-GB" b="0" i="1" smtClean="0">
                          <a:latin typeface="Cambria Math" panose="02040503050406030204" pitchFamily="18" charset="0"/>
                        </a:rPr>
                        <m:t>=</m:t>
                      </m:r>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d>
                            <m:dPr>
                              <m:ctrlPr>
                                <a:rPr lang="en-GB" b="0" i="1" smtClean="0">
                                  <a:latin typeface="Cambria Math" panose="02040503050406030204" pitchFamily="18" charset="0"/>
                                </a:rPr>
                              </m:ctrlPr>
                            </m:dPr>
                            <m:e>
                              <m:r>
                                <a:rPr lang="en-GB" b="0" i="1" smtClean="0">
                                  <a:latin typeface="Cambria Math" panose="02040503050406030204" pitchFamily="18" charset="0"/>
                                </a:rPr>
                                <m:t>𝑎</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𝑏</m:t>
                                  </m:r>
                                </m:e>
                                <m:sup>
                                  <m:r>
                                    <a:rPr lang="en-GB" b="0" i="1" smtClean="0">
                                      <a:latin typeface="Cambria Math" panose="02040503050406030204" pitchFamily="18" charset="0"/>
                                    </a:rPr>
                                    <m:t>𝑥</m:t>
                                  </m:r>
                                </m:sup>
                              </m:sSup>
                            </m:e>
                          </m:d>
                        </m:e>
                      </m:func>
                    </m:oMath>
                    <m:oMath xmlns:m="http://schemas.openxmlformats.org/officeDocument/2006/math">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r>
                            <a:rPr lang="en-GB" b="0" i="1" smtClean="0">
                              <a:latin typeface="Cambria Math" panose="02040503050406030204" pitchFamily="18" charset="0"/>
                            </a:rPr>
                            <m:t>𝑦</m:t>
                          </m:r>
                        </m:e>
                      </m:func>
                      <m:r>
                        <a:rPr lang="en-GB" b="0" i="1" smtClean="0">
                          <a:latin typeface="Cambria Math" panose="02040503050406030204" pitchFamily="18" charset="0"/>
                        </a:rPr>
                        <m:t>=</m:t>
                      </m:r>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r>
                            <a:rPr lang="en-GB" b="0" i="1" smtClean="0">
                              <a:latin typeface="Cambria Math" panose="02040503050406030204" pitchFamily="18" charset="0"/>
                            </a:rPr>
                            <m:t>𝑎</m:t>
                          </m:r>
                        </m:e>
                      </m:func>
                      <m:r>
                        <a:rPr lang="en-GB" b="0" i="1" smtClean="0">
                          <a:latin typeface="Cambria Math" panose="02040503050406030204" pitchFamily="18" charset="0"/>
                        </a:rPr>
                        <m:t>+</m:t>
                      </m:r>
                      <m:r>
                        <a:rPr lang="en-GB" b="0" i="1" smtClean="0">
                          <a:latin typeface="Cambria Math" panose="02040503050406030204" pitchFamily="18" charset="0"/>
                        </a:rPr>
                        <m:t>𝑥</m:t>
                      </m:r>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r>
                            <a:rPr lang="en-GB" b="0" i="1" smtClean="0">
                              <a:latin typeface="Cambria Math" panose="02040503050406030204" pitchFamily="18" charset="0"/>
                            </a:rPr>
                            <m:t>𝑏</m:t>
                          </m:r>
                        </m:e>
                      </m:func>
                    </m:oMath>
                  </m:oMathPara>
                </a14:m>
                <a:endParaRPr lang="en-GB" dirty="0"/>
              </a:p>
            </p:txBody>
          </p:sp>
        </mc:Choice>
        <mc:Fallback xmlns="">
          <p:sp>
            <p:nvSpPr>
              <p:cNvPr id="7" name="TextBox 6"/>
              <p:cNvSpPr txBox="1">
                <a:spLocks noRot="1" noChangeAspect="1" noMove="1" noResize="1" noEditPoints="1" noAdjustHandles="1" noChangeArrowheads="1" noChangeShapeType="1" noTextEdit="1"/>
              </p:cNvSpPr>
              <p:nvPr/>
            </p:nvSpPr>
            <p:spPr>
              <a:xfrm>
                <a:off x="1383891" y="5085287"/>
                <a:ext cx="3112505" cy="923330"/>
              </a:xfrm>
              <a:prstGeom prst="rect">
                <a:avLst/>
              </a:prstGeom>
              <a:blipFill>
                <a:blip r:embed="rId7"/>
                <a:stretch>
                  <a:fillRect l="-587" b="-4605"/>
                </a:stretch>
              </a:blipFill>
            </p:spPr>
            <p:txBody>
              <a:bodyPr/>
              <a:lstStyle/>
              <a:p>
                <a:r>
                  <a:rPr lang="en-GB">
                    <a:noFill/>
                  </a:rPr>
                  <a:t> </a:t>
                </a:r>
              </a:p>
            </p:txBody>
          </p:sp>
        </mc:Fallback>
      </mc:AlternateContent>
      <p:sp>
        <p:nvSpPr>
          <p:cNvPr id="14" name="TextBox 13"/>
          <p:cNvSpPr txBox="1"/>
          <p:nvPr/>
        </p:nvSpPr>
        <p:spPr>
          <a:xfrm>
            <a:off x="4575368" y="5010961"/>
            <a:ext cx="2448272" cy="738664"/>
          </a:xfrm>
          <a:prstGeom prst="rect">
            <a:avLst/>
          </a:prstGeom>
          <a:noFill/>
        </p:spPr>
        <p:txBody>
          <a:bodyPr wrap="square" rtlCol="0">
            <a:spAutoFit/>
          </a:bodyPr>
          <a:lstStyle/>
          <a:p>
            <a:r>
              <a:rPr lang="en-GB" sz="1400" dirty="0"/>
              <a:t>In Year 1, what did we do to both sides to end up with a straight line equation?</a:t>
            </a:r>
          </a:p>
        </p:txBody>
      </p:sp>
      <mc:AlternateContent xmlns:mc="http://schemas.openxmlformats.org/markup-compatibility/2006" xmlns:a14="http://schemas.microsoft.com/office/drawing/2010/main">
        <mc:Choice Requires="a14">
          <p:sp>
            <p:nvSpPr>
              <p:cNvPr id="15" name="TextBox 14"/>
              <p:cNvSpPr txBox="1"/>
              <p:nvPr/>
            </p:nvSpPr>
            <p:spPr>
              <a:xfrm>
                <a:off x="1135697" y="6161192"/>
                <a:ext cx="6356461"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latin typeface="Wingdings" panose="05000000000000000000" pitchFamily="2" charset="2"/>
                  </a:rPr>
                  <a:t>!</a:t>
                </a:r>
                <a:r>
                  <a:rPr lang="en-GB" dirty="0"/>
                  <a:t> If </a:t>
                </a:r>
                <a14:m>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𝑘</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𝑏</m:t>
                        </m:r>
                      </m:e>
                      <m:sup>
                        <m:r>
                          <a:rPr lang="en-GB" b="0" i="1" smtClean="0">
                            <a:latin typeface="Cambria Math" panose="02040503050406030204" pitchFamily="18" charset="0"/>
                          </a:rPr>
                          <m:t>𝑥</m:t>
                        </m:r>
                      </m:sup>
                    </m:sSup>
                  </m:oMath>
                </a14:m>
                <a:r>
                  <a:rPr lang="en-GB" dirty="0"/>
                  <a:t> for constants </a:t>
                </a:r>
                <a14:m>
                  <m:oMath xmlns:m="http://schemas.openxmlformats.org/officeDocument/2006/math">
                    <m:r>
                      <a:rPr lang="en-GB" b="0" i="1" smtClean="0">
                        <a:latin typeface="Cambria Math" panose="02040503050406030204" pitchFamily="18" charset="0"/>
                      </a:rPr>
                      <m:t>𝑘</m:t>
                    </m:r>
                  </m:oMath>
                </a14:m>
                <a:r>
                  <a:rPr lang="en-GB" dirty="0"/>
                  <a:t> and </a:t>
                </a:r>
                <a14:m>
                  <m:oMath xmlns:m="http://schemas.openxmlformats.org/officeDocument/2006/math">
                    <m:r>
                      <a:rPr lang="en-GB" b="0" i="1" smtClean="0">
                        <a:latin typeface="Cambria Math" panose="02040503050406030204" pitchFamily="18" charset="0"/>
                      </a:rPr>
                      <m:t>𝑏</m:t>
                    </m:r>
                  </m:oMath>
                </a14:m>
                <a:r>
                  <a:rPr lang="en-GB" dirty="0"/>
                  <a:t> then </a:t>
                </a:r>
                <a14:m>
                  <m:oMath xmlns:m="http://schemas.openxmlformats.org/officeDocument/2006/math">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r>
                          <a:rPr lang="en-GB" b="0" i="1" smtClean="0">
                            <a:latin typeface="Cambria Math" panose="02040503050406030204" pitchFamily="18" charset="0"/>
                          </a:rPr>
                          <m:t>𝑦</m:t>
                        </m:r>
                      </m:e>
                    </m:func>
                    <m:r>
                      <a:rPr lang="en-GB" b="0" i="1" smtClean="0">
                        <a:latin typeface="Cambria Math" panose="02040503050406030204" pitchFamily="18" charset="0"/>
                      </a:rPr>
                      <m:t>=</m:t>
                    </m:r>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r>
                          <a:rPr lang="en-GB" b="0" i="1" smtClean="0">
                            <a:latin typeface="Cambria Math" panose="02040503050406030204" pitchFamily="18" charset="0"/>
                          </a:rPr>
                          <m:t>𝑘</m:t>
                        </m:r>
                      </m:e>
                    </m:func>
                    <m:r>
                      <a:rPr lang="en-GB" b="0" i="1" smtClean="0">
                        <a:latin typeface="Cambria Math" panose="02040503050406030204" pitchFamily="18" charset="0"/>
                      </a:rPr>
                      <m:t>+</m:t>
                    </m:r>
                    <m:r>
                      <a:rPr lang="en-GB" b="0" i="1" smtClean="0">
                        <a:latin typeface="Cambria Math" panose="02040503050406030204" pitchFamily="18" charset="0"/>
                      </a:rPr>
                      <m:t>𝑥</m:t>
                    </m:r>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r>
                          <a:rPr lang="en-GB" b="0" i="1" smtClean="0">
                            <a:latin typeface="Cambria Math" panose="02040503050406030204" pitchFamily="18" charset="0"/>
                          </a:rPr>
                          <m:t>𝑏</m:t>
                        </m:r>
                      </m:e>
                    </m:func>
                  </m:oMath>
                </a14:m>
                <a:endParaRPr lang="en-GB" dirty="0"/>
              </a:p>
            </p:txBody>
          </p:sp>
        </mc:Choice>
        <mc:Fallback xmlns="">
          <p:sp>
            <p:nvSpPr>
              <p:cNvPr id="15" name="TextBox 14"/>
              <p:cNvSpPr txBox="1">
                <a:spLocks noRot="1" noChangeAspect="1" noMove="1" noResize="1" noEditPoints="1" noAdjustHandles="1" noChangeArrowheads="1" noChangeShapeType="1" noTextEdit="1"/>
              </p:cNvSpPr>
              <p:nvPr/>
            </p:nvSpPr>
            <p:spPr>
              <a:xfrm>
                <a:off x="1135697" y="6161192"/>
                <a:ext cx="6356461" cy="369332"/>
              </a:xfrm>
              <a:prstGeom prst="rect">
                <a:avLst/>
              </a:prstGeom>
              <a:blipFill>
                <a:blip r:embed="rId8"/>
                <a:stretch>
                  <a:fillRect l="-573" t="-7813" b="-21875"/>
                </a:stretch>
              </a:blipFill>
            </p:spPr>
            <p:txBody>
              <a:bodyPr/>
              <a:lstStyle/>
              <a:p>
                <a:r>
                  <a:rPr lang="en-GB">
                    <a:noFill/>
                  </a:rPr>
                  <a:t> </a:t>
                </a:r>
              </a:p>
            </p:txBody>
          </p:sp>
        </mc:Fallback>
      </mc:AlternateContent>
      <p:sp>
        <p:nvSpPr>
          <p:cNvPr id="35" name="Rectangle 34"/>
          <p:cNvSpPr/>
          <p:nvPr/>
        </p:nvSpPr>
        <p:spPr>
          <a:xfrm>
            <a:off x="1401504" y="5438235"/>
            <a:ext cx="2661046" cy="60986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3928634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500"/>
                                        <p:tgtEl>
                                          <p:spTgt spid="11"/>
                                        </p:tgtEl>
                                      </p:cBhvr>
                                    </p:animEffect>
                                  </p:childTnLst>
                                </p:cTn>
                              </p:par>
                            </p:childTnLst>
                          </p:cTn>
                        </p:par>
                        <p:par>
                          <p:cTn id="11" fill="hold">
                            <p:stCondLst>
                              <p:cond delay="500"/>
                            </p:stCondLst>
                            <p:childTnLst>
                              <p:par>
                                <p:cTn id="12" presetID="10" presetClass="entr" presetSubtype="0"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fade">
                                      <p:cBhvr>
                                        <p:cTn id="1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8" restart="whenNotActive" fill="hold" evtFilter="cancelBubble" nodeType="interactiveSeq">
                <p:stCondLst>
                  <p:cond evt="onClick" delay="0">
                    <p:tgtEl>
                      <p:spTgt spid="35"/>
                    </p:tgtEl>
                  </p:cond>
                </p:stCondLst>
                <p:endSync evt="end" delay="0">
                  <p:rtn val="all"/>
                </p:endSync>
                <p:childTnLst>
                  <p:par>
                    <p:cTn id="19" fill="hold">
                      <p:stCondLst>
                        <p:cond delay="0"/>
                      </p:stCondLst>
                      <p:childTnLst>
                        <p:par>
                          <p:cTn id="20" fill="hold">
                            <p:stCondLst>
                              <p:cond delay="0"/>
                            </p:stCondLst>
                            <p:childTnLst>
                              <p:par>
                                <p:cTn id="21" presetID="10" presetClass="exit" presetSubtype="0" fill="hold" grpId="0" nodeType="clickEffect">
                                  <p:stCondLst>
                                    <p:cond delay="0"/>
                                  </p:stCondLst>
                                  <p:childTnLst>
                                    <p:animEffect transition="out" filter="fade">
                                      <p:cBhvr>
                                        <p:cTn id="22" dur="500"/>
                                        <p:tgtEl>
                                          <p:spTgt spid="35"/>
                                        </p:tgtEl>
                                      </p:cBhvr>
                                    </p:animEffect>
                                    <p:set>
                                      <p:cBhvr>
                                        <p:cTn id="23" dur="1" fill="hold">
                                          <p:stCondLst>
                                            <p:cond delay="499"/>
                                          </p:stCondLst>
                                        </p:cTn>
                                        <p:tgtEl>
                                          <p:spTgt spid="35"/>
                                        </p:tgtEl>
                                        <p:attrNameLst>
                                          <p:attrName>style.visibility</p:attrName>
                                        </p:attrNameLst>
                                      </p:cBhvr>
                                      <p:to>
                                        <p:strVal val="hidden"/>
                                      </p:to>
                                    </p:set>
                                  </p:childTnLst>
                                </p:cTn>
                              </p:par>
                              <p:par>
                                <p:cTn id="24" presetID="10" presetClass="entr" presetSubtype="0"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childTnLst>
                          </p:cTn>
                        </p:par>
                      </p:childTnLst>
                    </p:cTn>
                  </p:par>
                </p:childTnLst>
              </p:cTn>
              <p:nextCondLst>
                <p:cond evt="onClick" delay="0">
                  <p:tgtEl>
                    <p:spTgt spid="35"/>
                  </p:tgtEl>
                </p:cond>
              </p:nextCondLst>
            </p:seq>
          </p:childTnLst>
        </p:cTn>
      </p:par>
    </p:tnLst>
    <p:bldLst>
      <p:bldP spid="3" grpId="0" animBg="1"/>
      <p:bldP spid="11" grpId="0" animBg="1"/>
      <p:bldP spid="32" grpId="0" animBg="1"/>
      <p:bldP spid="15" grpId="0" animBg="1"/>
      <p:bldP spid="3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Exponential Regression</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5" name="Straight Arrow Connector 4">
            <a:extLst>
              <a:ext uri="{FF2B5EF4-FFF2-40B4-BE49-F238E27FC236}">
                <a16:creationId xmlns:a16="http://schemas.microsoft.com/office/drawing/2014/main" id="{E724C0F6-0EEF-4D0B-AFEA-EDAB452ECE5F}"/>
              </a:ext>
            </a:extLst>
          </p:cNvPr>
          <p:cNvCxnSpPr>
            <a:cxnSpLocks/>
          </p:cNvCxnSpPr>
          <p:nvPr/>
        </p:nvCxnSpPr>
        <p:spPr>
          <a:xfrm flipV="1">
            <a:off x="1619672" y="3717032"/>
            <a:ext cx="2304256" cy="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B70AF667-3FF1-4125-8956-047A60794A98}"/>
                  </a:ext>
                </a:extLst>
              </p:cNvPr>
              <p:cNvSpPr txBox="1"/>
              <p:nvPr/>
            </p:nvSpPr>
            <p:spPr>
              <a:xfrm>
                <a:off x="392163" y="2191866"/>
                <a:ext cx="1440160" cy="923330"/>
              </a:xfrm>
              <a:prstGeom prst="rect">
                <a:avLst/>
              </a:prstGeom>
              <a:noFill/>
            </p:spPr>
            <p:txBody>
              <a:bodyPr wrap="square" rtlCol="0">
                <a:spAutoFit/>
              </a:bodyPr>
              <a:lstStyle/>
              <a:p>
                <a:r>
                  <a:rPr lang="en-GB" dirty="0"/>
                  <a:t>Rabbit population </a:t>
                </a:r>
                <a14:m>
                  <m:oMath xmlns:m="http://schemas.openxmlformats.org/officeDocument/2006/math">
                    <m:r>
                      <a:rPr lang="en-GB" b="0" i="1" smtClean="0">
                        <a:latin typeface="Cambria Math"/>
                      </a:rPr>
                      <m:t>(</m:t>
                    </m:r>
                    <m:r>
                      <a:rPr lang="en-GB" b="0" i="1" smtClean="0">
                        <a:latin typeface="Cambria Math"/>
                      </a:rPr>
                      <m:t>𝑦</m:t>
                    </m:r>
                    <m:r>
                      <a:rPr lang="en-GB" b="0" i="1" smtClean="0">
                        <a:latin typeface="Cambria Math"/>
                      </a:rPr>
                      <m:t>)</m:t>
                    </m:r>
                  </m:oMath>
                </a14:m>
                <a:endParaRPr lang="en-GB" dirty="0"/>
              </a:p>
            </p:txBody>
          </p:sp>
        </mc:Choice>
        <mc:Fallback xmlns="">
          <p:sp>
            <p:nvSpPr>
              <p:cNvPr id="6" name="TextBox 5">
                <a:extLst>
                  <a:ext uri="{FF2B5EF4-FFF2-40B4-BE49-F238E27FC236}">
                    <a16:creationId xmlns:a16="http://schemas.microsoft.com/office/drawing/2014/main" id="{B70AF667-3FF1-4125-8956-047A60794A98}"/>
                  </a:ext>
                </a:extLst>
              </p:cNvPr>
              <p:cNvSpPr txBox="1">
                <a:spLocks noRot="1" noChangeAspect="1" noMove="1" noResize="1" noEditPoints="1" noAdjustHandles="1" noChangeArrowheads="1" noChangeShapeType="1" noTextEdit="1"/>
              </p:cNvSpPr>
              <p:nvPr/>
            </p:nvSpPr>
            <p:spPr>
              <a:xfrm>
                <a:off x="392163" y="2191866"/>
                <a:ext cx="1440160" cy="923330"/>
              </a:xfrm>
              <a:prstGeom prst="rect">
                <a:avLst/>
              </a:prstGeom>
              <a:blipFill>
                <a:blip r:embed="rId2"/>
                <a:stretch>
                  <a:fillRect l="-3376" t="-3974" b="-4636"/>
                </a:stretch>
              </a:blipFill>
            </p:spPr>
            <p:txBody>
              <a:bodyPr/>
              <a:lstStyle/>
              <a:p>
                <a:r>
                  <a:rPr lang="en-GB">
                    <a:noFill/>
                  </a:rPr>
                  <a:t> </a:t>
                </a:r>
              </a:p>
            </p:txBody>
          </p:sp>
        </mc:Fallback>
      </mc:AlternateContent>
      <p:cxnSp>
        <p:nvCxnSpPr>
          <p:cNvPr id="7" name="Straight Arrow Connector 6">
            <a:extLst>
              <a:ext uri="{FF2B5EF4-FFF2-40B4-BE49-F238E27FC236}">
                <a16:creationId xmlns:a16="http://schemas.microsoft.com/office/drawing/2014/main" id="{0EC43F31-EA32-4484-9FE8-2DC199BF433A}"/>
              </a:ext>
            </a:extLst>
          </p:cNvPr>
          <p:cNvCxnSpPr>
            <a:cxnSpLocks/>
          </p:cNvCxnSpPr>
          <p:nvPr/>
        </p:nvCxnSpPr>
        <p:spPr>
          <a:xfrm flipV="1">
            <a:off x="1619672" y="1412776"/>
            <a:ext cx="0" cy="23042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057DC36-82AC-4D9E-AEB5-535759BB8983}"/>
                  </a:ext>
                </a:extLst>
              </p:cNvPr>
              <p:cNvSpPr txBox="1"/>
              <p:nvPr/>
            </p:nvSpPr>
            <p:spPr>
              <a:xfrm>
                <a:off x="3203848" y="3783617"/>
                <a:ext cx="1440160" cy="369332"/>
              </a:xfrm>
              <a:prstGeom prst="rect">
                <a:avLst/>
              </a:prstGeom>
              <a:noFill/>
            </p:spPr>
            <p:txBody>
              <a:bodyPr wrap="square" rtlCol="0">
                <a:spAutoFit/>
              </a:bodyPr>
              <a:lstStyle/>
              <a:p>
                <a:r>
                  <a:rPr lang="en-GB" dirty="0"/>
                  <a:t>Time (</a:t>
                </a:r>
                <a14:m>
                  <m:oMath xmlns:m="http://schemas.openxmlformats.org/officeDocument/2006/math">
                    <m:r>
                      <a:rPr lang="en-GB" b="0" i="1" smtClean="0">
                        <a:latin typeface="Cambria Math" panose="02040503050406030204" pitchFamily="18" charset="0"/>
                      </a:rPr>
                      <m:t>𝑥</m:t>
                    </m:r>
                  </m:oMath>
                </a14:m>
                <a:r>
                  <a:rPr lang="en-GB" dirty="0"/>
                  <a:t>)</a:t>
                </a:r>
              </a:p>
            </p:txBody>
          </p:sp>
        </mc:Choice>
        <mc:Fallback xmlns="">
          <p:sp>
            <p:nvSpPr>
              <p:cNvPr id="9" name="TextBox 8">
                <a:extLst>
                  <a:ext uri="{FF2B5EF4-FFF2-40B4-BE49-F238E27FC236}">
                    <a16:creationId xmlns:a16="http://schemas.microsoft.com/office/drawing/2014/main" id="{E057DC36-82AC-4D9E-AEB5-535759BB8983}"/>
                  </a:ext>
                </a:extLst>
              </p:cNvPr>
              <p:cNvSpPr txBox="1">
                <a:spLocks noRot="1" noChangeAspect="1" noMove="1" noResize="1" noEditPoints="1" noAdjustHandles="1" noChangeArrowheads="1" noChangeShapeType="1" noTextEdit="1"/>
              </p:cNvSpPr>
              <p:nvPr/>
            </p:nvSpPr>
            <p:spPr>
              <a:xfrm>
                <a:off x="3203848" y="3783617"/>
                <a:ext cx="1440160" cy="369332"/>
              </a:xfrm>
              <a:prstGeom prst="rect">
                <a:avLst/>
              </a:prstGeom>
              <a:blipFill>
                <a:blip r:embed="rId3"/>
                <a:stretch>
                  <a:fillRect l="-3814" t="-10000" b="-2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31A1954E-69E3-47FB-B2C6-BAC79824C6E6}"/>
                  </a:ext>
                </a:extLst>
              </p:cNvPr>
              <p:cNvSpPr txBox="1"/>
              <p:nvPr/>
            </p:nvSpPr>
            <p:spPr>
              <a:xfrm>
                <a:off x="1347689" y="750864"/>
                <a:ext cx="6356461"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If </a:t>
                </a:r>
                <a14:m>
                  <m:oMath xmlns:m="http://schemas.openxmlformats.org/officeDocument/2006/math">
                    <m:r>
                      <a:rPr lang="en-GB" b="0" i="1" smtClean="0">
                        <a:latin typeface="Cambria Math" panose="02040503050406030204" pitchFamily="18" charset="0"/>
                      </a:rPr>
                      <m:t>𝑦</m:t>
                    </m:r>
                    <m:r>
                      <a:rPr lang="en-GB" b="0" i="1" smtClean="0">
                        <a:latin typeface="Cambria Math" panose="02040503050406030204" pitchFamily="18" charset="0"/>
                      </a:rPr>
                      <m:t>=</m:t>
                    </m:r>
                    <m:r>
                      <a:rPr lang="en-GB" b="0" i="1" smtClean="0">
                        <a:latin typeface="Cambria Math" panose="02040503050406030204" pitchFamily="18" charset="0"/>
                      </a:rPr>
                      <m:t>𝑘</m:t>
                    </m:r>
                    <m:sSup>
                      <m:sSupPr>
                        <m:ctrlPr>
                          <a:rPr lang="en-GB" b="0" i="1" smtClean="0">
                            <a:latin typeface="Cambria Math" panose="02040503050406030204" pitchFamily="18" charset="0"/>
                          </a:rPr>
                        </m:ctrlPr>
                      </m:sSupPr>
                      <m:e>
                        <m:r>
                          <a:rPr lang="en-GB" b="0" i="1" smtClean="0">
                            <a:latin typeface="Cambria Math" panose="02040503050406030204" pitchFamily="18" charset="0"/>
                          </a:rPr>
                          <m:t>𝑏</m:t>
                        </m:r>
                      </m:e>
                      <m:sup>
                        <m:r>
                          <a:rPr lang="en-GB" b="0" i="1" smtClean="0">
                            <a:latin typeface="Cambria Math" panose="02040503050406030204" pitchFamily="18" charset="0"/>
                          </a:rPr>
                          <m:t>𝑥</m:t>
                        </m:r>
                      </m:sup>
                    </m:sSup>
                  </m:oMath>
                </a14:m>
                <a:r>
                  <a:rPr lang="en-GB" dirty="0"/>
                  <a:t> for constants </a:t>
                </a:r>
                <a14:m>
                  <m:oMath xmlns:m="http://schemas.openxmlformats.org/officeDocument/2006/math">
                    <m:r>
                      <a:rPr lang="en-GB" b="0" i="1" smtClean="0">
                        <a:latin typeface="Cambria Math" panose="02040503050406030204" pitchFamily="18" charset="0"/>
                      </a:rPr>
                      <m:t>𝑘</m:t>
                    </m:r>
                  </m:oMath>
                </a14:m>
                <a:r>
                  <a:rPr lang="en-GB" dirty="0"/>
                  <a:t> and </a:t>
                </a:r>
                <a14:m>
                  <m:oMath xmlns:m="http://schemas.openxmlformats.org/officeDocument/2006/math">
                    <m:r>
                      <a:rPr lang="en-GB" b="0" i="1" smtClean="0">
                        <a:latin typeface="Cambria Math" panose="02040503050406030204" pitchFamily="18" charset="0"/>
                      </a:rPr>
                      <m:t>𝑏</m:t>
                    </m:r>
                  </m:oMath>
                </a14:m>
                <a:r>
                  <a:rPr lang="en-GB" dirty="0"/>
                  <a:t> then </a:t>
                </a:r>
                <a14:m>
                  <m:oMath xmlns:m="http://schemas.openxmlformats.org/officeDocument/2006/math">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r>
                          <a:rPr lang="en-GB" b="0" i="1" smtClean="0">
                            <a:latin typeface="Cambria Math" panose="02040503050406030204" pitchFamily="18" charset="0"/>
                          </a:rPr>
                          <m:t>𝑦</m:t>
                        </m:r>
                      </m:e>
                    </m:func>
                    <m:r>
                      <a:rPr lang="en-GB" b="0" i="1" smtClean="0">
                        <a:latin typeface="Cambria Math" panose="02040503050406030204" pitchFamily="18" charset="0"/>
                      </a:rPr>
                      <m:t>=</m:t>
                    </m:r>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r>
                          <a:rPr lang="en-GB" b="0" i="1" smtClean="0">
                            <a:latin typeface="Cambria Math" panose="02040503050406030204" pitchFamily="18" charset="0"/>
                          </a:rPr>
                          <m:t>𝑘</m:t>
                        </m:r>
                      </m:e>
                    </m:func>
                    <m:r>
                      <a:rPr lang="en-GB" b="0" i="1" smtClean="0">
                        <a:latin typeface="Cambria Math" panose="02040503050406030204" pitchFamily="18" charset="0"/>
                      </a:rPr>
                      <m:t>+</m:t>
                    </m:r>
                    <m:r>
                      <a:rPr lang="en-GB" b="0" i="1" smtClean="0">
                        <a:latin typeface="Cambria Math" panose="02040503050406030204" pitchFamily="18" charset="0"/>
                      </a:rPr>
                      <m:t>𝑥</m:t>
                    </m:r>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r>
                          <a:rPr lang="en-GB" b="0" i="1" smtClean="0">
                            <a:latin typeface="Cambria Math" panose="02040503050406030204" pitchFamily="18" charset="0"/>
                          </a:rPr>
                          <m:t>𝑏</m:t>
                        </m:r>
                      </m:e>
                    </m:func>
                  </m:oMath>
                </a14:m>
                <a:endParaRPr lang="en-GB" dirty="0"/>
              </a:p>
            </p:txBody>
          </p:sp>
        </mc:Choice>
        <mc:Fallback xmlns="">
          <p:sp>
            <p:nvSpPr>
              <p:cNvPr id="10" name="TextBox 9">
                <a:extLst>
                  <a:ext uri="{FF2B5EF4-FFF2-40B4-BE49-F238E27FC236}">
                    <a16:creationId xmlns:a16="http://schemas.microsoft.com/office/drawing/2014/main" id="{31A1954E-69E3-47FB-B2C6-BAC79824C6E6}"/>
                  </a:ext>
                </a:extLst>
              </p:cNvPr>
              <p:cNvSpPr txBox="1">
                <a:spLocks noRot="1" noChangeAspect="1" noMove="1" noResize="1" noEditPoints="1" noAdjustHandles="1" noChangeArrowheads="1" noChangeShapeType="1" noTextEdit="1"/>
              </p:cNvSpPr>
              <p:nvPr/>
            </p:nvSpPr>
            <p:spPr>
              <a:xfrm>
                <a:off x="1347689" y="750864"/>
                <a:ext cx="6356461" cy="369332"/>
              </a:xfrm>
              <a:prstGeom prst="rect">
                <a:avLst/>
              </a:prstGeom>
              <a:blipFill>
                <a:blip r:embed="rId4"/>
                <a:stretch>
                  <a:fillRect l="-573" t="-4615" b="-20000"/>
                </a:stretch>
              </a:blipFill>
            </p:spPr>
            <p:txBody>
              <a:bodyPr/>
              <a:lstStyle/>
              <a:p>
                <a:r>
                  <a:rPr lang="en-GB">
                    <a:noFill/>
                  </a:rPr>
                  <a:t> </a:t>
                </a:r>
              </a:p>
            </p:txBody>
          </p:sp>
        </mc:Fallback>
      </mc:AlternateContent>
      <p:grpSp>
        <p:nvGrpSpPr>
          <p:cNvPr id="12" name="Group 11">
            <a:extLst>
              <a:ext uri="{FF2B5EF4-FFF2-40B4-BE49-F238E27FC236}">
                <a16:creationId xmlns:a16="http://schemas.microsoft.com/office/drawing/2014/main" id="{BAB2904D-D7C2-43AD-9DF9-A58C143448D8}"/>
              </a:ext>
            </a:extLst>
          </p:cNvPr>
          <p:cNvGrpSpPr/>
          <p:nvPr/>
        </p:nvGrpSpPr>
        <p:grpSpPr>
          <a:xfrm>
            <a:off x="1559983" y="3168087"/>
            <a:ext cx="216024" cy="216024"/>
            <a:chOff x="3347864" y="2780928"/>
            <a:chExt cx="216024" cy="216024"/>
          </a:xfrm>
        </p:grpSpPr>
        <p:cxnSp>
          <p:nvCxnSpPr>
            <p:cNvPr id="13" name="Straight Connector 12">
              <a:extLst>
                <a:ext uri="{FF2B5EF4-FFF2-40B4-BE49-F238E27FC236}">
                  <a16:creationId xmlns:a16="http://schemas.microsoft.com/office/drawing/2014/main" id="{A2532AB9-FB9A-41D6-906F-C68E477BCE72}"/>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489AB783-C365-4B8F-9F71-E71BACF25F0E}"/>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15" name="Group 14">
            <a:extLst>
              <a:ext uri="{FF2B5EF4-FFF2-40B4-BE49-F238E27FC236}">
                <a16:creationId xmlns:a16="http://schemas.microsoft.com/office/drawing/2014/main" id="{9B55661D-7167-4F23-9E7C-C84A22330365}"/>
              </a:ext>
            </a:extLst>
          </p:cNvPr>
          <p:cNvGrpSpPr/>
          <p:nvPr/>
        </p:nvGrpSpPr>
        <p:grpSpPr>
          <a:xfrm>
            <a:off x="2014439" y="3045284"/>
            <a:ext cx="216024" cy="216024"/>
            <a:chOff x="3347864" y="2780928"/>
            <a:chExt cx="216024" cy="216024"/>
          </a:xfrm>
        </p:grpSpPr>
        <p:cxnSp>
          <p:nvCxnSpPr>
            <p:cNvPr id="16" name="Straight Connector 15">
              <a:extLst>
                <a:ext uri="{FF2B5EF4-FFF2-40B4-BE49-F238E27FC236}">
                  <a16:creationId xmlns:a16="http://schemas.microsoft.com/office/drawing/2014/main" id="{394CC249-51C3-4A58-8E32-EB46440E7A98}"/>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E3CBAC5E-CF2B-49BA-90C6-075AC56EC2FC}"/>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sp>
        <p:nvSpPr>
          <p:cNvPr id="18" name="Freeform: Shape 17">
            <a:extLst>
              <a:ext uri="{FF2B5EF4-FFF2-40B4-BE49-F238E27FC236}">
                <a16:creationId xmlns:a16="http://schemas.microsoft.com/office/drawing/2014/main" id="{D785667B-885B-4076-85F5-F496D400835A}"/>
              </a:ext>
            </a:extLst>
          </p:cNvPr>
          <p:cNvSpPr/>
          <p:nvPr/>
        </p:nvSpPr>
        <p:spPr>
          <a:xfrm>
            <a:off x="1648046" y="1446028"/>
            <a:ext cx="2296633" cy="1839432"/>
          </a:xfrm>
          <a:custGeom>
            <a:avLst/>
            <a:gdLst>
              <a:gd name="connsiteX0" fmla="*/ 0 w 3902148"/>
              <a:gd name="connsiteY0" fmla="*/ 2668772 h 2668772"/>
              <a:gd name="connsiteX1" fmla="*/ 1424762 w 3902148"/>
              <a:gd name="connsiteY1" fmla="*/ 2339162 h 2668772"/>
              <a:gd name="connsiteX2" fmla="*/ 2509283 w 3902148"/>
              <a:gd name="connsiteY2" fmla="*/ 1733106 h 2668772"/>
              <a:gd name="connsiteX3" fmla="*/ 3519376 w 3902148"/>
              <a:gd name="connsiteY3" fmla="*/ 648586 h 2668772"/>
              <a:gd name="connsiteX4" fmla="*/ 3902148 w 3902148"/>
              <a:gd name="connsiteY4" fmla="*/ 0 h 2668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02148" h="2668772">
                <a:moveTo>
                  <a:pt x="0" y="2668772"/>
                </a:moveTo>
                <a:cubicBezTo>
                  <a:pt x="503274" y="2581939"/>
                  <a:pt x="1006548" y="2495106"/>
                  <a:pt x="1424762" y="2339162"/>
                </a:cubicBezTo>
                <a:cubicBezTo>
                  <a:pt x="1842976" y="2183218"/>
                  <a:pt x="2160181" y="2014869"/>
                  <a:pt x="2509283" y="1733106"/>
                </a:cubicBezTo>
                <a:cubicBezTo>
                  <a:pt x="2858385" y="1451343"/>
                  <a:pt x="3287232" y="937437"/>
                  <a:pt x="3519376" y="648586"/>
                </a:cubicBezTo>
                <a:cubicBezTo>
                  <a:pt x="3751520" y="359735"/>
                  <a:pt x="3826834" y="179867"/>
                  <a:pt x="3902148" y="0"/>
                </a:cubicBezTo>
              </a:path>
            </a:pathLst>
          </a:cu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9" name="Group 18">
            <a:extLst>
              <a:ext uri="{FF2B5EF4-FFF2-40B4-BE49-F238E27FC236}">
                <a16:creationId xmlns:a16="http://schemas.microsoft.com/office/drawing/2014/main" id="{5D2E3A4A-48A1-4FC3-A000-CCBD1232F47E}"/>
              </a:ext>
            </a:extLst>
          </p:cNvPr>
          <p:cNvGrpSpPr/>
          <p:nvPr/>
        </p:nvGrpSpPr>
        <p:grpSpPr>
          <a:xfrm>
            <a:off x="2447764" y="2880643"/>
            <a:ext cx="216024" cy="216024"/>
            <a:chOff x="3347864" y="2780928"/>
            <a:chExt cx="216024" cy="216024"/>
          </a:xfrm>
        </p:grpSpPr>
        <p:cxnSp>
          <p:nvCxnSpPr>
            <p:cNvPr id="20" name="Straight Connector 19">
              <a:extLst>
                <a:ext uri="{FF2B5EF4-FFF2-40B4-BE49-F238E27FC236}">
                  <a16:creationId xmlns:a16="http://schemas.microsoft.com/office/drawing/2014/main" id="{2DF9FDBD-5B63-4A09-8FD3-A593BCCED3A6}"/>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81195C11-2A32-4A33-9ED7-C86E22EC4219}"/>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2" name="Group 21">
            <a:extLst>
              <a:ext uri="{FF2B5EF4-FFF2-40B4-BE49-F238E27FC236}">
                <a16:creationId xmlns:a16="http://schemas.microsoft.com/office/drawing/2014/main" id="{93D781AC-99C3-4BE2-A6D3-7224A4ACE63D}"/>
              </a:ext>
            </a:extLst>
          </p:cNvPr>
          <p:cNvGrpSpPr/>
          <p:nvPr/>
        </p:nvGrpSpPr>
        <p:grpSpPr>
          <a:xfrm>
            <a:off x="2802418" y="2688208"/>
            <a:ext cx="216024" cy="216024"/>
            <a:chOff x="3347864" y="2780928"/>
            <a:chExt cx="216024" cy="216024"/>
          </a:xfrm>
        </p:grpSpPr>
        <p:cxnSp>
          <p:nvCxnSpPr>
            <p:cNvPr id="23" name="Straight Connector 22">
              <a:extLst>
                <a:ext uri="{FF2B5EF4-FFF2-40B4-BE49-F238E27FC236}">
                  <a16:creationId xmlns:a16="http://schemas.microsoft.com/office/drawing/2014/main" id="{AE60CA90-4AE9-4C86-802B-DA4C36B15336}"/>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72D7F512-2654-47B7-87D5-1D39EF6B30B0}"/>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5" name="Group 24">
            <a:extLst>
              <a:ext uri="{FF2B5EF4-FFF2-40B4-BE49-F238E27FC236}">
                <a16:creationId xmlns:a16="http://schemas.microsoft.com/office/drawing/2014/main" id="{A77BBC56-0053-420B-93E2-CAA4E11857AD}"/>
              </a:ext>
            </a:extLst>
          </p:cNvPr>
          <p:cNvGrpSpPr/>
          <p:nvPr/>
        </p:nvGrpSpPr>
        <p:grpSpPr>
          <a:xfrm>
            <a:off x="3156111" y="2384422"/>
            <a:ext cx="216024" cy="216024"/>
            <a:chOff x="3347864" y="2780928"/>
            <a:chExt cx="216024" cy="216024"/>
          </a:xfrm>
        </p:grpSpPr>
        <p:cxnSp>
          <p:nvCxnSpPr>
            <p:cNvPr id="26" name="Straight Connector 25">
              <a:extLst>
                <a:ext uri="{FF2B5EF4-FFF2-40B4-BE49-F238E27FC236}">
                  <a16:creationId xmlns:a16="http://schemas.microsoft.com/office/drawing/2014/main" id="{C98819CB-9FE3-4222-AB03-F83FFCCE76CD}"/>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6D8A08DB-59AE-4849-9172-B145D3DF8BA6}"/>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28" name="Group 27">
            <a:extLst>
              <a:ext uri="{FF2B5EF4-FFF2-40B4-BE49-F238E27FC236}">
                <a16:creationId xmlns:a16="http://schemas.microsoft.com/office/drawing/2014/main" id="{AACBBF89-5247-4422-9BC7-96BAE154101D}"/>
              </a:ext>
            </a:extLst>
          </p:cNvPr>
          <p:cNvGrpSpPr/>
          <p:nvPr/>
        </p:nvGrpSpPr>
        <p:grpSpPr>
          <a:xfrm>
            <a:off x="3419872" y="2094623"/>
            <a:ext cx="216024" cy="216024"/>
            <a:chOff x="3347864" y="2780928"/>
            <a:chExt cx="216024" cy="216024"/>
          </a:xfrm>
        </p:grpSpPr>
        <p:cxnSp>
          <p:nvCxnSpPr>
            <p:cNvPr id="29" name="Straight Connector 28">
              <a:extLst>
                <a:ext uri="{FF2B5EF4-FFF2-40B4-BE49-F238E27FC236}">
                  <a16:creationId xmlns:a16="http://schemas.microsoft.com/office/drawing/2014/main" id="{5F36DFE5-E5F3-48BD-B875-1EFE1471306F}"/>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a:extLst>
                <a:ext uri="{FF2B5EF4-FFF2-40B4-BE49-F238E27FC236}">
                  <a16:creationId xmlns:a16="http://schemas.microsoft.com/office/drawing/2014/main" id="{978E4EE2-66B2-4041-A3F2-D831C01819D3}"/>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31" name="Group 30">
            <a:extLst>
              <a:ext uri="{FF2B5EF4-FFF2-40B4-BE49-F238E27FC236}">
                <a16:creationId xmlns:a16="http://schemas.microsoft.com/office/drawing/2014/main" id="{4608DACA-C148-48D3-BB3F-1B944DB55D00}"/>
              </a:ext>
            </a:extLst>
          </p:cNvPr>
          <p:cNvGrpSpPr/>
          <p:nvPr/>
        </p:nvGrpSpPr>
        <p:grpSpPr>
          <a:xfrm>
            <a:off x="3563888" y="1742979"/>
            <a:ext cx="216024" cy="216024"/>
            <a:chOff x="3347864" y="2780928"/>
            <a:chExt cx="216024" cy="216024"/>
          </a:xfrm>
        </p:grpSpPr>
        <p:cxnSp>
          <p:nvCxnSpPr>
            <p:cNvPr id="32" name="Straight Connector 31">
              <a:extLst>
                <a:ext uri="{FF2B5EF4-FFF2-40B4-BE49-F238E27FC236}">
                  <a16:creationId xmlns:a16="http://schemas.microsoft.com/office/drawing/2014/main" id="{361063F2-AB41-4CC8-BF69-3E8B80FF4C8B}"/>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9E6EB19D-BABB-40FB-A2DD-CD12245DC7A3}"/>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34" name="Group 33">
            <a:extLst>
              <a:ext uri="{FF2B5EF4-FFF2-40B4-BE49-F238E27FC236}">
                <a16:creationId xmlns:a16="http://schemas.microsoft.com/office/drawing/2014/main" id="{B6D5ABB4-B269-4BA4-9AB4-E503AFF4ACEF}"/>
              </a:ext>
            </a:extLst>
          </p:cNvPr>
          <p:cNvGrpSpPr/>
          <p:nvPr/>
        </p:nvGrpSpPr>
        <p:grpSpPr>
          <a:xfrm>
            <a:off x="3836667" y="1446028"/>
            <a:ext cx="216024" cy="216024"/>
            <a:chOff x="3347864" y="2780928"/>
            <a:chExt cx="216024" cy="216024"/>
          </a:xfrm>
        </p:grpSpPr>
        <p:cxnSp>
          <p:nvCxnSpPr>
            <p:cNvPr id="35" name="Straight Connector 34">
              <a:extLst>
                <a:ext uri="{FF2B5EF4-FFF2-40B4-BE49-F238E27FC236}">
                  <a16:creationId xmlns:a16="http://schemas.microsoft.com/office/drawing/2014/main" id="{FB103F3D-6BC7-422A-99D0-E53A67A72901}"/>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36" name="Straight Connector 35">
              <a:extLst>
                <a:ext uri="{FF2B5EF4-FFF2-40B4-BE49-F238E27FC236}">
                  <a16:creationId xmlns:a16="http://schemas.microsoft.com/office/drawing/2014/main" id="{26ACFF4C-503A-492D-9C93-1187CAC7E39C}"/>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cxnSp>
        <p:nvCxnSpPr>
          <p:cNvPr id="37" name="Straight Arrow Connector 36">
            <a:extLst>
              <a:ext uri="{FF2B5EF4-FFF2-40B4-BE49-F238E27FC236}">
                <a16:creationId xmlns:a16="http://schemas.microsoft.com/office/drawing/2014/main" id="{CC0EAF3C-94BB-4D11-9606-E0E56274CEF9}"/>
              </a:ext>
            </a:extLst>
          </p:cNvPr>
          <p:cNvCxnSpPr>
            <a:cxnSpLocks/>
          </p:cNvCxnSpPr>
          <p:nvPr/>
        </p:nvCxnSpPr>
        <p:spPr>
          <a:xfrm flipV="1">
            <a:off x="5143078" y="3688741"/>
            <a:ext cx="2304256" cy="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38" name="TextBox 37">
                <a:extLst>
                  <a:ext uri="{FF2B5EF4-FFF2-40B4-BE49-F238E27FC236}">
                    <a16:creationId xmlns:a16="http://schemas.microsoft.com/office/drawing/2014/main" id="{77562BD8-7652-426D-A84C-DDBDD70424D3}"/>
                  </a:ext>
                </a:extLst>
              </p:cNvPr>
              <p:cNvSpPr txBox="1"/>
              <p:nvPr/>
            </p:nvSpPr>
            <p:spPr>
              <a:xfrm>
                <a:off x="4077494" y="1839725"/>
                <a:ext cx="144016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r>
                            <a:rPr lang="en-GB" b="0" i="1" smtClean="0">
                              <a:latin typeface="Cambria Math" panose="02040503050406030204" pitchFamily="18" charset="0"/>
                            </a:rPr>
                            <m:t>𝑦</m:t>
                          </m:r>
                        </m:e>
                      </m:func>
                    </m:oMath>
                  </m:oMathPara>
                </a14:m>
                <a:endParaRPr lang="en-GB" dirty="0"/>
              </a:p>
            </p:txBody>
          </p:sp>
        </mc:Choice>
        <mc:Fallback xmlns="">
          <p:sp>
            <p:nvSpPr>
              <p:cNvPr id="38" name="TextBox 37">
                <a:extLst>
                  <a:ext uri="{FF2B5EF4-FFF2-40B4-BE49-F238E27FC236}">
                    <a16:creationId xmlns:a16="http://schemas.microsoft.com/office/drawing/2014/main" id="{77562BD8-7652-426D-A84C-DDBDD70424D3}"/>
                  </a:ext>
                </a:extLst>
              </p:cNvPr>
              <p:cNvSpPr txBox="1">
                <a:spLocks noRot="1" noChangeAspect="1" noMove="1" noResize="1" noEditPoints="1" noAdjustHandles="1" noChangeArrowheads="1" noChangeShapeType="1" noTextEdit="1"/>
              </p:cNvSpPr>
              <p:nvPr/>
            </p:nvSpPr>
            <p:spPr>
              <a:xfrm>
                <a:off x="4077494" y="1839725"/>
                <a:ext cx="1440160" cy="369332"/>
              </a:xfrm>
              <a:prstGeom prst="rect">
                <a:avLst/>
              </a:prstGeom>
              <a:blipFill>
                <a:blip r:embed="rId5"/>
                <a:stretch>
                  <a:fillRect b="-13333"/>
                </a:stretch>
              </a:blipFill>
            </p:spPr>
            <p:txBody>
              <a:bodyPr/>
              <a:lstStyle/>
              <a:p>
                <a:r>
                  <a:rPr lang="en-GB">
                    <a:noFill/>
                  </a:rPr>
                  <a:t> </a:t>
                </a:r>
              </a:p>
            </p:txBody>
          </p:sp>
        </mc:Fallback>
      </mc:AlternateContent>
      <p:cxnSp>
        <p:nvCxnSpPr>
          <p:cNvPr id="39" name="Straight Arrow Connector 38">
            <a:extLst>
              <a:ext uri="{FF2B5EF4-FFF2-40B4-BE49-F238E27FC236}">
                <a16:creationId xmlns:a16="http://schemas.microsoft.com/office/drawing/2014/main" id="{E400F622-1B8E-4925-89BA-8E10541D64CC}"/>
              </a:ext>
            </a:extLst>
          </p:cNvPr>
          <p:cNvCxnSpPr>
            <a:cxnSpLocks/>
          </p:cNvCxnSpPr>
          <p:nvPr/>
        </p:nvCxnSpPr>
        <p:spPr>
          <a:xfrm flipV="1">
            <a:off x="5143078" y="1384485"/>
            <a:ext cx="0" cy="230425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mc:AlternateContent xmlns:mc="http://schemas.openxmlformats.org/markup-compatibility/2006" xmlns:a14="http://schemas.microsoft.com/office/drawing/2010/main">
        <mc:Choice Requires="a14">
          <p:sp>
            <p:nvSpPr>
              <p:cNvPr id="40" name="TextBox 39">
                <a:extLst>
                  <a:ext uri="{FF2B5EF4-FFF2-40B4-BE49-F238E27FC236}">
                    <a16:creationId xmlns:a16="http://schemas.microsoft.com/office/drawing/2014/main" id="{1F9B0871-6739-4E6A-8CAC-AC43A474300A}"/>
                  </a:ext>
                </a:extLst>
              </p:cNvPr>
              <p:cNvSpPr txBox="1"/>
              <p:nvPr/>
            </p:nvSpPr>
            <p:spPr>
              <a:xfrm>
                <a:off x="6727254" y="3755326"/>
                <a:ext cx="1440160" cy="369332"/>
              </a:xfrm>
              <a:prstGeom prst="rect">
                <a:avLst/>
              </a:prstGeom>
              <a:noFill/>
            </p:spPr>
            <p:txBody>
              <a:bodyPr wrap="square" rtlCol="0">
                <a:spAutoFit/>
              </a:bodyPr>
              <a:lstStyle/>
              <a:p>
                <a:r>
                  <a:rPr lang="en-GB" dirty="0"/>
                  <a:t>Time (</a:t>
                </a:r>
                <a14:m>
                  <m:oMath xmlns:m="http://schemas.openxmlformats.org/officeDocument/2006/math">
                    <m:r>
                      <a:rPr lang="en-GB" b="0" i="1" smtClean="0">
                        <a:latin typeface="Cambria Math" panose="02040503050406030204" pitchFamily="18" charset="0"/>
                      </a:rPr>
                      <m:t>𝑥</m:t>
                    </m:r>
                  </m:oMath>
                </a14:m>
                <a:r>
                  <a:rPr lang="en-GB" dirty="0"/>
                  <a:t>)</a:t>
                </a:r>
              </a:p>
            </p:txBody>
          </p:sp>
        </mc:Choice>
        <mc:Fallback xmlns="">
          <p:sp>
            <p:nvSpPr>
              <p:cNvPr id="40" name="TextBox 39">
                <a:extLst>
                  <a:ext uri="{FF2B5EF4-FFF2-40B4-BE49-F238E27FC236}">
                    <a16:creationId xmlns:a16="http://schemas.microsoft.com/office/drawing/2014/main" id="{1F9B0871-6739-4E6A-8CAC-AC43A474300A}"/>
                  </a:ext>
                </a:extLst>
              </p:cNvPr>
              <p:cNvSpPr txBox="1">
                <a:spLocks noRot="1" noChangeAspect="1" noMove="1" noResize="1" noEditPoints="1" noAdjustHandles="1" noChangeArrowheads="1" noChangeShapeType="1" noTextEdit="1"/>
              </p:cNvSpPr>
              <p:nvPr/>
            </p:nvSpPr>
            <p:spPr>
              <a:xfrm>
                <a:off x="6727254" y="3755326"/>
                <a:ext cx="1440160" cy="369332"/>
              </a:xfrm>
              <a:prstGeom prst="rect">
                <a:avLst/>
              </a:prstGeom>
              <a:blipFill>
                <a:blip r:embed="rId6"/>
                <a:stretch>
                  <a:fillRect l="-3814" t="-8197" b="-24590"/>
                </a:stretch>
              </a:blipFill>
            </p:spPr>
            <p:txBody>
              <a:bodyPr/>
              <a:lstStyle/>
              <a:p>
                <a:r>
                  <a:rPr lang="en-GB">
                    <a:noFill/>
                  </a:rPr>
                  <a:t> </a:t>
                </a:r>
              </a:p>
            </p:txBody>
          </p:sp>
        </mc:Fallback>
      </mc:AlternateContent>
      <p:grpSp>
        <p:nvGrpSpPr>
          <p:cNvPr id="41" name="Group 40">
            <a:extLst>
              <a:ext uri="{FF2B5EF4-FFF2-40B4-BE49-F238E27FC236}">
                <a16:creationId xmlns:a16="http://schemas.microsoft.com/office/drawing/2014/main" id="{057F75FC-B81C-4445-91BB-1596974190A6}"/>
              </a:ext>
            </a:extLst>
          </p:cNvPr>
          <p:cNvGrpSpPr/>
          <p:nvPr/>
        </p:nvGrpSpPr>
        <p:grpSpPr>
          <a:xfrm>
            <a:off x="5083389" y="3139796"/>
            <a:ext cx="216024" cy="216024"/>
            <a:chOff x="3347864" y="2780928"/>
            <a:chExt cx="216024" cy="216024"/>
          </a:xfrm>
        </p:grpSpPr>
        <p:cxnSp>
          <p:nvCxnSpPr>
            <p:cNvPr id="42" name="Straight Connector 41">
              <a:extLst>
                <a:ext uri="{FF2B5EF4-FFF2-40B4-BE49-F238E27FC236}">
                  <a16:creationId xmlns:a16="http://schemas.microsoft.com/office/drawing/2014/main" id="{CBB0E721-6A52-408B-84D2-15A5AF408DEA}"/>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F09DC95B-8911-40BF-ABF6-64879488533F}"/>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44" name="Group 43">
            <a:extLst>
              <a:ext uri="{FF2B5EF4-FFF2-40B4-BE49-F238E27FC236}">
                <a16:creationId xmlns:a16="http://schemas.microsoft.com/office/drawing/2014/main" id="{D12C1CDC-7328-4F5D-8D13-67AC9496C180}"/>
              </a:ext>
            </a:extLst>
          </p:cNvPr>
          <p:cNvGrpSpPr/>
          <p:nvPr/>
        </p:nvGrpSpPr>
        <p:grpSpPr>
          <a:xfrm>
            <a:off x="5509270" y="2731243"/>
            <a:ext cx="216024" cy="216024"/>
            <a:chOff x="3347864" y="2780928"/>
            <a:chExt cx="216024" cy="216024"/>
          </a:xfrm>
        </p:grpSpPr>
        <p:cxnSp>
          <p:nvCxnSpPr>
            <p:cNvPr id="45" name="Straight Connector 44">
              <a:extLst>
                <a:ext uri="{FF2B5EF4-FFF2-40B4-BE49-F238E27FC236}">
                  <a16:creationId xmlns:a16="http://schemas.microsoft.com/office/drawing/2014/main" id="{EBAEC5ED-F0C4-4325-B686-D3B5FC8B743E}"/>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46" name="Straight Connector 45">
              <a:extLst>
                <a:ext uri="{FF2B5EF4-FFF2-40B4-BE49-F238E27FC236}">
                  <a16:creationId xmlns:a16="http://schemas.microsoft.com/office/drawing/2014/main" id="{A1CC277F-C92F-468F-ABDB-F1F0FBDD4BEE}"/>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48" name="Group 47">
            <a:extLst>
              <a:ext uri="{FF2B5EF4-FFF2-40B4-BE49-F238E27FC236}">
                <a16:creationId xmlns:a16="http://schemas.microsoft.com/office/drawing/2014/main" id="{93362CD8-D60D-4A3B-9AD6-51DDF7BF09B9}"/>
              </a:ext>
            </a:extLst>
          </p:cNvPr>
          <p:cNvGrpSpPr/>
          <p:nvPr/>
        </p:nvGrpSpPr>
        <p:grpSpPr>
          <a:xfrm>
            <a:off x="5923545" y="2499927"/>
            <a:ext cx="216024" cy="216024"/>
            <a:chOff x="3347864" y="2780928"/>
            <a:chExt cx="216024" cy="216024"/>
          </a:xfrm>
        </p:grpSpPr>
        <p:cxnSp>
          <p:nvCxnSpPr>
            <p:cNvPr id="49" name="Straight Connector 48">
              <a:extLst>
                <a:ext uri="{FF2B5EF4-FFF2-40B4-BE49-F238E27FC236}">
                  <a16:creationId xmlns:a16="http://schemas.microsoft.com/office/drawing/2014/main" id="{2B11BF04-C1C0-4F5A-9BC7-63F5BFE9D568}"/>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a:extLst>
                <a:ext uri="{FF2B5EF4-FFF2-40B4-BE49-F238E27FC236}">
                  <a16:creationId xmlns:a16="http://schemas.microsoft.com/office/drawing/2014/main" id="{9576F5BE-5A57-4D36-BB3E-5C45D36AEA9B}"/>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51" name="Group 50">
            <a:extLst>
              <a:ext uri="{FF2B5EF4-FFF2-40B4-BE49-F238E27FC236}">
                <a16:creationId xmlns:a16="http://schemas.microsoft.com/office/drawing/2014/main" id="{0172666F-7EEC-4EA6-9E24-B17FC053BD99}"/>
              </a:ext>
            </a:extLst>
          </p:cNvPr>
          <p:cNvGrpSpPr/>
          <p:nvPr/>
        </p:nvGrpSpPr>
        <p:grpSpPr>
          <a:xfrm>
            <a:off x="6259149" y="2155092"/>
            <a:ext cx="216024" cy="216024"/>
            <a:chOff x="3347864" y="2780928"/>
            <a:chExt cx="216024" cy="216024"/>
          </a:xfrm>
        </p:grpSpPr>
        <p:cxnSp>
          <p:nvCxnSpPr>
            <p:cNvPr id="52" name="Straight Connector 51">
              <a:extLst>
                <a:ext uri="{FF2B5EF4-FFF2-40B4-BE49-F238E27FC236}">
                  <a16:creationId xmlns:a16="http://schemas.microsoft.com/office/drawing/2014/main" id="{458D1B7A-90FC-44BC-A350-4A0A895991BF}"/>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Connector 52">
              <a:extLst>
                <a:ext uri="{FF2B5EF4-FFF2-40B4-BE49-F238E27FC236}">
                  <a16:creationId xmlns:a16="http://schemas.microsoft.com/office/drawing/2014/main" id="{0CDD1FEA-ADB8-4936-A2BF-6EC9C79936E0}"/>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54" name="Group 53">
            <a:extLst>
              <a:ext uri="{FF2B5EF4-FFF2-40B4-BE49-F238E27FC236}">
                <a16:creationId xmlns:a16="http://schemas.microsoft.com/office/drawing/2014/main" id="{D982FE40-7A86-409B-949C-739910E89EC5}"/>
              </a:ext>
            </a:extLst>
          </p:cNvPr>
          <p:cNvGrpSpPr/>
          <p:nvPr/>
        </p:nvGrpSpPr>
        <p:grpSpPr>
          <a:xfrm>
            <a:off x="6641417" y="1946556"/>
            <a:ext cx="216024" cy="216024"/>
            <a:chOff x="3347864" y="2780928"/>
            <a:chExt cx="216024" cy="216024"/>
          </a:xfrm>
        </p:grpSpPr>
        <p:cxnSp>
          <p:nvCxnSpPr>
            <p:cNvPr id="55" name="Straight Connector 54">
              <a:extLst>
                <a:ext uri="{FF2B5EF4-FFF2-40B4-BE49-F238E27FC236}">
                  <a16:creationId xmlns:a16="http://schemas.microsoft.com/office/drawing/2014/main" id="{6F137B5A-45B0-4FE6-ADFE-F31D37BB1160}"/>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6" name="Straight Connector 55">
              <a:extLst>
                <a:ext uri="{FF2B5EF4-FFF2-40B4-BE49-F238E27FC236}">
                  <a16:creationId xmlns:a16="http://schemas.microsoft.com/office/drawing/2014/main" id="{F110034C-CDE1-4041-AC64-1131CF25BCDC}"/>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57" name="Group 56">
            <a:extLst>
              <a:ext uri="{FF2B5EF4-FFF2-40B4-BE49-F238E27FC236}">
                <a16:creationId xmlns:a16="http://schemas.microsoft.com/office/drawing/2014/main" id="{9618AAE1-820C-4080-8B29-D22E6132C8FB}"/>
              </a:ext>
            </a:extLst>
          </p:cNvPr>
          <p:cNvGrpSpPr/>
          <p:nvPr/>
        </p:nvGrpSpPr>
        <p:grpSpPr>
          <a:xfrm>
            <a:off x="6886128" y="1713907"/>
            <a:ext cx="216024" cy="216024"/>
            <a:chOff x="3347864" y="2780928"/>
            <a:chExt cx="216024" cy="216024"/>
          </a:xfrm>
        </p:grpSpPr>
        <p:cxnSp>
          <p:nvCxnSpPr>
            <p:cNvPr id="58" name="Straight Connector 57">
              <a:extLst>
                <a:ext uri="{FF2B5EF4-FFF2-40B4-BE49-F238E27FC236}">
                  <a16:creationId xmlns:a16="http://schemas.microsoft.com/office/drawing/2014/main" id="{475708D1-26CC-4BED-AAF4-8F55DE662E12}"/>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59" name="Straight Connector 58">
              <a:extLst>
                <a:ext uri="{FF2B5EF4-FFF2-40B4-BE49-F238E27FC236}">
                  <a16:creationId xmlns:a16="http://schemas.microsoft.com/office/drawing/2014/main" id="{53C9C998-29CB-4802-AD24-2A52A51BE8B8}"/>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60" name="Group 59">
            <a:extLst>
              <a:ext uri="{FF2B5EF4-FFF2-40B4-BE49-F238E27FC236}">
                <a16:creationId xmlns:a16="http://schemas.microsoft.com/office/drawing/2014/main" id="{0C4D917D-265C-4984-BB19-A9BF6F2C6EB5}"/>
              </a:ext>
            </a:extLst>
          </p:cNvPr>
          <p:cNvGrpSpPr/>
          <p:nvPr/>
        </p:nvGrpSpPr>
        <p:grpSpPr>
          <a:xfrm>
            <a:off x="7106344" y="1543238"/>
            <a:ext cx="216024" cy="216024"/>
            <a:chOff x="3347864" y="2780928"/>
            <a:chExt cx="216024" cy="216024"/>
          </a:xfrm>
        </p:grpSpPr>
        <p:cxnSp>
          <p:nvCxnSpPr>
            <p:cNvPr id="61" name="Straight Connector 60">
              <a:extLst>
                <a:ext uri="{FF2B5EF4-FFF2-40B4-BE49-F238E27FC236}">
                  <a16:creationId xmlns:a16="http://schemas.microsoft.com/office/drawing/2014/main" id="{E009666F-AA59-4527-AB5F-564C972E938C}"/>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62" name="Straight Connector 61">
              <a:extLst>
                <a:ext uri="{FF2B5EF4-FFF2-40B4-BE49-F238E27FC236}">
                  <a16:creationId xmlns:a16="http://schemas.microsoft.com/office/drawing/2014/main" id="{CBF2A81C-C6AD-46EF-90B0-B42E7D9C619C}"/>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grpSp>
        <p:nvGrpSpPr>
          <p:cNvPr id="63" name="Group 62">
            <a:extLst>
              <a:ext uri="{FF2B5EF4-FFF2-40B4-BE49-F238E27FC236}">
                <a16:creationId xmlns:a16="http://schemas.microsoft.com/office/drawing/2014/main" id="{BB107DCA-40C6-43CC-B6DB-E31FD97D1B29}"/>
              </a:ext>
            </a:extLst>
          </p:cNvPr>
          <p:cNvGrpSpPr/>
          <p:nvPr/>
        </p:nvGrpSpPr>
        <p:grpSpPr>
          <a:xfrm>
            <a:off x="7350548" y="1332012"/>
            <a:ext cx="216024" cy="216024"/>
            <a:chOff x="3347864" y="2780928"/>
            <a:chExt cx="216024" cy="216024"/>
          </a:xfrm>
        </p:grpSpPr>
        <p:cxnSp>
          <p:nvCxnSpPr>
            <p:cNvPr id="64" name="Straight Connector 63">
              <a:extLst>
                <a:ext uri="{FF2B5EF4-FFF2-40B4-BE49-F238E27FC236}">
                  <a16:creationId xmlns:a16="http://schemas.microsoft.com/office/drawing/2014/main" id="{CF958824-0248-4ED6-AC62-0BA6DC06DAAD}"/>
                </a:ext>
              </a:extLst>
            </p:cNvPr>
            <p:cNvCxnSpPr/>
            <p:nvPr/>
          </p:nvCxnSpPr>
          <p:spPr>
            <a:xfrm>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cxnSp>
          <p:nvCxnSpPr>
            <p:cNvPr id="65" name="Straight Connector 64">
              <a:extLst>
                <a:ext uri="{FF2B5EF4-FFF2-40B4-BE49-F238E27FC236}">
                  <a16:creationId xmlns:a16="http://schemas.microsoft.com/office/drawing/2014/main" id="{E9A3D0E6-4354-4501-87A2-5D08B9E00F09}"/>
                </a:ext>
              </a:extLst>
            </p:cNvPr>
            <p:cNvCxnSpPr/>
            <p:nvPr/>
          </p:nvCxnSpPr>
          <p:spPr>
            <a:xfrm flipH="1">
              <a:off x="3347864" y="2780928"/>
              <a:ext cx="216024" cy="216024"/>
            </a:xfrm>
            <a:prstGeom prst="line">
              <a:avLst/>
            </a:prstGeom>
          </p:spPr>
          <p:style>
            <a:lnRef idx="1">
              <a:schemeClr val="dk1"/>
            </a:lnRef>
            <a:fillRef idx="0">
              <a:schemeClr val="dk1"/>
            </a:fillRef>
            <a:effectRef idx="0">
              <a:schemeClr val="dk1"/>
            </a:effectRef>
            <a:fontRef idx="minor">
              <a:schemeClr val="tx1"/>
            </a:fontRef>
          </p:style>
        </p:cxnSp>
      </p:grpSp>
      <p:cxnSp>
        <p:nvCxnSpPr>
          <p:cNvPr id="66" name="Straight Connector 65">
            <a:extLst>
              <a:ext uri="{FF2B5EF4-FFF2-40B4-BE49-F238E27FC236}">
                <a16:creationId xmlns:a16="http://schemas.microsoft.com/office/drawing/2014/main" id="{700A1A30-4636-4A0D-9952-D8596D811827}"/>
              </a:ext>
            </a:extLst>
          </p:cNvPr>
          <p:cNvCxnSpPr>
            <a:cxnSpLocks/>
          </p:cNvCxnSpPr>
          <p:nvPr/>
        </p:nvCxnSpPr>
        <p:spPr>
          <a:xfrm flipV="1">
            <a:off x="5179926" y="1384485"/>
            <a:ext cx="2396171" cy="1855156"/>
          </a:xfrm>
          <a:prstGeom prst="line">
            <a:avLst/>
          </a:prstGeom>
          <a:ln w="19050">
            <a:prstDash val="dash"/>
          </a:ln>
        </p:spPr>
        <p:style>
          <a:lnRef idx="1">
            <a:schemeClr val="accent3"/>
          </a:lnRef>
          <a:fillRef idx="0">
            <a:schemeClr val="accent3"/>
          </a:fillRef>
          <a:effectRef idx="0">
            <a:schemeClr val="accent3"/>
          </a:effectRef>
          <a:fontRef idx="minor">
            <a:schemeClr val="tx1"/>
          </a:fontRef>
        </p:style>
      </p:cxnSp>
      <mc:AlternateContent xmlns:mc="http://schemas.openxmlformats.org/markup-compatibility/2006" xmlns:a14="http://schemas.microsoft.com/office/drawing/2010/main">
        <mc:Choice Requires="a14">
          <p:sp>
            <p:nvSpPr>
              <p:cNvPr id="68" name="TextBox 67">
                <a:extLst>
                  <a:ext uri="{FF2B5EF4-FFF2-40B4-BE49-F238E27FC236}">
                    <a16:creationId xmlns:a16="http://schemas.microsoft.com/office/drawing/2014/main" id="{4D12001B-B20B-4ADA-8497-47CDCC0686DB}"/>
                  </a:ext>
                </a:extLst>
              </p:cNvPr>
              <p:cNvSpPr txBox="1"/>
              <p:nvPr/>
            </p:nvSpPr>
            <p:spPr>
              <a:xfrm>
                <a:off x="702618" y="4646662"/>
                <a:ext cx="7704856" cy="923330"/>
              </a:xfrm>
              <a:prstGeom prst="rect">
                <a:avLst/>
              </a:prstGeom>
              <a:noFill/>
            </p:spPr>
            <p:txBody>
              <a:bodyPr wrap="square" rtlCol="0">
                <a:spAutoFit/>
              </a:bodyPr>
              <a:lstStyle/>
              <a:p>
                <a:r>
                  <a:rPr lang="en-GB" dirty="0"/>
                  <a:t>Comparing the equations, we can see that if we log the </a:t>
                </a:r>
                <a14:m>
                  <m:oMath xmlns:m="http://schemas.openxmlformats.org/officeDocument/2006/math">
                    <m:r>
                      <a:rPr lang="en-GB" b="0" i="1" smtClean="0">
                        <a:latin typeface="Cambria Math" panose="02040503050406030204" pitchFamily="18" charset="0"/>
                      </a:rPr>
                      <m:t>𝑦</m:t>
                    </m:r>
                  </m:oMath>
                </a14:m>
                <a:r>
                  <a:rPr lang="en-GB" dirty="0"/>
                  <a:t> values (although leave the </a:t>
                </a:r>
                <a14:m>
                  <m:oMath xmlns:m="http://schemas.openxmlformats.org/officeDocument/2006/math">
                    <m:r>
                      <a:rPr lang="en-GB" b="0" i="1" smtClean="0">
                        <a:latin typeface="Cambria Math" panose="02040503050406030204" pitchFamily="18" charset="0"/>
                      </a:rPr>
                      <m:t>𝑥</m:t>
                    </m:r>
                  </m:oMath>
                </a14:m>
                <a:r>
                  <a:rPr lang="en-GB" dirty="0"/>
                  <a:t> values), the data then forms a straight line, with </a:t>
                </a:r>
                <a14:m>
                  <m:oMath xmlns:m="http://schemas.openxmlformats.org/officeDocument/2006/math">
                    <m:r>
                      <a:rPr lang="en-GB" b="0" i="1" smtClean="0">
                        <a:latin typeface="Cambria Math" panose="02040503050406030204" pitchFamily="18" charset="0"/>
                      </a:rPr>
                      <m:t>𝑦</m:t>
                    </m:r>
                  </m:oMath>
                </a14:m>
                <a:r>
                  <a:rPr lang="en-GB" dirty="0"/>
                  <a:t>-intercept </a:t>
                </a:r>
                <a14:m>
                  <m:oMath xmlns:m="http://schemas.openxmlformats.org/officeDocument/2006/math">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r>
                          <a:rPr lang="en-GB" b="0" i="1" smtClean="0">
                            <a:latin typeface="Cambria Math" panose="02040503050406030204" pitchFamily="18" charset="0"/>
                          </a:rPr>
                          <m:t>𝑘</m:t>
                        </m:r>
                      </m:e>
                    </m:func>
                  </m:oMath>
                </a14:m>
                <a:r>
                  <a:rPr lang="en-GB" dirty="0"/>
                  <a:t> and gradient </a:t>
                </a:r>
                <a14:m>
                  <m:oMath xmlns:m="http://schemas.openxmlformats.org/officeDocument/2006/math">
                    <m:func>
                      <m:funcPr>
                        <m:ctrlPr>
                          <a:rPr lang="en-GB" b="0" i="1" smtClean="0">
                            <a:latin typeface="Cambria Math" panose="02040503050406030204" pitchFamily="18" charset="0"/>
                          </a:rPr>
                        </m:ctrlPr>
                      </m:funcPr>
                      <m:fName>
                        <m:r>
                          <m:rPr>
                            <m:sty m:val="p"/>
                          </m:rPr>
                          <a:rPr lang="en-GB" b="0" i="0" smtClean="0">
                            <a:latin typeface="Cambria Math" panose="02040503050406030204" pitchFamily="18" charset="0"/>
                          </a:rPr>
                          <m:t>log</m:t>
                        </m:r>
                      </m:fName>
                      <m:e>
                        <m:r>
                          <a:rPr lang="en-GB" b="0" i="1" smtClean="0">
                            <a:latin typeface="Cambria Math" panose="02040503050406030204" pitchFamily="18" charset="0"/>
                          </a:rPr>
                          <m:t>𝑏</m:t>
                        </m:r>
                      </m:e>
                    </m:func>
                  </m:oMath>
                </a14:m>
                <a:r>
                  <a:rPr lang="en-GB" dirty="0"/>
                  <a:t>.</a:t>
                </a:r>
              </a:p>
            </p:txBody>
          </p:sp>
        </mc:Choice>
        <mc:Fallback xmlns="">
          <p:sp>
            <p:nvSpPr>
              <p:cNvPr id="68" name="TextBox 67">
                <a:extLst>
                  <a:ext uri="{FF2B5EF4-FFF2-40B4-BE49-F238E27FC236}">
                    <a16:creationId xmlns:a16="http://schemas.microsoft.com/office/drawing/2014/main" id="{4D12001B-B20B-4ADA-8497-47CDCC0686DB}"/>
                  </a:ext>
                </a:extLst>
              </p:cNvPr>
              <p:cNvSpPr txBox="1">
                <a:spLocks noRot="1" noChangeAspect="1" noMove="1" noResize="1" noEditPoints="1" noAdjustHandles="1" noChangeArrowheads="1" noChangeShapeType="1" noTextEdit="1"/>
              </p:cNvSpPr>
              <p:nvPr/>
            </p:nvSpPr>
            <p:spPr>
              <a:xfrm>
                <a:off x="702618" y="4646662"/>
                <a:ext cx="7704856" cy="923330"/>
              </a:xfrm>
              <a:prstGeom prst="rect">
                <a:avLst/>
              </a:prstGeom>
              <a:blipFill>
                <a:blip r:embed="rId7"/>
                <a:stretch>
                  <a:fillRect l="-633" t="-3289" r="-237" b="-9211"/>
                </a:stretch>
              </a:blipFill>
            </p:spPr>
            <p:txBody>
              <a:bodyPr/>
              <a:lstStyle/>
              <a:p>
                <a:r>
                  <a:rPr lang="en-GB">
                    <a:noFill/>
                  </a:rPr>
                  <a:t> </a:t>
                </a:r>
              </a:p>
            </p:txBody>
          </p:sp>
        </mc:Fallback>
      </mc:AlternateContent>
    </p:spTree>
    <p:extLst>
      <p:ext uri="{BB962C8B-B14F-4D97-AF65-F5344CB8AC3E}">
        <p14:creationId xmlns:p14="http://schemas.microsoft.com/office/powerpoint/2010/main" val="827196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BDCFD029-DB34-456C-B979-291706332149}"/>
                  </a:ext>
                </a:extLst>
              </p:cNvPr>
              <p:cNvSpPr txBox="1"/>
              <p:nvPr/>
            </p:nvSpPr>
            <p:spPr>
              <a:xfrm>
                <a:off x="6824712" y="5309487"/>
                <a:ext cx="2224484" cy="138499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400" dirty="0"/>
                  <a:t>The textbooks starts with </a:t>
                </a:r>
                <a14:m>
                  <m:oMath xmlns:m="http://schemas.openxmlformats.org/officeDocument/2006/math">
                    <m:r>
                      <a:rPr lang="en-GB" sz="1400" b="0" i="1" smtClean="0">
                        <a:latin typeface="Cambria Math" panose="02040503050406030204" pitchFamily="18" charset="0"/>
                      </a:rPr>
                      <m:t>𝑦</m:t>
                    </m:r>
                    <m:r>
                      <a:rPr lang="en-GB" sz="1400" b="0" i="1" smtClean="0">
                        <a:latin typeface="Cambria Math" panose="02040503050406030204" pitchFamily="18" charset="0"/>
                      </a:rPr>
                      <m:t>=−0.2215+0.0792</m:t>
                    </m:r>
                    <m:r>
                      <a:rPr lang="en-GB" sz="1400" b="0" i="1" smtClean="0">
                        <a:latin typeface="Cambria Math" panose="02040503050406030204" pitchFamily="18" charset="0"/>
                      </a:rPr>
                      <m:t>𝑥</m:t>
                    </m:r>
                  </m:oMath>
                </a14:m>
                <a:r>
                  <a:rPr lang="en-GB" sz="1400" dirty="0"/>
                  <a:t> and raises 10 to the power of each side. I think it’s easier to start with </a:t>
                </a:r>
                <a14:m>
                  <m:oMath xmlns:m="http://schemas.openxmlformats.org/officeDocument/2006/math">
                    <m:r>
                      <a:rPr lang="en-GB" sz="1400" b="0" i="1" smtClean="0">
                        <a:latin typeface="Cambria Math" panose="02040503050406030204" pitchFamily="18" charset="0"/>
                      </a:rPr>
                      <m:t>𝑔</m:t>
                    </m:r>
                    <m:r>
                      <a:rPr lang="en-GB" sz="1400" b="0" i="1" smtClean="0">
                        <a:latin typeface="Cambria Math" panose="02040503050406030204" pitchFamily="18" charset="0"/>
                      </a:rPr>
                      <m:t>=</m:t>
                    </m:r>
                    <m:r>
                      <a:rPr lang="en-GB" sz="1400" b="0" i="1" smtClean="0">
                        <a:latin typeface="Cambria Math" panose="02040503050406030204" pitchFamily="18" charset="0"/>
                      </a:rPr>
                      <m:t>𝑘</m:t>
                    </m:r>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𝑏</m:t>
                        </m:r>
                      </m:e>
                      <m:sup>
                        <m:r>
                          <a:rPr lang="en-GB" sz="1400" b="0" i="1" smtClean="0">
                            <a:latin typeface="Cambria Math" panose="02040503050406030204" pitchFamily="18" charset="0"/>
                          </a:rPr>
                          <m:t>𝑡</m:t>
                        </m:r>
                      </m:sup>
                    </m:sSup>
                  </m:oMath>
                </a14:m>
                <a:r>
                  <a:rPr lang="en-GB" sz="1400" dirty="0"/>
                  <a:t> and then log.</a:t>
                </a:r>
              </a:p>
            </p:txBody>
          </p:sp>
        </mc:Choice>
        <mc:Fallback xmlns="">
          <p:sp>
            <p:nvSpPr>
              <p:cNvPr id="13" name="TextBox 12">
                <a:extLst>
                  <a:ext uri="{FF2B5EF4-FFF2-40B4-BE49-F238E27FC236}">
                    <a16:creationId xmlns:a16="http://schemas.microsoft.com/office/drawing/2014/main" id="{BDCFD029-DB34-456C-B979-291706332149}"/>
                  </a:ext>
                </a:extLst>
              </p:cNvPr>
              <p:cNvSpPr txBox="1">
                <a:spLocks noRot="1" noChangeAspect="1" noMove="1" noResize="1" noEditPoints="1" noAdjustHandles="1" noChangeArrowheads="1" noChangeShapeType="1" noTextEdit="1"/>
              </p:cNvSpPr>
              <p:nvPr/>
            </p:nvSpPr>
            <p:spPr>
              <a:xfrm>
                <a:off x="6824712" y="5309487"/>
                <a:ext cx="2224484" cy="1384995"/>
              </a:xfrm>
              <a:prstGeom prst="rect">
                <a:avLst/>
              </a:prstGeom>
              <a:blipFill>
                <a:blip r:embed="rId2"/>
                <a:stretch>
                  <a:fillRect l="-272" b="-2597"/>
                </a:stretch>
              </a:blipFill>
            </p:spPr>
            <p:txBody>
              <a:bodyPr/>
              <a:lstStyle/>
              <a:p>
                <a:r>
                  <a:rPr lang="en-GB">
                    <a:noFill/>
                  </a:rPr>
                  <a:t> </a:t>
                </a:r>
              </a:p>
            </p:txBody>
          </p:sp>
        </mc:Fallback>
      </mc:AlternateContent>
      <p:grpSp>
        <p:nvGrpSpPr>
          <p:cNvPr id="2" name="Group 1">
            <a:extLst>
              <a:ext uri="{FF2B5EF4-FFF2-40B4-BE49-F238E27FC236}">
                <a16:creationId xmlns:a16="http://schemas.microsoft.com/office/drawing/2014/main" id="{3BC79C55-652A-4BA6-A130-6D6098C2D7F3}"/>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257DA43D-0686-41C4-9CB8-9D307FBC4D90}"/>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Example</a:t>
              </a:r>
            </a:p>
          </p:txBody>
        </p:sp>
        <p:cxnSp>
          <p:nvCxnSpPr>
            <p:cNvPr id="4" name="Straight Connector 3">
              <a:extLst>
                <a:ext uri="{FF2B5EF4-FFF2-40B4-BE49-F238E27FC236}">
                  <a16:creationId xmlns:a16="http://schemas.microsoft.com/office/drawing/2014/main" id="{61195DA6-E030-4EA6-A407-29CD1329A479}"/>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E9895067-5CA5-416B-8740-D6840A34F3B3}"/>
                  </a:ext>
                </a:extLst>
              </p:cNvPr>
              <p:cNvSpPr txBox="1"/>
              <p:nvPr/>
            </p:nvSpPr>
            <p:spPr>
              <a:xfrm>
                <a:off x="355426" y="794182"/>
                <a:ext cx="8136904" cy="3293209"/>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sz="1600" dirty="0"/>
                  <a:t>[Textbook] The table shows some data collected on the temperature, in </a:t>
                </a:r>
                <a14:m>
                  <m:oMath xmlns:m="http://schemas.openxmlformats.org/officeDocument/2006/math">
                    <m:r>
                      <a:rPr lang="en-GB" sz="1600" b="0" i="1" smtClean="0">
                        <a:latin typeface="Cambria Math" panose="02040503050406030204" pitchFamily="18" charset="0"/>
                      </a:rPr>
                      <m:t>°</m:t>
                    </m:r>
                  </m:oMath>
                </a14:m>
                <a:r>
                  <a:rPr lang="en-GB" sz="1600" b="0" i="0" dirty="0">
                    <a:latin typeface="+mj-lt"/>
                  </a:rPr>
                  <a:t>C</a:t>
                </a:r>
                <a:r>
                  <a:rPr lang="en-GB" sz="1600" dirty="0"/>
                  <a:t>, of a colony of bacteria (</a:t>
                </a:r>
                <a14:m>
                  <m:oMath xmlns:m="http://schemas.openxmlformats.org/officeDocument/2006/math">
                    <m:r>
                      <a:rPr lang="en-GB" sz="1600" b="0" i="1" smtClean="0">
                        <a:latin typeface="Cambria Math" panose="02040503050406030204" pitchFamily="18" charset="0"/>
                      </a:rPr>
                      <m:t>𝑡</m:t>
                    </m:r>
                  </m:oMath>
                </a14:m>
                <a:r>
                  <a:rPr lang="en-GB" sz="1600" dirty="0"/>
                  <a:t>) and its growth rate (</a:t>
                </a:r>
                <a14:m>
                  <m:oMath xmlns:m="http://schemas.openxmlformats.org/officeDocument/2006/math">
                    <m:r>
                      <a:rPr lang="en-GB" sz="1600" b="0" i="1" smtClean="0">
                        <a:latin typeface="Cambria Math" panose="02040503050406030204" pitchFamily="18" charset="0"/>
                      </a:rPr>
                      <m:t>𝑔</m:t>
                    </m:r>
                  </m:oMath>
                </a14:m>
                <a:r>
                  <a:rPr lang="en-GB" sz="1600" dirty="0"/>
                  <a:t>).</a:t>
                </a:r>
              </a:p>
              <a:p>
                <a:endParaRPr lang="en-GB" sz="1600" dirty="0"/>
              </a:p>
              <a:p>
                <a:endParaRPr lang="en-GB" sz="1600" dirty="0"/>
              </a:p>
              <a:p>
                <a:endParaRPr lang="en-GB" sz="1600" dirty="0"/>
              </a:p>
              <a:p>
                <a:endParaRPr lang="en-GB" sz="1600" dirty="0"/>
              </a:p>
              <a:p>
                <a:endParaRPr lang="en-GB" sz="1600" dirty="0"/>
              </a:p>
              <a:p>
                <a:r>
                  <a:rPr lang="en-GB" sz="1600" dirty="0"/>
                  <a:t>The data are coded using the changes of variable </a:t>
                </a:r>
                <a14:m>
                  <m:oMath xmlns:m="http://schemas.openxmlformats.org/officeDocument/2006/math">
                    <m:r>
                      <a:rPr lang="en-GB" sz="1600" b="0" i="1" smtClean="0">
                        <a:latin typeface="Cambria Math" panose="02040503050406030204" pitchFamily="18" charset="0"/>
                      </a:rPr>
                      <m:t>𝑥</m:t>
                    </m:r>
                    <m:r>
                      <a:rPr lang="en-GB" sz="1600" b="0" i="1" smtClean="0">
                        <a:latin typeface="Cambria Math" panose="02040503050406030204" pitchFamily="18" charset="0"/>
                      </a:rPr>
                      <m:t>=</m:t>
                    </m:r>
                    <m:r>
                      <a:rPr lang="en-GB" sz="1600" b="0" i="1" smtClean="0">
                        <a:latin typeface="Cambria Math" panose="02040503050406030204" pitchFamily="18" charset="0"/>
                      </a:rPr>
                      <m:t>𝑡</m:t>
                    </m:r>
                  </m:oMath>
                </a14:m>
                <a:r>
                  <a:rPr lang="en-GB" sz="1600" dirty="0"/>
                  <a:t> and </a:t>
                </a:r>
                <a14:m>
                  <m:oMath xmlns:m="http://schemas.openxmlformats.org/officeDocument/2006/math">
                    <m:r>
                      <a:rPr lang="en-GB" sz="1600" b="0" i="1" smtClean="0">
                        <a:latin typeface="Cambria Math" panose="02040503050406030204" pitchFamily="18" charset="0"/>
                      </a:rPr>
                      <m:t>𝑦</m:t>
                    </m:r>
                    <m:r>
                      <a:rPr lang="en-GB" sz="1600" b="0" i="1" smtClean="0">
                        <a:latin typeface="Cambria Math" panose="02040503050406030204" pitchFamily="18" charset="0"/>
                      </a:rPr>
                      <m:t>=</m:t>
                    </m:r>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log</m:t>
                        </m:r>
                      </m:fName>
                      <m:e>
                        <m:r>
                          <a:rPr lang="en-GB" sz="1600" b="0" i="1" smtClean="0">
                            <a:latin typeface="Cambria Math" panose="02040503050406030204" pitchFamily="18" charset="0"/>
                          </a:rPr>
                          <m:t>𝑔</m:t>
                        </m:r>
                      </m:e>
                    </m:func>
                  </m:oMath>
                </a14:m>
                <a:r>
                  <a:rPr lang="en-GB" sz="1600" dirty="0"/>
                  <a:t>. The regression line of </a:t>
                </a:r>
                <a14:m>
                  <m:oMath xmlns:m="http://schemas.openxmlformats.org/officeDocument/2006/math">
                    <m:r>
                      <a:rPr lang="en-GB" sz="1600" b="0" i="1" smtClean="0">
                        <a:latin typeface="Cambria Math" panose="02040503050406030204" pitchFamily="18" charset="0"/>
                      </a:rPr>
                      <m:t>𝑦</m:t>
                    </m:r>
                  </m:oMath>
                </a14:m>
                <a:r>
                  <a:rPr lang="en-GB" sz="1600" dirty="0"/>
                  <a:t> on </a:t>
                </a:r>
                <a14:m>
                  <m:oMath xmlns:m="http://schemas.openxmlformats.org/officeDocument/2006/math">
                    <m:r>
                      <a:rPr lang="en-GB" sz="1600" b="0" i="1" smtClean="0">
                        <a:latin typeface="Cambria Math" panose="02040503050406030204" pitchFamily="18" charset="0"/>
                      </a:rPr>
                      <m:t>𝑥</m:t>
                    </m:r>
                  </m:oMath>
                </a14:m>
                <a:r>
                  <a:rPr lang="en-GB" sz="1600" dirty="0"/>
                  <a:t> is found to be </a:t>
                </a:r>
                <a14:m>
                  <m:oMath xmlns:m="http://schemas.openxmlformats.org/officeDocument/2006/math">
                    <m:r>
                      <a:rPr lang="en-GB" sz="1600" b="0" i="1" smtClean="0">
                        <a:latin typeface="Cambria Math" panose="02040503050406030204" pitchFamily="18" charset="0"/>
                      </a:rPr>
                      <m:t>𝑦</m:t>
                    </m:r>
                    <m:r>
                      <a:rPr lang="en-GB" sz="1600" b="0" i="1" smtClean="0">
                        <a:latin typeface="Cambria Math" panose="02040503050406030204" pitchFamily="18" charset="0"/>
                      </a:rPr>
                      <m:t>=−0.2215+0.0792</m:t>
                    </m:r>
                    <m:r>
                      <a:rPr lang="en-GB" sz="1600" b="0" i="1" smtClean="0">
                        <a:latin typeface="Cambria Math" panose="02040503050406030204" pitchFamily="18" charset="0"/>
                      </a:rPr>
                      <m:t>𝑥</m:t>
                    </m:r>
                  </m:oMath>
                </a14:m>
                <a:r>
                  <a:rPr lang="en-GB" sz="1600" dirty="0"/>
                  <a:t>.</a:t>
                </a:r>
              </a:p>
              <a:p>
                <a:r>
                  <a:rPr lang="en-GB" sz="1600" dirty="0"/>
                  <a:t>a. Mika says that the constant -0.2215 in the regression line means that the colony is shrinking when the temperature is </a:t>
                </a:r>
                <a14:m>
                  <m:oMath xmlns:m="http://schemas.openxmlformats.org/officeDocument/2006/math">
                    <m:r>
                      <a:rPr lang="en-GB" sz="1600" b="0" i="1" smtClean="0">
                        <a:latin typeface="Cambria Math" panose="02040503050406030204" pitchFamily="18" charset="0"/>
                      </a:rPr>
                      <m:t>0°</m:t>
                    </m:r>
                  </m:oMath>
                </a14:m>
                <a:r>
                  <a:rPr lang="en-GB" sz="1600" dirty="0"/>
                  <a:t>C. Explain why Mika is wrong</a:t>
                </a:r>
              </a:p>
              <a:p>
                <a:r>
                  <a:rPr lang="en-GB" sz="1600" dirty="0"/>
                  <a:t>b. Given that the data can be modelled by an equation of the form </a:t>
                </a:r>
                <a14:m>
                  <m:oMath xmlns:m="http://schemas.openxmlformats.org/officeDocument/2006/math">
                    <m:r>
                      <a:rPr lang="en-GB" sz="1600" b="0" i="1" smtClean="0">
                        <a:latin typeface="Cambria Math" panose="02040503050406030204" pitchFamily="18" charset="0"/>
                      </a:rPr>
                      <m:t>𝑔</m:t>
                    </m:r>
                    <m:r>
                      <a:rPr lang="en-GB" sz="1600" b="0" i="1" smtClean="0">
                        <a:latin typeface="Cambria Math" panose="02040503050406030204" pitchFamily="18" charset="0"/>
                      </a:rPr>
                      <m:t>=</m:t>
                    </m:r>
                    <m:r>
                      <a:rPr lang="en-GB" sz="1600" b="0" i="1" smtClean="0">
                        <a:latin typeface="Cambria Math" panose="02040503050406030204" pitchFamily="18" charset="0"/>
                      </a:rPr>
                      <m:t>𝑘</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𝑏</m:t>
                        </m:r>
                      </m:e>
                      <m:sup>
                        <m:r>
                          <a:rPr lang="en-GB" sz="1600" b="0" i="1" smtClean="0">
                            <a:latin typeface="Cambria Math" panose="02040503050406030204" pitchFamily="18" charset="0"/>
                          </a:rPr>
                          <m:t>𝑡</m:t>
                        </m:r>
                      </m:sup>
                    </m:sSup>
                  </m:oMath>
                </a14:m>
                <a:r>
                  <a:rPr lang="en-GB" sz="1600" dirty="0"/>
                  <a:t> where </a:t>
                </a:r>
                <a14:m>
                  <m:oMath xmlns:m="http://schemas.openxmlformats.org/officeDocument/2006/math">
                    <m:r>
                      <a:rPr lang="en-GB" sz="1600" b="0" i="1" smtClean="0">
                        <a:latin typeface="Cambria Math" panose="02040503050406030204" pitchFamily="18" charset="0"/>
                      </a:rPr>
                      <m:t>𝑘</m:t>
                    </m:r>
                  </m:oMath>
                </a14:m>
                <a:r>
                  <a:rPr lang="en-GB" sz="1600" dirty="0"/>
                  <a:t> and </a:t>
                </a:r>
                <a14:m>
                  <m:oMath xmlns:m="http://schemas.openxmlformats.org/officeDocument/2006/math">
                    <m:r>
                      <a:rPr lang="en-GB" sz="1600" b="0" i="1" smtClean="0">
                        <a:latin typeface="Cambria Math" panose="02040503050406030204" pitchFamily="18" charset="0"/>
                      </a:rPr>
                      <m:t>𝑏</m:t>
                    </m:r>
                  </m:oMath>
                </a14:m>
                <a:r>
                  <a:rPr lang="en-GB" sz="1600" dirty="0"/>
                  <a:t> are constants, find the values of </a:t>
                </a:r>
                <a14:m>
                  <m:oMath xmlns:m="http://schemas.openxmlformats.org/officeDocument/2006/math">
                    <m:r>
                      <a:rPr lang="en-GB" sz="1600" b="0" i="1" smtClean="0">
                        <a:latin typeface="Cambria Math" panose="02040503050406030204" pitchFamily="18" charset="0"/>
                      </a:rPr>
                      <m:t>𝑘</m:t>
                    </m:r>
                  </m:oMath>
                </a14:m>
                <a:r>
                  <a:rPr lang="en-GB" sz="1600" dirty="0"/>
                  <a:t> and </a:t>
                </a:r>
                <a14:m>
                  <m:oMath xmlns:m="http://schemas.openxmlformats.org/officeDocument/2006/math">
                    <m:r>
                      <a:rPr lang="en-GB" sz="1600" b="0" i="1" smtClean="0">
                        <a:latin typeface="Cambria Math" panose="02040503050406030204" pitchFamily="18" charset="0"/>
                      </a:rPr>
                      <m:t>𝑏</m:t>
                    </m:r>
                  </m:oMath>
                </a14:m>
                <a:r>
                  <a:rPr lang="en-GB" sz="1600" dirty="0"/>
                  <a:t>.</a:t>
                </a:r>
              </a:p>
            </p:txBody>
          </p:sp>
        </mc:Choice>
        <mc:Fallback xmlns="">
          <p:sp>
            <p:nvSpPr>
              <p:cNvPr id="5" name="TextBox 4">
                <a:extLst>
                  <a:ext uri="{FF2B5EF4-FFF2-40B4-BE49-F238E27FC236}">
                    <a16:creationId xmlns:a16="http://schemas.microsoft.com/office/drawing/2014/main" id="{E9895067-5CA5-416B-8740-D6840A34F3B3}"/>
                  </a:ext>
                </a:extLst>
              </p:cNvPr>
              <p:cNvSpPr txBox="1">
                <a:spLocks noRot="1" noChangeAspect="1" noMove="1" noResize="1" noEditPoints="1" noAdjustHandles="1" noChangeArrowheads="1" noChangeShapeType="1" noTextEdit="1"/>
              </p:cNvSpPr>
              <p:nvPr/>
            </p:nvSpPr>
            <p:spPr>
              <a:xfrm>
                <a:off x="355426" y="794182"/>
                <a:ext cx="8136904" cy="3293209"/>
              </a:xfrm>
              <a:prstGeom prst="rect">
                <a:avLst/>
              </a:prstGeom>
              <a:blipFill>
                <a:blip r:embed="rId3"/>
                <a:stretch>
                  <a:fillRect/>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graphicFrame>
            <p:nvGraphicFramePr>
              <p:cNvPr id="6" name="Table 5">
                <a:extLst>
                  <a:ext uri="{FF2B5EF4-FFF2-40B4-BE49-F238E27FC236}">
                    <a16:creationId xmlns:a16="http://schemas.microsoft.com/office/drawing/2014/main" id="{13263DB8-ED87-49C6-BC9B-389B8F1C4B68}"/>
                  </a:ext>
                </a:extLst>
              </p:cNvPr>
              <p:cNvGraphicFramePr>
                <a:graphicFrameLocks noGrp="1"/>
              </p:cNvGraphicFramePr>
              <p:nvPr>
                <p:extLst>
                  <p:ext uri="{D42A27DB-BD31-4B8C-83A1-F6EECF244321}">
                    <p14:modId xmlns:p14="http://schemas.microsoft.com/office/powerpoint/2010/main" val="3223718317"/>
                  </p:ext>
                </p:extLst>
              </p:nvPr>
            </p:nvGraphicFramePr>
            <p:xfrm>
              <a:off x="518287" y="1520448"/>
              <a:ext cx="7257523" cy="741680"/>
            </p:xfrm>
            <a:graphic>
              <a:graphicData uri="http://schemas.openxmlformats.org/drawingml/2006/table">
                <a:tbl>
                  <a:tblPr bandRow="1">
                    <a:tableStyleId>{5C22544A-7EE6-4342-B048-85BDC9FD1C3A}</a:tableStyleId>
                  </a:tblPr>
                  <a:tblGrid>
                    <a:gridCol w="2032381">
                      <a:extLst>
                        <a:ext uri="{9D8B030D-6E8A-4147-A177-3AD203B41FA5}">
                          <a16:colId xmlns:a16="http://schemas.microsoft.com/office/drawing/2014/main" val="4049874319"/>
                        </a:ext>
                      </a:extLst>
                    </a:gridCol>
                    <a:gridCol w="870857">
                      <a:extLst>
                        <a:ext uri="{9D8B030D-6E8A-4147-A177-3AD203B41FA5}">
                          <a16:colId xmlns:a16="http://schemas.microsoft.com/office/drawing/2014/main" val="896385437"/>
                        </a:ext>
                      </a:extLst>
                    </a:gridCol>
                    <a:gridCol w="870857">
                      <a:extLst>
                        <a:ext uri="{9D8B030D-6E8A-4147-A177-3AD203B41FA5}">
                          <a16:colId xmlns:a16="http://schemas.microsoft.com/office/drawing/2014/main" val="1766743708"/>
                        </a:ext>
                      </a:extLst>
                    </a:gridCol>
                    <a:gridCol w="870857">
                      <a:extLst>
                        <a:ext uri="{9D8B030D-6E8A-4147-A177-3AD203B41FA5}">
                          <a16:colId xmlns:a16="http://schemas.microsoft.com/office/drawing/2014/main" val="414325283"/>
                        </a:ext>
                      </a:extLst>
                    </a:gridCol>
                    <a:gridCol w="870857">
                      <a:extLst>
                        <a:ext uri="{9D8B030D-6E8A-4147-A177-3AD203B41FA5}">
                          <a16:colId xmlns:a16="http://schemas.microsoft.com/office/drawing/2014/main" val="3055623590"/>
                        </a:ext>
                      </a:extLst>
                    </a:gridCol>
                    <a:gridCol w="870857">
                      <a:extLst>
                        <a:ext uri="{9D8B030D-6E8A-4147-A177-3AD203B41FA5}">
                          <a16:colId xmlns:a16="http://schemas.microsoft.com/office/drawing/2014/main" val="395758695"/>
                        </a:ext>
                      </a:extLst>
                    </a:gridCol>
                    <a:gridCol w="870857">
                      <a:extLst>
                        <a:ext uri="{9D8B030D-6E8A-4147-A177-3AD203B41FA5}">
                          <a16:colId xmlns:a16="http://schemas.microsoft.com/office/drawing/2014/main" val="4290811396"/>
                        </a:ext>
                      </a:extLst>
                    </a:gridCol>
                  </a:tblGrid>
                  <a:tr h="370840">
                    <a:tc>
                      <a:txBody>
                        <a:bodyPr/>
                        <a:lstStyle/>
                        <a:p>
                          <a:r>
                            <a:rPr lang="en-GB" dirty="0"/>
                            <a:t>Temperature, </a:t>
                          </a:r>
                          <a14:m>
                            <m:oMath xmlns:m="http://schemas.openxmlformats.org/officeDocument/2006/math">
                              <m:r>
                                <a:rPr lang="en-GB" b="1" i="1" smtClean="0">
                                  <a:latin typeface="Cambria Math" panose="02040503050406030204" pitchFamily="18" charset="0"/>
                                </a:rPr>
                                <m:t>𝒕</m:t>
                              </m:r>
                            </m:oMath>
                          </a14:m>
                          <a:r>
                            <a:rPr lang="en-GB" dirty="0"/>
                            <a:t> (</a:t>
                          </a:r>
                          <a14:m>
                            <m:oMath xmlns:m="http://schemas.openxmlformats.org/officeDocument/2006/math">
                              <m:r>
                                <a:rPr lang="en-GB" b="1" i="1" dirty="0" smtClean="0">
                                  <a:latin typeface="Cambria Math" panose="02040503050406030204" pitchFamily="18" charset="0"/>
                                </a:rPr>
                                <m:t>°</m:t>
                              </m:r>
                            </m:oMath>
                          </a14:m>
                          <a:r>
                            <a:rPr lang="en-GB" dirty="0"/>
                            <a:t>C)</a:t>
                          </a:r>
                        </a:p>
                      </a:txBody>
                      <a:tcPr/>
                    </a:tc>
                    <a:tc>
                      <a:txBody>
                        <a:bodyPr/>
                        <a:lstStyle/>
                        <a:p>
                          <a:r>
                            <a:rPr lang="en-GB" dirty="0"/>
                            <a:t>3</a:t>
                          </a:r>
                        </a:p>
                      </a:txBody>
                      <a:tcPr/>
                    </a:tc>
                    <a:tc>
                      <a:txBody>
                        <a:bodyPr/>
                        <a:lstStyle/>
                        <a:p>
                          <a:r>
                            <a:rPr lang="en-GB" dirty="0"/>
                            <a:t>5</a:t>
                          </a:r>
                        </a:p>
                      </a:txBody>
                      <a:tcPr/>
                    </a:tc>
                    <a:tc>
                      <a:txBody>
                        <a:bodyPr/>
                        <a:lstStyle/>
                        <a:p>
                          <a:r>
                            <a:rPr lang="en-GB" dirty="0"/>
                            <a:t>6</a:t>
                          </a:r>
                        </a:p>
                      </a:txBody>
                      <a:tcPr/>
                    </a:tc>
                    <a:tc>
                      <a:txBody>
                        <a:bodyPr/>
                        <a:lstStyle/>
                        <a:p>
                          <a:r>
                            <a:rPr lang="en-GB" dirty="0"/>
                            <a:t>8</a:t>
                          </a:r>
                        </a:p>
                      </a:txBody>
                      <a:tcPr/>
                    </a:tc>
                    <a:tc>
                      <a:txBody>
                        <a:bodyPr/>
                        <a:lstStyle/>
                        <a:p>
                          <a:r>
                            <a:rPr lang="en-GB" dirty="0"/>
                            <a:t>9</a:t>
                          </a:r>
                        </a:p>
                      </a:txBody>
                      <a:tcPr/>
                    </a:tc>
                    <a:tc>
                      <a:txBody>
                        <a:bodyPr/>
                        <a:lstStyle/>
                        <a:p>
                          <a:r>
                            <a:rPr lang="en-GB" dirty="0"/>
                            <a:t>11</a:t>
                          </a:r>
                        </a:p>
                      </a:txBody>
                      <a:tcPr/>
                    </a:tc>
                    <a:extLst>
                      <a:ext uri="{0D108BD9-81ED-4DB2-BD59-A6C34878D82A}">
                        <a16:rowId xmlns:a16="http://schemas.microsoft.com/office/drawing/2014/main" val="670911947"/>
                      </a:ext>
                    </a:extLst>
                  </a:tr>
                  <a:tr h="370840">
                    <a:tc>
                      <a:txBody>
                        <a:bodyPr/>
                        <a:lstStyle/>
                        <a:p>
                          <a:r>
                            <a:rPr lang="en-GB" dirty="0"/>
                            <a:t>Growth rate, </a:t>
                          </a:r>
                          <a14:m>
                            <m:oMath xmlns:m="http://schemas.openxmlformats.org/officeDocument/2006/math">
                              <m:r>
                                <a:rPr lang="en-GB" b="0" i="1" smtClean="0">
                                  <a:latin typeface="Cambria Math" panose="02040503050406030204" pitchFamily="18" charset="0"/>
                                </a:rPr>
                                <m:t>𝑔</m:t>
                              </m:r>
                            </m:oMath>
                          </a14:m>
                          <a:endParaRPr lang="en-GB" dirty="0"/>
                        </a:p>
                      </a:txBody>
                      <a:tcPr/>
                    </a:tc>
                    <a:tc>
                      <a:txBody>
                        <a:bodyPr/>
                        <a:lstStyle/>
                        <a:p>
                          <a:r>
                            <a:rPr lang="en-GB" dirty="0"/>
                            <a:t>1.04</a:t>
                          </a:r>
                        </a:p>
                      </a:txBody>
                      <a:tcPr/>
                    </a:tc>
                    <a:tc>
                      <a:txBody>
                        <a:bodyPr/>
                        <a:lstStyle/>
                        <a:p>
                          <a:r>
                            <a:rPr lang="en-GB" dirty="0"/>
                            <a:t>1.49</a:t>
                          </a:r>
                        </a:p>
                      </a:txBody>
                      <a:tcPr/>
                    </a:tc>
                    <a:tc>
                      <a:txBody>
                        <a:bodyPr/>
                        <a:lstStyle/>
                        <a:p>
                          <a:r>
                            <a:rPr lang="en-GB" dirty="0"/>
                            <a:t>1.79</a:t>
                          </a:r>
                        </a:p>
                      </a:txBody>
                      <a:tcPr/>
                    </a:tc>
                    <a:tc>
                      <a:txBody>
                        <a:bodyPr/>
                        <a:lstStyle/>
                        <a:p>
                          <a:r>
                            <a:rPr lang="en-GB" dirty="0"/>
                            <a:t>2.58</a:t>
                          </a:r>
                        </a:p>
                      </a:txBody>
                      <a:tcPr/>
                    </a:tc>
                    <a:tc>
                      <a:txBody>
                        <a:bodyPr/>
                        <a:lstStyle/>
                        <a:p>
                          <a:r>
                            <a:rPr lang="en-GB" dirty="0"/>
                            <a:t>3.1</a:t>
                          </a:r>
                        </a:p>
                      </a:txBody>
                      <a:tcPr/>
                    </a:tc>
                    <a:tc>
                      <a:txBody>
                        <a:bodyPr/>
                        <a:lstStyle/>
                        <a:p>
                          <a:r>
                            <a:rPr lang="en-GB" dirty="0"/>
                            <a:t>4.46</a:t>
                          </a:r>
                        </a:p>
                      </a:txBody>
                      <a:tcPr/>
                    </a:tc>
                    <a:extLst>
                      <a:ext uri="{0D108BD9-81ED-4DB2-BD59-A6C34878D82A}">
                        <a16:rowId xmlns:a16="http://schemas.microsoft.com/office/drawing/2014/main" val="2721344741"/>
                      </a:ext>
                    </a:extLst>
                  </a:tr>
                </a:tbl>
              </a:graphicData>
            </a:graphic>
          </p:graphicFrame>
        </mc:Choice>
        <mc:Fallback xmlns="">
          <p:graphicFrame>
            <p:nvGraphicFramePr>
              <p:cNvPr id="6" name="Table 5">
                <a:extLst>
                  <a:ext uri="{FF2B5EF4-FFF2-40B4-BE49-F238E27FC236}">
                    <a16:creationId xmlns:a16="http://schemas.microsoft.com/office/drawing/2014/main" id="{13263DB8-ED87-49C6-BC9B-389B8F1C4B68}"/>
                  </a:ext>
                </a:extLst>
              </p:cNvPr>
              <p:cNvGraphicFramePr>
                <a:graphicFrameLocks noGrp="1"/>
              </p:cNvGraphicFramePr>
              <p:nvPr>
                <p:extLst>
                  <p:ext uri="{D42A27DB-BD31-4B8C-83A1-F6EECF244321}">
                    <p14:modId xmlns:p14="http://schemas.microsoft.com/office/powerpoint/2010/main" val="3223718317"/>
                  </p:ext>
                </p:extLst>
              </p:nvPr>
            </p:nvGraphicFramePr>
            <p:xfrm>
              <a:off x="518287" y="1520448"/>
              <a:ext cx="7257523" cy="741680"/>
            </p:xfrm>
            <a:graphic>
              <a:graphicData uri="http://schemas.openxmlformats.org/drawingml/2006/table">
                <a:tbl>
                  <a:tblPr bandRow="1">
                    <a:tableStyleId>{5C22544A-7EE6-4342-B048-85BDC9FD1C3A}</a:tableStyleId>
                  </a:tblPr>
                  <a:tblGrid>
                    <a:gridCol w="2032381">
                      <a:extLst>
                        <a:ext uri="{9D8B030D-6E8A-4147-A177-3AD203B41FA5}">
                          <a16:colId xmlns:a16="http://schemas.microsoft.com/office/drawing/2014/main" val="4049874319"/>
                        </a:ext>
                      </a:extLst>
                    </a:gridCol>
                    <a:gridCol w="870857">
                      <a:extLst>
                        <a:ext uri="{9D8B030D-6E8A-4147-A177-3AD203B41FA5}">
                          <a16:colId xmlns:a16="http://schemas.microsoft.com/office/drawing/2014/main" val="896385437"/>
                        </a:ext>
                      </a:extLst>
                    </a:gridCol>
                    <a:gridCol w="870857">
                      <a:extLst>
                        <a:ext uri="{9D8B030D-6E8A-4147-A177-3AD203B41FA5}">
                          <a16:colId xmlns:a16="http://schemas.microsoft.com/office/drawing/2014/main" val="1766743708"/>
                        </a:ext>
                      </a:extLst>
                    </a:gridCol>
                    <a:gridCol w="870857">
                      <a:extLst>
                        <a:ext uri="{9D8B030D-6E8A-4147-A177-3AD203B41FA5}">
                          <a16:colId xmlns:a16="http://schemas.microsoft.com/office/drawing/2014/main" val="414325283"/>
                        </a:ext>
                      </a:extLst>
                    </a:gridCol>
                    <a:gridCol w="870857">
                      <a:extLst>
                        <a:ext uri="{9D8B030D-6E8A-4147-A177-3AD203B41FA5}">
                          <a16:colId xmlns:a16="http://schemas.microsoft.com/office/drawing/2014/main" val="3055623590"/>
                        </a:ext>
                      </a:extLst>
                    </a:gridCol>
                    <a:gridCol w="870857">
                      <a:extLst>
                        <a:ext uri="{9D8B030D-6E8A-4147-A177-3AD203B41FA5}">
                          <a16:colId xmlns:a16="http://schemas.microsoft.com/office/drawing/2014/main" val="395758695"/>
                        </a:ext>
                      </a:extLst>
                    </a:gridCol>
                    <a:gridCol w="870857">
                      <a:extLst>
                        <a:ext uri="{9D8B030D-6E8A-4147-A177-3AD203B41FA5}">
                          <a16:colId xmlns:a16="http://schemas.microsoft.com/office/drawing/2014/main" val="4290811396"/>
                        </a:ext>
                      </a:extLst>
                    </a:gridCol>
                  </a:tblGrid>
                  <a:tr h="370840">
                    <a:tc>
                      <a:txBody>
                        <a:bodyPr/>
                        <a:lstStyle/>
                        <a:p>
                          <a:endParaRPr lang="en-US"/>
                        </a:p>
                      </a:txBody>
                      <a:tcPr>
                        <a:blipFill>
                          <a:blip r:embed="rId4"/>
                          <a:stretch>
                            <a:fillRect l="-599" t="-8065" r="-257186" b="-120968"/>
                          </a:stretch>
                        </a:blipFill>
                      </a:tcPr>
                    </a:tc>
                    <a:tc>
                      <a:txBody>
                        <a:bodyPr/>
                        <a:lstStyle/>
                        <a:p>
                          <a:r>
                            <a:rPr lang="en-GB" dirty="0"/>
                            <a:t>3</a:t>
                          </a:r>
                        </a:p>
                      </a:txBody>
                      <a:tcPr/>
                    </a:tc>
                    <a:tc>
                      <a:txBody>
                        <a:bodyPr/>
                        <a:lstStyle/>
                        <a:p>
                          <a:r>
                            <a:rPr lang="en-GB" dirty="0"/>
                            <a:t>5</a:t>
                          </a:r>
                        </a:p>
                      </a:txBody>
                      <a:tcPr/>
                    </a:tc>
                    <a:tc>
                      <a:txBody>
                        <a:bodyPr/>
                        <a:lstStyle/>
                        <a:p>
                          <a:r>
                            <a:rPr lang="en-GB" dirty="0"/>
                            <a:t>6</a:t>
                          </a:r>
                        </a:p>
                      </a:txBody>
                      <a:tcPr/>
                    </a:tc>
                    <a:tc>
                      <a:txBody>
                        <a:bodyPr/>
                        <a:lstStyle/>
                        <a:p>
                          <a:r>
                            <a:rPr lang="en-GB" dirty="0"/>
                            <a:t>8</a:t>
                          </a:r>
                        </a:p>
                      </a:txBody>
                      <a:tcPr/>
                    </a:tc>
                    <a:tc>
                      <a:txBody>
                        <a:bodyPr/>
                        <a:lstStyle/>
                        <a:p>
                          <a:r>
                            <a:rPr lang="en-GB" dirty="0"/>
                            <a:t>9</a:t>
                          </a:r>
                        </a:p>
                      </a:txBody>
                      <a:tcPr/>
                    </a:tc>
                    <a:tc>
                      <a:txBody>
                        <a:bodyPr/>
                        <a:lstStyle/>
                        <a:p>
                          <a:r>
                            <a:rPr lang="en-GB" dirty="0"/>
                            <a:t>11</a:t>
                          </a:r>
                        </a:p>
                      </a:txBody>
                      <a:tcPr/>
                    </a:tc>
                    <a:extLst>
                      <a:ext uri="{0D108BD9-81ED-4DB2-BD59-A6C34878D82A}">
                        <a16:rowId xmlns:a16="http://schemas.microsoft.com/office/drawing/2014/main" val="670911947"/>
                      </a:ext>
                    </a:extLst>
                  </a:tr>
                  <a:tr h="370840">
                    <a:tc>
                      <a:txBody>
                        <a:bodyPr/>
                        <a:lstStyle/>
                        <a:p>
                          <a:endParaRPr lang="en-US"/>
                        </a:p>
                      </a:txBody>
                      <a:tcPr>
                        <a:blipFill>
                          <a:blip r:embed="rId4"/>
                          <a:stretch>
                            <a:fillRect l="-599" t="-109836" r="-257186" b="-22951"/>
                          </a:stretch>
                        </a:blipFill>
                      </a:tcPr>
                    </a:tc>
                    <a:tc>
                      <a:txBody>
                        <a:bodyPr/>
                        <a:lstStyle/>
                        <a:p>
                          <a:r>
                            <a:rPr lang="en-GB" dirty="0"/>
                            <a:t>1.04</a:t>
                          </a:r>
                        </a:p>
                      </a:txBody>
                      <a:tcPr/>
                    </a:tc>
                    <a:tc>
                      <a:txBody>
                        <a:bodyPr/>
                        <a:lstStyle/>
                        <a:p>
                          <a:r>
                            <a:rPr lang="en-GB" dirty="0"/>
                            <a:t>1.49</a:t>
                          </a:r>
                        </a:p>
                      </a:txBody>
                      <a:tcPr/>
                    </a:tc>
                    <a:tc>
                      <a:txBody>
                        <a:bodyPr/>
                        <a:lstStyle/>
                        <a:p>
                          <a:r>
                            <a:rPr lang="en-GB" dirty="0"/>
                            <a:t>1.79</a:t>
                          </a:r>
                        </a:p>
                      </a:txBody>
                      <a:tcPr/>
                    </a:tc>
                    <a:tc>
                      <a:txBody>
                        <a:bodyPr/>
                        <a:lstStyle/>
                        <a:p>
                          <a:r>
                            <a:rPr lang="en-GB" dirty="0"/>
                            <a:t>2.58</a:t>
                          </a:r>
                        </a:p>
                      </a:txBody>
                      <a:tcPr/>
                    </a:tc>
                    <a:tc>
                      <a:txBody>
                        <a:bodyPr/>
                        <a:lstStyle/>
                        <a:p>
                          <a:r>
                            <a:rPr lang="en-GB" dirty="0"/>
                            <a:t>3.1</a:t>
                          </a:r>
                        </a:p>
                      </a:txBody>
                      <a:tcPr/>
                    </a:tc>
                    <a:tc>
                      <a:txBody>
                        <a:bodyPr/>
                        <a:lstStyle/>
                        <a:p>
                          <a:r>
                            <a:rPr lang="en-GB" dirty="0"/>
                            <a:t>4.46</a:t>
                          </a:r>
                        </a:p>
                      </a:txBody>
                      <a:tcPr/>
                    </a:tc>
                    <a:extLst>
                      <a:ext uri="{0D108BD9-81ED-4DB2-BD59-A6C34878D82A}">
                        <a16:rowId xmlns:a16="http://schemas.microsoft.com/office/drawing/2014/main" val="2721344741"/>
                      </a:ext>
                    </a:extLst>
                  </a:tr>
                </a:tbl>
              </a:graphicData>
            </a:graphic>
          </p:graphicFrame>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DB7BBCBB-8BA4-4465-89BF-60BBD6B8BAAB}"/>
                  </a:ext>
                </a:extLst>
              </p:cNvPr>
              <p:cNvSpPr txBox="1"/>
              <p:nvPr/>
            </p:nvSpPr>
            <p:spPr>
              <a:xfrm>
                <a:off x="644515" y="4265393"/>
                <a:ext cx="6553681" cy="2313967"/>
              </a:xfrm>
              <a:prstGeom prst="rect">
                <a:avLst/>
              </a:prstGeom>
              <a:noFill/>
            </p:spPr>
            <p:txBody>
              <a:bodyPr wrap="square" rtlCol="0">
                <a:spAutoFit/>
              </a:bodyPr>
              <a:lstStyle/>
              <a:p>
                <a:r>
                  <a:rPr lang="en-GB" sz="1600" dirty="0"/>
                  <a:t>When </a:t>
                </a:r>
                <a14:m>
                  <m:oMath xmlns:m="http://schemas.openxmlformats.org/officeDocument/2006/math">
                    <m:r>
                      <a:rPr lang="en-GB" sz="1600" b="0" i="1" smtClean="0">
                        <a:latin typeface="Cambria Math" panose="02040503050406030204" pitchFamily="18" charset="0"/>
                      </a:rPr>
                      <m:t>𝑡</m:t>
                    </m:r>
                    <m:r>
                      <a:rPr lang="en-GB" sz="1600" b="0" i="1" smtClean="0">
                        <a:latin typeface="Cambria Math" panose="02040503050406030204" pitchFamily="18" charset="0"/>
                      </a:rPr>
                      <m:t>=0,</m:t>
                    </m:r>
                    <m:r>
                      <a:rPr lang="en-GB" sz="1600" b="0" i="1" smtClean="0">
                        <a:latin typeface="Cambria Math" panose="02040503050406030204" pitchFamily="18" charset="0"/>
                      </a:rPr>
                      <m:t>𝑦</m:t>
                    </m:r>
                    <m:r>
                      <a:rPr lang="en-GB" sz="1600" b="0" i="1" smtClean="0">
                        <a:latin typeface="Cambria Math" panose="02040503050406030204" pitchFamily="18" charset="0"/>
                      </a:rPr>
                      <m:t>=−0.2215+</m:t>
                    </m:r>
                    <m:d>
                      <m:dPr>
                        <m:ctrlPr>
                          <a:rPr lang="en-GB" sz="1600" b="0" i="1" smtClean="0">
                            <a:latin typeface="Cambria Math" panose="02040503050406030204" pitchFamily="18" charset="0"/>
                          </a:rPr>
                        </m:ctrlPr>
                      </m:dPr>
                      <m:e>
                        <m:r>
                          <a:rPr lang="en-GB" sz="1600" b="0" i="1" smtClean="0">
                            <a:latin typeface="Cambria Math" panose="02040503050406030204" pitchFamily="18" charset="0"/>
                          </a:rPr>
                          <m:t>0.0792×0</m:t>
                        </m:r>
                      </m:e>
                    </m:d>
                    <m:r>
                      <a:rPr lang="en-GB" sz="1600" b="0" i="1" smtClean="0">
                        <a:latin typeface="Cambria Math" panose="02040503050406030204" pitchFamily="18" charset="0"/>
                      </a:rPr>
                      <m:t>=−0.2215</m:t>
                    </m:r>
                  </m:oMath>
                </a14:m>
                <a:endParaRPr lang="en-GB" sz="1600" b="0" dirty="0"/>
              </a:p>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𝑦</m:t>
                      </m:r>
                      <m:r>
                        <a:rPr lang="en-GB" sz="1600" b="0" i="1" smtClean="0">
                          <a:latin typeface="Cambria Math" panose="02040503050406030204" pitchFamily="18" charset="0"/>
                        </a:rPr>
                        <m:t>=</m:t>
                      </m:r>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log</m:t>
                          </m:r>
                        </m:fName>
                        <m:e>
                          <m:r>
                            <a:rPr lang="en-GB" sz="1600" b="0" i="1" smtClean="0">
                              <a:latin typeface="Cambria Math" panose="02040503050406030204" pitchFamily="18" charset="0"/>
                            </a:rPr>
                            <m:t>𝑔</m:t>
                          </m:r>
                        </m:e>
                      </m:func>
                      <m:r>
                        <a:rPr lang="en-GB" sz="1600" b="0" i="1" smtClean="0">
                          <a:latin typeface="Cambria Math" panose="02040503050406030204" pitchFamily="18" charset="0"/>
                        </a:rPr>
                        <m:t> ∴</m:t>
                      </m:r>
                      <m:r>
                        <a:rPr lang="en-GB" sz="1600" b="0" i="1" smtClean="0">
                          <a:latin typeface="Cambria Math" panose="02040503050406030204" pitchFamily="18" charset="0"/>
                        </a:rPr>
                        <m:t>𝑔</m:t>
                      </m:r>
                      <m:r>
                        <a:rPr lang="en-GB" sz="1600" b="0" i="1" smtClean="0">
                          <a:latin typeface="Cambria Math" panose="02040503050406030204" pitchFamily="18" charset="0"/>
                        </a:rPr>
                        <m:t>=</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10</m:t>
                          </m:r>
                        </m:e>
                        <m:sup>
                          <m:r>
                            <a:rPr lang="en-GB" sz="1600" b="0" i="1" smtClean="0">
                              <a:latin typeface="Cambria Math" panose="02040503050406030204" pitchFamily="18" charset="0"/>
                            </a:rPr>
                            <m:t>𝑦</m:t>
                          </m:r>
                        </m:sup>
                      </m:sSup>
                      <m:r>
                        <a:rPr lang="en-GB" sz="1600" b="0" i="1" smtClean="0">
                          <a:latin typeface="Cambria Math" panose="02040503050406030204" pitchFamily="18" charset="0"/>
                        </a:rPr>
                        <m:t>=</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10</m:t>
                          </m:r>
                        </m:e>
                        <m:sup>
                          <m:r>
                            <a:rPr lang="en-GB" sz="1600" b="0" i="1" smtClean="0">
                              <a:latin typeface="Cambria Math" panose="02040503050406030204" pitchFamily="18" charset="0"/>
                            </a:rPr>
                            <m:t>−0.2215</m:t>
                          </m:r>
                        </m:sup>
                      </m:sSup>
                      <m:r>
                        <a:rPr lang="en-GB" sz="1600" b="0" i="1" smtClean="0">
                          <a:latin typeface="Cambria Math" panose="02040503050406030204" pitchFamily="18" charset="0"/>
                        </a:rPr>
                        <m:t>=0.600 (3</m:t>
                      </m:r>
                      <m:r>
                        <a:rPr lang="en-GB" sz="1600" b="0" i="1" smtClean="0">
                          <a:latin typeface="Cambria Math" panose="02040503050406030204" pitchFamily="18" charset="0"/>
                        </a:rPr>
                        <m:t>𝑠𝑓</m:t>
                      </m:r>
                      <m:r>
                        <a:rPr lang="en-GB" sz="1600" b="0" i="1" smtClean="0">
                          <a:latin typeface="Cambria Math" panose="02040503050406030204" pitchFamily="18" charset="0"/>
                        </a:rPr>
                        <m:t>)</m:t>
                      </m:r>
                    </m:oMath>
                  </m:oMathPara>
                </a14:m>
                <a:endParaRPr lang="en-GB" sz="1600" dirty="0"/>
              </a:p>
              <a:p>
                <a:r>
                  <a:rPr lang="en-GB" sz="1600" dirty="0"/>
                  <a:t>The growth rate is positive.</a:t>
                </a:r>
              </a:p>
              <a:p>
                <a:endParaRPr lang="en-GB" sz="1600" dirty="0"/>
              </a:p>
              <a:p>
                <a:pPr/>
                <a14:m>
                  <m:oMathPara xmlns:m="http://schemas.openxmlformats.org/officeDocument/2006/math">
                    <m:oMathParaPr>
                      <m:jc m:val="left"/>
                    </m:oMathParaPr>
                    <m:oMath xmlns:m="http://schemas.openxmlformats.org/officeDocument/2006/math">
                      <m:r>
                        <a:rPr lang="en-GB" sz="1600" b="0" i="1" smtClean="0">
                          <a:latin typeface="Cambria Math" panose="02040503050406030204" pitchFamily="18" charset="0"/>
                        </a:rPr>
                        <m:t>𝑔</m:t>
                      </m:r>
                      <m:r>
                        <a:rPr lang="en-GB" sz="1600" b="0" i="1" smtClean="0">
                          <a:latin typeface="Cambria Math" panose="02040503050406030204" pitchFamily="18" charset="0"/>
                        </a:rPr>
                        <m:t>=</m:t>
                      </m:r>
                      <m:r>
                        <a:rPr lang="en-GB" sz="1600" b="0" i="1" smtClean="0">
                          <a:latin typeface="Cambria Math" panose="02040503050406030204" pitchFamily="18" charset="0"/>
                        </a:rPr>
                        <m:t>𝑘</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𝑏</m:t>
                          </m:r>
                        </m:e>
                        <m:sup>
                          <m:r>
                            <a:rPr lang="en-GB" sz="1600" b="0" i="1" smtClean="0">
                              <a:latin typeface="Cambria Math" panose="02040503050406030204" pitchFamily="18" charset="0"/>
                            </a:rPr>
                            <m:t>𝑡</m:t>
                          </m:r>
                        </m:sup>
                      </m:sSup>
                    </m:oMath>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log</m:t>
                          </m:r>
                        </m:fName>
                        <m:e>
                          <m:r>
                            <a:rPr lang="en-GB" sz="1600" b="0" i="1" smtClean="0">
                              <a:latin typeface="Cambria Math" panose="02040503050406030204" pitchFamily="18" charset="0"/>
                            </a:rPr>
                            <m:t>𝑔</m:t>
                          </m:r>
                        </m:e>
                      </m:func>
                      <m:r>
                        <a:rPr lang="en-GB" sz="1600" b="0" i="1" smtClean="0">
                          <a:latin typeface="Cambria Math" panose="02040503050406030204" pitchFamily="18" charset="0"/>
                        </a:rPr>
                        <m:t>=</m:t>
                      </m:r>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log</m:t>
                          </m:r>
                        </m:fName>
                        <m:e>
                          <m:r>
                            <a:rPr lang="en-GB" sz="1600" b="0" i="1" smtClean="0">
                              <a:latin typeface="Cambria Math" panose="02040503050406030204" pitchFamily="18" charset="0"/>
                            </a:rPr>
                            <m:t>𝑘</m:t>
                          </m:r>
                        </m:e>
                      </m:func>
                      <m:r>
                        <a:rPr lang="en-GB" sz="1600" b="0" i="1" smtClean="0">
                          <a:latin typeface="Cambria Math" panose="02040503050406030204" pitchFamily="18" charset="0"/>
                        </a:rPr>
                        <m:t>+</m:t>
                      </m:r>
                      <m:r>
                        <a:rPr lang="en-GB" sz="1600" b="0" i="1" smtClean="0">
                          <a:latin typeface="Cambria Math" panose="02040503050406030204" pitchFamily="18" charset="0"/>
                        </a:rPr>
                        <m:t>𝑡</m:t>
                      </m:r>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log</m:t>
                          </m:r>
                        </m:fName>
                        <m:e>
                          <m:r>
                            <a:rPr lang="en-GB" sz="1600" b="0" i="1" smtClean="0">
                              <a:latin typeface="Cambria Math" panose="02040503050406030204" pitchFamily="18" charset="0"/>
                            </a:rPr>
                            <m:t>𝑏</m:t>
                          </m:r>
                        </m:e>
                      </m:func>
                    </m:oMath>
                  </m:oMathPara>
                </a14:m>
                <a:endParaRPr lang="en-GB" sz="1600" dirty="0"/>
              </a:p>
              <a:p>
                <a:r>
                  <a:rPr lang="en-GB" sz="1600" dirty="0"/>
                  <a:t>Compare to </a:t>
                </a:r>
                <a14:m>
                  <m:oMath xmlns:m="http://schemas.openxmlformats.org/officeDocument/2006/math">
                    <m:r>
                      <a:rPr lang="en-GB" sz="1600" b="0" i="1" smtClean="0">
                        <a:latin typeface="Cambria Math" panose="02040503050406030204" pitchFamily="18" charset="0"/>
                      </a:rPr>
                      <m:t>𝑦</m:t>
                    </m:r>
                    <m:r>
                      <a:rPr lang="en-GB" sz="1600" b="0" i="1" smtClean="0">
                        <a:latin typeface="Cambria Math" panose="02040503050406030204" pitchFamily="18" charset="0"/>
                      </a:rPr>
                      <m:t>=−0.2215+0.0792</m:t>
                    </m:r>
                    <m:r>
                      <a:rPr lang="en-GB" sz="1600" b="0" i="1" smtClean="0">
                        <a:latin typeface="Cambria Math" panose="02040503050406030204" pitchFamily="18" charset="0"/>
                      </a:rPr>
                      <m:t>𝑥</m:t>
                    </m:r>
                    <m:r>
                      <a:rPr lang="en-GB" sz="1600" b="0" i="1" smtClean="0">
                        <a:latin typeface="Cambria Math" panose="02040503050406030204" pitchFamily="18" charset="0"/>
                      </a:rPr>
                      <m:t>  → </m:t>
                    </m:r>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log</m:t>
                        </m:r>
                      </m:fName>
                      <m:e>
                        <m:r>
                          <a:rPr lang="en-GB" sz="1600" b="0" i="1" smtClean="0">
                            <a:latin typeface="Cambria Math" panose="02040503050406030204" pitchFamily="18" charset="0"/>
                          </a:rPr>
                          <m:t>𝑔</m:t>
                        </m:r>
                      </m:e>
                    </m:func>
                    <m:r>
                      <a:rPr lang="en-GB" sz="1600" b="0" i="1" smtClean="0">
                        <a:latin typeface="Cambria Math" panose="02040503050406030204" pitchFamily="18" charset="0"/>
                      </a:rPr>
                      <m:t>=−0.2215+0.0792</m:t>
                    </m:r>
                    <m:r>
                      <a:rPr lang="en-GB" sz="1600" b="0" i="1" smtClean="0">
                        <a:latin typeface="Cambria Math" panose="02040503050406030204" pitchFamily="18" charset="0"/>
                      </a:rPr>
                      <m:t>𝑔</m:t>
                    </m:r>
                  </m:oMath>
                </a14:m>
                <a:endParaRPr lang="en-GB" sz="1600" dirty="0"/>
              </a:p>
              <a:p>
                <a:pPr/>
                <a14:m>
                  <m:oMathPara xmlns:m="http://schemas.openxmlformats.org/officeDocument/2006/math">
                    <m:oMathParaPr>
                      <m:jc m:val="centerGroup"/>
                    </m:oMathParaPr>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log</m:t>
                          </m:r>
                        </m:fName>
                        <m:e>
                          <m:r>
                            <a:rPr lang="en-GB" sz="1600" b="0" i="1" smtClean="0">
                              <a:latin typeface="Cambria Math" panose="02040503050406030204" pitchFamily="18" charset="0"/>
                            </a:rPr>
                            <m:t>𝑘</m:t>
                          </m:r>
                        </m:e>
                      </m:func>
                      <m:r>
                        <a:rPr lang="en-GB" sz="1600" b="0" i="1" smtClean="0">
                          <a:latin typeface="Cambria Math" panose="02040503050406030204" pitchFamily="18" charset="0"/>
                        </a:rPr>
                        <m:t>=−0.2215   →  </m:t>
                      </m:r>
                      <m:r>
                        <a:rPr lang="en-GB" sz="1600" b="0" i="1" smtClean="0">
                          <a:latin typeface="Cambria Math" panose="02040503050406030204" pitchFamily="18" charset="0"/>
                        </a:rPr>
                        <m:t>𝑘</m:t>
                      </m:r>
                      <m:r>
                        <a:rPr lang="en-GB" sz="1600" b="0" i="1" smtClean="0">
                          <a:latin typeface="Cambria Math" panose="02040503050406030204" pitchFamily="18" charset="0"/>
                        </a:rPr>
                        <m:t>=</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10</m:t>
                          </m:r>
                        </m:e>
                        <m:sup>
                          <m:r>
                            <a:rPr lang="en-GB" sz="1600" b="0" i="1" smtClean="0">
                              <a:latin typeface="Cambria Math" panose="02040503050406030204" pitchFamily="18" charset="0"/>
                            </a:rPr>
                            <m:t>−0.2215</m:t>
                          </m:r>
                        </m:sup>
                      </m:sSup>
                      <m:r>
                        <a:rPr lang="en-GB" sz="1600" b="0" i="1" smtClean="0">
                          <a:latin typeface="Cambria Math" panose="02040503050406030204" pitchFamily="18" charset="0"/>
                        </a:rPr>
                        <m:t>=0.600</m:t>
                      </m:r>
                    </m:oMath>
                    <m:oMath xmlns:m="http://schemas.openxmlformats.org/officeDocument/2006/math">
                      <m:func>
                        <m:funcPr>
                          <m:ctrlPr>
                            <a:rPr lang="en-GB" sz="1600" b="0" i="1" smtClean="0">
                              <a:latin typeface="Cambria Math" panose="02040503050406030204" pitchFamily="18" charset="0"/>
                            </a:rPr>
                          </m:ctrlPr>
                        </m:funcPr>
                        <m:fName>
                          <m:r>
                            <m:rPr>
                              <m:sty m:val="p"/>
                            </m:rPr>
                            <a:rPr lang="en-GB" sz="1600" b="0" i="0" smtClean="0">
                              <a:latin typeface="Cambria Math" panose="02040503050406030204" pitchFamily="18" charset="0"/>
                            </a:rPr>
                            <m:t>log</m:t>
                          </m:r>
                        </m:fName>
                        <m:e>
                          <m:r>
                            <a:rPr lang="en-GB" sz="1600" b="0" i="1" smtClean="0">
                              <a:latin typeface="Cambria Math" panose="02040503050406030204" pitchFamily="18" charset="0"/>
                            </a:rPr>
                            <m:t>𝑏</m:t>
                          </m:r>
                        </m:e>
                      </m:func>
                      <m:r>
                        <a:rPr lang="en-GB" sz="1600" b="0" i="1" smtClean="0">
                          <a:latin typeface="Cambria Math" panose="02040503050406030204" pitchFamily="18" charset="0"/>
                        </a:rPr>
                        <m:t>=0.0792        →  </m:t>
                      </m:r>
                      <m:r>
                        <a:rPr lang="en-GB" sz="1600" b="0" i="1" smtClean="0">
                          <a:latin typeface="Cambria Math" panose="02040503050406030204" pitchFamily="18" charset="0"/>
                        </a:rPr>
                        <m:t>𝑏</m:t>
                      </m:r>
                      <m:r>
                        <a:rPr lang="en-GB" sz="1600" b="0" i="1" smtClean="0">
                          <a:latin typeface="Cambria Math" panose="02040503050406030204" pitchFamily="18" charset="0"/>
                        </a:rPr>
                        <m:t>=</m:t>
                      </m:r>
                      <m:sSup>
                        <m:sSupPr>
                          <m:ctrlPr>
                            <a:rPr lang="en-GB" sz="1600" b="0" i="1" smtClean="0">
                              <a:latin typeface="Cambria Math" panose="02040503050406030204" pitchFamily="18" charset="0"/>
                            </a:rPr>
                          </m:ctrlPr>
                        </m:sSupPr>
                        <m:e>
                          <m:r>
                            <a:rPr lang="en-GB" sz="1600" b="0" i="1" smtClean="0">
                              <a:latin typeface="Cambria Math" panose="02040503050406030204" pitchFamily="18" charset="0"/>
                            </a:rPr>
                            <m:t>10</m:t>
                          </m:r>
                        </m:e>
                        <m:sup>
                          <m:r>
                            <a:rPr lang="en-GB" sz="1600" b="0" i="1" smtClean="0">
                              <a:latin typeface="Cambria Math" panose="02040503050406030204" pitchFamily="18" charset="0"/>
                            </a:rPr>
                            <m:t>0.0792</m:t>
                          </m:r>
                        </m:sup>
                      </m:sSup>
                      <m:r>
                        <a:rPr lang="en-GB" sz="1600" b="0" i="1" smtClean="0">
                          <a:latin typeface="Cambria Math" panose="02040503050406030204" pitchFamily="18" charset="0"/>
                        </a:rPr>
                        <m:t>=1.20</m:t>
                      </m:r>
                    </m:oMath>
                  </m:oMathPara>
                </a14:m>
                <a:endParaRPr lang="en-GB" sz="1600" dirty="0"/>
              </a:p>
            </p:txBody>
          </p:sp>
        </mc:Choice>
        <mc:Fallback xmlns="">
          <p:sp>
            <p:nvSpPr>
              <p:cNvPr id="7" name="TextBox 6">
                <a:extLst>
                  <a:ext uri="{FF2B5EF4-FFF2-40B4-BE49-F238E27FC236}">
                    <a16:creationId xmlns:a16="http://schemas.microsoft.com/office/drawing/2014/main" id="{DB7BBCBB-8BA4-4465-89BF-60BBD6B8BAAB}"/>
                  </a:ext>
                </a:extLst>
              </p:cNvPr>
              <p:cNvSpPr txBox="1">
                <a:spLocks noRot="1" noChangeAspect="1" noMove="1" noResize="1" noEditPoints="1" noAdjustHandles="1" noChangeArrowheads="1" noChangeShapeType="1" noTextEdit="1"/>
              </p:cNvSpPr>
              <p:nvPr/>
            </p:nvSpPr>
            <p:spPr>
              <a:xfrm>
                <a:off x="644515" y="4265393"/>
                <a:ext cx="6553681" cy="2313967"/>
              </a:xfrm>
              <a:prstGeom prst="rect">
                <a:avLst/>
              </a:prstGeom>
              <a:blipFill>
                <a:blip r:embed="rId5"/>
                <a:stretch>
                  <a:fillRect l="-558" t="-792" b="-792"/>
                </a:stretch>
              </a:blipFill>
            </p:spPr>
            <p:txBody>
              <a:bodyPr/>
              <a:lstStyle/>
              <a:p>
                <a:r>
                  <a:rPr lang="en-GB">
                    <a:noFill/>
                  </a:rPr>
                  <a:t> </a:t>
                </a:r>
              </a:p>
            </p:txBody>
          </p:sp>
        </mc:Fallback>
      </mc:AlternateContent>
      <p:sp>
        <p:nvSpPr>
          <p:cNvPr id="9" name="Rectangle 8">
            <a:extLst>
              <a:ext uri="{FF2B5EF4-FFF2-40B4-BE49-F238E27FC236}">
                <a16:creationId xmlns:a16="http://schemas.microsoft.com/office/drawing/2014/main" id="{2DC7A20D-556B-46AF-B64B-9E9574CE0473}"/>
              </a:ext>
            </a:extLst>
          </p:cNvPr>
          <p:cNvSpPr/>
          <p:nvPr/>
        </p:nvSpPr>
        <p:spPr>
          <a:xfrm>
            <a:off x="419221" y="4314344"/>
            <a:ext cx="218732" cy="21512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10" name="Rectangle 9">
            <a:extLst>
              <a:ext uri="{FF2B5EF4-FFF2-40B4-BE49-F238E27FC236}">
                <a16:creationId xmlns:a16="http://schemas.microsoft.com/office/drawing/2014/main" id="{5E1510AF-C85B-4DCF-9729-DD780437FC41}"/>
              </a:ext>
            </a:extLst>
          </p:cNvPr>
          <p:cNvSpPr/>
          <p:nvPr/>
        </p:nvSpPr>
        <p:spPr>
          <a:xfrm>
            <a:off x="419221" y="5316224"/>
            <a:ext cx="218732" cy="21512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11" name="Rectangle 10">
            <a:extLst>
              <a:ext uri="{FF2B5EF4-FFF2-40B4-BE49-F238E27FC236}">
                <a16:creationId xmlns:a16="http://schemas.microsoft.com/office/drawing/2014/main" id="{DAFC9F9F-CC55-4BDF-9348-3B0DA89EFDB0}"/>
              </a:ext>
            </a:extLst>
          </p:cNvPr>
          <p:cNvSpPr/>
          <p:nvPr/>
        </p:nvSpPr>
        <p:spPr>
          <a:xfrm>
            <a:off x="644515" y="4317222"/>
            <a:ext cx="5624624" cy="77213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 name="Rectangle 11">
            <a:extLst>
              <a:ext uri="{FF2B5EF4-FFF2-40B4-BE49-F238E27FC236}">
                <a16:creationId xmlns:a16="http://schemas.microsoft.com/office/drawing/2014/main" id="{942F779C-AD1F-47C3-AD6E-3EA7101F1906}"/>
              </a:ext>
            </a:extLst>
          </p:cNvPr>
          <p:cNvSpPr/>
          <p:nvPr/>
        </p:nvSpPr>
        <p:spPr>
          <a:xfrm>
            <a:off x="637953" y="5309487"/>
            <a:ext cx="8418411" cy="14929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143724901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seq concurrent="1" nextAc="seek">
              <p:cTn id="8" restart="whenNotActive" fill="hold" evtFilter="cancelBubble" nodeType="interactiveSeq">
                <p:stCondLst>
                  <p:cond evt="onClick" delay="0">
                    <p:tgtEl>
                      <p:spTgt spid="12"/>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2"/>
                                        </p:tgtEl>
                                      </p:cBhvr>
                                    </p:animEffect>
                                    <p:set>
                                      <p:cBhvr>
                                        <p:cTn id="13"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Exercise 1A</a:t>
              </a:r>
              <a:endParaRPr lang="en-GB" sz="3200" dirty="0"/>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95536" y="725840"/>
            <a:ext cx="7920880" cy="830997"/>
          </a:xfrm>
          <a:prstGeom prst="rect">
            <a:avLst/>
          </a:prstGeom>
          <a:noFill/>
        </p:spPr>
        <p:txBody>
          <a:bodyPr wrap="square" rtlCol="0">
            <a:spAutoFit/>
          </a:bodyPr>
          <a:lstStyle/>
          <a:p>
            <a:r>
              <a:rPr lang="en-GB" sz="2400" dirty="0"/>
              <a:t>Pearson Pure Mathematics Year 1/AS</a:t>
            </a:r>
          </a:p>
          <a:p>
            <a:r>
              <a:rPr lang="en-GB" sz="2400" dirty="0"/>
              <a:t>Pages 3-5</a:t>
            </a:r>
          </a:p>
        </p:txBody>
      </p:sp>
      <p:cxnSp>
        <p:nvCxnSpPr>
          <p:cNvPr id="6" name="Straight Connector 5"/>
          <p:cNvCxnSpPr/>
          <p:nvPr/>
        </p:nvCxnSpPr>
        <p:spPr>
          <a:xfrm>
            <a:off x="0" y="1739717"/>
            <a:ext cx="9144000" cy="0"/>
          </a:xfrm>
          <a:prstGeom prst="line">
            <a:avLst/>
          </a:prstGeom>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075B4E23-3E17-D047-94EF-0811F871D3C4}"/>
              </a:ext>
            </a:extLst>
          </p:cNvPr>
          <p:cNvSpPr txBox="1"/>
          <p:nvPr/>
        </p:nvSpPr>
        <p:spPr>
          <a:xfrm>
            <a:off x="539552" y="2708920"/>
            <a:ext cx="7344816" cy="2677656"/>
          </a:xfrm>
          <a:prstGeom prst="rect">
            <a:avLst/>
          </a:prstGeom>
          <a:noFill/>
        </p:spPr>
        <p:txBody>
          <a:bodyPr wrap="square" rtlCol="0">
            <a:spAutoFit/>
          </a:bodyPr>
          <a:lstStyle/>
          <a:p>
            <a:r>
              <a:rPr lang="en-US" sz="2400" dirty="0"/>
              <a:t>Complete before the lesson		Q1-3</a:t>
            </a:r>
          </a:p>
          <a:p>
            <a:endParaRPr lang="en-US" sz="2400" dirty="0"/>
          </a:p>
          <a:p>
            <a:r>
              <a:rPr lang="en-US" sz="2400" dirty="0"/>
              <a:t>In Class:			</a:t>
            </a:r>
          </a:p>
          <a:p>
            <a:r>
              <a:rPr lang="en-US" sz="2400" dirty="0">
                <a:solidFill>
                  <a:srgbClr val="00B050"/>
                </a:solidFill>
              </a:rPr>
              <a:t>Green</a:t>
            </a:r>
            <a:r>
              <a:rPr lang="en-US" sz="2400" dirty="0"/>
              <a:t>					Q4&amp;5</a:t>
            </a:r>
          </a:p>
          <a:p>
            <a:r>
              <a:rPr lang="en-US" sz="2400" dirty="0">
                <a:solidFill>
                  <a:schemeClr val="accent6"/>
                </a:solidFill>
              </a:rPr>
              <a:t>Amber</a:t>
            </a:r>
            <a:r>
              <a:rPr lang="en-US" sz="2400" dirty="0"/>
              <a:t> 					Q6&amp;7</a:t>
            </a:r>
          </a:p>
          <a:p>
            <a:r>
              <a:rPr lang="en-US" sz="2400" dirty="0">
                <a:solidFill>
                  <a:srgbClr val="FF0000"/>
                </a:solidFill>
              </a:rPr>
              <a:t>Red</a:t>
            </a:r>
            <a:r>
              <a:rPr lang="en-US" sz="2400" dirty="0"/>
              <a:t>					Q8 &amp; challenge</a:t>
            </a:r>
          </a:p>
          <a:p>
            <a:endParaRPr lang="en-US" sz="2400" dirty="0"/>
          </a:p>
        </p:txBody>
      </p:sp>
    </p:spTree>
    <p:extLst>
      <p:ext uri="{BB962C8B-B14F-4D97-AF65-F5344CB8AC3E}">
        <p14:creationId xmlns:p14="http://schemas.microsoft.com/office/powerpoint/2010/main" val="851233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A3FF1341-4641-4A31-BE76-FB1736CD15CD}"/>
              </a:ext>
            </a:extLst>
          </p:cNvPr>
          <p:cNvGrpSpPr/>
          <p:nvPr/>
        </p:nvGrpSpPr>
        <p:grpSpPr>
          <a:xfrm>
            <a:off x="0" y="0"/>
            <a:ext cx="9143074" cy="599127"/>
            <a:chOff x="0" y="13335"/>
            <a:chExt cx="9144218" cy="599127"/>
          </a:xfrm>
        </p:grpSpPr>
        <p:sp>
          <p:nvSpPr>
            <p:cNvPr id="3" name="TextBox 32">
              <a:extLst>
                <a:ext uri="{FF2B5EF4-FFF2-40B4-BE49-F238E27FC236}">
                  <a16:creationId xmlns:a16="http://schemas.microsoft.com/office/drawing/2014/main" id="{6684BC36-C942-4456-ABFB-590896D66B8B}"/>
                </a:ext>
              </a:extLst>
            </p:cNvPr>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latin typeface="+mj-lt"/>
                </a:rPr>
                <a:t>Measuring Correlation</a:t>
              </a:r>
              <a:endParaRPr lang="en-GB" sz="3200" dirty="0"/>
            </a:p>
          </p:txBody>
        </p:sp>
        <p:cxnSp>
          <p:nvCxnSpPr>
            <p:cNvPr id="4" name="Straight Connector 3">
              <a:extLst>
                <a:ext uri="{FF2B5EF4-FFF2-40B4-BE49-F238E27FC236}">
                  <a16:creationId xmlns:a16="http://schemas.microsoft.com/office/drawing/2014/main" id="{3F0863FF-5274-4500-8008-5F4898A5D2DC}"/>
                </a:ext>
              </a:extLst>
            </p:cNvPr>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a:extLst>
              <a:ext uri="{FF2B5EF4-FFF2-40B4-BE49-F238E27FC236}">
                <a16:creationId xmlns:a16="http://schemas.microsoft.com/office/drawing/2014/main" id="{260AF454-4046-4204-91CF-1916A2C8D379}"/>
              </a:ext>
            </a:extLst>
          </p:cNvPr>
          <p:cNvSpPr txBox="1"/>
          <p:nvPr/>
        </p:nvSpPr>
        <p:spPr>
          <a:xfrm>
            <a:off x="323528" y="908720"/>
            <a:ext cx="8352928" cy="1200329"/>
          </a:xfrm>
          <a:prstGeom prst="rect">
            <a:avLst/>
          </a:prstGeom>
          <a:noFill/>
        </p:spPr>
        <p:txBody>
          <a:bodyPr wrap="square" rtlCol="0">
            <a:spAutoFit/>
          </a:bodyPr>
          <a:lstStyle/>
          <a:p>
            <a:r>
              <a:rPr lang="en-GB" dirty="0"/>
              <a:t>You’re used to use qualitative terms such as “positive correlation” and “negative correlation” and “no correlation” to describe the </a:t>
            </a:r>
            <a:r>
              <a:rPr lang="en-GB" b="1" dirty="0"/>
              <a:t>type</a:t>
            </a:r>
            <a:r>
              <a:rPr lang="en-GB" dirty="0"/>
              <a:t> of correlation, and terms such as “perfect”, “strong” and “weak” to describe the </a:t>
            </a:r>
            <a:r>
              <a:rPr lang="en-GB" b="1" dirty="0"/>
              <a:t>strength</a:t>
            </a:r>
            <a:r>
              <a:rPr lang="en-GB" dirty="0"/>
              <a:t>.</a:t>
            </a:r>
          </a:p>
          <a:p>
            <a:r>
              <a:rPr lang="en-GB" dirty="0"/>
              <a:t>The </a:t>
            </a:r>
            <a:r>
              <a:rPr lang="en-GB" b="1" dirty="0"/>
              <a:t>Product Moment Correlation Coefficient </a:t>
            </a:r>
            <a:r>
              <a:rPr lang="en-GB" dirty="0"/>
              <a:t>is one way to quantify this:</a:t>
            </a:r>
          </a:p>
        </p:txBody>
      </p:sp>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6F29DD1-7543-4F90-9508-5CC228585720}"/>
                  </a:ext>
                </a:extLst>
              </p:cNvPr>
              <p:cNvSpPr txBox="1"/>
              <p:nvPr/>
            </p:nvSpPr>
            <p:spPr>
              <a:xfrm>
                <a:off x="514028" y="2416820"/>
                <a:ext cx="7776864" cy="64633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latin typeface="Wingdings" panose="05000000000000000000" pitchFamily="2" charset="2"/>
                  </a:rPr>
                  <a:t>!</a:t>
                </a:r>
                <a:r>
                  <a:rPr lang="en-GB" dirty="0"/>
                  <a:t> The product moment correlation coefficient (PMCC), denoted by </a:t>
                </a:r>
                <a14:m>
                  <m:oMath xmlns:m="http://schemas.openxmlformats.org/officeDocument/2006/math">
                    <m:r>
                      <a:rPr lang="en-GB" b="0" i="1" smtClean="0">
                        <a:latin typeface="Cambria Math" panose="02040503050406030204" pitchFamily="18" charset="0"/>
                      </a:rPr>
                      <m:t>𝑟</m:t>
                    </m:r>
                  </m:oMath>
                </a14:m>
                <a:r>
                  <a:rPr lang="en-GB" dirty="0"/>
                  <a:t>, describes the linear correlation between two variables. It can take values between -1 and 1.</a:t>
                </a:r>
              </a:p>
            </p:txBody>
          </p:sp>
        </mc:Choice>
        <mc:Fallback xmlns="">
          <p:sp>
            <p:nvSpPr>
              <p:cNvPr id="6" name="TextBox 5">
                <a:extLst>
                  <a:ext uri="{FF2B5EF4-FFF2-40B4-BE49-F238E27FC236}">
                    <a16:creationId xmlns:a16="http://schemas.microsoft.com/office/drawing/2014/main" id="{D6F29DD1-7543-4F90-9508-5CC228585720}"/>
                  </a:ext>
                </a:extLst>
              </p:cNvPr>
              <p:cNvSpPr txBox="1">
                <a:spLocks noRot="1" noChangeAspect="1" noMove="1" noResize="1" noEditPoints="1" noAdjustHandles="1" noChangeArrowheads="1" noChangeShapeType="1" noTextEdit="1"/>
              </p:cNvSpPr>
              <p:nvPr/>
            </p:nvSpPr>
            <p:spPr>
              <a:xfrm>
                <a:off x="514028" y="2416820"/>
                <a:ext cx="7776864" cy="646331"/>
              </a:xfrm>
              <a:prstGeom prst="rect">
                <a:avLst/>
              </a:prstGeom>
              <a:blipFill>
                <a:blip r:embed="rId2"/>
                <a:stretch>
                  <a:fillRect l="-469" t="-3636" r="-234" b="-11818"/>
                </a:stretch>
              </a:blipFill>
            </p:spPr>
            <p:txBody>
              <a:bodyPr/>
              <a:lstStyle/>
              <a:p>
                <a:r>
                  <a:rPr lang="en-GB">
                    <a:noFill/>
                  </a:rPr>
                  <a:t> </a:t>
                </a:r>
              </a:p>
            </p:txBody>
          </p:sp>
        </mc:Fallback>
      </mc:AlternateContent>
      <p:cxnSp>
        <p:nvCxnSpPr>
          <p:cNvPr id="8" name="Straight Connector 7">
            <a:extLst>
              <a:ext uri="{FF2B5EF4-FFF2-40B4-BE49-F238E27FC236}">
                <a16:creationId xmlns:a16="http://schemas.microsoft.com/office/drawing/2014/main" id="{34C59668-8F4A-4564-B784-CE104CACC9C9}"/>
              </a:ext>
            </a:extLst>
          </p:cNvPr>
          <p:cNvCxnSpPr/>
          <p:nvPr/>
        </p:nvCxnSpPr>
        <p:spPr>
          <a:xfrm>
            <a:off x="1187624" y="3897052"/>
            <a:ext cx="0" cy="648072"/>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8DC617E2-32B9-4B37-AE6A-3D367BD1574E}"/>
              </a:ext>
            </a:extLst>
          </p:cNvPr>
          <p:cNvCxnSpPr/>
          <p:nvPr/>
        </p:nvCxnSpPr>
        <p:spPr>
          <a:xfrm>
            <a:off x="4355976" y="3897052"/>
            <a:ext cx="0" cy="648072"/>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0EBB5B34-4CEA-42F9-AD57-769C18586488}"/>
              </a:ext>
            </a:extLst>
          </p:cNvPr>
          <p:cNvCxnSpPr/>
          <p:nvPr/>
        </p:nvCxnSpPr>
        <p:spPr>
          <a:xfrm>
            <a:off x="7308304" y="3897234"/>
            <a:ext cx="0" cy="648072"/>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1CDCA670-2B52-462B-9113-030163E92484}"/>
              </a:ext>
            </a:extLst>
          </p:cNvPr>
          <p:cNvCxnSpPr>
            <a:cxnSpLocks/>
          </p:cNvCxnSpPr>
          <p:nvPr/>
        </p:nvCxnSpPr>
        <p:spPr>
          <a:xfrm>
            <a:off x="1187624" y="4221088"/>
            <a:ext cx="6120680" cy="0"/>
          </a:xfrm>
          <a:prstGeom prst="line">
            <a:avLst/>
          </a:prstGeom>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88EB7D72-2A04-46D6-8C3C-209E9C3BE08C}"/>
                  </a:ext>
                </a:extLst>
              </p:cNvPr>
              <p:cNvSpPr txBox="1"/>
              <p:nvPr/>
            </p:nvSpPr>
            <p:spPr>
              <a:xfrm>
                <a:off x="3923928" y="3573016"/>
                <a:ext cx="86409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0</m:t>
                      </m:r>
                    </m:oMath>
                  </m:oMathPara>
                </a14:m>
                <a:endParaRPr lang="en-GB" dirty="0"/>
              </a:p>
            </p:txBody>
          </p:sp>
        </mc:Choice>
        <mc:Fallback xmlns="">
          <p:sp>
            <p:nvSpPr>
              <p:cNvPr id="14" name="TextBox 13">
                <a:extLst>
                  <a:ext uri="{FF2B5EF4-FFF2-40B4-BE49-F238E27FC236}">
                    <a16:creationId xmlns:a16="http://schemas.microsoft.com/office/drawing/2014/main" id="{88EB7D72-2A04-46D6-8C3C-209E9C3BE08C}"/>
                  </a:ext>
                </a:extLst>
              </p:cNvPr>
              <p:cNvSpPr txBox="1">
                <a:spLocks noRot="1" noChangeAspect="1" noMove="1" noResize="1" noEditPoints="1" noAdjustHandles="1" noChangeArrowheads="1" noChangeShapeType="1" noTextEdit="1"/>
              </p:cNvSpPr>
              <p:nvPr/>
            </p:nvSpPr>
            <p:spPr>
              <a:xfrm>
                <a:off x="3923928" y="3573016"/>
                <a:ext cx="864096" cy="36933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CD26C849-727D-4CAD-B473-6DB96396D40E}"/>
                  </a:ext>
                </a:extLst>
              </p:cNvPr>
              <p:cNvSpPr txBox="1"/>
              <p:nvPr/>
            </p:nvSpPr>
            <p:spPr>
              <a:xfrm>
                <a:off x="6876256" y="3573016"/>
                <a:ext cx="86409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1</m:t>
                      </m:r>
                    </m:oMath>
                  </m:oMathPara>
                </a14:m>
                <a:endParaRPr lang="en-GB" dirty="0"/>
              </a:p>
            </p:txBody>
          </p:sp>
        </mc:Choice>
        <mc:Fallback xmlns="">
          <p:sp>
            <p:nvSpPr>
              <p:cNvPr id="15" name="TextBox 14">
                <a:extLst>
                  <a:ext uri="{FF2B5EF4-FFF2-40B4-BE49-F238E27FC236}">
                    <a16:creationId xmlns:a16="http://schemas.microsoft.com/office/drawing/2014/main" id="{CD26C849-727D-4CAD-B473-6DB96396D40E}"/>
                  </a:ext>
                </a:extLst>
              </p:cNvPr>
              <p:cNvSpPr txBox="1">
                <a:spLocks noRot="1" noChangeAspect="1" noMove="1" noResize="1" noEditPoints="1" noAdjustHandles="1" noChangeArrowheads="1" noChangeShapeType="1" noTextEdit="1"/>
              </p:cNvSpPr>
              <p:nvPr/>
            </p:nvSpPr>
            <p:spPr>
              <a:xfrm>
                <a:off x="6876256" y="3573016"/>
                <a:ext cx="864096" cy="369332"/>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28B633AF-643C-4912-B1A0-266FEBD96425}"/>
                  </a:ext>
                </a:extLst>
              </p:cNvPr>
              <p:cNvSpPr txBox="1"/>
              <p:nvPr/>
            </p:nvSpPr>
            <p:spPr>
              <a:xfrm>
                <a:off x="641038" y="3551750"/>
                <a:ext cx="1008112"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𝑟</m:t>
                      </m:r>
                      <m:r>
                        <a:rPr lang="en-GB" b="0" i="1" smtClean="0">
                          <a:latin typeface="Cambria Math" panose="02040503050406030204" pitchFamily="18" charset="0"/>
                        </a:rPr>
                        <m:t>=−1</m:t>
                      </m:r>
                    </m:oMath>
                  </m:oMathPara>
                </a14:m>
                <a:endParaRPr lang="en-GB" dirty="0"/>
              </a:p>
            </p:txBody>
          </p:sp>
        </mc:Choice>
        <mc:Fallback xmlns="">
          <p:sp>
            <p:nvSpPr>
              <p:cNvPr id="16" name="TextBox 15">
                <a:extLst>
                  <a:ext uri="{FF2B5EF4-FFF2-40B4-BE49-F238E27FC236}">
                    <a16:creationId xmlns:a16="http://schemas.microsoft.com/office/drawing/2014/main" id="{28B633AF-643C-4912-B1A0-266FEBD96425}"/>
                  </a:ext>
                </a:extLst>
              </p:cNvPr>
              <p:cNvSpPr txBox="1">
                <a:spLocks noRot="1" noChangeAspect="1" noMove="1" noResize="1" noEditPoints="1" noAdjustHandles="1" noChangeArrowheads="1" noChangeShapeType="1" noTextEdit="1"/>
              </p:cNvSpPr>
              <p:nvPr/>
            </p:nvSpPr>
            <p:spPr>
              <a:xfrm>
                <a:off x="641038" y="3551750"/>
                <a:ext cx="1008112" cy="369332"/>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7" name="TextBox 76">
                <a:extLst>
                  <a:ext uri="{FF2B5EF4-FFF2-40B4-BE49-F238E27FC236}">
                    <a16:creationId xmlns:a16="http://schemas.microsoft.com/office/drawing/2014/main" id="{2E1C9831-389C-444F-99ED-9F169887221D}"/>
                  </a:ext>
                </a:extLst>
              </p:cNvPr>
              <p:cNvSpPr txBox="1"/>
              <p:nvPr/>
            </p:nvSpPr>
            <p:spPr>
              <a:xfrm>
                <a:off x="1673299" y="6122273"/>
                <a:ext cx="1616147" cy="57708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050" dirty="0"/>
                  <a:t>Rule of thumb: </a:t>
                </a:r>
                <a14:m>
                  <m:oMath xmlns:m="http://schemas.openxmlformats.org/officeDocument/2006/math">
                    <m:r>
                      <a:rPr lang="en-GB" sz="1050" b="0" i="1" smtClean="0">
                        <a:latin typeface="Cambria Math" panose="02040503050406030204" pitchFamily="18" charset="0"/>
                      </a:rPr>
                      <m:t>𝑟</m:t>
                    </m:r>
                    <m:r>
                      <a:rPr lang="en-GB" sz="1050" b="0" i="1" smtClean="0">
                        <a:latin typeface="Cambria Math" panose="02040503050406030204" pitchFamily="18" charset="0"/>
                      </a:rPr>
                      <m:t>&lt;−0.7</m:t>
                    </m:r>
                  </m:oMath>
                </a14:m>
                <a:r>
                  <a:rPr lang="en-GB" sz="1050" dirty="0"/>
                  <a:t> or </a:t>
                </a:r>
                <a14:m>
                  <m:oMath xmlns:m="http://schemas.openxmlformats.org/officeDocument/2006/math">
                    <m:r>
                      <a:rPr lang="en-GB" sz="1050" b="0" i="1" smtClean="0">
                        <a:latin typeface="Cambria Math" panose="02040503050406030204" pitchFamily="18" charset="0"/>
                      </a:rPr>
                      <m:t>𝑟</m:t>
                    </m:r>
                    <m:r>
                      <a:rPr lang="en-GB" sz="1050" b="0" i="1" smtClean="0">
                        <a:latin typeface="Cambria Math" panose="02040503050406030204" pitchFamily="18" charset="0"/>
                      </a:rPr>
                      <m:t>&gt;0.7</m:t>
                    </m:r>
                  </m:oMath>
                </a14:m>
                <a:r>
                  <a:rPr lang="en-GB" sz="1050" dirty="0"/>
                  <a:t> is considered to be ‘strong’ correlation.</a:t>
                </a:r>
              </a:p>
            </p:txBody>
          </p:sp>
        </mc:Choice>
        <mc:Fallback xmlns="">
          <p:sp>
            <p:nvSpPr>
              <p:cNvPr id="77" name="TextBox 76">
                <a:extLst>
                  <a:ext uri="{FF2B5EF4-FFF2-40B4-BE49-F238E27FC236}">
                    <a16:creationId xmlns:a16="http://schemas.microsoft.com/office/drawing/2014/main" id="{2E1C9831-389C-444F-99ED-9F169887221D}"/>
                  </a:ext>
                </a:extLst>
              </p:cNvPr>
              <p:cNvSpPr txBox="1">
                <a:spLocks noRot="1" noChangeAspect="1" noMove="1" noResize="1" noEditPoints="1" noAdjustHandles="1" noChangeArrowheads="1" noChangeShapeType="1" noTextEdit="1"/>
              </p:cNvSpPr>
              <p:nvPr/>
            </p:nvSpPr>
            <p:spPr>
              <a:xfrm>
                <a:off x="1673299" y="6122273"/>
                <a:ext cx="1616147" cy="577081"/>
              </a:xfrm>
              <a:prstGeom prst="rect">
                <a:avLst/>
              </a:prstGeom>
              <a:blipFill>
                <a:blip r:embed="rId6"/>
                <a:stretch>
                  <a:fillRect b="-3030"/>
                </a:stretch>
              </a:blipFill>
            </p:spPr>
            <p:txBody>
              <a:bodyPr/>
              <a:lstStyle/>
              <a:p>
                <a:r>
                  <a:rPr lang="en-GB">
                    <a:noFill/>
                  </a:rPr>
                  <a:t> </a:t>
                </a:r>
              </a:p>
            </p:txBody>
          </p:sp>
        </mc:Fallback>
      </mc:AlternateContent>
      <p:sp>
        <p:nvSpPr>
          <p:cNvPr id="78" name="TextBox 77">
            <a:extLst>
              <a:ext uri="{FF2B5EF4-FFF2-40B4-BE49-F238E27FC236}">
                <a16:creationId xmlns:a16="http://schemas.microsoft.com/office/drawing/2014/main" id="{DA69F9CD-AF46-44F1-90AE-3794927165DE}"/>
              </a:ext>
            </a:extLst>
          </p:cNvPr>
          <p:cNvSpPr txBox="1"/>
          <p:nvPr/>
        </p:nvSpPr>
        <p:spPr>
          <a:xfrm>
            <a:off x="4491998" y="5998862"/>
            <a:ext cx="3950253" cy="73866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050" dirty="0"/>
              <a:t>Note that PMCC is only applicable for a </a:t>
            </a:r>
            <a:r>
              <a:rPr lang="en-GB" sz="1050" u="sng" dirty="0"/>
              <a:t>linear</a:t>
            </a:r>
            <a:r>
              <a:rPr lang="en-GB" sz="1050" dirty="0"/>
              <a:t> correlation, i.e. closeness of fit to a linear regression line (i.e. a </a:t>
            </a:r>
            <a:r>
              <a:rPr lang="en-GB" sz="1050" u="sng" dirty="0"/>
              <a:t>straight</a:t>
            </a:r>
            <a:r>
              <a:rPr lang="en-GB" sz="1050" dirty="0"/>
              <a:t> ‘line of best fit’). It may be the data exhibits strong correlation with respect to a different model (e.g. exponential) even when the PMCC is low.</a:t>
            </a:r>
          </a:p>
        </p:txBody>
      </p:sp>
      <p:grpSp>
        <p:nvGrpSpPr>
          <p:cNvPr id="89" name="Group 88">
            <a:extLst>
              <a:ext uri="{FF2B5EF4-FFF2-40B4-BE49-F238E27FC236}">
                <a16:creationId xmlns:a16="http://schemas.microsoft.com/office/drawing/2014/main" id="{2B36A163-BB49-427C-9780-35B9B9F7F107}"/>
              </a:ext>
            </a:extLst>
          </p:cNvPr>
          <p:cNvGrpSpPr/>
          <p:nvPr/>
        </p:nvGrpSpPr>
        <p:grpSpPr>
          <a:xfrm>
            <a:off x="837109" y="4385930"/>
            <a:ext cx="936104" cy="1592220"/>
            <a:chOff x="837109" y="4385930"/>
            <a:chExt cx="936104" cy="1592220"/>
          </a:xfrm>
        </p:grpSpPr>
        <p:grpSp>
          <p:nvGrpSpPr>
            <p:cNvPr id="79" name="Group 78">
              <a:extLst>
                <a:ext uri="{FF2B5EF4-FFF2-40B4-BE49-F238E27FC236}">
                  <a16:creationId xmlns:a16="http://schemas.microsoft.com/office/drawing/2014/main" id="{548C693A-8372-4EDA-8E19-555F7162FD92}"/>
                </a:ext>
              </a:extLst>
            </p:cNvPr>
            <p:cNvGrpSpPr/>
            <p:nvPr/>
          </p:nvGrpSpPr>
          <p:grpSpPr>
            <a:xfrm>
              <a:off x="837109" y="4673327"/>
              <a:ext cx="936104" cy="1304823"/>
              <a:chOff x="837109" y="4673327"/>
              <a:chExt cx="936104" cy="1304823"/>
            </a:xfrm>
          </p:grpSpPr>
          <p:cxnSp>
            <p:nvCxnSpPr>
              <p:cNvPr id="18" name="Straight Arrow Connector 17">
                <a:extLst>
                  <a:ext uri="{FF2B5EF4-FFF2-40B4-BE49-F238E27FC236}">
                    <a16:creationId xmlns:a16="http://schemas.microsoft.com/office/drawing/2014/main" id="{D99F9D09-1CC7-4B38-9E0B-1B27831A8BB9}"/>
                  </a:ext>
                </a:extLst>
              </p:cNvPr>
              <p:cNvCxnSpPr/>
              <p:nvPr/>
            </p:nvCxnSpPr>
            <p:spPr>
              <a:xfrm flipV="1">
                <a:off x="837109" y="4673327"/>
                <a:ext cx="0" cy="792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FCE3EE30-3057-4162-A647-51D830710CF4}"/>
                  </a:ext>
                </a:extLst>
              </p:cNvPr>
              <p:cNvCxnSpPr>
                <a:cxnSpLocks/>
              </p:cNvCxnSpPr>
              <p:nvPr/>
            </p:nvCxnSpPr>
            <p:spPr>
              <a:xfrm>
                <a:off x="837109" y="5465415"/>
                <a:ext cx="9361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9EDD2A5-19D0-4B7F-B281-F36510D84F1D}"/>
                  </a:ext>
                </a:extLst>
              </p:cNvPr>
              <p:cNvCxnSpPr/>
              <p:nvPr/>
            </p:nvCxnSpPr>
            <p:spPr>
              <a:xfrm>
                <a:off x="924357" y="4889351"/>
                <a:ext cx="677748" cy="435124"/>
              </a:xfrm>
              <a:prstGeom prst="line">
                <a:avLst/>
              </a:prstGeom>
            </p:spPr>
            <p:style>
              <a:lnRef idx="1">
                <a:schemeClr val="accent1"/>
              </a:lnRef>
              <a:fillRef idx="0">
                <a:schemeClr val="accent1"/>
              </a:fillRef>
              <a:effectRef idx="0">
                <a:schemeClr val="accent1"/>
              </a:effectRef>
              <a:fontRef idx="minor">
                <a:schemeClr val="tx1"/>
              </a:fontRef>
            </p:style>
          </p:cxnSp>
          <p:sp>
            <p:nvSpPr>
              <p:cNvPr id="24" name="Oval 23">
                <a:extLst>
                  <a:ext uri="{FF2B5EF4-FFF2-40B4-BE49-F238E27FC236}">
                    <a16:creationId xmlns:a16="http://schemas.microsoft.com/office/drawing/2014/main" id="{55C87045-348B-4F9E-8FA3-019616A181BF}"/>
                  </a:ext>
                </a:extLst>
              </p:cNvPr>
              <p:cNvSpPr/>
              <p:nvPr/>
            </p:nvSpPr>
            <p:spPr>
              <a:xfrm>
                <a:off x="961058" y="4903687"/>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51AC33DE-972C-45EF-B704-7D1EF15AB74B}"/>
                  </a:ext>
                </a:extLst>
              </p:cNvPr>
              <p:cNvSpPr/>
              <p:nvPr/>
            </p:nvSpPr>
            <p:spPr>
              <a:xfrm>
                <a:off x="1052002" y="4966306"/>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a:extLst>
                  <a:ext uri="{FF2B5EF4-FFF2-40B4-BE49-F238E27FC236}">
                    <a16:creationId xmlns:a16="http://schemas.microsoft.com/office/drawing/2014/main" id="{A7698F7A-8192-456F-8344-E59D9F9E5324}"/>
                  </a:ext>
                </a:extLst>
              </p:cNvPr>
              <p:cNvSpPr/>
              <p:nvPr/>
            </p:nvSpPr>
            <p:spPr>
              <a:xfrm>
                <a:off x="1269157" y="5106913"/>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a:extLst>
                  <a:ext uri="{FF2B5EF4-FFF2-40B4-BE49-F238E27FC236}">
                    <a16:creationId xmlns:a16="http://schemas.microsoft.com/office/drawing/2014/main" id="{7EE06050-2669-4EB4-B569-701DF2A01CE6}"/>
                  </a:ext>
                </a:extLst>
              </p:cNvPr>
              <p:cNvSpPr/>
              <p:nvPr/>
            </p:nvSpPr>
            <p:spPr>
              <a:xfrm>
                <a:off x="1363623" y="5168224"/>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48914492-B5EF-495F-AEE6-161FCA83728C}"/>
                  </a:ext>
                </a:extLst>
              </p:cNvPr>
              <p:cNvSpPr/>
              <p:nvPr/>
            </p:nvSpPr>
            <p:spPr>
              <a:xfrm>
                <a:off x="1526922" y="5272968"/>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TextBox 71">
                <a:extLst>
                  <a:ext uri="{FF2B5EF4-FFF2-40B4-BE49-F238E27FC236}">
                    <a16:creationId xmlns:a16="http://schemas.microsoft.com/office/drawing/2014/main" id="{465238A3-8442-4530-B7F6-2F049F53E4F0}"/>
                  </a:ext>
                </a:extLst>
              </p:cNvPr>
              <p:cNvSpPr txBox="1"/>
              <p:nvPr/>
            </p:nvSpPr>
            <p:spPr>
              <a:xfrm>
                <a:off x="875321" y="5547263"/>
                <a:ext cx="726029" cy="430887"/>
              </a:xfrm>
              <a:prstGeom prst="rect">
                <a:avLst/>
              </a:prstGeom>
              <a:noFill/>
            </p:spPr>
            <p:txBody>
              <a:bodyPr wrap="square" rtlCol="0">
                <a:spAutoFit/>
              </a:bodyPr>
              <a:lstStyle/>
              <a:p>
                <a:pPr algn="ctr"/>
                <a:r>
                  <a:rPr lang="en-GB" sz="1100" dirty="0"/>
                  <a:t>Perfect negative</a:t>
                </a:r>
              </a:p>
            </p:txBody>
          </p:sp>
        </p:grpSp>
        <p:sp>
          <p:nvSpPr>
            <p:cNvPr id="84" name="Arrow: Down 83">
              <a:extLst>
                <a:ext uri="{FF2B5EF4-FFF2-40B4-BE49-F238E27FC236}">
                  <a16:creationId xmlns:a16="http://schemas.microsoft.com/office/drawing/2014/main" id="{7981AD6C-49C7-4D54-8134-EBC47E1B06B3}"/>
                </a:ext>
              </a:extLst>
            </p:cNvPr>
            <p:cNvSpPr/>
            <p:nvPr/>
          </p:nvSpPr>
          <p:spPr>
            <a:xfrm rot="10800000">
              <a:off x="1100019" y="4385930"/>
              <a:ext cx="207114" cy="36004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grpSp>
      <p:grpSp>
        <p:nvGrpSpPr>
          <p:cNvPr id="90" name="Group 89">
            <a:extLst>
              <a:ext uri="{FF2B5EF4-FFF2-40B4-BE49-F238E27FC236}">
                <a16:creationId xmlns:a16="http://schemas.microsoft.com/office/drawing/2014/main" id="{44BE0052-AC7E-496B-AC4D-B21B153CF527}"/>
              </a:ext>
            </a:extLst>
          </p:cNvPr>
          <p:cNvGrpSpPr/>
          <p:nvPr/>
        </p:nvGrpSpPr>
        <p:grpSpPr>
          <a:xfrm>
            <a:off x="1880230" y="4417910"/>
            <a:ext cx="936104" cy="1548494"/>
            <a:chOff x="1880230" y="4417910"/>
            <a:chExt cx="936104" cy="1548494"/>
          </a:xfrm>
        </p:grpSpPr>
        <p:grpSp>
          <p:nvGrpSpPr>
            <p:cNvPr id="80" name="Group 79">
              <a:extLst>
                <a:ext uri="{FF2B5EF4-FFF2-40B4-BE49-F238E27FC236}">
                  <a16:creationId xmlns:a16="http://schemas.microsoft.com/office/drawing/2014/main" id="{4DA8C588-C978-480E-AFAB-83BB33EF70AC}"/>
                </a:ext>
              </a:extLst>
            </p:cNvPr>
            <p:cNvGrpSpPr/>
            <p:nvPr/>
          </p:nvGrpSpPr>
          <p:grpSpPr>
            <a:xfrm>
              <a:off x="1880230" y="4673327"/>
              <a:ext cx="936104" cy="1293077"/>
              <a:chOff x="1880230" y="4673327"/>
              <a:chExt cx="936104" cy="1293077"/>
            </a:xfrm>
          </p:grpSpPr>
          <p:cxnSp>
            <p:nvCxnSpPr>
              <p:cNvPr id="29" name="Straight Arrow Connector 28">
                <a:extLst>
                  <a:ext uri="{FF2B5EF4-FFF2-40B4-BE49-F238E27FC236}">
                    <a16:creationId xmlns:a16="http://schemas.microsoft.com/office/drawing/2014/main" id="{84407567-5BC8-4AF5-BC2C-1F589334529A}"/>
                  </a:ext>
                </a:extLst>
              </p:cNvPr>
              <p:cNvCxnSpPr/>
              <p:nvPr/>
            </p:nvCxnSpPr>
            <p:spPr>
              <a:xfrm flipV="1">
                <a:off x="1880230" y="4673327"/>
                <a:ext cx="0" cy="792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01C072C5-EB29-45AF-A787-89EB7010FA7F}"/>
                  </a:ext>
                </a:extLst>
              </p:cNvPr>
              <p:cNvCxnSpPr>
                <a:cxnSpLocks/>
              </p:cNvCxnSpPr>
              <p:nvPr/>
            </p:nvCxnSpPr>
            <p:spPr>
              <a:xfrm>
                <a:off x="1880230" y="5465415"/>
                <a:ext cx="9361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621050A-3858-43AD-A0A6-F04DC69ED273}"/>
                  </a:ext>
                </a:extLst>
              </p:cNvPr>
              <p:cNvCxnSpPr>
                <a:cxnSpLocks/>
              </p:cNvCxnSpPr>
              <p:nvPr/>
            </p:nvCxnSpPr>
            <p:spPr>
              <a:xfrm>
                <a:off x="1987550" y="4759325"/>
                <a:ext cx="568325" cy="590550"/>
              </a:xfrm>
              <a:prstGeom prst="line">
                <a:avLst/>
              </a:prstGeom>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8A6C3E2E-DC45-4A8A-8E0C-16AD4BD72908}"/>
                  </a:ext>
                </a:extLst>
              </p:cNvPr>
              <p:cNvSpPr/>
              <p:nvPr/>
            </p:nvSpPr>
            <p:spPr>
              <a:xfrm>
                <a:off x="2004179" y="4903687"/>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l 32">
                <a:extLst>
                  <a:ext uri="{FF2B5EF4-FFF2-40B4-BE49-F238E27FC236}">
                    <a16:creationId xmlns:a16="http://schemas.microsoft.com/office/drawing/2014/main" id="{6C2B356C-2129-4E88-81E1-36AFAA809EDC}"/>
                  </a:ext>
                </a:extLst>
              </p:cNvPr>
              <p:cNvSpPr/>
              <p:nvPr/>
            </p:nvSpPr>
            <p:spPr>
              <a:xfrm>
                <a:off x="2009398" y="4745961"/>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a:extLst>
                  <a:ext uri="{FF2B5EF4-FFF2-40B4-BE49-F238E27FC236}">
                    <a16:creationId xmlns:a16="http://schemas.microsoft.com/office/drawing/2014/main" id="{7B75D782-85FC-4146-8978-F82C257740D9}"/>
                  </a:ext>
                </a:extLst>
              </p:cNvPr>
              <p:cNvSpPr/>
              <p:nvPr/>
            </p:nvSpPr>
            <p:spPr>
              <a:xfrm>
                <a:off x="2344028" y="5040238"/>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a:extLst>
                  <a:ext uri="{FF2B5EF4-FFF2-40B4-BE49-F238E27FC236}">
                    <a16:creationId xmlns:a16="http://schemas.microsoft.com/office/drawing/2014/main" id="{32733DE4-90D6-4BBB-BE88-DC34628645B9}"/>
                  </a:ext>
                </a:extLst>
              </p:cNvPr>
              <p:cNvSpPr/>
              <p:nvPr/>
            </p:nvSpPr>
            <p:spPr>
              <a:xfrm>
                <a:off x="2479134" y="5138379"/>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a:extLst>
                  <a:ext uri="{FF2B5EF4-FFF2-40B4-BE49-F238E27FC236}">
                    <a16:creationId xmlns:a16="http://schemas.microsoft.com/office/drawing/2014/main" id="{F317DA5F-7994-427E-9B69-48F6C3E0DA46}"/>
                  </a:ext>
                </a:extLst>
              </p:cNvPr>
              <p:cNvSpPr/>
              <p:nvPr/>
            </p:nvSpPr>
            <p:spPr>
              <a:xfrm>
                <a:off x="2481143" y="5266618"/>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TextBox 72">
                <a:extLst>
                  <a:ext uri="{FF2B5EF4-FFF2-40B4-BE49-F238E27FC236}">
                    <a16:creationId xmlns:a16="http://schemas.microsoft.com/office/drawing/2014/main" id="{9CD21B68-6D36-449A-B9A1-711CF77F1D0D}"/>
                  </a:ext>
                </a:extLst>
              </p:cNvPr>
              <p:cNvSpPr txBox="1"/>
              <p:nvPr/>
            </p:nvSpPr>
            <p:spPr>
              <a:xfrm>
                <a:off x="1967628" y="5535517"/>
                <a:ext cx="726029" cy="430887"/>
              </a:xfrm>
              <a:prstGeom prst="rect">
                <a:avLst/>
              </a:prstGeom>
              <a:noFill/>
            </p:spPr>
            <p:txBody>
              <a:bodyPr wrap="square" rtlCol="0">
                <a:spAutoFit/>
              </a:bodyPr>
              <a:lstStyle/>
              <a:p>
                <a:pPr algn="ctr"/>
                <a:r>
                  <a:rPr lang="en-GB" sz="1100" dirty="0"/>
                  <a:t>Strong negative</a:t>
                </a:r>
              </a:p>
            </p:txBody>
          </p:sp>
        </p:grpSp>
        <p:sp>
          <p:nvSpPr>
            <p:cNvPr id="85" name="Arrow: Down 84">
              <a:extLst>
                <a:ext uri="{FF2B5EF4-FFF2-40B4-BE49-F238E27FC236}">
                  <a16:creationId xmlns:a16="http://schemas.microsoft.com/office/drawing/2014/main" id="{F327BC03-8472-48CD-A5D6-1E6F439C2802}"/>
                </a:ext>
              </a:extLst>
            </p:cNvPr>
            <p:cNvSpPr/>
            <p:nvPr/>
          </p:nvSpPr>
          <p:spPr>
            <a:xfrm rot="10800000">
              <a:off x="2130938" y="4417910"/>
              <a:ext cx="207114" cy="36004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grpSp>
      <p:grpSp>
        <p:nvGrpSpPr>
          <p:cNvPr id="91" name="Group 90">
            <a:extLst>
              <a:ext uri="{FF2B5EF4-FFF2-40B4-BE49-F238E27FC236}">
                <a16:creationId xmlns:a16="http://schemas.microsoft.com/office/drawing/2014/main" id="{F7F80E49-6B3E-42A7-A58C-31E89DD69DEA}"/>
              </a:ext>
            </a:extLst>
          </p:cNvPr>
          <p:cNvGrpSpPr/>
          <p:nvPr/>
        </p:nvGrpSpPr>
        <p:grpSpPr>
          <a:xfrm>
            <a:off x="3827537" y="4365522"/>
            <a:ext cx="1010270" cy="1469504"/>
            <a:chOff x="3827537" y="4365522"/>
            <a:chExt cx="1010270" cy="1469504"/>
          </a:xfrm>
        </p:grpSpPr>
        <p:grpSp>
          <p:nvGrpSpPr>
            <p:cNvPr id="81" name="Group 80">
              <a:extLst>
                <a:ext uri="{FF2B5EF4-FFF2-40B4-BE49-F238E27FC236}">
                  <a16:creationId xmlns:a16="http://schemas.microsoft.com/office/drawing/2014/main" id="{251B2894-2571-40CC-BE91-D20F73FF8F2F}"/>
                </a:ext>
              </a:extLst>
            </p:cNvPr>
            <p:cNvGrpSpPr/>
            <p:nvPr/>
          </p:nvGrpSpPr>
          <p:grpSpPr>
            <a:xfrm>
              <a:off x="3827537" y="4663146"/>
              <a:ext cx="1010270" cy="1171880"/>
              <a:chOff x="3827537" y="4663146"/>
              <a:chExt cx="1010270" cy="1171880"/>
            </a:xfrm>
          </p:grpSpPr>
          <p:cxnSp>
            <p:nvCxnSpPr>
              <p:cNvPr id="39" name="Straight Arrow Connector 38">
                <a:extLst>
                  <a:ext uri="{FF2B5EF4-FFF2-40B4-BE49-F238E27FC236}">
                    <a16:creationId xmlns:a16="http://schemas.microsoft.com/office/drawing/2014/main" id="{8680111E-5895-452D-B27A-488DCFD5C0BD}"/>
                  </a:ext>
                </a:extLst>
              </p:cNvPr>
              <p:cNvCxnSpPr/>
              <p:nvPr/>
            </p:nvCxnSpPr>
            <p:spPr>
              <a:xfrm flipV="1">
                <a:off x="3901703" y="4663146"/>
                <a:ext cx="0" cy="792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872B08E0-11D9-49A4-82A1-B7782BEF350D}"/>
                  </a:ext>
                </a:extLst>
              </p:cNvPr>
              <p:cNvCxnSpPr>
                <a:cxnSpLocks/>
              </p:cNvCxnSpPr>
              <p:nvPr/>
            </p:nvCxnSpPr>
            <p:spPr>
              <a:xfrm>
                <a:off x="3901703" y="5455234"/>
                <a:ext cx="9361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Oval 41">
                <a:extLst>
                  <a:ext uri="{FF2B5EF4-FFF2-40B4-BE49-F238E27FC236}">
                    <a16:creationId xmlns:a16="http://schemas.microsoft.com/office/drawing/2014/main" id="{7401D79C-FB6E-4C3E-A908-2D6C72A1D34E}"/>
                  </a:ext>
                </a:extLst>
              </p:cNvPr>
              <p:cNvSpPr/>
              <p:nvPr/>
            </p:nvSpPr>
            <p:spPr>
              <a:xfrm>
                <a:off x="3996767" y="4907390"/>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a:extLst>
                  <a:ext uri="{FF2B5EF4-FFF2-40B4-BE49-F238E27FC236}">
                    <a16:creationId xmlns:a16="http://schemas.microsoft.com/office/drawing/2014/main" id="{C886F41C-3113-4CC0-9A44-F10C4F931DBE}"/>
                  </a:ext>
                </a:extLst>
              </p:cNvPr>
              <p:cNvSpPr/>
              <p:nvPr/>
            </p:nvSpPr>
            <p:spPr>
              <a:xfrm>
                <a:off x="4107071" y="4743400"/>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a:extLst>
                  <a:ext uri="{FF2B5EF4-FFF2-40B4-BE49-F238E27FC236}">
                    <a16:creationId xmlns:a16="http://schemas.microsoft.com/office/drawing/2014/main" id="{ED351D68-71E8-41E2-9F67-C1CECF20D9D0}"/>
                  </a:ext>
                </a:extLst>
              </p:cNvPr>
              <p:cNvSpPr/>
              <p:nvPr/>
            </p:nvSpPr>
            <p:spPr>
              <a:xfrm>
                <a:off x="4500899" y="4741716"/>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a:extLst>
                  <a:ext uri="{FF2B5EF4-FFF2-40B4-BE49-F238E27FC236}">
                    <a16:creationId xmlns:a16="http://schemas.microsoft.com/office/drawing/2014/main" id="{4AEEC33F-1C8D-4EB7-9CD2-791E082525A4}"/>
                  </a:ext>
                </a:extLst>
              </p:cNvPr>
              <p:cNvSpPr/>
              <p:nvPr/>
            </p:nvSpPr>
            <p:spPr>
              <a:xfrm>
                <a:off x="4257489" y="5181998"/>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a:extLst>
                  <a:ext uri="{FF2B5EF4-FFF2-40B4-BE49-F238E27FC236}">
                    <a16:creationId xmlns:a16="http://schemas.microsoft.com/office/drawing/2014/main" id="{F23F27F2-5A05-4D2E-BED7-4AC3CC238103}"/>
                  </a:ext>
                </a:extLst>
              </p:cNvPr>
              <p:cNvSpPr/>
              <p:nvPr/>
            </p:nvSpPr>
            <p:spPr>
              <a:xfrm>
                <a:off x="4585166" y="5250087"/>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a:extLst>
                  <a:ext uri="{FF2B5EF4-FFF2-40B4-BE49-F238E27FC236}">
                    <a16:creationId xmlns:a16="http://schemas.microsoft.com/office/drawing/2014/main" id="{0EFA7399-AD36-45CF-838A-CAA86A170036}"/>
                  </a:ext>
                </a:extLst>
              </p:cNvPr>
              <p:cNvSpPr/>
              <p:nvPr/>
            </p:nvSpPr>
            <p:spPr>
              <a:xfrm>
                <a:off x="4437508" y="4999997"/>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a:extLst>
                  <a:ext uri="{FF2B5EF4-FFF2-40B4-BE49-F238E27FC236}">
                    <a16:creationId xmlns:a16="http://schemas.microsoft.com/office/drawing/2014/main" id="{95FE9E36-F55F-4C0C-82F2-C2839818BE6F}"/>
                  </a:ext>
                </a:extLst>
              </p:cNvPr>
              <p:cNvSpPr/>
              <p:nvPr/>
            </p:nvSpPr>
            <p:spPr>
              <a:xfrm>
                <a:off x="4666698" y="4869996"/>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48">
                <a:extLst>
                  <a:ext uri="{FF2B5EF4-FFF2-40B4-BE49-F238E27FC236}">
                    <a16:creationId xmlns:a16="http://schemas.microsoft.com/office/drawing/2014/main" id="{61C552F2-93E9-4A0F-82C2-F8253D332650}"/>
                  </a:ext>
                </a:extLst>
              </p:cNvPr>
              <p:cNvSpPr/>
              <p:nvPr/>
            </p:nvSpPr>
            <p:spPr>
              <a:xfrm>
                <a:off x="4162247" y="4974772"/>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a:extLst>
                  <a:ext uri="{FF2B5EF4-FFF2-40B4-BE49-F238E27FC236}">
                    <a16:creationId xmlns:a16="http://schemas.microsoft.com/office/drawing/2014/main" id="{3BF4E15D-EF0C-4BE7-A686-23408A519641}"/>
                  </a:ext>
                </a:extLst>
              </p:cNvPr>
              <p:cNvSpPr/>
              <p:nvPr/>
            </p:nvSpPr>
            <p:spPr>
              <a:xfrm>
                <a:off x="4007588" y="5226958"/>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a:extLst>
                  <a:ext uri="{FF2B5EF4-FFF2-40B4-BE49-F238E27FC236}">
                    <a16:creationId xmlns:a16="http://schemas.microsoft.com/office/drawing/2014/main" id="{FE6A2652-7AC0-45A3-B35E-222E8169FEB7}"/>
                  </a:ext>
                </a:extLst>
              </p:cNvPr>
              <p:cNvSpPr/>
              <p:nvPr/>
            </p:nvSpPr>
            <p:spPr>
              <a:xfrm>
                <a:off x="4349320" y="5317469"/>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TextBox 73">
                <a:extLst>
                  <a:ext uri="{FF2B5EF4-FFF2-40B4-BE49-F238E27FC236}">
                    <a16:creationId xmlns:a16="http://schemas.microsoft.com/office/drawing/2014/main" id="{576862DA-90AA-44BF-AC3E-E36724B1FF27}"/>
                  </a:ext>
                </a:extLst>
              </p:cNvPr>
              <p:cNvSpPr txBox="1"/>
              <p:nvPr/>
            </p:nvSpPr>
            <p:spPr>
              <a:xfrm>
                <a:off x="3827537" y="5573416"/>
                <a:ext cx="1007988" cy="261610"/>
              </a:xfrm>
              <a:prstGeom prst="rect">
                <a:avLst/>
              </a:prstGeom>
              <a:noFill/>
            </p:spPr>
            <p:txBody>
              <a:bodyPr wrap="square" rtlCol="0">
                <a:spAutoFit/>
              </a:bodyPr>
              <a:lstStyle/>
              <a:p>
                <a:pPr algn="ctr"/>
                <a:r>
                  <a:rPr lang="en-GB" sz="1100" dirty="0"/>
                  <a:t>No correlation</a:t>
                </a:r>
              </a:p>
            </p:txBody>
          </p:sp>
        </p:grpSp>
        <p:sp>
          <p:nvSpPr>
            <p:cNvPr id="86" name="Arrow: Down 85">
              <a:extLst>
                <a:ext uri="{FF2B5EF4-FFF2-40B4-BE49-F238E27FC236}">
                  <a16:creationId xmlns:a16="http://schemas.microsoft.com/office/drawing/2014/main" id="{165F69F6-5F78-4B17-A083-A3AC13AA4741}"/>
                </a:ext>
              </a:extLst>
            </p:cNvPr>
            <p:cNvSpPr/>
            <p:nvPr/>
          </p:nvSpPr>
          <p:spPr>
            <a:xfrm rot="10800000">
              <a:off x="4266398" y="4365522"/>
              <a:ext cx="207114" cy="36004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grpSp>
      <p:grpSp>
        <p:nvGrpSpPr>
          <p:cNvPr id="92" name="Group 91">
            <a:extLst>
              <a:ext uri="{FF2B5EF4-FFF2-40B4-BE49-F238E27FC236}">
                <a16:creationId xmlns:a16="http://schemas.microsoft.com/office/drawing/2014/main" id="{5F80B09A-F13D-4904-9338-BEC73813BE46}"/>
              </a:ext>
            </a:extLst>
          </p:cNvPr>
          <p:cNvGrpSpPr/>
          <p:nvPr/>
        </p:nvGrpSpPr>
        <p:grpSpPr>
          <a:xfrm>
            <a:off x="4954116" y="4404676"/>
            <a:ext cx="936104" cy="1557842"/>
            <a:chOff x="4954116" y="4404676"/>
            <a:chExt cx="936104" cy="1557842"/>
          </a:xfrm>
        </p:grpSpPr>
        <p:grpSp>
          <p:nvGrpSpPr>
            <p:cNvPr id="82" name="Group 81">
              <a:extLst>
                <a:ext uri="{FF2B5EF4-FFF2-40B4-BE49-F238E27FC236}">
                  <a16:creationId xmlns:a16="http://schemas.microsoft.com/office/drawing/2014/main" id="{F7C4A023-FFDA-4458-B743-E0818051B30B}"/>
                </a:ext>
              </a:extLst>
            </p:cNvPr>
            <p:cNvGrpSpPr/>
            <p:nvPr/>
          </p:nvGrpSpPr>
          <p:grpSpPr>
            <a:xfrm>
              <a:off x="4954116" y="4547134"/>
              <a:ext cx="936104" cy="1415384"/>
              <a:chOff x="4954116" y="4547134"/>
              <a:chExt cx="936104" cy="1415384"/>
            </a:xfrm>
          </p:grpSpPr>
          <p:cxnSp>
            <p:nvCxnSpPr>
              <p:cNvPr id="52" name="Straight Arrow Connector 51">
                <a:extLst>
                  <a:ext uri="{FF2B5EF4-FFF2-40B4-BE49-F238E27FC236}">
                    <a16:creationId xmlns:a16="http://schemas.microsoft.com/office/drawing/2014/main" id="{EF58CCC9-4DBD-4133-9A40-BC27D033D007}"/>
                  </a:ext>
                </a:extLst>
              </p:cNvPr>
              <p:cNvCxnSpPr/>
              <p:nvPr/>
            </p:nvCxnSpPr>
            <p:spPr>
              <a:xfrm flipV="1">
                <a:off x="4954116" y="4657380"/>
                <a:ext cx="0" cy="792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1ECF1474-AEE1-4695-95B9-B52E54B805DA}"/>
                  </a:ext>
                </a:extLst>
              </p:cNvPr>
              <p:cNvCxnSpPr>
                <a:cxnSpLocks/>
              </p:cNvCxnSpPr>
              <p:nvPr/>
            </p:nvCxnSpPr>
            <p:spPr>
              <a:xfrm>
                <a:off x="4954116" y="5449468"/>
                <a:ext cx="9361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249E26D2-A785-4CB1-8282-70317E418108}"/>
                  </a:ext>
                </a:extLst>
              </p:cNvPr>
              <p:cNvCxnSpPr>
                <a:cxnSpLocks/>
              </p:cNvCxnSpPr>
              <p:nvPr/>
            </p:nvCxnSpPr>
            <p:spPr>
              <a:xfrm flipV="1">
                <a:off x="5107305" y="4722496"/>
                <a:ext cx="693420" cy="441959"/>
              </a:xfrm>
              <a:prstGeom prst="line">
                <a:avLst/>
              </a:prstGeom>
            </p:spPr>
            <p:style>
              <a:lnRef idx="1">
                <a:schemeClr val="accent1"/>
              </a:lnRef>
              <a:fillRef idx="0">
                <a:schemeClr val="accent1"/>
              </a:fillRef>
              <a:effectRef idx="0">
                <a:schemeClr val="accent1"/>
              </a:effectRef>
              <a:fontRef idx="minor">
                <a:schemeClr val="tx1"/>
              </a:fontRef>
            </p:style>
          </p:cxnSp>
          <p:sp>
            <p:nvSpPr>
              <p:cNvPr id="55" name="Oval 54">
                <a:extLst>
                  <a:ext uri="{FF2B5EF4-FFF2-40B4-BE49-F238E27FC236}">
                    <a16:creationId xmlns:a16="http://schemas.microsoft.com/office/drawing/2014/main" id="{2A0DC844-DECD-49FE-8151-CF89F9AB2367}"/>
                  </a:ext>
                </a:extLst>
              </p:cNvPr>
              <p:cNvSpPr/>
              <p:nvPr/>
            </p:nvSpPr>
            <p:spPr>
              <a:xfrm>
                <a:off x="5169505" y="5002040"/>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a:extLst>
                  <a:ext uri="{FF2B5EF4-FFF2-40B4-BE49-F238E27FC236}">
                    <a16:creationId xmlns:a16="http://schemas.microsoft.com/office/drawing/2014/main" id="{27BB267E-99C0-4A21-9904-B30733194B89}"/>
                  </a:ext>
                </a:extLst>
              </p:cNvPr>
              <p:cNvSpPr/>
              <p:nvPr/>
            </p:nvSpPr>
            <p:spPr>
              <a:xfrm>
                <a:off x="5647164" y="4547134"/>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a:extLst>
                  <a:ext uri="{FF2B5EF4-FFF2-40B4-BE49-F238E27FC236}">
                    <a16:creationId xmlns:a16="http://schemas.microsoft.com/office/drawing/2014/main" id="{3CE11C5B-1340-4274-BC3A-CDCB48B93392}"/>
                  </a:ext>
                </a:extLst>
              </p:cNvPr>
              <p:cNvSpPr/>
              <p:nvPr/>
            </p:nvSpPr>
            <p:spPr>
              <a:xfrm>
                <a:off x="5417914" y="5024291"/>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a:extLst>
                  <a:ext uri="{FF2B5EF4-FFF2-40B4-BE49-F238E27FC236}">
                    <a16:creationId xmlns:a16="http://schemas.microsoft.com/office/drawing/2014/main" id="{827C42CD-6EB4-4F9F-9682-AE2A25D8E64F}"/>
                  </a:ext>
                </a:extLst>
              </p:cNvPr>
              <p:cNvSpPr/>
              <p:nvPr/>
            </p:nvSpPr>
            <p:spPr>
              <a:xfrm>
                <a:off x="5141540" y="5290072"/>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Oval 58">
                <a:extLst>
                  <a:ext uri="{FF2B5EF4-FFF2-40B4-BE49-F238E27FC236}">
                    <a16:creationId xmlns:a16="http://schemas.microsoft.com/office/drawing/2014/main" id="{B385B10F-969D-4E79-94C3-8330F8369F45}"/>
                  </a:ext>
                </a:extLst>
              </p:cNvPr>
              <p:cNvSpPr/>
              <p:nvPr/>
            </p:nvSpPr>
            <p:spPr>
              <a:xfrm>
                <a:off x="5675679" y="4985241"/>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5" name="TextBox 74">
                <a:extLst>
                  <a:ext uri="{FF2B5EF4-FFF2-40B4-BE49-F238E27FC236}">
                    <a16:creationId xmlns:a16="http://schemas.microsoft.com/office/drawing/2014/main" id="{3B34AC73-74D6-4F92-8912-BD92FE6792A4}"/>
                  </a:ext>
                </a:extLst>
              </p:cNvPr>
              <p:cNvSpPr txBox="1"/>
              <p:nvPr/>
            </p:nvSpPr>
            <p:spPr>
              <a:xfrm>
                <a:off x="4994264" y="5531631"/>
                <a:ext cx="855023" cy="430887"/>
              </a:xfrm>
              <a:prstGeom prst="rect">
                <a:avLst/>
              </a:prstGeom>
              <a:noFill/>
            </p:spPr>
            <p:txBody>
              <a:bodyPr wrap="square" rtlCol="0">
                <a:spAutoFit/>
              </a:bodyPr>
              <a:lstStyle/>
              <a:p>
                <a:pPr algn="ctr"/>
                <a:r>
                  <a:rPr lang="en-GB" sz="1100" dirty="0"/>
                  <a:t>Weak positive</a:t>
                </a:r>
              </a:p>
            </p:txBody>
          </p:sp>
        </p:grpSp>
        <p:sp>
          <p:nvSpPr>
            <p:cNvPr id="87" name="Arrow: Down 86">
              <a:extLst>
                <a:ext uri="{FF2B5EF4-FFF2-40B4-BE49-F238E27FC236}">
                  <a16:creationId xmlns:a16="http://schemas.microsoft.com/office/drawing/2014/main" id="{D41D1DCF-EB6E-482E-90D2-8AB7FDA8B88E}"/>
                </a:ext>
              </a:extLst>
            </p:cNvPr>
            <p:cNvSpPr/>
            <p:nvPr/>
          </p:nvSpPr>
          <p:spPr>
            <a:xfrm rot="10800000">
              <a:off x="5181848" y="4404676"/>
              <a:ext cx="207114" cy="36004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grpSp>
      <p:grpSp>
        <p:nvGrpSpPr>
          <p:cNvPr id="93" name="Group 92">
            <a:extLst>
              <a:ext uri="{FF2B5EF4-FFF2-40B4-BE49-F238E27FC236}">
                <a16:creationId xmlns:a16="http://schemas.microsoft.com/office/drawing/2014/main" id="{C2B7BCC4-A215-4ED8-9FC1-BF12F6738688}"/>
              </a:ext>
            </a:extLst>
          </p:cNvPr>
          <p:cNvGrpSpPr/>
          <p:nvPr/>
        </p:nvGrpSpPr>
        <p:grpSpPr>
          <a:xfrm>
            <a:off x="6806358" y="4350986"/>
            <a:ext cx="936104" cy="1607906"/>
            <a:chOff x="6806358" y="4350986"/>
            <a:chExt cx="936104" cy="1607906"/>
          </a:xfrm>
        </p:grpSpPr>
        <p:grpSp>
          <p:nvGrpSpPr>
            <p:cNvPr id="83" name="Group 82">
              <a:extLst>
                <a:ext uri="{FF2B5EF4-FFF2-40B4-BE49-F238E27FC236}">
                  <a16:creationId xmlns:a16="http://schemas.microsoft.com/office/drawing/2014/main" id="{5BE73982-C931-4D11-95F6-AD9CBC607728}"/>
                </a:ext>
              </a:extLst>
            </p:cNvPr>
            <p:cNvGrpSpPr/>
            <p:nvPr/>
          </p:nvGrpSpPr>
          <p:grpSpPr>
            <a:xfrm>
              <a:off x="6806358" y="4631055"/>
              <a:ext cx="936104" cy="1327837"/>
              <a:chOff x="6806358" y="4631055"/>
              <a:chExt cx="936104" cy="1327837"/>
            </a:xfrm>
          </p:grpSpPr>
          <p:cxnSp>
            <p:nvCxnSpPr>
              <p:cNvPr id="62" name="Straight Arrow Connector 61">
                <a:extLst>
                  <a:ext uri="{FF2B5EF4-FFF2-40B4-BE49-F238E27FC236}">
                    <a16:creationId xmlns:a16="http://schemas.microsoft.com/office/drawing/2014/main" id="{8490BA80-F8B3-4E57-BC2C-4D26089E8F6C}"/>
                  </a:ext>
                </a:extLst>
              </p:cNvPr>
              <p:cNvCxnSpPr/>
              <p:nvPr/>
            </p:nvCxnSpPr>
            <p:spPr>
              <a:xfrm flipV="1">
                <a:off x="6806358" y="4672620"/>
                <a:ext cx="0" cy="7920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11CB0059-8818-456D-8327-0FB366A5116B}"/>
                  </a:ext>
                </a:extLst>
              </p:cNvPr>
              <p:cNvCxnSpPr>
                <a:cxnSpLocks/>
              </p:cNvCxnSpPr>
              <p:nvPr/>
            </p:nvCxnSpPr>
            <p:spPr>
              <a:xfrm>
                <a:off x="6806358" y="5464708"/>
                <a:ext cx="93610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6914E02D-92A3-4BF8-8E48-66A1952ECA79}"/>
                  </a:ext>
                </a:extLst>
              </p:cNvPr>
              <p:cNvCxnSpPr>
                <a:cxnSpLocks/>
              </p:cNvCxnSpPr>
              <p:nvPr/>
            </p:nvCxnSpPr>
            <p:spPr>
              <a:xfrm flipV="1">
                <a:off x="6951345" y="4631055"/>
                <a:ext cx="693420" cy="662940"/>
              </a:xfrm>
              <a:prstGeom prst="line">
                <a:avLst/>
              </a:prstGeom>
            </p:spPr>
            <p:style>
              <a:lnRef idx="1">
                <a:schemeClr val="accent1"/>
              </a:lnRef>
              <a:fillRef idx="0">
                <a:schemeClr val="accent1"/>
              </a:fillRef>
              <a:effectRef idx="0">
                <a:schemeClr val="accent1"/>
              </a:effectRef>
              <a:fontRef idx="minor">
                <a:schemeClr val="tx1"/>
              </a:fontRef>
            </p:style>
          </p:cxnSp>
          <p:sp>
            <p:nvSpPr>
              <p:cNvPr id="65" name="Oval 64">
                <a:extLst>
                  <a:ext uri="{FF2B5EF4-FFF2-40B4-BE49-F238E27FC236}">
                    <a16:creationId xmlns:a16="http://schemas.microsoft.com/office/drawing/2014/main" id="{93A987E9-F9F4-4143-AA36-ED40FEA9B0A6}"/>
                  </a:ext>
                </a:extLst>
              </p:cNvPr>
              <p:cNvSpPr/>
              <p:nvPr/>
            </p:nvSpPr>
            <p:spPr>
              <a:xfrm>
                <a:off x="7050322" y="5131580"/>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Oval 65">
                <a:extLst>
                  <a:ext uri="{FF2B5EF4-FFF2-40B4-BE49-F238E27FC236}">
                    <a16:creationId xmlns:a16="http://schemas.microsoft.com/office/drawing/2014/main" id="{86BD457E-67AB-428B-813D-638239552061}"/>
                  </a:ext>
                </a:extLst>
              </p:cNvPr>
              <p:cNvSpPr/>
              <p:nvPr/>
            </p:nvSpPr>
            <p:spPr>
              <a:xfrm>
                <a:off x="7573225" y="4631430"/>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Oval 66">
                <a:extLst>
                  <a:ext uri="{FF2B5EF4-FFF2-40B4-BE49-F238E27FC236}">
                    <a16:creationId xmlns:a16="http://schemas.microsoft.com/office/drawing/2014/main" id="{A98CC173-E9C5-409E-9989-5F600C462C3D}"/>
                  </a:ext>
                </a:extLst>
              </p:cNvPr>
              <p:cNvSpPr/>
              <p:nvPr/>
            </p:nvSpPr>
            <p:spPr>
              <a:xfrm>
                <a:off x="7193956" y="4991906"/>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Oval 67">
                <a:extLst>
                  <a:ext uri="{FF2B5EF4-FFF2-40B4-BE49-F238E27FC236}">
                    <a16:creationId xmlns:a16="http://schemas.microsoft.com/office/drawing/2014/main" id="{3E576CC6-0A9B-492A-9B09-F034F9C67022}"/>
                  </a:ext>
                </a:extLst>
              </p:cNvPr>
              <p:cNvSpPr/>
              <p:nvPr/>
            </p:nvSpPr>
            <p:spPr>
              <a:xfrm>
                <a:off x="6950920" y="5224350"/>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Oval 68">
                <a:extLst>
                  <a:ext uri="{FF2B5EF4-FFF2-40B4-BE49-F238E27FC236}">
                    <a16:creationId xmlns:a16="http://schemas.microsoft.com/office/drawing/2014/main" id="{5731A015-5732-4D46-9669-698317EBC2A9}"/>
                  </a:ext>
                </a:extLst>
              </p:cNvPr>
              <p:cNvSpPr/>
              <p:nvPr/>
            </p:nvSpPr>
            <p:spPr>
              <a:xfrm>
                <a:off x="7482678" y="4714731"/>
                <a:ext cx="72008" cy="673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TextBox 75">
                <a:extLst>
                  <a:ext uri="{FF2B5EF4-FFF2-40B4-BE49-F238E27FC236}">
                    <a16:creationId xmlns:a16="http://schemas.microsoft.com/office/drawing/2014/main" id="{0C339846-7AFE-44A7-AEE6-675D7A151C25}"/>
                  </a:ext>
                </a:extLst>
              </p:cNvPr>
              <p:cNvSpPr txBox="1"/>
              <p:nvPr/>
            </p:nvSpPr>
            <p:spPr>
              <a:xfrm>
                <a:off x="6866945" y="5528005"/>
                <a:ext cx="726029" cy="430887"/>
              </a:xfrm>
              <a:prstGeom prst="rect">
                <a:avLst/>
              </a:prstGeom>
              <a:noFill/>
            </p:spPr>
            <p:txBody>
              <a:bodyPr wrap="square" rtlCol="0">
                <a:spAutoFit/>
              </a:bodyPr>
              <a:lstStyle/>
              <a:p>
                <a:pPr algn="ctr"/>
                <a:r>
                  <a:rPr lang="en-GB" sz="1100" dirty="0"/>
                  <a:t>Perfect positive</a:t>
                </a:r>
              </a:p>
            </p:txBody>
          </p:sp>
        </p:grpSp>
        <p:sp>
          <p:nvSpPr>
            <p:cNvPr id="88" name="Arrow: Down 87">
              <a:extLst>
                <a:ext uri="{FF2B5EF4-FFF2-40B4-BE49-F238E27FC236}">
                  <a16:creationId xmlns:a16="http://schemas.microsoft.com/office/drawing/2014/main" id="{B5F941AD-6986-442B-85F2-A24E85348130}"/>
                </a:ext>
              </a:extLst>
            </p:cNvPr>
            <p:cNvSpPr/>
            <p:nvPr/>
          </p:nvSpPr>
          <p:spPr>
            <a:xfrm rot="10800000">
              <a:off x="7193956" y="4350986"/>
              <a:ext cx="207114" cy="360040"/>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181343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0"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500"/>
                                        <p:tgtEl>
                                          <p:spTgt spid="1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fade">
                                      <p:cBhvr>
                                        <p:cTn id="28" dur="500"/>
                                        <p:tgtEl>
                                          <p:spTgt spid="16"/>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89"/>
                                        </p:tgtEl>
                                        <p:attrNameLst>
                                          <p:attrName>style.visibility</p:attrName>
                                        </p:attrNameLst>
                                      </p:cBhvr>
                                      <p:to>
                                        <p:strVal val="visible"/>
                                      </p:to>
                                    </p:set>
                                    <p:animEffect transition="in" filter="fade">
                                      <p:cBhvr>
                                        <p:cTn id="33" dur="500"/>
                                        <p:tgtEl>
                                          <p:spTgt spid="8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90"/>
                                        </p:tgtEl>
                                        <p:attrNameLst>
                                          <p:attrName>style.visibility</p:attrName>
                                        </p:attrNameLst>
                                      </p:cBhvr>
                                      <p:to>
                                        <p:strVal val="visible"/>
                                      </p:to>
                                    </p:set>
                                    <p:animEffect transition="in" filter="fade">
                                      <p:cBhvr>
                                        <p:cTn id="38" dur="500"/>
                                        <p:tgtEl>
                                          <p:spTgt spid="90"/>
                                        </p:tgtEl>
                                      </p:cBhvr>
                                    </p:animEffect>
                                  </p:childTnLst>
                                </p:cTn>
                              </p:par>
                            </p:childTnLst>
                          </p:cTn>
                        </p:par>
                        <p:par>
                          <p:cTn id="39" fill="hold">
                            <p:stCondLst>
                              <p:cond delay="500"/>
                            </p:stCondLst>
                            <p:childTnLst>
                              <p:par>
                                <p:cTn id="40" presetID="10" presetClass="entr" presetSubtype="0" fill="hold" grpId="0" nodeType="afterEffect">
                                  <p:stCondLst>
                                    <p:cond delay="0"/>
                                  </p:stCondLst>
                                  <p:childTnLst>
                                    <p:set>
                                      <p:cBhvr>
                                        <p:cTn id="41" dur="1" fill="hold">
                                          <p:stCondLst>
                                            <p:cond delay="0"/>
                                          </p:stCondLst>
                                        </p:cTn>
                                        <p:tgtEl>
                                          <p:spTgt spid="77"/>
                                        </p:tgtEl>
                                        <p:attrNameLst>
                                          <p:attrName>style.visibility</p:attrName>
                                        </p:attrNameLst>
                                      </p:cBhvr>
                                      <p:to>
                                        <p:strVal val="visible"/>
                                      </p:to>
                                    </p:set>
                                    <p:animEffect transition="in" filter="fade">
                                      <p:cBhvr>
                                        <p:cTn id="42" dur="500"/>
                                        <p:tgtEl>
                                          <p:spTgt spid="7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1"/>
                                        </p:tgtEl>
                                        <p:attrNameLst>
                                          <p:attrName>style.visibility</p:attrName>
                                        </p:attrNameLst>
                                      </p:cBhvr>
                                      <p:to>
                                        <p:strVal val="visible"/>
                                      </p:to>
                                    </p:set>
                                    <p:animEffect transition="in" filter="fade">
                                      <p:cBhvr>
                                        <p:cTn id="47" dur="500"/>
                                        <p:tgtEl>
                                          <p:spTgt spid="91"/>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92"/>
                                        </p:tgtEl>
                                        <p:attrNameLst>
                                          <p:attrName>style.visibility</p:attrName>
                                        </p:attrNameLst>
                                      </p:cBhvr>
                                      <p:to>
                                        <p:strVal val="visible"/>
                                      </p:to>
                                    </p:set>
                                    <p:animEffect transition="in" filter="fade">
                                      <p:cBhvr>
                                        <p:cTn id="52" dur="500"/>
                                        <p:tgtEl>
                                          <p:spTgt spid="92"/>
                                        </p:tgtEl>
                                      </p:cBhvr>
                                    </p:animEffect>
                                  </p:childTnLst>
                                </p:cTn>
                              </p:par>
                            </p:childTnLst>
                          </p:cTn>
                        </p:par>
                        <p:par>
                          <p:cTn id="53" fill="hold">
                            <p:stCondLst>
                              <p:cond delay="500"/>
                            </p:stCondLst>
                            <p:childTnLst>
                              <p:par>
                                <p:cTn id="54" presetID="10" presetClass="entr" presetSubtype="0" fill="hold" grpId="0" nodeType="afterEffect">
                                  <p:stCondLst>
                                    <p:cond delay="0"/>
                                  </p:stCondLst>
                                  <p:childTnLst>
                                    <p:set>
                                      <p:cBhvr>
                                        <p:cTn id="55" dur="1" fill="hold">
                                          <p:stCondLst>
                                            <p:cond delay="0"/>
                                          </p:stCondLst>
                                        </p:cTn>
                                        <p:tgtEl>
                                          <p:spTgt spid="78"/>
                                        </p:tgtEl>
                                        <p:attrNameLst>
                                          <p:attrName>style.visibility</p:attrName>
                                        </p:attrNameLst>
                                      </p:cBhvr>
                                      <p:to>
                                        <p:strVal val="visible"/>
                                      </p:to>
                                    </p:set>
                                    <p:animEffect transition="in" filter="fade">
                                      <p:cBhvr>
                                        <p:cTn id="56" dur="500"/>
                                        <p:tgtEl>
                                          <p:spTgt spid="78"/>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93"/>
                                        </p:tgtEl>
                                        <p:attrNameLst>
                                          <p:attrName>style.visibility</p:attrName>
                                        </p:attrNameLst>
                                      </p:cBhvr>
                                      <p:to>
                                        <p:strVal val="visible"/>
                                      </p:to>
                                    </p:set>
                                    <p:animEffect transition="in" filter="fade">
                                      <p:cBhvr>
                                        <p:cTn id="61" dur="500"/>
                                        <p:tgtEl>
                                          <p:spTgt spid="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4" grpId="0"/>
      <p:bldP spid="15" grpId="0"/>
      <p:bldP spid="16" grpId="0"/>
      <p:bldP spid="77" grpId="0" animBg="1"/>
      <p:bldP spid="7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28174</TotalTime>
  <Words>1836</Words>
  <Application>Microsoft Office PowerPoint</Application>
  <PresentationFormat>On-screen Show (4:3)</PresentationFormat>
  <Paragraphs>260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Cambria Math</vt:lpstr>
      <vt:lpstr>Wingdings</vt:lpstr>
      <vt:lpstr>Office Theme</vt:lpstr>
      <vt:lpstr>Stats Yr2 Chapter 1 :: Regression, Correlation &amp; Hypothesis Tests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RM plc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Frost J</dc:creator>
  <cp:lastModifiedBy>Richard Lawton</cp:lastModifiedBy>
  <cp:revision>1079</cp:revision>
  <dcterms:created xsi:type="dcterms:W3CDTF">2013-02-28T07:36:55Z</dcterms:created>
  <dcterms:modified xsi:type="dcterms:W3CDTF">2019-08-31T16:56:48Z</dcterms:modified>
</cp:coreProperties>
</file>