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574" r:id="rId2"/>
    <p:sldId id="570" r:id="rId3"/>
    <p:sldId id="569" r:id="rId4"/>
    <p:sldId id="545" r:id="rId5"/>
    <p:sldId id="571" r:id="rId6"/>
    <p:sldId id="547" r:id="rId7"/>
    <p:sldId id="572" r:id="rId8"/>
    <p:sldId id="575" r:id="rId9"/>
    <p:sldId id="548" r:id="rId10"/>
    <p:sldId id="549" r:id="rId11"/>
    <p:sldId id="550" r:id="rId12"/>
    <p:sldId id="55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114" autoAdjust="0"/>
    <p:restoredTop sz="88534" autoAdjust="0"/>
  </p:normalViewPr>
  <p:slideViewPr>
    <p:cSldViewPr>
      <p:cViewPr varScale="1">
        <p:scale>
          <a:sx n="70" d="100"/>
          <a:sy n="70" d="100"/>
        </p:scale>
        <p:origin x="60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7" Type="http://schemas.openxmlformats.org/officeDocument/2006/relationships/image" Target="../media/image33.png"/><Relationship Id="rId12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17.png"/><Relationship Id="rId10" Type="http://schemas.openxmlformats.org/officeDocument/2006/relationships/image" Target="../media/image14.png"/><Relationship Id="rId9" Type="http://schemas.openxmlformats.org/officeDocument/2006/relationships/image" Target="../media/image13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2.png"/><Relationship Id="rId5" Type="http://schemas.openxmlformats.org/officeDocument/2006/relationships/image" Target="../media/image30.png"/><Relationship Id="rId10" Type="http://schemas.openxmlformats.org/officeDocument/2006/relationships/image" Target="../media/image41.png"/><Relationship Id="rId4" Type="http://schemas.openxmlformats.org/officeDocument/2006/relationships/image" Target="../media/image29.png"/><Relationship Id="rId9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491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Functions and Graphs</a:t>
            </a:r>
          </a:p>
          <a:p>
            <a:pPr algn="ctr"/>
            <a:r>
              <a:rPr lang="en-GB" sz="7200" dirty="0"/>
              <a:t>- Inverse Functions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2</a:t>
            </a:r>
          </a:p>
          <a:p>
            <a:pPr algn="ctr"/>
            <a:r>
              <a:rPr lang="en-GB" sz="7200" dirty="0"/>
              <a:t>(Part 4 </a:t>
            </a:r>
            <a:r>
              <a:rPr lang="en-GB" sz="7200"/>
              <a:t>of 6)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097222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BC3E662F-C4CC-4C07-8177-2212E4BFC79E}"/>
              </a:ext>
            </a:extLst>
          </p:cNvPr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9F06BE3-1495-4930-813A-1D3B18F9F92D}"/>
                </a:ext>
              </a:extLst>
            </p:cNvPr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Inverse Functions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7C03DC-3C7F-4CFD-BA89-856087D6B21A}"/>
                </a:ext>
              </a:extLst>
            </p:cNvPr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162304-931E-4473-B3E1-C49E6D5043CC}"/>
                  </a:ext>
                </a:extLst>
              </p:cNvPr>
              <p:cNvSpPr txBox="1"/>
              <p:nvPr/>
            </p:nvSpPr>
            <p:spPr>
              <a:xfrm>
                <a:off x="418985" y="765460"/>
                <a:ext cx="8352928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 function is defined by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2400" dirty="0"/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Sketch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i="1" dirty="0"/>
                  <a:t> </a:t>
                </a:r>
                <a:r>
                  <a:rPr lang="en-GB" sz="2400" dirty="0"/>
                  <a:t>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400" dirty="0"/>
                  <a:t> and state the domain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4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Solve the equation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162304-931E-4473-B3E1-C49E6D5043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85" y="765460"/>
                <a:ext cx="8352928" cy="1569660"/>
              </a:xfrm>
              <a:prstGeom prst="rect">
                <a:avLst/>
              </a:prstGeom>
              <a:blipFill>
                <a:blip r:embed="rId2"/>
                <a:stretch>
                  <a:fillRect b="-282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7A1B1D-3D3C-4D52-9D5B-2945ECDB67C9}"/>
                  </a:ext>
                </a:extLst>
              </p:cNvPr>
              <p:cNvSpPr txBox="1"/>
              <p:nvPr/>
            </p:nvSpPr>
            <p:spPr>
              <a:xfrm>
                <a:off x="780098" y="2558772"/>
                <a:ext cx="2736304" cy="11169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A7A1B1D-3D3C-4D52-9D5B-2945ECDB67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98" y="2558772"/>
                <a:ext cx="2736304" cy="1116909"/>
              </a:xfrm>
              <a:prstGeom prst="rect">
                <a:avLst/>
              </a:prstGeom>
              <a:blipFill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06D6D09-F57C-4038-BFF0-76E2B4DA14D2}"/>
              </a:ext>
            </a:extLst>
          </p:cNvPr>
          <p:cNvCxnSpPr>
            <a:cxnSpLocks/>
          </p:cNvCxnSpPr>
          <p:nvPr/>
        </p:nvCxnSpPr>
        <p:spPr>
          <a:xfrm>
            <a:off x="780098" y="5722808"/>
            <a:ext cx="27961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BFD09E6-089B-4E37-B3AA-3A92C105FD73}"/>
              </a:ext>
            </a:extLst>
          </p:cNvPr>
          <p:cNvCxnSpPr>
            <a:cxnSpLocks/>
          </p:cNvCxnSpPr>
          <p:nvPr/>
        </p:nvCxnSpPr>
        <p:spPr>
          <a:xfrm flipV="1">
            <a:off x="2009208" y="3985309"/>
            <a:ext cx="0" cy="27560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E254A3-01A8-4189-B69F-232740966FFB}"/>
                  </a:ext>
                </a:extLst>
              </p:cNvPr>
              <p:cNvSpPr txBox="1"/>
              <p:nvPr/>
            </p:nvSpPr>
            <p:spPr>
              <a:xfrm>
                <a:off x="3554142" y="5551730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EE254A3-01A8-4189-B69F-232740966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142" y="5551730"/>
                <a:ext cx="31400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311E16D-A078-4A9D-B42B-32A4ED248AA6}"/>
                  </a:ext>
                </a:extLst>
              </p:cNvPr>
              <p:cNvSpPr txBox="1"/>
              <p:nvPr/>
            </p:nvSpPr>
            <p:spPr>
              <a:xfrm>
                <a:off x="1852206" y="3681233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311E16D-A078-4A9D-B42B-32A4ED248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206" y="3681233"/>
                <a:ext cx="314003" cy="307777"/>
              </a:xfrm>
              <a:prstGeom prst="rect">
                <a:avLst/>
              </a:prstGeom>
              <a:blipFill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64AA1E5-849A-4C32-8056-24F88BB42D55}"/>
              </a:ext>
            </a:extLst>
          </p:cNvPr>
          <p:cNvCxnSpPr>
            <a:cxnSpLocks/>
          </p:cNvCxnSpPr>
          <p:nvPr/>
        </p:nvCxnSpPr>
        <p:spPr>
          <a:xfrm flipV="1">
            <a:off x="1254140" y="4267418"/>
            <a:ext cx="2247900" cy="22002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367C0F1E-B341-4E87-A09A-31D233D92AD1}"/>
              </a:ext>
            </a:extLst>
          </p:cNvPr>
          <p:cNvSpPr/>
          <p:nvPr/>
        </p:nvSpPr>
        <p:spPr>
          <a:xfrm>
            <a:off x="2023671" y="4120777"/>
            <a:ext cx="871870" cy="2307265"/>
          </a:xfrm>
          <a:custGeom>
            <a:avLst/>
            <a:gdLst>
              <a:gd name="connsiteX0" fmla="*/ 0 w 871870"/>
              <a:gd name="connsiteY0" fmla="*/ 2307265 h 2307265"/>
              <a:gd name="connsiteX1" fmla="*/ 531628 w 871870"/>
              <a:gd name="connsiteY1" fmla="*/ 1616149 h 2307265"/>
              <a:gd name="connsiteX2" fmla="*/ 871870 w 871870"/>
              <a:gd name="connsiteY2" fmla="*/ 0 h 2307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870" h="2307265">
                <a:moveTo>
                  <a:pt x="0" y="2307265"/>
                </a:moveTo>
                <a:cubicBezTo>
                  <a:pt x="193158" y="2153979"/>
                  <a:pt x="386316" y="2000693"/>
                  <a:pt x="531628" y="1616149"/>
                </a:cubicBezTo>
                <a:cubicBezTo>
                  <a:pt x="676940" y="1231605"/>
                  <a:pt x="774405" y="615802"/>
                  <a:pt x="871870" y="0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53BA14F-87A9-423D-94A8-3E3485D2B566}"/>
                  </a:ext>
                </a:extLst>
              </p:cNvPr>
              <p:cNvSpPr txBox="1"/>
              <p:nvPr/>
            </p:nvSpPr>
            <p:spPr>
              <a:xfrm>
                <a:off x="2448802" y="5676280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53BA14F-87A9-423D-94A8-3E3485D2B5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802" y="5676280"/>
                <a:ext cx="31400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A726473-D83D-4087-B751-D8A968E26193}"/>
              </a:ext>
            </a:extLst>
          </p:cNvPr>
          <p:cNvSpPr/>
          <p:nvPr/>
        </p:nvSpPr>
        <p:spPr>
          <a:xfrm rot="16200000" flipV="1">
            <a:off x="2033560" y="4139247"/>
            <a:ext cx="871870" cy="2307265"/>
          </a:xfrm>
          <a:custGeom>
            <a:avLst/>
            <a:gdLst>
              <a:gd name="connsiteX0" fmla="*/ 0 w 871870"/>
              <a:gd name="connsiteY0" fmla="*/ 2307265 h 2307265"/>
              <a:gd name="connsiteX1" fmla="*/ 531628 w 871870"/>
              <a:gd name="connsiteY1" fmla="*/ 1616149 h 2307265"/>
              <a:gd name="connsiteX2" fmla="*/ 871870 w 871870"/>
              <a:gd name="connsiteY2" fmla="*/ 0 h 2307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1870" h="2307265">
                <a:moveTo>
                  <a:pt x="0" y="2307265"/>
                </a:moveTo>
                <a:cubicBezTo>
                  <a:pt x="193158" y="2153979"/>
                  <a:pt x="386316" y="2000693"/>
                  <a:pt x="531628" y="1616149"/>
                </a:cubicBezTo>
                <a:cubicBezTo>
                  <a:pt x="676940" y="1231605"/>
                  <a:pt x="774405" y="615802"/>
                  <a:pt x="87187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2BC44BB-7357-419C-8202-3450ABC7015D}"/>
                  </a:ext>
                </a:extLst>
              </p:cNvPr>
              <p:cNvSpPr txBox="1"/>
              <p:nvPr/>
            </p:nvSpPr>
            <p:spPr>
              <a:xfrm>
                <a:off x="1745581" y="5016195"/>
                <a:ext cx="31400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2BC44BB-7357-419C-8202-3450ABC701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581" y="5016195"/>
                <a:ext cx="31400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632B730-C787-48E9-BCF2-EEC7E44C0673}"/>
                  </a:ext>
                </a:extLst>
              </p:cNvPr>
              <p:cNvSpPr txBox="1"/>
              <p:nvPr/>
            </p:nvSpPr>
            <p:spPr>
              <a:xfrm>
                <a:off x="2844325" y="3858905"/>
                <a:ext cx="90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632B730-C787-48E9-BCF2-EEC7E44C0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325" y="3858905"/>
                <a:ext cx="907129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27765F5-BCB1-4094-884A-E0E9F39C7FC0}"/>
                  </a:ext>
                </a:extLst>
              </p:cNvPr>
              <p:cNvSpPr txBox="1"/>
              <p:nvPr/>
            </p:nvSpPr>
            <p:spPr>
              <a:xfrm>
                <a:off x="3000282" y="4906487"/>
                <a:ext cx="10732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27765F5-BCB1-4094-884A-E0E9F39C7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282" y="4906487"/>
                <a:ext cx="1073258" cy="307777"/>
              </a:xfrm>
              <a:prstGeom prst="rect">
                <a:avLst/>
              </a:prstGeom>
              <a:blipFill>
                <a:blip r:embed="rId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3A676CB-E66A-454E-BA33-FC287AF931EF}"/>
                  </a:ext>
                </a:extLst>
              </p:cNvPr>
              <p:cNvSpPr txBox="1"/>
              <p:nvPr/>
            </p:nvSpPr>
            <p:spPr>
              <a:xfrm>
                <a:off x="4693930" y="2492896"/>
                <a:ext cx="4210816" cy="4316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If the function is equal to its inverse, it must lie on the line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, i.e.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1±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1+12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3A676CB-E66A-454E-BA33-FC287AF93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930" y="2492896"/>
                <a:ext cx="4210816" cy="4316118"/>
              </a:xfrm>
              <a:prstGeom prst="rect">
                <a:avLst/>
              </a:prstGeom>
              <a:blipFill>
                <a:blip r:embed="rId10"/>
                <a:stretch>
                  <a:fillRect l="-1158" t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3851522-772A-41E6-877F-1AD80CA1E807}"/>
                  </a:ext>
                </a:extLst>
              </p:cNvPr>
              <p:cNvSpPr txBox="1"/>
              <p:nvPr/>
            </p:nvSpPr>
            <p:spPr>
              <a:xfrm>
                <a:off x="3277961" y="4278181"/>
                <a:ext cx="90712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3851522-772A-41E6-877F-1AD80CA1E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961" y="4278181"/>
                <a:ext cx="907129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7BA2C419-21E5-4D4A-8416-5A35AC6DD35A}"/>
              </a:ext>
            </a:extLst>
          </p:cNvPr>
          <p:cNvSpPr/>
          <p:nvPr/>
        </p:nvSpPr>
        <p:spPr>
          <a:xfrm>
            <a:off x="467544" y="2600455"/>
            <a:ext cx="284946" cy="3134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1E0ED4-6C39-4C09-8A65-F88D1890AA8D}"/>
              </a:ext>
            </a:extLst>
          </p:cNvPr>
          <p:cNvSpPr/>
          <p:nvPr/>
        </p:nvSpPr>
        <p:spPr>
          <a:xfrm>
            <a:off x="4185090" y="2564904"/>
            <a:ext cx="284946" cy="3134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FC67F4-E5D4-4924-B21E-47396BF2E244}"/>
              </a:ext>
            </a:extLst>
          </p:cNvPr>
          <p:cNvSpPr/>
          <p:nvPr/>
        </p:nvSpPr>
        <p:spPr>
          <a:xfrm>
            <a:off x="467544" y="3760548"/>
            <a:ext cx="284946" cy="3134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14798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5" grpId="0" animBg="1"/>
      <p:bldP spid="16" grpId="0"/>
      <p:bldP spid="17" grpId="0" animBg="1"/>
      <p:bldP spid="21" grpId="0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3C8B465D-9FB0-4216-8CB5-1A1190A290FB}"/>
              </a:ext>
            </a:extLst>
          </p:cNvPr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5812C09-D4DE-4011-9320-7B6CAAF155BD}"/>
                </a:ext>
              </a:extLst>
            </p:cNvPr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Inverse Functions – Exam Questions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BC8C04E-9D47-4378-8F86-760B161FBC19}"/>
                </a:ext>
              </a:extLst>
            </p:cNvPr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4A99614-A65D-4193-BBD0-6543D0F47A89}"/>
                  </a:ext>
                </a:extLst>
              </p:cNvPr>
              <p:cNvSpPr txBox="1"/>
              <p:nvPr/>
            </p:nvSpPr>
            <p:spPr>
              <a:xfrm>
                <a:off x="323528" y="813223"/>
                <a:ext cx="8496944" cy="16312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The function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000" dirty="0"/>
                  <a:t> is defined by</a:t>
                </a:r>
              </a:p>
              <a:p>
                <a:r>
                  <a:rPr lang="en-GB" sz="2000" b="0" dirty="0"/>
                  <a:t>                 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2000" dirty="0"/>
                  <a:t>,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2000" dirty="0"/>
              </a:p>
              <a:p>
                <a:r>
                  <a:rPr lang="en-GB" sz="2000" dirty="0"/>
                  <a:t>(d)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000" dirty="0"/>
                  <a:t>, the inverse function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2000" dirty="0"/>
                  <a:t>, stating its domain.</a:t>
                </a:r>
              </a:p>
              <a:p>
                <a:r>
                  <a:rPr lang="en-GB" sz="2000" dirty="0"/>
                  <a:t>(e) On the same axe sketch the curves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000" dirty="0"/>
                  <a:t>, giving the coordinates of all the points where the curves cross the axes.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4A99614-A65D-4193-BBD0-6543D0F47A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813223"/>
                <a:ext cx="8496944" cy="1631216"/>
              </a:xfrm>
              <a:prstGeom prst="rect">
                <a:avLst/>
              </a:prstGeom>
              <a:blipFill>
                <a:blip r:embed="rId2"/>
                <a:stretch>
                  <a:fillRect b="-338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A282B66-A7F6-49BF-A224-78B8FB8BA5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6839"/>
          <a:stretch/>
        </p:blipFill>
        <p:spPr>
          <a:xfrm>
            <a:off x="1074149" y="2564904"/>
            <a:ext cx="7043479" cy="9361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t="26841"/>
          <a:stretch/>
        </p:blipFill>
        <p:spPr>
          <a:xfrm>
            <a:off x="1070041" y="3717032"/>
            <a:ext cx="7047587" cy="295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38-39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251B97A-8D66-EA4A-917A-00002D584564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Q9-12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914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Inverse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A08155C-49ED-4C5F-8014-65815DBA412D}"/>
                  </a:ext>
                </a:extLst>
              </p:cNvPr>
              <p:cNvSpPr txBox="1"/>
              <p:nvPr/>
            </p:nvSpPr>
            <p:spPr>
              <a:xfrm>
                <a:off x="0" y="1052736"/>
                <a:ext cx="914514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An inverse function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4000" dirty="0"/>
                  <a:t> </a:t>
                </a:r>
              </a:p>
              <a:p>
                <a:pPr algn="ctr"/>
                <a:r>
                  <a:rPr lang="en-GB" sz="4000" b="1" dirty="0"/>
                  <a:t>does the opposite of the original function</a:t>
                </a:r>
                <a:r>
                  <a:rPr lang="en-GB" sz="4000" dirty="0"/>
                  <a:t>.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A08155C-49ED-4C5F-8014-65815DBA4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52736"/>
                <a:ext cx="9145144" cy="1323439"/>
              </a:xfrm>
              <a:prstGeom prst="rect">
                <a:avLst/>
              </a:prstGeom>
              <a:blipFill>
                <a:blip r:embed="rId2"/>
                <a:stretch>
                  <a:fillRect l="-1867" t="-7834" r="-3133" b="-18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979712" y="2852936"/>
                <a:ext cx="5081071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6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852936"/>
                <a:ext cx="5081071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0DFC1BA-BA45-4494-B3A7-9A1A13C79245}"/>
                  </a:ext>
                </a:extLst>
              </p:cNvPr>
              <p:cNvSpPr txBox="1"/>
              <p:nvPr/>
            </p:nvSpPr>
            <p:spPr>
              <a:xfrm>
                <a:off x="1043608" y="4293096"/>
                <a:ext cx="5832648" cy="1820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6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6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0DFC1BA-BA45-4494-B3A7-9A1A13C792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293096"/>
                <a:ext cx="5832648" cy="18209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91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Inverse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0DFC1BA-BA45-4494-B3A7-9A1A13C79245}"/>
                  </a:ext>
                </a:extLst>
              </p:cNvPr>
              <p:cNvSpPr txBox="1"/>
              <p:nvPr/>
            </p:nvSpPr>
            <p:spPr>
              <a:xfrm>
                <a:off x="2051720" y="4941168"/>
                <a:ext cx="4824536" cy="1648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0DFC1BA-BA45-4494-B3A7-9A1A13C792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941168"/>
                <a:ext cx="4824536" cy="16481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0" y="848456"/>
                <a:ext cx="9144000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5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5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54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48456"/>
                <a:ext cx="9144000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2204864"/>
            <a:ext cx="7704856" cy="259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83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A038071-8D94-4686-91FF-5D0C1D5A27D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BBDB166-C97A-4698-9313-E757C5F0DE6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4B158D7-B47A-492F-AA03-1BC5692BBFE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5E4C9-82C4-40F0-9FD7-8997D286A0DA}"/>
                  </a:ext>
                </a:extLst>
              </p:cNvPr>
              <p:cNvSpPr txBox="1"/>
              <p:nvPr/>
            </p:nvSpPr>
            <p:spPr>
              <a:xfrm>
                <a:off x="827584" y="755632"/>
                <a:ext cx="734481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b="1" dirty="0"/>
                  <a:t>Step 1: </a:t>
                </a:r>
                <a:r>
                  <a:rPr lang="en-GB" sz="3200" dirty="0"/>
                  <a:t>Make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/>
                  <a:t> the subject of the function</a:t>
                </a:r>
              </a:p>
              <a:p>
                <a:r>
                  <a:rPr lang="en-GB" sz="3200" b="1" dirty="0"/>
                  <a:t>Step 2: </a:t>
                </a:r>
                <a:r>
                  <a:rPr lang="en-GB" sz="3200" dirty="0"/>
                  <a:t>Switch the letters </a:t>
                </a:r>
                <a:r>
                  <a:rPr lang="en-GB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200" dirty="0"/>
                  <a:t> and </a:t>
                </a:r>
                <a:r>
                  <a:rPr lang="en-GB" sz="32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5E4C9-82C4-40F0-9FD7-8997D286A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755632"/>
                <a:ext cx="7344816" cy="1077218"/>
              </a:xfrm>
              <a:prstGeom prst="rect">
                <a:avLst/>
              </a:prstGeom>
              <a:blipFill>
                <a:blip r:embed="rId2"/>
                <a:stretch>
                  <a:fillRect l="-2158" t="-6780" b="-18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C80D48B-ACA2-42F7-B86D-9981C8AE9E8D}"/>
                  </a:ext>
                </a:extLst>
              </p:cNvPr>
              <p:cNvSpPr txBox="1"/>
              <p:nvPr/>
            </p:nvSpPr>
            <p:spPr>
              <a:xfrm>
                <a:off x="1079612" y="1990178"/>
                <a:ext cx="6624736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If 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3600" i="1">
                        <a:latin typeface="Cambria Math" panose="02040503050406030204" pitchFamily="18" charset="0"/>
                      </a:rPr>
                      <m:t>=3−4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600" dirty="0"/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3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C80D48B-ACA2-42F7-B86D-9981C8AE9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1990178"/>
                <a:ext cx="6624736" cy="646331"/>
              </a:xfrm>
              <a:prstGeom prst="rect">
                <a:avLst/>
              </a:prstGeom>
              <a:blipFill>
                <a:blip r:embed="rId3"/>
                <a:stretch>
                  <a:fillRect t="-1538" b="-200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3DD4CB3-E376-495C-8D0F-31EC3965B305}"/>
                  </a:ext>
                </a:extLst>
              </p:cNvPr>
              <p:cNvSpPr txBox="1"/>
              <p:nvPr/>
            </p:nvSpPr>
            <p:spPr>
              <a:xfrm>
                <a:off x="2699792" y="2853888"/>
                <a:ext cx="3240360" cy="38600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=3−4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b="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3DD4CB3-E376-495C-8D0F-31EC3965B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853888"/>
                <a:ext cx="3240360" cy="38600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89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A038071-8D94-4686-91FF-5D0C1D5A27D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BBDB166-C97A-4698-9313-E757C5F0DE6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Functions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4B158D7-B47A-492F-AA03-1BC5692BBFE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F0738FD-ED89-4350-80C8-EFA8E28410C4}"/>
                  </a:ext>
                </a:extLst>
              </p:cNvPr>
              <p:cNvSpPr txBox="1"/>
              <p:nvPr/>
            </p:nvSpPr>
            <p:spPr>
              <a:xfrm>
                <a:off x="1619672" y="791186"/>
                <a:ext cx="6408712" cy="8036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If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GB" sz="3200" dirty="0"/>
                  <a:t>,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/>
                  <a:t>, determine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F0738FD-ED89-4350-80C8-EFA8E2841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791186"/>
                <a:ext cx="6408712" cy="803618"/>
              </a:xfrm>
              <a:prstGeom prst="rect">
                <a:avLst/>
              </a:prstGeom>
              <a:blipFill>
                <a:blip r:embed="rId2"/>
                <a:stretch>
                  <a:fillRect l="-457" b="-256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552085A-8E36-4FCD-9F28-E68E59E97A10}"/>
                  </a:ext>
                </a:extLst>
              </p:cNvPr>
              <p:cNvSpPr txBox="1"/>
              <p:nvPr/>
            </p:nvSpPr>
            <p:spPr>
              <a:xfrm>
                <a:off x="2015144" y="1774615"/>
                <a:ext cx="5112568" cy="4957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552085A-8E36-4FCD-9F28-E68E59E97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144" y="1774615"/>
                <a:ext cx="5112568" cy="49573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511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D3AFF6-3EC9-4F81-A3FC-661A9D6BB90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72C23D5-2389-4A19-812C-01D2392A86E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Functions - Graphing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13321B-A7FA-4C81-8BC9-2B6E519D64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EF9C6B0-E922-43E1-A90A-25EE8B1FA5D4}"/>
              </a:ext>
            </a:extLst>
          </p:cNvPr>
          <p:cNvCxnSpPr>
            <a:cxnSpLocks/>
          </p:cNvCxnSpPr>
          <p:nvPr/>
        </p:nvCxnSpPr>
        <p:spPr>
          <a:xfrm>
            <a:off x="1619672" y="4917876"/>
            <a:ext cx="50089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9AD5345-0128-435D-A7A0-399159DEC572}"/>
              </a:ext>
            </a:extLst>
          </p:cNvPr>
          <p:cNvCxnSpPr>
            <a:cxnSpLocks/>
          </p:cNvCxnSpPr>
          <p:nvPr/>
        </p:nvCxnSpPr>
        <p:spPr>
          <a:xfrm flipV="1">
            <a:off x="3821472" y="2241247"/>
            <a:ext cx="0" cy="4245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507CBC-7869-4E76-ABF1-218223E0FB52}"/>
                  </a:ext>
                </a:extLst>
              </p:cNvPr>
              <p:cNvSpPr txBox="1"/>
              <p:nvPr/>
            </p:nvSpPr>
            <p:spPr>
              <a:xfrm>
                <a:off x="6589033" y="4654329"/>
                <a:ext cx="562498" cy="523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507CBC-7869-4E76-ABF1-218223E0F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033" y="4654329"/>
                <a:ext cx="562498" cy="5232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04BC99-7430-4853-86D1-051F65921DAA}"/>
                  </a:ext>
                </a:extLst>
              </p:cNvPr>
              <p:cNvSpPr txBox="1"/>
              <p:nvPr/>
            </p:nvSpPr>
            <p:spPr>
              <a:xfrm>
                <a:off x="3453903" y="1926483"/>
                <a:ext cx="5624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404BC99-7430-4853-86D1-051F65921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903" y="1926483"/>
                <a:ext cx="562498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17E57EF-8EF4-4E03-BCFB-9FBD24376501}"/>
              </a:ext>
            </a:extLst>
          </p:cNvPr>
          <p:cNvSpPr/>
          <p:nvPr/>
        </p:nvSpPr>
        <p:spPr>
          <a:xfrm flipH="1">
            <a:off x="1854806" y="2557578"/>
            <a:ext cx="4515831" cy="1766407"/>
          </a:xfrm>
          <a:custGeom>
            <a:avLst/>
            <a:gdLst>
              <a:gd name="connsiteX0" fmla="*/ 0 w 1514475"/>
              <a:gd name="connsiteY0" fmla="*/ 0 h 1009650"/>
              <a:gd name="connsiteX1" fmla="*/ 647700 w 1514475"/>
              <a:gd name="connsiteY1" fmla="*/ 819150 h 1009650"/>
              <a:gd name="connsiteX2" fmla="*/ 1514475 w 1514475"/>
              <a:gd name="connsiteY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4475" h="1009650">
                <a:moveTo>
                  <a:pt x="0" y="0"/>
                </a:moveTo>
                <a:cubicBezTo>
                  <a:pt x="197644" y="325437"/>
                  <a:pt x="395288" y="650875"/>
                  <a:pt x="647700" y="819150"/>
                </a:cubicBezTo>
                <a:cubicBezTo>
                  <a:pt x="900112" y="987425"/>
                  <a:pt x="1207293" y="998537"/>
                  <a:pt x="1514475" y="1009650"/>
                </a:cubicBez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E4C59BE-54E6-4BD1-91B2-7D0F5CACDCED}"/>
              </a:ext>
            </a:extLst>
          </p:cNvPr>
          <p:cNvSpPr/>
          <p:nvPr/>
        </p:nvSpPr>
        <p:spPr>
          <a:xfrm rot="16200000" flipH="1" flipV="1">
            <a:off x="3727438" y="3777989"/>
            <a:ext cx="3883417" cy="2054065"/>
          </a:xfrm>
          <a:custGeom>
            <a:avLst/>
            <a:gdLst>
              <a:gd name="connsiteX0" fmla="*/ 0 w 1514475"/>
              <a:gd name="connsiteY0" fmla="*/ 0 h 1009650"/>
              <a:gd name="connsiteX1" fmla="*/ 647700 w 1514475"/>
              <a:gd name="connsiteY1" fmla="*/ 819150 h 1009650"/>
              <a:gd name="connsiteX2" fmla="*/ 1514475 w 1514475"/>
              <a:gd name="connsiteY2" fmla="*/ 1009650 h 1009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4475" h="1009650">
                <a:moveTo>
                  <a:pt x="0" y="0"/>
                </a:moveTo>
                <a:cubicBezTo>
                  <a:pt x="197644" y="325437"/>
                  <a:pt x="395288" y="650875"/>
                  <a:pt x="647700" y="819150"/>
                </a:cubicBezTo>
                <a:cubicBezTo>
                  <a:pt x="900112" y="987425"/>
                  <a:pt x="1207293" y="998537"/>
                  <a:pt x="1514475" y="100965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2CF49DB-F449-4BA1-BB2B-CF64133C657D}"/>
                  </a:ext>
                </a:extLst>
              </p:cNvPr>
              <p:cNvSpPr txBox="1"/>
              <p:nvPr/>
            </p:nvSpPr>
            <p:spPr>
              <a:xfrm rot="19121108">
                <a:off x="4795878" y="2564626"/>
                <a:ext cx="17000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2CF49DB-F449-4BA1-BB2B-CF64133C6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21108">
                <a:off x="4795878" y="2564626"/>
                <a:ext cx="1700089" cy="461665"/>
              </a:xfrm>
              <a:prstGeom prst="rect">
                <a:avLst/>
              </a:prstGeom>
              <a:blipFill>
                <a:blip r:embed="rId4"/>
                <a:stretch>
                  <a:fillRect r="-5000" b="-2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87CBA07-4B7F-4E63-8973-0CF554FB6BA9}"/>
                  </a:ext>
                </a:extLst>
              </p:cNvPr>
              <p:cNvSpPr txBox="1"/>
              <p:nvPr/>
            </p:nvSpPr>
            <p:spPr>
              <a:xfrm rot="19121108">
                <a:off x="5456434" y="3309176"/>
                <a:ext cx="15586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87CBA07-4B7F-4E63-8973-0CF554FB6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21108">
                <a:off x="5456434" y="3309176"/>
                <a:ext cx="1558656" cy="461665"/>
              </a:xfrm>
              <a:prstGeom prst="rect">
                <a:avLst/>
              </a:prstGeom>
              <a:blipFill>
                <a:blip r:embed="rId5"/>
                <a:stretch>
                  <a:fillRect r="-8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DFEBFFC-14A5-4030-A902-8425C4A0EB53}"/>
                  </a:ext>
                </a:extLst>
              </p:cNvPr>
              <p:cNvSpPr txBox="1"/>
              <p:nvPr/>
            </p:nvSpPr>
            <p:spPr>
              <a:xfrm>
                <a:off x="4694347" y="4856179"/>
                <a:ext cx="5257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DFEBFFC-14A5-4030-A902-8425C4A0E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4347" y="4856179"/>
                <a:ext cx="525725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D0A640B-7A6D-440F-86A5-FEC6350AC7CB}"/>
                  </a:ext>
                </a:extLst>
              </p:cNvPr>
              <p:cNvSpPr txBox="1"/>
              <p:nvPr/>
            </p:nvSpPr>
            <p:spPr>
              <a:xfrm>
                <a:off x="3440396" y="3883549"/>
                <a:ext cx="52572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FD0A640B-7A6D-440F-86A5-FEC6350AC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396" y="3883549"/>
                <a:ext cx="52572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D286645-F182-4F57-AC2D-6903F6ABBF15}"/>
              </a:ext>
            </a:extLst>
          </p:cNvPr>
          <p:cNvCxnSpPr>
            <a:cxnSpLocks/>
          </p:cNvCxnSpPr>
          <p:nvPr/>
        </p:nvCxnSpPr>
        <p:spPr>
          <a:xfrm flipH="1">
            <a:off x="2458449" y="2452937"/>
            <a:ext cx="4453410" cy="35656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A9E3498-0AA5-4B91-B7B7-501232E54AF1}"/>
                  </a:ext>
                </a:extLst>
              </p:cNvPr>
              <p:cNvSpPr txBox="1"/>
              <p:nvPr/>
            </p:nvSpPr>
            <p:spPr>
              <a:xfrm rot="19114563">
                <a:off x="2057977" y="5192520"/>
                <a:ext cx="1174391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A9E3498-0AA5-4B91-B7B7-501232E54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114563">
                <a:off x="2057977" y="5192520"/>
                <a:ext cx="1174391" cy="5232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0" y="764704"/>
            <a:ext cx="9142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 get an inverse graph, </a:t>
            </a:r>
          </a:p>
          <a:p>
            <a:pPr algn="ctr"/>
            <a:r>
              <a:rPr lang="en-GB" sz="3200" dirty="0"/>
              <a:t>you reflect the f(</a:t>
            </a:r>
            <a:r>
              <a:rPr lang="en-GB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/>
              <a:t>) in the reflection line </a:t>
            </a:r>
            <a:r>
              <a:rPr lang="en-GB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3200" b="1" dirty="0"/>
              <a:t> = </a:t>
            </a:r>
            <a:r>
              <a:rPr lang="en-GB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464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D3AFF6-3EC9-4F81-A3FC-661A9D6BB90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72C23D5-2389-4A19-812C-01D2392A86E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Functions - Graphing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13321B-A7FA-4C81-8BC9-2B6E519D64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484F4FE-EA70-4D03-8E26-F2ECC6570B84}"/>
              </a:ext>
            </a:extLst>
          </p:cNvPr>
          <p:cNvSpPr txBox="1"/>
          <p:nvPr/>
        </p:nvSpPr>
        <p:spPr>
          <a:xfrm>
            <a:off x="3203848" y="5229200"/>
            <a:ext cx="5184576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Note: </a:t>
            </a:r>
          </a:p>
          <a:p>
            <a:pPr algn="ctr"/>
            <a:r>
              <a:rPr lang="en-GB" sz="3600" dirty="0">
                <a:solidFill>
                  <a:schemeClr val="tx1"/>
                </a:solidFill>
              </a:rPr>
              <a:t>domain and range switch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3" name="Table 3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1774512"/>
                  </p:ext>
                </p:extLst>
              </p:nvPr>
            </p:nvGraphicFramePr>
            <p:xfrm>
              <a:off x="1259632" y="1340768"/>
              <a:ext cx="6912768" cy="36724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4256">
                      <a:extLst>
                        <a:ext uri="{9D8B030D-6E8A-4147-A177-3AD203B41FA5}">
                          <a16:colId xmlns:a16="http://schemas.microsoft.com/office/drawing/2014/main" val="2418218975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3856498866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3528042072"/>
                        </a:ext>
                      </a:extLst>
                    </a:gridCol>
                  </a:tblGrid>
                  <a:tr h="8474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Function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Domain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Range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8462007"/>
                      </a:ext>
                    </a:extLst>
                  </a:tr>
                  <a:tr h="141246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3200" dirty="0">
                              <a:solidFill>
                                <a:srgbClr val="00B050"/>
                              </a:solidFill>
                            </a:rPr>
                            <a:t>range of </a:t>
                          </a:r>
                          <a14:m>
                            <m:oMath xmlns:m="http://schemas.openxmlformats.org/officeDocument/2006/math">
                              <m:r>
                                <a:rPr lang="en-GB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sz="32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oMath>
                          </a14:m>
                          <a:endParaRPr lang="en-GB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3200" dirty="0">
                              <a:solidFill>
                                <a:srgbClr val="7030A0"/>
                              </a:solidFill>
                            </a:rPr>
                            <a:t>domain of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3200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solidFill>
                                        <a:srgbClr val="7030A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GB" sz="3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32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04378499"/>
                      </a:ext>
                    </a:extLst>
                  </a:tr>
                  <a:tr h="141246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3200" dirty="0">
                              <a:solidFill>
                                <a:srgbClr val="7030A0"/>
                              </a:solidFill>
                            </a:rPr>
                            <a:t>range of </a:t>
                          </a:r>
                          <a14:m>
                            <m:oMath xmlns:m="http://schemas.openxmlformats.org/officeDocument/2006/math">
                              <m:r>
                                <a:rPr lang="en-GB" sz="3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GB" sz="3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32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>
                              <a:solidFill>
                                <a:srgbClr val="00B050"/>
                              </a:solidFill>
                            </a:rPr>
                            <a:t>domain of </a:t>
                          </a:r>
                          <a14:m>
                            <m:oMath xmlns:m="http://schemas.openxmlformats.org/officeDocument/2006/math">
                              <m:r>
                                <a:rPr lang="en-GB" sz="3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GB" sz="32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oMath>
                          </a14:m>
                          <a:endParaRPr lang="en-GB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81532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3" name="Table 3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41774512"/>
                  </p:ext>
                </p:extLst>
              </p:nvPr>
            </p:nvGraphicFramePr>
            <p:xfrm>
              <a:off x="1259632" y="1340768"/>
              <a:ext cx="6912768" cy="36724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04256">
                      <a:extLst>
                        <a:ext uri="{9D8B030D-6E8A-4147-A177-3AD203B41FA5}">
                          <a16:colId xmlns:a16="http://schemas.microsoft.com/office/drawing/2014/main" val="2418218975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3856498866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3528042072"/>
                        </a:ext>
                      </a:extLst>
                    </a:gridCol>
                  </a:tblGrid>
                  <a:tr h="84747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Function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Domain 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Range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8462007"/>
                      </a:ext>
                    </a:extLst>
                  </a:tr>
                  <a:tr h="14124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60086" r="-200794" b="-100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00" t="-60086" r="-100264" b="-100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529" t="-60086" r="-529" b="-100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04378499"/>
                      </a:ext>
                    </a:extLst>
                  </a:tr>
                  <a:tr h="14124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65" t="-160776" r="-200794" b="-8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000" t="-160776" r="-100264" b="-8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529" t="-160776" r="-529" b="-8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81532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0357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D3AFF6-3EC9-4F81-A3FC-661A9D6BB90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F72C23D5-2389-4A19-812C-01D2392A86E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Inverse Functions - Graphing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C13321B-A7FA-4C81-8BC9-2B6E519D64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9164929"/>
                  </p:ext>
                </p:extLst>
              </p:nvPr>
            </p:nvGraphicFramePr>
            <p:xfrm>
              <a:off x="1310223" y="4989499"/>
              <a:ext cx="6381705" cy="1798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27235">
                      <a:extLst>
                        <a:ext uri="{9D8B030D-6E8A-4147-A177-3AD203B41FA5}">
                          <a16:colId xmlns:a16="http://schemas.microsoft.com/office/drawing/2014/main" val="2418218975"/>
                        </a:ext>
                      </a:extLst>
                    </a:gridCol>
                    <a:gridCol w="2127235">
                      <a:extLst>
                        <a:ext uri="{9D8B030D-6E8A-4147-A177-3AD203B41FA5}">
                          <a16:colId xmlns:a16="http://schemas.microsoft.com/office/drawing/2014/main" val="3856498866"/>
                        </a:ext>
                      </a:extLst>
                    </a:gridCol>
                    <a:gridCol w="2127235">
                      <a:extLst>
                        <a:ext uri="{9D8B030D-6E8A-4147-A177-3AD203B41FA5}">
                          <a16:colId xmlns:a16="http://schemas.microsoft.com/office/drawing/2014/main" val="35280420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Function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Domain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</a:rPr>
                            <a:t>Range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8462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r>
                                  <a:rPr lang="en-GB" sz="3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3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32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043784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GB" sz="3200" b="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GB" sz="32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32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2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32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81532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9164929"/>
                  </p:ext>
                </p:extLst>
              </p:nvPr>
            </p:nvGraphicFramePr>
            <p:xfrm>
              <a:off x="1310223" y="4989499"/>
              <a:ext cx="6381705" cy="1798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27235">
                      <a:extLst>
                        <a:ext uri="{9D8B030D-6E8A-4147-A177-3AD203B41FA5}">
                          <a16:colId xmlns:a16="http://schemas.microsoft.com/office/drawing/2014/main" val="2418218975"/>
                        </a:ext>
                      </a:extLst>
                    </a:gridCol>
                    <a:gridCol w="2127235">
                      <a:extLst>
                        <a:ext uri="{9D8B030D-6E8A-4147-A177-3AD203B41FA5}">
                          <a16:colId xmlns:a16="http://schemas.microsoft.com/office/drawing/2014/main" val="3856498866"/>
                        </a:ext>
                      </a:extLst>
                    </a:gridCol>
                    <a:gridCol w="2127235">
                      <a:extLst>
                        <a:ext uri="{9D8B030D-6E8A-4147-A177-3AD203B41FA5}">
                          <a16:colId xmlns:a16="http://schemas.microsoft.com/office/drawing/2014/main" val="3528042072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Function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Domain 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</a:rPr>
                            <a:t>Range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68462007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7" t="-125000" r="-200860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32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0437849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7" t="-227368" r="-200860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32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78153288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1" name="Group 10"/>
          <p:cNvGrpSpPr/>
          <p:nvPr/>
        </p:nvGrpSpPr>
        <p:grpSpPr>
          <a:xfrm>
            <a:off x="2267744" y="632601"/>
            <a:ext cx="4536504" cy="4244087"/>
            <a:chOff x="768333" y="1695446"/>
            <a:chExt cx="3088047" cy="3228752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EF9C6B0-E922-43E1-A90A-25EE8B1FA5D4}"/>
                </a:ext>
              </a:extLst>
            </p:cNvPr>
            <p:cNvCxnSpPr>
              <a:cxnSpLocks/>
            </p:cNvCxnSpPr>
            <p:nvPr/>
          </p:nvCxnSpPr>
          <p:spPr>
            <a:xfrm>
              <a:off x="768333" y="3737021"/>
              <a:ext cx="279614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9AD5345-0128-435D-A7A0-399159DEC5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97443" y="1999522"/>
              <a:ext cx="0" cy="275605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8C507CBC-7869-4E76-ABF1-218223E0FB52}"/>
                    </a:ext>
                  </a:extLst>
                </p:cNvPr>
                <p:cNvSpPr txBox="1"/>
                <p:nvPr/>
              </p:nvSpPr>
              <p:spPr>
                <a:xfrm>
                  <a:off x="3542377" y="3565943"/>
                  <a:ext cx="31400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8C507CBC-7869-4E76-ABF1-218223E0FB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42377" y="3565943"/>
                  <a:ext cx="314003" cy="30777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404BC99-7430-4853-86D1-051F65921DAA}"/>
                    </a:ext>
                  </a:extLst>
                </p:cNvPr>
                <p:cNvSpPr txBox="1"/>
                <p:nvPr/>
              </p:nvSpPr>
              <p:spPr>
                <a:xfrm>
                  <a:off x="1840441" y="1695446"/>
                  <a:ext cx="314003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404BC99-7430-4853-86D1-051F65921D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40441" y="1695446"/>
                  <a:ext cx="314003" cy="30777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17E57EF-8EF4-4E03-BCFB-9FBD24376501}"/>
                </a:ext>
              </a:extLst>
            </p:cNvPr>
            <p:cNvSpPr/>
            <p:nvPr/>
          </p:nvSpPr>
          <p:spPr>
            <a:xfrm flipH="1">
              <a:off x="899592" y="2204864"/>
              <a:ext cx="2520870" cy="1146640"/>
            </a:xfrm>
            <a:custGeom>
              <a:avLst/>
              <a:gdLst>
                <a:gd name="connsiteX0" fmla="*/ 0 w 1514475"/>
                <a:gd name="connsiteY0" fmla="*/ 0 h 1009650"/>
                <a:gd name="connsiteX1" fmla="*/ 647700 w 1514475"/>
                <a:gd name="connsiteY1" fmla="*/ 819150 h 1009650"/>
                <a:gd name="connsiteX2" fmla="*/ 1514475 w 1514475"/>
                <a:gd name="connsiteY2" fmla="*/ 1009650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14475" h="1009650">
                  <a:moveTo>
                    <a:pt x="0" y="0"/>
                  </a:moveTo>
                  <a:cubicBezTo>
                    <a:pt x="197644" y="325437"/>
                    <a:pt x="395288" y="650875"/>
                    <a:pt x="647700" y="819150"/>
                  </a:cubicBezTo>
                  <a:cubicBezTo>
                    <a:pt x="900112" y="987425"/>
                    <a:pt x="1207293" y="998537"/>
                    <a:pt x="1514475" y="1009650"/>
                  </a:cubicBez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B82A9A4-59BC-4DD1-A0FB-2D3D4B23541C}"/>
                    </a:ext>
                  </a:extLst>
                </p:cNvPr>
                <p:cNvSpPr txBox="1"/>
                <p:nvPr/>
              </p:nvSpPr>
              <p:spPr>
                <a:xfrm>
                  <a:off x="3047683" y="3350184"/>
                  <a:ext cx="63027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9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9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GB" sz="900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CB82A9A4-59BC-4DD1-A0FB-2D3D4B2354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683" y="3350184"/>
                  <a:ext cx="630276" cy="2308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1128876-756B-44DE-AF03-D6B0A31F28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2351" y="1961423"/>
              <a:ext cx="0" cy="290470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FB6862EE-A368-48A7-9EAC-E485D203C0A8}"/>
                    </a:ext>
                  </a:extLst>
                </p:cNvPr>
                <p:cNvSpPr txBox="1"/>
                <p:nvPr/>
              </p:nvSpPr>
              <p:spPr>
                <a:xfrm>
                  <a:off x="2288586" y="1851768"/>
                  <a:ext cx="630276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9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9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GB" sz="9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FB6862EE-A368-48A7-9EAC-E485D203C0A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8586" y="1851768"/>
                  <a:ext cx="630276" cy="2308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E4C59BE-54E6-4BD1-91B2-7D0F5CACDCED}"/>
                </a:ext>
              </a:extLst>
            </p:cNvPr>
            <p:cNvSpPr/>
            <p:nvPr/>
          </p:nvSpPr>
          <p:spPr>
            <a:xfrm rot="16200000" flipH="1" flipV="1">
              <a:off x="1768434" y="3090443"/>
              <a:ext cx="2520870" cy="1146640"/>
            </a:xfrm>
            <a:custGeom>
              <a:avLst/>
              <a:gdLst>
                <a:gd name="connsiteX0" fmla="*/ 0 w 1514475"/>
                <a:gd name="connsiteY0" fmla="*/ 0 h 1009650"/>
                <a:gd name="connsiteX1" fmla="*/ 647700 w 1514475"/>
                <a:gd name="connsiteY1" fmla="*/ 819150 h 1009650"/>
                <a:gd name="connsiteX2" fmla="*/ 1514475 w 1514475"/>
                <a:gd name="connsiteY2" fmla="*/ 1009650 h 100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14475" h="1009650">
                  <a:moveTo>
                    <a:pt x="0" y="0"/>
                  </a:moveTo>
                  <a:cubicBezTo>
                    <a:pt x="197644" y="325437"/>
                    <a:pt x="395288" y="650875"/>
                    <a:pt x="647700" y="819150"/>
                  </a:cubicBezTo>
                  <a:cubicBezTo>
                    <a:pt x="900112" y="987425"/>
                    <a:pt x="1207293" y="998537"/>
                    <a:pt x="1514475" y="100965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02CF49DB-F449-4BA1-BB2B-CF64133C657D}"/>
                    </a:ext>
                  </a:extLst>
                </p:cNvPr>
                <p:cNvSpPr txBox="1"/>
                <p:nvPr/>
              </p:nvSpPr>
              <p:spPr>
                <a:xfrm rot="19121108">
                  <a:off x="2527382" y="2283410"/>
                  <a:ext cx="975677" cy="3043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02CF49DB-F449-4BA1-BB2B-CF64133C65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9121108">
                  <a:off x="2527382" y="2283410"/>
                  <a:ext cx="975677" cy="304390"/>
                </a:xfrm>
                <a:prstGeom prst="rect">
                  <a:avLst/>
                </a:prstGeom>
                <a:blipFill>
                  <a:blip r:embed="rId9"/>
                  <a:stretch>
                    <a:fillRect r="-4072" b="-97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87CBA07-4B7F-4E63-8973-0CF554FB6BA9}"/>
                    </a:ext>
                  </a:extLst>
                </p:cNvPr>
                <p:cNvSpPr txBox="1"/>
                <p:nvPr/>
              </p:nvSpPr>
              <p:spPr>
                <a:xfrm rot="19121108">
                  <a:off x="2866290" y="2664170"/>
                  <a:ext cx="870088" cy="2809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87CBA07-4B7F-4E63-8973-0CF554FB6B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9121108">
                  <a:off x="2866290" y="2664170"/>
                  <a:ext cx="870088" cy="28097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FD0A640B-7A6D-440F-86A5-FEC6350AC7CB}"/>
                    </a:ext>
                  </a:extLst>
                </p:cNvPr>
                <p:cNvSpPr txBox="1"/>
                <p:nvPr/>
              </p:nvSpPr>
              <p:spPr>
                <a:xfrm>
                  <a:off x="1784715" y="3065601"/>
                  <a:ext cx="293475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5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sz="1050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FD0A640B-7A6D-440F-86A5-FEC6350AC7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84715" y="3065601"/>
                  <a:ext cx="293475" cy="2616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D286645-F182-4F57-AC2D-6903F6ABBF1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36563" y="2136938"/>
              <a:ext cx="2486025" cy="231457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A9E3498-0AA5-4B91-B7B7-501232E54AF1}"/>
                    </a:ext>
                  </a:extLst>
                </p:cNvPr>
                <p:cNvSpPr txBox="1"/>
                <p:nvPr/>
              </p:nvSpPr>
              <p:spPr>
                <a:xfrm rot="18983682">
                  <a:off x="1140047" y="3850573"/>
                  <a:ext cx="655580" cy="3512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2400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A9E3498-0AA5-4B91-B7B7-501232E54A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8983682">
                  <a:off x="1140047" y="3850573"/>
                  <a:ext cx="655580" cy="351218"/>
                </a:xfrm>
                <a:prstGeom prst="rect">
                  <a:avLst/>
                </a:prstGeom>
                <a:blipFill>
                  <a:blip r:embed="rId12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DFEBFFC-14A5-4030-A902-8425C4A0EB53}"/>
                    </a:ext>
                  </a:extLst>
                </p:cNvPr>
                <p:cNvSpPr txBox="1"/>
                <p:nvPr/>
              </p:nvSpPr>
              <p:spPr>
                <a:xfrm>
                  <a:off x="2461816" y="3696971"/>
                  <a:ext cx="293475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05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GB" sz="1050" dirty="0"/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DFEBFFC-14A5-4030-A902-8425C4A0EB5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1816" y="3696971"/>
                  <a:ext cx="293475" cy="261610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ED6F150-4180-466B-84DF-FB797617E4EE}"/>
                </a:ext>
              </a:extLst>
            </p:cNvPr>
            <p:cNvCxnSpPr/>
            <p:nvPr/>
          </p:nvCxnSpPr>
          <p:spPr>
            <a:xfrm>
              <a:off x="768333" y="3376981"/>
              <a:ext cx="2774044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6299434"/>
                  </p:ext>
                </p:extLst>
              </p:nvPr>
            </p:nvGraphicFramePr>
            <p:xfrm>
              <a:off x="3437458" y="5636279"/>
              <a:ext cx="4254470" cy="57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27235">
                      <a:extLst>
                        <a:ext uri="{9D8B030D-6E8A-4147-A177-3AD203B41FA5}">
                          <a16:colId xmlns:a16="http://schemas.microsoft.com/office/drawing/2014/main" val="1729923545"/>
                        </a:ext>
                      </a:extLst>
                    </a:gridCol>
                    <a:gridCol w="2127235">
                      <a:extLst>
                        <a:ext uri="{9D8B030D-6E8A-4147-A177-3AD203B41FA5}">
                          <a16:colId xmlns:a16="http://schemas.microsoft.com/office/drawing/2014/main" val="94055141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32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&gt;</m:t>
                                </m:r>
                                <m:r>
                                  <a:rPr lang="en-GB" sz="3200" b="1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32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b="0" i="1" dirty="0">
                              <a:solidFill>
                                <a:srgbClr val="7030A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3200" b="0" baseline="0" dirty="0">
                              <a:solidFill>
                                <a:srgbClr val="7030A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3200" b="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GB" sz="3200" b="0" i="1" smtClean="0">
                                  <a:solidFill>
                                    <a:srgbClr val="7030A0"/>
                                  </a:solidFill>
                                  <a:latin typeface="Cambria Math"/>
                                </a:rPr>
                                <m:t>ℝ</m:t>
                              </m:r>
                            </m:oMath>
                          </a14:m>
                          <a:endParaRPr lang="en-GB" sz="32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743136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66299434"/>
                  </p:ext>
                </p:extLst>
              </p:nvPr>
            </p:nvGraphicFramePr>
            <p:xfrm>
              <a:off x="3437458" y="5636279"/>
              <a:ext cx="4254470" cy="57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27235">
                      <a:extLst>
                        <a:ext uri="{9D8B030D-6E8A-4147-A177-3AD203B41FA5}">
                          <a16:colId xmlns:a16="http://schemas.microsoft.com/office/drawing/2014/main" val="1729923545"/>
                        </a:ext>
                      </a:extLst>
                    </a:gridCol>
                    <a:gridCol w="2127235">
                      <a:extLst>
                        <a:ext uri="{9D8B030D-6E8A-4147-A177-3AD203B41FA5}">
                          <a16:colId xmlns:a16="http://schemas.microsoft.com/office/drawing/2014/main" val="94055141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t="-14583" r="-99714" b="-322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l="-100287" t="-14583" b="-322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431364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2609669"/>
                  </p:ext>
                </p:extLst>
              </p:nvPr>
            </p:nvGraphicFramePr>
            <p:xfrm>
              <a:off x="3437458" y="6184115"/>
              <a:ext cx="4254470" cy="57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27235">
                      <a:extLst>
                        <a:ext uri="{9D8B030D-6E8A-4147-A177-3AD203B41FA5}">
                          <a16:colId xmlns:a16="http://schemas.microsoft.com/office/drawing/2014/main" val="2007666509"/>
                        </a:ext>
                      </a:extLst>
                    </a:gridCol>
                    <a:gridCol w="2127235">
                      <a:extLst>
                        <a:ext uri="{9D8B030D-6E8A-4147-A177-3AD203B41FA5}">
                          <a16:colId xmlns:a16="http://schemas.microsoft.com/office/drawing/2014/main" val="35410315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GB" sz="3200" b="0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∈</m:t>
                                </m:r>
                                <m:r>
                                  <a:rPr lang="en-GB" sz="3200" b="0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ℝ</m:t>
                                </m:r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7030A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3200" b="0" i="1" dirty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3200" b="1" baseline="0" dirty="0">
                              <a:solidFill>
                                <a:srgbClr val="00B05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32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n-GB" sz="32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oMath>
                          </a14:m>
                          <a:endParaRPr lang="en-GB" sz="3200" b="1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63972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2609669"/>
                  </p:ext>
                </p:extLst>
              </p:nvPr>
            </p:nvGraphicFramePr>
            <p:xfrm>
              <a:off x="3437458" y="6184115"/>
              <a:ext cx="4254470" cy="579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27235">
                      <a:extLst>
                        <a:ext uri="{9D8B030D-6E8A-4147-A177-3AD203B41FA5}">
                          <a16:colId xmlns:a16="http://schemas.microsoft.com/office/drawing/2014/main" val="2007666509"/>
                        </a:ext>
                      </a:extLst>
                    </a:gridCol>
                    <a:gridCol w="2127235">
                      <a:extLst>
                        <a:ext uri="{9D8B030D-6E8A-4147-A177-3AD203B41FA5}">
                          <a16:colId xmlns:a16="http://schemas.microsoft.com/office/drawing/2014/main" val="3541031504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5"/>
                          <a:stretch>
                            <a:fillRect t="-15625" r="-99714" b="-31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5"/>
                          <a:stretch>
                            <a:fillRect l="-100287" t="-15625" b="-31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639723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5722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Inverse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15616" y="882545"/>
                <a:ext cx="6696744" cy="197374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𝑔</m:t>
                    </m:r>
                    <m:r>
                      <a:rPr lang="en-GB" sz="2400" b="0" i="1" smtClean="0">
                        <a:latin typeface="Cambria Math"/>
                      </a:rPr>
                      <m:t>(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2400" dirty="0"/>
                  <a:t> is defined as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/>
                          </a:rPr>
                          <m:t>−2</m:t>
                        </m:r>
                      </m:e>
                    </m:rad>
                    <m:r>
                      <a:rPr lang="en-GB" sz="2400" b="0" i="1" smtClean="0"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/>
                          </a:rPr>
                          <m:t>∈</m:t>
                        </m:r>
                        <m:r>
                          <a:rPr lang="en-GB" sz="2400" b="0" i="1" smtClean="0">
                            <a:latin typeface="Cambria Math"/>
                          </a:rPr>
                          <m:t>ℝ</m:t>
                        </m:r>
                        <m:r>
                          <a:rPr lang="en-GB" sz="2400" b="0" i="1" smtClean="0">
                            <a:latin typeface="Cambria Math"/>
                          </a:rPr>
                          <m:t>,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/>
                          </a:rPr>
                          <m:t>≥2</m:t>
                        </m:r>
                      </m:e>
                    </m:d>
                  </m:oMath>
                </a14:m>
                <a:endParaRPr lang="en-GB" sz="2400" dirty="0"/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Find the range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400" dirty="0"/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Calculate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GB" sz="2400" dirty="0"/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Sketch the graphs of both functions.</a:t>
                </a:r>
              </a:p>
              <a:p>
                <a:pPr marL="342900" indent="-342900">
                  <a:buAutoNum type="alphaLcParenR"/>
                </a:pPr>
                <a:r>
                  <a:rPr lang="en-GB" sz="2400" dirty="0"/>
                  <a:t>State the domain and range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𝑔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882545"/>
                <a:ext cx="6696744" cy="1973745"/>
              </a:xfrm>
              <a:prstGeom prst="rect">
                <a:avLst/>
              </a:prstGeom>
              <a:blipFill>
                <a:blip r:embed="rId2"/>
                <a:stretch>
                  <a:fillRect b="-170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58510" y="3772861"/>
                <a:ext cx="14761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≥0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10" y="3772861"/>
                <a:ext cx="1476164" cy="369332"/>
              </a:xfrm>
              <a:prstGeom prst="rect">
                <a:avLst/>
              </a:prstGeom>
              <a:blipFill>
                <a:blip r:embed="rId3"/>
                <a:stretch>
                  <a:fillRect l="-1240"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3918850" y="3840266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918850" y="6072514"/>
            <a:ext cx="24482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367122" y="5861093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122" y="5861093"/>
                <a:ext cx="28803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74834" y="3489307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834" y="3489307"/>
                <a:ext cx="288032" cy="369332"/>
              </a:xfrm>
              <a:prstGeom prst="rect">
                <a:avLst/>
              </a:prstGeom>
              <a:blipFill>
                <a:blip r:embed="rId5"/>
                <a:stretch>
                  <a:fillRect r="-6383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 14"/>
          <p:cNvSpPr/>
          <p:nvPr/>
        </p:nvSpPr>
        <p:spPr>
          <a:xfrm>
            <a:off x="4685819" y="5298075"/>
            <a:ext cx="1615857" cy="770114"/>
          </a:xfrm>
          <a:custGeom>
            <a:avLst/>
            <a:gdLst>
              <a:gd name="connsiteX0" fmla="*/ 0 w 1615857"/>
              <a:gd name="connsiteY0" fmla="*/ 770114 h 770114"/>
              <a:gd name="connsiteX1" fmla="*/ 263046 w 1615857"/>
              <a:gd name="connsiteY1" fmla="*/ 469489 h 770114"/>
              <a:gd name="connsiteX2" fmla="*/ 626301 w 1615857"/>
              <a:gd name="connsiteY2" fmla="*/ 218969 h 770114"/>
              <a:gd name="connsiteX3" fmla="*/ 1027134 w 1615857"/>
              <a:gd name="connsiteY3" fmla="*/ 68656 h 770114"/>
              <a:gd name="connsiteX4" fmla="*/ 1440493 w 1615857"/>
              <a:gd name="connsiteY4" fmla="*/ 6026 h 770114"/>
              <a:gd name="connsiteX5" fmla="*/ 1615857 w 1615857"/>
              <a:gd name="connsiteY5" fmla="*/ 6026 h 77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5857" h="770114">
                <a:moveTo>
                  <a:pt x="0" y="770114"/>
                </a:moveTo>
                <a:cubicBezTo>
                  <a:pt x="79331" y="665730"/>
                  <a:pt x="158663" y="561346"/>
                  <a:pt x="263046" y="469489"/>
                </a:cubicBezTo>
                <a:cubicBezTo>
                  <a:pt x="367429" y="377632"/>
                  <a:pt x="498953" y="285775"/>
                  <a:pt x="626301" y="218969"/>
                </a:cubicBezTo>
                <a:cubicBezTo>
                  <a:pt x="753649" y="152163"/>
                  <a:pt x="891435" y="104146"/>
                  <a:pt x="1027134" y="68656"/>
                </a:cubicBezTo>
                <a:cubicBezTo>
                  <a:pt x="1162833" y="33166"/>
                  <a:pt x="1342373" y="16464"/>
                  <a:pt x="1440493" y="6026"/>
                </a:cubicBezTo>
                <a:cubicBezTo>
                  <a:pt x="1538613" y="-4412"/>
                  <a:pt x="1577235" y="807"/>
                  <a:pt x="1615857" y="6026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 rot="16200000" flipV="1">
            <a:off x="3486200" y="3983908"/>
            <a:ext cx="1615857" cy="770114"/>
          </a:xfrm>
          <a:custGeom>
            <a:avLst/>
            <a:gdLst>
              <a:gd name="connsiteX0" fmla="*/ 0 w 1615857"/>
              <a:gd name="connsiteY0" fmla="*/ 770114 h 770114"/>
              <a:gd name="connsiteX1" fmla="*/ 263046 w 1615857"/>
              <a:gd name="connsiteY1" fmla="*/ 469489 h 770114"/>
              <a:gd name="connsiteX2" fmla="*/ 626301 w 1615857"/>
              <a:gd name="connsiteY2" fmla="*/ 218969 h 770114"/>
              <a:gd name="connsiteX3" fmla="*/ 1027134 w 1615857"/>
              <a:gd name="connsiteY3" fmla="*/ 68656 h 770114"/>
              <a:gd name="connsiteX4" fmla="*/ 1440493 w 1615857"/>
              <a:gd name="connsiteY4" fmla="*/ 6026 h 770114"/>
              <a:gd name="connsiteX5" fmla="*/ 1615857 w 1615857"/>
              <a:gd name="connsiteY5" fmla="*/ 6026 h 77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5857" h="770114">
                <a:moveTo>
                  <a:pt x="0" y="770114"/>
                </a:moveTo>
                <a:cubicBezTo>
                  <a:pt x="79331" y="665730"/>
                  <a:pt x="158663" y="561346"/>
                  <a:pt x="263046" y="469489"/>
                </a:cubicBezTo>
                <a:cubicBezTo>
                  <a:pt x="367429" y="377632"/>
                  <a:pt x="498953" y="285775"/>
                  <a:pt x="626301" y="218969"/>
                </a:cubicBezTo>
                <a:cubicBezTo>
                  <a:pt x="753649" y="152163"/>
                  <a:pt x="891435" y="104146"/>
                  <a:pt x="1027134" y="68656"/>
                </a:cubicBezTo>
                <a:cubicBezTo>
                  <a:pt x="1162833" y="33166"/>
                  <a:pt x="1342373" y="16464"/>
                  <a:pt x="1440493" y="6026"/>
                </a:cubicBezTo>
                <a:cubicBezTo>
                  <a:pt x="1538613" y="-4412"/>
                  <a:pt x="1577235" y="807"/>
                  <a:pt x="1615857" y="6026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26962" y="4956390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𝑔</m:t>
                      </m:r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962" y="4956390"/>
                <a:ext cx="1152128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659592" y="3999633"/>
                <a:ext cx="13678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592" y="3999633"/>
                <a:ext cx="1367819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66922" y="6072515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22" y="6072515"/>
                <a:ext cx="288032" cy="369332"/>
              </a:xfrm>
              <a:prstGeom prst="rect">
                <a:avLst/>
              </a:prstGeom>
              <a:blipFill>
                <a:blip r:embed="rId8"/>
                <a:stretch>
                  <a:fillRect r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30818" y="4992228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818" y="4992228"/>
                <a:ext cx="288032" cy="369332"/>
              </a:xfrm>
              <a:prstGeom prst="rect">
                <a:avLst/>
              </a:prstGeom>
              <a:blipFill>
                <a:blip r:embed="rId9"/>
                <a:stretch>
                  <a:fillRect r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318450" y="3772861"/>
            <a:ext cx="360040" cy="4114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18450" y="4414083"/>
            <a:ext cx="360040" cy="4114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191899" y="3683908"/>
            <a:ext cx="360040" cy="4114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674278" y="3573016"/>
            <a:ext cx="360040" cy="4114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055DCB0-3D7C-4664-AA99-78B39503289D}"/>
                  </a:ext>
                </a:extLst>
              </p:cNvPr>
              <p:cNvSpPr txBox="1"/>
              <p:nvPr/>
            </p:nvSpPr>
            <p:spPr>
              <a:xfrm>
                <a:off x="7195214" y="3573016"/>
                <a:ext cx="198022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Domain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is range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range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dirty="0"/>
                  <a:t> the domain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Domain: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Range: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055DCB0-3D7C-4664-AA99-78B3950328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214" y="3573016"/>
                <a:ext cx="1980220" cy="2862322"/>
              </a:xfrm>
              <a:prstGeom prst="rect">
                <a:avLst/>
              </a:prstGeom>
              <a:blipFill>
                <a:blip r:embed="rId10"/>
                <a:stretch>
                  <a:fillRect l="-2462" t="-1064" b="-8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39027" y="4401738"/>
                <a:ext cx="2569205" cy="1813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dirty="0">
                    <a:solidFill>
                      <a:prstClr val="black"/>
                    </a:solidFill>
                  </a:rPr>
                  <a:t>Start with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  <m:r>
                      <a:rPr lang="en-GB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GB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−2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prstClr val="black"/>
                    </a:solidFill>
                  </a:rPr>
                  <a:t> and make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prstClr val="black"/>
                    </a:solidFill>
                  </a:rPr>
                  <a:t> the subject, before swapping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prstClr val="black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prstClr val="black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prstClr val="black"/>
                    </a:solidFill>
                  </a:rPr>
                  <a:t>.</a:t>
                </a:r>
                <a:br>
                  <a:rPr lang="en-GB" dirty="0">
                    <a:solidFill>
                      <a:prstClr val="black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027" y="4401738"/>
                <a:ext cx="2569205" cy="1813060"/>
              </a:xfrm>
              <a:prstGeom prst="rect">
                <a:avLst/>
              </a:prstGeom>
              <a:blipFill>
                <a:blip r:embed="rId11"/>
                <a:stretch>
                  <a:fillRect l="-2138" r="-1425" b="-10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002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5" grpId="0" animBg="1"/>
      <p:bldP spid="16" grpId="0" animBg="1"/>
      <p:bldP spid="17" grpId="0"/>
      <p:bldP spid="18" grpId="0"/>
      <p:bldP spid="19" grpId="0"/>
      <p:bldP spid="20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21643</TotalTime>
  <Words>571</Words>
  <Application>Microsoft Macintosh PowerPoint</Application>
  <PresentationFormat>On-screen Show (4:3)</PresentationFormat>
  <Paragraphs>136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847</cp:revision>
  <dcterms:created xsi:type="dcterms:W3CDTF">2013-02-28T07:36:55Z</dcterms:created>
  <dcterms:modified xsi:type="dcterms:W3CDTF">2019-07-06T11:52:10Z</dcterms:modified>
</cp:coreProperties>
</file>