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34" r:id="rId2"/>
    <p:sldId id="523" r:id="rId3"/>
    <p:sldId id="533" r:id="rId4"/>
    <p:sldId id="536" r:id="rId5"/>
    <p:sldId id="531" r:id="rId6"/>
    <p:sldId id="538" r:id="rId7"/>
    <p:sldId id="537" r:id="rId8"/>
    <p:sldId id="524" r:id="rId9"/>
    <p:sldId id="532" r:id="rId10"/>
    <p:sldId id="525" r:id="rId11"/>
    <p:sldId id="526" r:id="rId12"/>
    <p:sldId id="529" r:id="rId13"/>
    <p:sldId id="539" r:id="rId14"/>
    <p:sldId id="54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Constant Acceleration</a:t>
            </a:r>
          </a:p>
          <a:p>
            <a:pPr algn="ctr"/>
            <a:r>
              <a:rPr lang="en-GB" sz="6600" b="1" dirty="0" smtClean="0"/>
              <a:t>- </a:t>
            </a:r>
            <a:r>
              <a:rPr lang="en-GB" sz="7200" dirty="0" smtClean="0"/>
              <a:t>SUVAT Horizontal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dirty="0" smtClean="0"/>
              <a:t>Chapter 9</a:t>
            </a:r>
            <a:endParaRPr lang="en-GB" sz="7200" dirty="0"/>
          </a:p>
          <a:p>
            <a:pPr algn="ctr"/>
            <a:r>
              <a:rPr lang="en-GB" sz="7200" dirty="0" smtClean="0"/>
              <a:t>(Part 3 of 4)</a:t>
            </a:r>
          </a:p>
        </p:txBody>
      </p:sp>
    </p:spTree>
    <p:extLst>
      <p:ext uri="{BB962C8B-B14F-4D97-AF65-F5344CB8AC3E}">
        <p14:creationId xmlns:p14="http://schemas.microsoft.com/office/powerpoint/2010/main" val="280789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2F93256-1F18-442F-A0B3-F02E2A104F8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40A2532-7EA1-4B12-BBFE-25D53302599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- SUVAT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9D963E6-1B6E-4D8E-B6F9-A800ADF45D9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5553F7-2588-45BC-93EB-30F33606E81C}"/>
                  </a:ext>
                </a:extLst>
              </p:cNvPr>
              <p:cNvSpPr txBox="1"/>
              <p:nvPr/>
            </p:nvSpPr>
            <p:spPr>
              <a:xfrm>
                <a:off x="179884" y="687709"/>
                <a:ext cx="8547248" cy="313932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A </a:t>
                </a:r>
                <a:r>
                  <a:rPr lang="en-GB" dirty="0"/>
                  <a:t>particle moves in a straight line from a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to a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with a constant deceleration 1.5 ms</a:t>
                </a:r>
                <a:r>
                  <a:rPr lang="en-GB" baseline="30000" dirty="0"/>
                  <a:t>-2</a:t>
                </a:r>
                <a:r>
                  <a:rPr lang="en-GB" dirty="0"/>
                  <a:t>. </a:t>
                </a:r>
                <a:r>
                  <a:rPr lang="en-GB" dirty="0" smtClean="0"/>
                  <a:t>The </a:t>
                </a:r>
                <a:r>
                  <a:rPr lang="en-GB" dirty="0"/>
                  <a:t>velocity of the particle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is 8 ms</a:t>
                </a:r>
                <a:r>
                  <a:rPr lang="en-GB" baseline="30000" dirty="0"/>
                  <a:t>-1</a:t>
                </a:r>
                <a:r>
                  <a:rPr lang="en-GB" dirty="0"/>
                  <a:t> and the velocity of the particle at B is </a:t>
                </a:r>
                <a:endParaRPr lang="en-GB" dirty="0" smtClean="0"/>
              </a:p>
              <a:p>
                <a:r>
                  <a:rPr lang="en-GB" dirty="0" smtClean="0"/>
                  <a:t>2 </a:t>
                </a:r>
                <a:r>
                  <a:rPr lang="en-GB" dirty="0"/>
                  <a:t>ms</a:t>
                </a:r>
                <a:r>
                  <a:rPr lang="en-GB" baseline="30000" dirty="0"/>
                  <a:t>-1</a:t>
                </a:r>
                <a:r>
                  <a:rPr lang="en-GB" dirty="0"/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the time taken for the particle to move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the distance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LcParenBoth"/>
                </a:pPr>
                <a:endParaRPr lang="en-GB" dirty="0"/>
              </a:p>
              <a:p>
                <a:r>
                  <a:rPr lang="en-GB" dirty="0"/>
                  <a:t>After reaching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the particle continues to move along the straight line with constant deceleration 1.5 ms</a:t>
                </a:r>
                <a:r>
                  <a:rPr lang="en-GB" baseline="30000" dirty="0"/>
                  <a:t>-2</a:t>
                </a:r>
                <a:r>
                  <a:rPr lang="en-GB" dirty="0"/>
                  <a:t>. </a:t>
                </a:r>
                <a:r>
                  <a:rPr lang="en-GB" dirty="0" smtClean="0"/>
                  <a:t>The </a:t>
                </a:r>
                <a:r>
                  <a:rPr lang="en-GB" dirty="0"/>
                  <a:t>particle is at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6 seconds after passing through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. </a:t>
                </a:r>
                <a:r>
                  <a:rPr lang="en-GB" dirty="0" smtClean="0"/>
                  <a:t>Find</a:t>
                </a:r>
                <a:r>
                  <a:rPr lang="en-GB" dirty="0"/>
                  <a:t>:</a:t>
                </a:r>
              </a:p>
              <a:p>
                <a:r>
                  <a:rPr lang="en-GB" dirty="0"/>
                  <a:t>(c) the velocity of the particle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(d) The distance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5553F7-2588-45BC-93EB-30F33606E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84" y="687709"/>
                <a:ext cx="8547248" cy="31393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1AFB847-D047-4495-9D07-A8A17A5E40DA}"/>
                  </a:ext>
                </a:extLst>
              </p:cNvPr>
              <p:cNvSpPr txBox="1"/>
              <p:nvPr/>
            </p:nvSpPr>
            <p:spPr>
              <a:xfrm>
                <a:off x="633140" y="4221088"/>
                <a:ext cx="1202556" cy="1477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=−1.5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r>
                  <a:rPr lang="en-GB" b="0" dirty="0"/>
                  <a:t/>
                </a:r>
                <a:br>
                  <a:rPr lang="en-GB" b="0" dirty="0"/>
                </a:br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1AFB847-D047-4495-9D07-A8A17A5E4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40" y="4221088"/>
                <a:ext cx="1202556" cy="14773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E4504E-4C51-4754-B632-CFB2D9D17D96}"/>
              </a:ext>
            </a:extLst>
          </p:cNvPr>
          <p:cNvCxnSpPr/>
          <p:nvPr/>
        </p:nvCxnSpPr>
        <p:spPr>
          <a:xfrm>
            <a:off x="4426184" y="4017698"/>
            <a:ext cx="0" cy="2914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63F438-DCCE-43CA-9A44-545B5316627E}"/>
                  </a:ext>
                </a:extLst>
              </p:cNvPr>
              <p:cNvSpPr txBox="1"/>
              <p:nvPr/>
            </p:nvSpPr>
            <p:spPr>
              <a:xfrm>
                <a:off x="6372200" y="4132247"/>
                <a:ext cx="2520280" cy="1512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𝑎𝑡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−1.5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×6=−1</m:t>
                      </m:r>
                    </m:oMath>
                  </m:oMathPara>
                </a14:m>
                <a:endParaRPr lang="en-GB" dirty="0" smtClean="0"/>
              </a:p>
              <a:p>
                <a:pPr algn="ctr"/>
                <a:endParaRPr lang="en-GB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dirty="0"/>
                  <a:t> velocity is </a:t>
                </a:r>
                <a:r>
                  <a:rPr lang="en-GB" b="1" dirty="0"/>
                  <a:t>1ms</a:t>
                </a:r>
                <a:r>
                  <a:rPr lang="en-GB" b="1" baseline="30000" dirty="0"/>
                  <a:t>-1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</m:acc>
                  </m:oMath>
                </a14:m>
                <a:r>
                  <a:rPr lang="en-GB" dirty="0"/>
                  <a:t> </a:t>
                </a:r>
                <a:endParaRPr lang="en-GB" dirty="0" smtClean="0"/>
              </a:p>
              <a:p>
                <a:pPr algn="ctr"/>
                <a:r>
                  <a:rPr lang="en-GB" dirty="0" smtClean="0"/>
                  <a:t>(</a:t>
                </a:r>
                <a:r>
                  <a:rPr lang="en-GB" dirty="0"/>
                  <a:t>i.e. backwards</a:t>
                </a:r>
                <a:r>
                  <a:rPr lang="en-GB" dirty="0" smtClean="0"/>
                  <a:t>)</a:t>
                </a:r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63F438-DCCE-43CA-9A44-545B531662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132247"/>
                <a:ext cx="2520280" cy="1512786"/>
              </a:xfrm>
              <a:prstGeom prst="rect">
                <a:avLst/>
              </a:prstGeom>
              <a:blipFill>
                <a:blip r:embed="rId4"/>
                <a:stretch>
                  <a:fillRect b="-5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C6FD9FC2-5D2C-4108-B4DA-5DC7B06ADD47}"/>
              </a:ext>
            </a:extLst>
          </p:cNvPr>
          <p:cNvSpPr/>
          <p:nvPr/>
        </p:nvSpPr>
        <p:spPr>
          <a:xfrm>
            <a:off x="283484" y="4263618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3B27C6-F8C6-4CFE-BEC1-76C91DC55957}"/>
              </a:ext>
            </a:extLst>
          </p:cNvPr>
          <p:cNvSpPr/>
          <p:nvPr/>
        </p:nvSpPr>
        <p:spPr>
          <a:xfrm>
            <a:off x="4688692" y="4249529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D69E48-F15C-48AF-AA12-E118AA3FF622}"/>
              </a:ext>
            </a:extLst>
          </p:cNvPr>
          <p:cNvSpPr/>
          <p:nvPr/>
        </p:nvSpPr>
        <p:spPr>
          <a:xfrm>
            <a:off x="4710253" y="6156350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77ACB5-CF72-40B5-A084-8D6FEBDFAF33}"/>
              </a:ext>
            </a:extLst>
          </p:cNvPr>
          <p:cNvSpPr/>
          <p:nvPr/>
        </p:nvSpPr>
        <p:spPr>
          <a:xfrm>
            <a:off x="283484" y="5950882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260379" y="5977631"/>
                <a:ext cx="3327129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8−1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×6=</m:t>
                    </m:r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𝟐𝟏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1" dirty="0">
                    <a:solidFill>
                      <a:prstClr val="black"/>
                    </a:solidFill>
                  </a:rPr>
                  <a:t>m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379" y="5977631"/>
                <a:ext cx="3327129" cy="506870"/>
              </a:xfrm>
              <a:prstGeom prst="rect">
                <a:avLst/>
              </a:prstGeom>
              <a:blipFill>
                <a:blip r:embed="rId5"/>
                <a:stretch>
                  <a:fillRect r="-1282"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747268" y="5898541"/>
                <a:ext cx="3327129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8+2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×4=</m:t>
                    </m:r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GB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1" dirty="0">
                    <a:solidFill>
                      <a:prstClr val="black"/>
                    </a:solidFill>
                  </a:rPr>
                  <a:t>m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68" y="5898541"/>
                <a:ext cx="3327129" cy="506870"/>
              </a:xfrm>
              <a:prstGeom prst="rect">
                <a:avLst/>
              </a:prstGeom>
              <a:blipFill>
                <a:blip r:embed="rId6"/>
                <a:stretch>
                  <a:fillRect r="-1468"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029384" y="4221088"/>
                <a:ext cx="1566492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𝑎𝑡</m:t>
                      </m:r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2=8−1.5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r>
                  <a:rPr lang="en-GB" dirty="0">
                    <a:solidFill>
                      <a:prstClr val="black"/>
                    </a:solidFill>
                  </a:rPr>
                  <a:t/>
                </a:r>
                <a:br>
                  <a:rPr lang="en-GB" dirty="0">
                    <a:solidFill>
                      <a:prstClr val="black"/>
                    </a:solidFill>
                  </a:rPr>
                </a:br>
                <a14:m>
                  <m:oMath xmlns:m="http://schemas.openxmlformats.org/officeDocument/2006/math"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GB" b="1" dirty="0">
                    <a:solidFill>
                      <a:prstClr val="black"/>
                    </a:solidFill>
                  </a:rPr>
                  <a:t> </a:t>
                </a:r>
                <a:r>
                  <a:rPr lang="en-GB" b="1" dirty="0" smtClean="0">
                    <a:solidFill>
                      <a:prstClr val="black"/>
                    </a:solidFill>
                  </a:rPr>
                  <a:t>seconds</a:t>
                </a:r>
                <a:endParaRPr lang="en-GB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384" y="4221088"/>
                <a:ext cx="1566492" cy="923330"/>
              </a:xfrm>
              <a:prstGeom prst="rect">
                <a:avLst/>
              </a:prstGeom>
              <a:blipFill>
                <a:blip r:embed="rId7"/>
                <a:stretch>
                  <a:fillRect r="-778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162654" y="4159663"/>
                <a:ext cx="1148904" cy="14773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 smtClean="0">
                    <a:latin typeface="Cambria Math" panose="02040503050406030204" pitchFamily="18" charset="0"/>
                  </a:rPr>
                  <a:t>s</a:t>
                </a:r>
                <a:r>
                  <a:rPr lang="en-GB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n-GB" dirty="0" smtClean="0">
                    <a:latin typeface="Cambria Math" panose="02040503050406030204" pitchFamily="18" charset="0"/>
                  </a:rPr>
                  <a:t>= 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=−1.5</m:t>
                      </m:r>
                    </m:oMath>
                  </m:oMathPara>
                </a14:m>
                <a:endParaRPr lang="en-GB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654" y="4159663"/>
                <a:ext cx="1148904" cy="1477328"/>
              </a:xfrm>
              <a:prstGeom prst="rect">
                <a:avLst/>
              </a:prstGeom>
              <a:blipFill>
                <a:blip r:embed="rId8"/>
                <a:stretch>
                  <a:fillRect l="-4787" t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999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7" grpId="0"/>
      <p:bldP spid="19" grpId="0"/>
      <p:bldP spid="9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0337344-D814-4B34-B8BE-1B620A31403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9D3BDDE-F1E4-45DF-B8E6-25CF207E431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- SUVAT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2AF05D5-D70D-4ED7-B775-13AE285F83D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887DFF6-26D3-4D4E-AE97-62E96EEA016A}"/>
              </a:ext>
            </a:extLst>
          </p:cNvPr>
          <p:cNvSpPr txBox="1"/>
          <p:nvPr/>
        </p:nvSpPr>
        <p:spPr>
          <a:xfrm>
            <a:off x="179512" y="777306"/>
            <a:ext cx="8619256" cy="224676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 </a:t>
            </a:r>
            <a:r>
              <a:rPr lang="en-GB" sz="2000" dirty="0"/>
              <a:t>car moves from traffic lights along a straight road with constant acceleration. The car starts from rest at the traffic lights and 30 second later the car passes a speed-trap where it is registered as travelling at 45 km h</a:t>
            </a:r>
            <a:r>
              <a:rPr lang="en-GB" sz="2000" baseline="30000" dirty="0"/>
              <a:t>-1</a:t>
            </a:r>
            <a:r>
              <a:rPr lang="en-GB" sz="2000" dirty="0"/>
              <a:t>. </a:t>
            </a:r>
            <a:endParaRPr lang="en-GB" sz="2000" dirty="0" smtClean="0"/>
          </a:p>
          <a:p>
            <a:r>
              <a:rPr lang="en-GB" sz="2000" dirty="0" smtClean="0"/>
              <a:t>Find:</a:t>
            </a:r>
          </a:p>
          <a:p>
            <a:pPr marL="342900" indent="-342900">
              <a:buAutoNum type="alphaLcParenBoth"/>
            </a:pPr>
            <a:r>
              <a:rPr lang="en-GB" sz="2000" dirty="0" smtClean="0"/>
              <a:t>the </a:t>
            </a:r>
            <a:r>
              <a:rPr lang="en-GB" sz="2000" dirty="0"/>
              <a:t>acceleration of the </a:t>
            </a:r>
            <a:r>
              <a:rPr lang="en-GB" sz="2000" dirty="0" smtClean="0"/>
              <a:t>car</a:t>
            </a:r>
          </a:p>
          <a:p>
            <a:pPr marL="342900" indent="-342900">
              <a:buAutoNum type="alphaLcParenBoth"/>
            </a:pPr>
            <a:endParaRPr lang="en-GB" sz="2000" dirty="0"/>
          </a:p>
          <a:p>
            <a:pPr marL="342900" indent="-342900">
              <a:buAutoNum type="alphaLcParenBoth"/>
            </a:pPr>
            <a:r>
              <a:rPr lang="en-GB" sz="2000" dirty="0"/>
              <a:t>the distance between the traffic lights and the speed-trap.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AD48CC1-E8C2-4AC1-9DC9-C38900F51819}"/>
                  </a:ext>
                </a:extLst>
              </p:cNvPr>
              <p:cNvSpPr txBox="1"/>
              <p:nvPr/>
            </p:nvSpPr>
            <p:spPr>
              <a:xfrm>
                <a:off x="395536" y="4226615"/>
                <a:ext cx="144016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=12.5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AD48CC1-E8C2-4AC1-9DC9-C38900F518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226615"/>
                <a:ext cx="1440160" cy="1938992"/>
              </a:xfrm>
              <a:prstGeom prst="rect">
                <a:avLst/>
              </a:prstGeom>
              <a:blipFill>
                <a:blip r:embed="rId2"/>
                <a:stretch>
                  <a:fillRect l="-4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AD479E6E-6821-4BDE-B900-2CEC9228C4C6}"/>
              </a:ext>
            </a:extLst>
          </p:cNvPr>
          <p:cNvSpPr/>
          <p:nvPr/>
        </p:nvSpPr>
        <p:spPr>
          <a:xfrm>
            <a:off x="343320" y="3500441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E34D03-899E-42D9-A4D3-1E031B2FA371}"/>
              </a:ext>
            </a:extLst>
          </p:cNvPr>
          <p:cNvSpPr/>
          <p:nvPr/>
        </p:nvSpPr>
        <p:spPr>
          <a:xfrm>
            <a:off x="4544580" y="3535283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915891" y="3356992"/>
                <a:ext cx="2939203" cy="2860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0+12.5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×30</m:t>
                      </m:r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𝟏𝟖𝟕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b="1" dirty="0">
                    <a:solidFill>
                      <a:prstClr val="black"/>
                    </a:solidFill>
                  </a:rPr>
                  <a:t>m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891" y="3356992"/>
                <a:ext cx="2939203" cy="2860014"/>
              </a:xfrm>
              <a:prstGeom prst="rect">
                <a:avLst/>
              </a:prstGeom>
              <a:blipFill>
                <a:blip r:embed="rId3"/>
                <a:stretch>
                  <a:fillRect b="-4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029025" y="4149080"/>
                <a:ext cx="2485829" cy="22686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GB" sz="240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i="1" dirty="0">
                    <a:latin typeface="Cambria Math" panose="02040503050406030204" pitchFamily="18" charset="0"/>
                  </a:rPr>
                  <a:t/>
                </a:r>
                <a:br>
                  <a:rPr lang="en-GB" sz="24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12.5=0+30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GB" sz="24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𝒎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025" y="4149080"/>
                <a:ext cx="2485829" cy="22686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26393" y="3317864"/>
                <a:ext cx="2872774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45×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3600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=12.5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393" y="3317864"/>
                <a:ext cx="2872774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78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EBF3253-794C-475C-B2D0-291C8B9FE64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0C2BEC3-AEF8-4FC1-B7A7-EE17935A4E3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Constant Acceleration - suvat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69C25CA-065C-421C-8D92-CE7E218D0FE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FEDFC67-AFF7-4141-8971-1A98A98DF9C3}"/>
                  </a:ext>
                </a:extLst>
              </p:cNvPr>
              <p:cNvSpPr txBox="1"/>
              <p:nvPr/>
            </p:nvSpPr>
            <p:spPr>
              <a:xfrm>
                <a:off x="327898" y="771562"/>
                <a:ext cx="8518211" cy="16312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A </a:t>
                </a:r>
                <a:r>
                  <a:rPr lang="en-GB" sz="2000" dirty="0"/>
                  <a:t>particle is moving in a straight horizontal line with constant deceleration </a:t>
                </a:r>
                <a:endParaRPr lang="en-GB" sz="2000" dirty="0" smtClean="0"/>
              </a:p>
              <a:p>
                <a:r>
                  <a:rPr lang="en-GB" sz="2000" dirty="0" smtClean="0"/>
                  <a:t>4 </a:t>
                </a:r>
                <a:r>
                  <a:rPr lang="en-GB" sz="2000" dirty="0"/>
                  <a:t>ms</a:t>
                </a:r>
                <a:r>
                  <a:rPr lang="en-GB" sz="2000" baseline="30000" dirty="0"/>
                  <a:t>-2</a:t>
                </a:r>
                <a:r>
                  <a:rPr lang="en-GB" sz="2000" dirty="0"/>
                  <a:t>.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 with speed 13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 travelling towards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2000" dirty="0"/>
                  <a:t> m. 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times when the particle passes through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2000" b="0" dirty="0"/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when the particle returns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FEDFC67-AFF7-4141-8971-1A98A98DF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98" y="771562"/>
                <a:ext cx="8518211" cy="1631216"/>
              </a:xfrm>
              <a:prstGeom prst="rect">
                <a:avLst/>
              </a:prstGeom>
              <a:blipFill>
                <a:blip r:embed="rId2"/>
                <a:stretch>
                  <a:fillRect b="-67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B133F9F-ABE1-427B-8FE1-E5226438A419}"/>
                  </a:ext>
                </a:extLst>
              </p:cNvPr>
              <p:cNvSpPr txBox="1"/>
              <p:nvPr/>
            </p:nvSpPr>
            <p:spPr>
              <a:xfrm>
                <a:off x="827584" y="2492896"/>
                <a:ext cx="1296144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=20 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GB" sz="2400" dirty="0">
                    <a:latin typeface="Cambria Math" panose="02040503050406030204" pitchFamily="18" charset="0"/>
                  </a:rPr>
                  <a:t>v</a:t>
                </a:r>
                <a:r>
                  <a:rPr lang="en-GB" sz="2400" dirty="0" smtClean="0">
                    <a:latin typeface="Cambria Math" panose="02040503050406030204" pitchFamily="18" charset="0"/>
                  </a:rPr>
                  <a:t> = ?</a:t>
                </a:r>
                <a:endParaRPr lang="en-GB" sz="2400" b="0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=? </m:t>
                      </m:r>
                    </m:oMath>
                  </m:oMathPara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B133F9F-ABE1-427B-8FE1-E5226438A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492896"/>
                <a:ext cx="1296144" cy="1938992"/>
              </a:xfrm>
              <a:prstGeom prst="rect">
                <a:avLst/>
              </a:prstGeom>
              <a:blipFill>
                <a:blip r:embed="rId3"/>
                <a:stretch>
                  <a:fillRect l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9D55A5-73DC-464D-A9D4-46B06B601920}"/>
                  </a:ext>
                </a:extLst>
              </p:cNvPr>
              <p:cNvSpPr txBox="1"/>
              <p:nvPr/>
            </p:nvSpPr>
            <p:spPr>
              <a:xfrm>
                <a:off x="5248376" y="2575213"/>
                <a:ext cx="119583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GB" sz="2400" dirty="0">
                    <a:latin typeface="Cambria Math" panose="02040503050406030204" pitchFamily="18" charset="0"/>
                  </a:rPr>
                  <a:t>v</a:t>
                </a:r>
                <a:r>
                  <a:rPr lang="en-GB" sz="2400" b="0" dirty="0" smtClean="0">
                    <a:latin typeface="Cambria Math" panose="02040503050406030204" pitchFamily="18" charset="0"/>
                  </a:rPr>
                  <a:t> = 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9D55A5-73DC-464D-A9D4-46B06B601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376" y="2575213"/>
                <a:ext cx="1195832" cy="1938992"/>
              </a:xfrm>
              <a:prstGeom prst="rect">
                <a:avLst/>
              </a:prstGeom>
              <a:blipFill>
                <a:blip r:embed="rId4"/>
                <a:stretch>
                  <a:fillRect l="-8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29083E81-73E3-4021-A03C-D72645E57792}"/>
              </a:ext>
            </a:extLst>
          </p:cNvPr>
          <p:cNvSpPr/>
          <p:nvPr/>
        </p:nvSpPr>
        <p:spPr>
          <a:xfrm>
            <a:off x="442044" y="2575213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385B2E-2C38-4351-A820-D1D58E381030}"/>
              </a:ext>
            </a:extLst>
          </p:cNvPr>
          <p:cNvSpPr/>
          <p:nvPr/>
        </p:nvSpPr>
        <p:spPr>
          <a:xfrm>
            <a:off x="4765328" y="2575213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51720" y="2996952"/>
                <a:ext cx="2430016" cy="3673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20=13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×4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−13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+20=0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2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GB" sz="2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2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996952"/>
                <a:ext cx="2430016" cy="36738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84168" y="3308504"/>
                <a:ext cx="2952328" cy="33991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0=13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13−2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  <a:p>
                <a:pPr lvl="0"/>
                <a:endParaRPr lang="en-GB" sz="20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000" b="1" dirty="0">
                    <a:solidFill>
                      <a:prstClr val="black"/>
                    </a:solidFill>
                  </a:rPr>
                  <a:t>Particle returns after 6.5 s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308504"/>
                <a:ext cx="2952328" cy="3399136"/>
              </a:xfrm>
              <a:prstGeom prst="rect">
                <a:avLst/>
              </a:prstGeom>
              <a:blipFill>
                <a:blip r:embed="rId6"/>
                <a:stretch>
                  <a:fillRect l="-2066" r="-826" b="-23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524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140-141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Q4-6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Q7-9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Q10-13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6817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145-146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Q1-4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Q5-7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Q8-10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Q11-15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69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7ACBDEE-B8A2-47E6-9FD9-762877666E83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20AACE3-822E-45EC-B80F-D2858D1CBC7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 smtClean="0">
                  <a:latin typeface="+mj-lt"/>
                </a:rPr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SUVAT </a:t>
              </a:r>
              <a:r>
                <a:rPr lang="en-GB" sz="3200" dirty="0" smtClean="0">
                  <a:solidFill>
                    <a:prstClr val="white"/>
                  </a:solidFill>
                </a:rPr>
                <a:t>Equations</a:t>
              </a:r>
              <a:endParaRPr lang="en-GB" sz="3200" dirty="0">
                <a:solidFill>
                  <a:prstClr val="white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EF3112C-78CC-4A6C-996C-74E7C35259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A63D11-D310-49F5-B8AC-4397F11D8696}"/>
                  </a:ext>
                </a:extLst>
              </p:cNvPr>
              <p:cNvSpPr txBox="1"/>
              <p:nvPr/>
            </p:nvSpPr>
            <p:spPr>
              <a:xfrm>
                <a:off x="2267744" y="836712"/>
                <a:ext cx="5976664" cy="5724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5400" dirty="0"/>
                  <a:t>:  </a:t>
                </a:r>
                <a:r>
                  <a:rPr lang="en-GB" sz="5400" dirty="0" smtClean="0"/>
                  <a:t>displacement</a:t>
                </a:r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GB" sz="5400" dirty="0"/>
                  <a:t>:  initial </a:t>
                </a:r>
                <a:r>
                  <a:rPr lang="en-GB" sz="5400" dirty="0" smtClean="0"/>
                  <a:t>velocity</a:t>
                </a:r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5400" dirty="0"/>
                  <a:t>:  final </a:t>
                </a:r>
                <a:r>
                  <a:rPr lang="en-GB" sz="5400" dirty="0" smtClean="0"/>
                  <a:t>velocity</a:t>
                </a:r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5400" dirty="0"/>
                  <a:t>:  </a:t>
                </a:r>
                <a:r>
                  <a:rPr lang="en-GB" sz="5400" dirty="0" smtClean="0"/>
                  <a:t>acceleration</a:t>
                </a:r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5400" dirty="0"/>
                  <a:t>:  time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A63D11-D310-49F5-B8AC-4397F11D8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836712"/>
                <a:ext cx="5976664" cy="5724644"/>
              </a:xfrm>
              <a:prstGeom prst="rect">
                <a:avLst/>
              </a:prstGeom>
              <a:blipFill>
                <a:blip r:embed="rId2"/>
                <a:stretch>
                  <a:fillRect l="-612" t="-2875" b="-56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05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7ACBDEE-B8A2-47E6-9FD9-762877666E8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20AACE3-822E-45EC-B80F-D2858D1CBC7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 smtClean="0">
                  <a:latin typeface="+mj-lt"/>
                </a:rPr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SUVAT Equations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EF3112C-78CC-4A6C-996C-74E7C35259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952F2AB-0F5F-4AF5-899B-F5CD14356BA8}"/>
              </a:ext>
            </a:extLst>
          </p:cNvPr>
          <p:cNvSpPr txBox="1"/>
          <p:nvPr/>
        </p:nvSpPr>
        <p:spPr>
          <a:xfrm>
            <a:off x="499531" y="740276"/>
            <a:ext cx="8115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SUVAT equations are to be used when you have </a:t>
            </a:r>
            <a:r>
              <a:rPr lang="en-GB" sz="4000" b="1" dirty="0" smtClean="0"/>
              <a:t>constant acceleration</a:t>
            </a:r>
            <a:r>
              <a:rPr lang="en-GB" sz="4000" dirty="0"/>
              <a:t>.</a:t>
            </a:r>
            <a:endParaRPr lang="en-GB" sz="4000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026675"/>
              </p:ext>
            </p:extLst>
          </p:nvPr>
        </p:nvGraphicFramePr>
        <p:xfrm>
          <a:off x="611560" y="2204864"/>
          <a:ext cx="7891854" cy="4253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5927">
                  <a:extLst>
                    <a:ext uri="{9D8B030D-6E8A-4147-A177-3AD203B41FA5}">
                      <a16:colId xmlns:a16="http://schemas.microsoft.com/office/drawing/2014/main" val="1912765672"/>
                    </a:ext>
                  </a:extLst>
                </a:gridCol>
                <a:gridCol w="3945927">
                  <a:extLst>
                    <a:ext uri="{9D8B030D-6E8A-4147-A177-3AD203B41FA5}">
                      <a16:colId xmlns:a16="http://schemas.microsoft.com/office/drawing/2014/main" val="1174445155"/>
                    </a:ext>
                  </a:extLst>
                </a:gridCol>
              </a:tblGrid>
              <a:tr h="21269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78551"/>
                  </a:ext>
                </a:extLst>
              </a:tr>
              <a:tr h="21269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65889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99592" y="2780928"/>
                <a:ext cx="293195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780928"/>
                <a:ext cx="2931956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7358" y="4581128"/>
                <a:ext cx="3816424" cy="16137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58" y="4581128"/>
                <a:ext cx="3816424" cy="1613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681599" y="2799321"/>
                <a:ext cx="382181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𝑎𝑠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599" y="2799321"/>
                <a:ext cx="3821815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679015" y="4707989"/>
                <a:ext cx="3787398" cy="1359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015" y="4707989"/>
                <a:ext cx="3787398" cy="13599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221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7ACBDEE-B8A2-47E6-9FD9-762877666E8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20AACE3-822E-45EC-B80F-D2858D1CBC7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Constant Acceleration – SUVAT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EF3112C-78CC-4A6C-996C-74E7C35259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A63D11-D310-49F5-B8AC-4397F11D8696}"/>
                  </a:ext>
                </a:extLst>
              </p:cNvPr>
              <p:cNvSpPr txBox="1"/>
              <p:nvPr/>
            </p:nvSpPr>
            <p:spPr>
              <a:xfrm>
                <a:off x="3563888" y="1762407"/>
                <a:ext cx="1548172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sz="44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400" dirty="0"/>
                  <a:t>  </a:t>
                </a:r>
                <a:endParaRPr lang="en-GB" sz="4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4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4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4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4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A63D11-D310-49F5-B8AC-4397F11D8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1762407"/>
                <a:ext cx="1548172" cy="34778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71600" y="685189"/>
            <a:ext cx="7344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For each question write out </a:t>
            </a:r>
            <a:r>
              <a:rPr lang="en-GB" sz="3200" b="1" dirty="0" smtClean="0"/>
              <a:t>SUVAT</a:t>
            </a:r>
            <a:r>
              <a:rPr lang="en-GB" sz="3200" dirty="0" smtClean="0"/>
              <a:t> </a:t>
            </a:r>
          </a:p>
          <a:p>
            <a:pPr algn="ctr"/>
            <a:r>
              <a:rPr lang="en-GB" sz="3200" dirty="0"/>
              <a:t>a</a:t>
            </a:r>
            <a:r>
              <a:rPr lang="en-GB" sz="3200" dirty="0" smtClean="0"/>
              <a:t>nd identify the information you know. 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5445224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Then identify which </a:t>
            </a:r>
            <a:r>
              <a:rPr lang="en-GB" sz="3200" b="1" dirty="0" smtClean="0"/>
              <a:t>SUVAT</a:t>
            </a:r>
            <a:r>
              <a:rPr lang="en-GB" sz="3200" dirty="0" smtClean="0"/>
              <a:t> equation </a:t>
            </a:r>
          </a:p>
          <a:p>
            <a:pPr algn="ctr"/>
            <a:r>
              <a:rPr lang="en-GB" sz="3200" dirty="0"/>
              <a:t>y</a:t>
            </a:r>
            <a:r>
              <a:rPr lang="en-GB" sz="3200" dirty="0" smtClean="0"/>
              <a:t>ou can use that only gives you one unknown.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9630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7C463B3-DF50-4EFE-8BF5-4A7B23F068E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DEEE7DE7-3B78-4C00-B543-B5C6B23FAD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/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SUVAT Equations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450AC6E-A3CB-4870-AC15-40F0E686C34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655104" y="792330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Forward</a:t>
            </a:r>
            <a:r>
              <a:rPr lang="en-GB" sz="4000" dirty="0" smtClean="0"/>
              <a:t> motion is </a:t>
            </a:r>
            <a:r>
              <a:rPr lang="en-GB" sz="4000" b="1" dirty="0" smtClean="0"/>
              <a:t>positive</a:t>
            </a:r>
            <a:endParaRPr lang="en-GB" sz="4000" b="1" dirty="0"/>
          </a:p>
        </p:txBody>
      </p:sp>
      <p:sp>
        <p:nvSpPr>
          <p:cNvPr id="11" name="Oval 10"/>
          <p:cNvSpPr/>
          <p:nvPr/>
        </p:nvSpPr>
        <p:spPr>
          <a:xfrm>
            <a:off x="4247964" y="1764942"/>
            <a:ext cx="792088" cy="7920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36096" y="2160986"/>
            <a:ext cx="1440160" cy="0"/>
          </a:xfrm>
          <a:prstGeom prst="straightConnector1">
            <a:avLst/>
          </a:prstGeom>
          <a:ln w="76200">
            <a:solidFill>
              <a:srgbClr val="00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20272" y="183782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5 ms</a:t>
            </a:r>
            <a:r>
              <a:rPr lang="en-GB" sz="3600" baseline="30000" dirty="0" smtClean="0"/>
              <a:t>-1</a:t>
            </a:r>
            <a:endParaRPr lang="en-GB" sz="3600" baseline="30000" dirty="0"/>
          </a:p>
        </p:txBody>
      </p:sp>
      <p:sp>
        <p:nvSpPr>
          <p:cNvPr id="39" name="TextBox 38"/>
          <p:cNvSpPr txBox="1"/>
          <p:nvPr/>
        </p:nvSpPr>
        <p:spPr>
          <a:xfrm>
            <a:off x="1511660" y="3564275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Backward</a:t>
            </a:r>
            <a:r>
              <a:rPr lang="en-GB" sz="4000" dirty="0" smtClean="0"/>
              <a:t> motion is </a:t>
            </a:r>
            <a:r>
              <a:rPr lang="en-GB" sz="4000" b="1" dirty="0" smtClean="0"/>
              <a:t>negative</a:t>
            </a:r>
            <a:endParaRPr lang="en-GB" sz="4000" b="1" dirty="0"/>
          </a:p>
        </p:txBody>
      </p:sp>
      <p:sp>
        <p:nvSpPr>
          <p:cNvPr id="40" name="Oval 39"/>
          <p:cNvSpPr/>
          <p:nvPr/>
        </p:nvSpPr>
        <p:spPr>
          <a:xfrm>
            <a:off x="4319972" y="4584649"/>
            <a:ext cx="792088" cy="7920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2411760" y="4948858"/>
            <a:ext cx="1368152" cy="1"/>
          </a:xfrm>
          <a:prstGeom prst="straightConnector1">
            <a:avLst/>
          </a:prstGeom>
          <a:ln w="762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11560" y="4584649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-5 ms</a:t>
            </a:r>
            <a:r>
              <a:rPr lang="en-GB" sz="3600" baseline="30000" dirty="0" smtClean="0"/>
              <a:t>-1</a:t>
            </a:r>
            <a:endParaRPr lang="en-GB" sz="36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20272" y="2659046"/>
                <a:ext cx="1368152" cy="814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GB" sz="4000" dirty="0" smtClean="0"/>
                  <a:t> = 5</a:t>
                </a:r>
                <a:endParaRPr lang="en-GB" sz="4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2659046"/>
                <a:ext cx="1368152" cy="814005"/>
              </a:xfrm>
              <a:prstGeom prst="rect">
                <a:avLst/>
              </a:prstGeom>
              <a:blipFill>
                <a:blip r:embed="rId2"/>
                <a:stretch>
                  <a:fillRect t="-746" r="-12054" b="-30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5837" y="5555459"/>
                <a:ext cx="1529111" cy="814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GB" sz="4000" dirty="0" smtClean="0"/>
                  <a:t> = -5</a:t>
                </a:r>
                <a:endParaRPr lang="en-GB" sz="4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37" y="5555459"/>
                <a:ext cx="1529111" cy="814005"/>
              </a:xfrm>
              <a:prstGeom prst="rect">
                <a:avLst/>
              </a:prstGeom>
              <a:blipFill>
                <a:blip r:embed="rId3"/>
                <a:stretch>
                  <a:fillRect t="-746" r="-9960" b="-30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051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7C463B3-DF50-4EFE-8BF5-4A7B23F068E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DEEE7DE7-3B78-4C00-B543-B5C6B23FAD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/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SUVAT Equations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450AC6E-A3CB-4870-AC15-40F0E686C34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241916" y="776403"/>
            <a:ext cx="680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Acceleration</a:t>
            </a:r>
            <a:r>
              <a:rPr lang="en-GB" sz="4000" dirty="0" smtClean="0"/>
              <a:t> motion is </a:t>
            </a:r>
            <a:r>
              <a:rPr lang="en-GB" sz="4000" b="1" dirty="0" smtClean="0"/>
              <a:t>positive</a:t>
            </a:r>
            <a:endParaRPr lang="en-GB" sz="4000" b="1" dirty="0"/>
          </a:p>
        </p:txBody>
      </p:sp>
      <p:sp>
        <p:nvSpPr>
          <p:cNvPr id="11" name="Oval 10"/>
          <p:cNvSpPr/>
          <p:nvPr/>
        </p:nvSpPr>
        <p:spPr>
          <a:xfrm>
            <a:off x="3887924" y="2300459"/>
            <a:ext cx="792088" cy="7920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127870" y="14978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5 ms</a:t>
            </a:r>
            <a:r>
              <a:rPr lang="en-GB" sz="3600" baseline="30000" dirty="0" smtClean="0"/>
              <a:t>-2</a:t>
            </a:r>
            <a:endParaRPr lang="en-GB" sz="3600" baseline="30000" dirty="0"/>
          </a:p>
        </p:txBody>
      </p:sp>
      <p:sp>
        <p:nvSpPr>
          <p:cNvPr id="39" name="TextBox 38"/>
          <p:cNvSpPr txBox="1"/>
          <p:nvPr/>
        </p:nvSpPr>
        <p:spPr>
          <a:xfrm>
            <a:off x="996741" y="3587073"/>
            <a:ext cx="7294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Deceleration</a:t>
            </a:r>
            <a:r>
              <a:rPr lang="en-GB" sz="4000" dirty="0" smtClean="0"/>
              <a:t> motion is </a:t>
            </a:r>
            <a:r>
              <a:rPr lang="en-GB" sz="4000" b="1" dirty="0" smtClean="0"/>
              <a:t>negative</a:t>
            </a:r>
            <a:endParaRPr lang="en-GB" sz="4000" b="1" dirty="0"/>
          </a:p>
        </p:txBody>
      </p:sp>
      <p:sp>
        <p:nvSpPr>
          <p:cNvPr id="40" name="Oval 39"/>
          <p:cNvSpPr/>
          <p:nvPr/>
        </p:nvSpPr>
        <p:spPr>
          <a:xfrm>
            <a:off x="3995936" y="5296222"/>
            <a:ext cx="792088" cy="7920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127870" y="436510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-5 ms</a:t>
            </a:r>
            <a:r>
              <a:rPr lang="en-GB" sz="3600" baseline="30000" dirty="0" smtClean="0"/>
              <a:t>-2</a:t>
            </a:r>
            <a:endParaRPr lang="en-GB" sz="36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388090" y="2342560"/>
                <a:ext cx="142427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4400" dirty="0" smtClean="0"/>
                  <a:t> = 5</a:t>
                </a:r>
                <a:endParaRPr lang="en-GB" sz="4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8090" y="2342560"/>
                <a:ext cx="1424270" cy="769441"/>
              </a:xfrm>
              <a:prstGeom prst="rect">
                <a:avLst/>
              </a:prstGeom>
              <a:blipFill>
                <a:blip r:embed="rId2"/>
                <a:stretch>
                  <a:fillRect t="-15873" r="-11538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2967"/>
          <a:stretch/>
        </p:blipFill>
        <p:spPr>
          <a:xfrm>
            <a:off x="3635896" y="1484289"/>
            <a:ext cx="1690694" cy="7132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29528" r="11768"/>
          <a:stretch/>
        </p:blipFill>
        <p:spPr>
          <a:xfrm>
            <a:off x="3635896" y="4365104"/>
            <a:ext cx="1439588" cy="7132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353429" y="5326297"/>
                <a:ext cx="172059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4400" dirty="0" smtClean="0"/>
                  <a:t> = -5</a:t>
                </a:r>
                <a:endParaRPr lang="en-GB" sz="4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429" y="5326297"/>
                <a:ext cx="1720594" cy="769441"/>
              </a:xfrm>
              <a:prstGeom prst="rect">
                <a:avLst/>
              </a:prstGeom>
              <a:blipFill>
                <a:blip r:embed="rId5"/>
                <a:stretch>
                  <a:fillRect t="-16667" r="-283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140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7C463B3-DF50-4EFE-8BF5-4A7B23F068E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DEEE7DE7-3B78-4C00-B543-B5C6B23FAD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/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SUVAT Equations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450AC6E-A3CB-4870-AC15-40F0E686C34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595133" y="726256"/>
            <a:ext cx="8009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Displacement </a:t>
            </a:r>
            <a:r>
              <a:rPr lang="en-GB" sz="3600" dirty="0" smtClean="0"/>
              <a:t>is the distance from </a:t>
            </a:r>
          </a:p>
          <a:p>
            <a:pPr algn="ctr"/>
            <a:r>
              <a:rPr lang="en-GB" sz="3600" dirty="0" smtClean="0"/>
              <a:t>you starting point to you current position.</a:t>
            </a:r>
            <a:endParaRPr lang="en-GB" sz="3600" dirty="0"/>
          </a:p>
        </p:txBody>
      </p:sp>
      <p:sp>
        <p:nvSpPr>
          <p:cNvPr id="11" name="Oval 10"/>
          <p:cNvSpPr/>
          <p:nvPr/>
        </p:nvSpPr>
        <p:spPr>
          <a:xfrm>
            <a:off x="1691680" y="2564904"/>
            <a:ext cx="468052" cy="43992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195736" y="2784865"/>
            <a:ext cx="4464496" cy="0"/>
          </a:xfrm>
          <a:prstGeom prst="straightConnector1">
            <a:avLst/>
          </a:prstGeom>
          <a:ln w="57150">
            <a:solidFill>
              <a:srgbClr val="00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5947417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Displacement </a:t>
            </a:r>
            <a:r>
              <a:rPr lang="en-GB" sz="3600" dirty="0" smtClean="0"/>
              <a:t>is not the total distance travelled. 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3923928" y="2138534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5m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77429" b="19632"/>
          <a:stretch/>
        </p:blipFill>
        <p:spPr>
          <a:xfrm>
            <a:off x="6660232" y="2220344"/>
            <a:ext cx="864096" cy="3318836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4228056" y="3982072"/>
            <a:ext cx="468052" cy="43992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4716016" y="4192828"/>
            <a:ext cx="1944217" cy="9205"/>
          </a:xfrm>
          <a:prstGeom prst="straightConnector1">
            <a:avLst/>
          </a:prstGeom>
          <a:ln w="57150">
            <a:solidFill>
              <a:srgbClr val="00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80184" y="3637395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2</a:t>
            </a:r>
            <a:r>
              <a:rPr lang="en-GB" sz="3600" dirty="0" smtClean="0"/>
              <a:t>m</a:t>
            </a:r>
            <a:endParaRPr lang="en-GB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403648" y="300482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Start</a:t>
            </a:r>
            <a:endParaRPr lang="en-GB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888463" y="4418718"/>
            <a:ext cx="1147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Finish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01356" y="4538261"/>
                <a:ext cx="17167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sz="4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400" dirty="0" smtClean="0">
                    <a:solidFill>
                      <a:prstClr val="black"/>
                    </a:solidFill>
                  </a:rPr>
                  <a:t> 3  </a:t>
                </a:r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356" y="4538261"/>
                <a:ext cx="1716752" cy="769441"/>
              </a:xfrm>
              <a:prstGeom prst="rect">
                <a:avLst/>
              </a:prstGeom>
              <a:blipFill>
                <a:blip r:embed="rId3"/>
                <a:stretch>
                  <a:fillRect t="-15748" r="-13830" b="-36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23529" y="3826311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What is the displacement of the particle?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3277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353823-3539-4121-9BA3-673681DB6F8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A5CCCEB-93A2-4EC2-B8C5-1539B77384B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- SUVAT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57B8D2A-CA16-41BB-B2E0-F343C2B3025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06C416C-EC0B-48E9-8FE8-409B22DC633D}"/>
              </a:ext>
            </a:extLst>
          </p:cNvPr>
          <p:cNvSpPr txBox="1"/>
          <p:nvPr/>
        </p:nvSpPr>
        <p:spPr>
          <a:xfrm>
            <a:off x="604620" y="764704"/>
            <a:ext cx="7962172" cy="163121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 </a:t>
            </a:r>
            <a:r>
              <a:rPr lang="en-GB" sz="2000" dirty="0"/>
              <a:t>cyclist is travelling along a straight road. </a:t>
            </a:r>
            <a:endParaRPr lang="en-GB" sz="2000" dirty="0" smtClean="0"/>
          </a:p>
          <a:p>
            <a:r>
              <a:rPr lang="en-GB" sz="2000" dirty="0" smtClean="0"/>
              <a:t>She </a:t>
            </a:r>
            <a:r>
              <a:rPr lang="en-GB" sz="2000" dirty="0"/>
              <a:t>accelerates at a constant rate from a velocity of 4 ms</a:t>
            </a:r>
            <a:r>
              <a:rPr lang="en-GB" sz="2000" baseline="30000" dirty="0"/>
              <a:t>-1</a:t>
            </a:r>
            <a:r>
              <a:rPr lang="en-GB" sz="2000" dirty="0"/>
              <a:t> to a velocity of </a:t>
            </a:r>
            <a:endParaRPr lang="en-GB" sz="2000" dirty="0" smtClean="0"/>
          </a:p>
          <a:p>
            <a:r>
              <a:rPr lang="en-GB" sz="2000" dirty="0" smtClean="0"/>
              <a:t>7.5 </a:t>
            </a:r>
            <a:r>
              <a:rPr lang="en-GB" sz="2000" dirty="0"/>
              <a:t>ms</a:t>
            </a:r>
            <a:r>
              <a:rPr lang="en-GB" sz="2000" baseline="30000" dirty="0"/>
              <a:t>-1</a:t>
            </a:r>
            <a:r>
              <a:rPr lang="en-GB" sz="2000" dirty="0"/>
              <a:t> in 40 seconds. </a:t>
            </a:r>
            <a:r>
              <a:rPr lang="en-GB" sz="2000" dirty="0" smtClean="0"/>
              <a:t>Find</a:t>
            </a:r>
            <a:r>
              <a:rPr lang="en-GB" sz="2000" dirty="0"/>
              <a:t>:</a:t>
            </a:r>
          </a:p>
          <a:p>
            <a:pPr marL="342900" indent="-342900">
              <a:buAutoNum type="alphaLcParenBoth"/>
            </a:pPr>
            <a:r>
              <a:rPr lang="en-GB" sz="2000" dirty="0"/>
              <a:t>the distance she travels in these 40 seconds</a:t>
            </a:r>
          </a:p>
          <a:p>
            <a:pPr marL="342900" indent="-342900">
              <a:buAutoNum type="alphaLcParenBoth"/>
            </a:pPr>
            <a:r>
              <a:rPr lang="en-GB" sz="2000" dirty="0"/>
              <a:t>her acceleration in these 40 seconds.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019446-3EF7-406A-836B-54C5EFE82E11}"/>
                  </a:ext>
                </a:extLst>
              </p:cNvPr>
              <p:cNvSpPr txBox="1"/>
              <p:nvPr/>
            </p:nvSpPr>
            <p:spPr>
              <a:xfrm>
                <a:off x="839353" y="2757986"/>
                <a:ext cx="1479851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=4 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=7.5 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 ? 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019446-3EF7-406A-836B-54C5EFE82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353" y="2757986"/>
                <a:ext cx="1479851" cy="2246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FED73784-BA7D-42E0-A14C-4E8E48B7FB5E}"/>
              </a:ext>
            </a:extLst>
          </p:cNvPr>
          <p:cNvSpPr/>
          <p:nvPr/>
        </p:nvSpPr>
        <p:spPr>
          <a:xfrm>
            <a:off x="440546" y="275798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2CA04E-23BD-4586-AB2A-D061D6925355}"/>
              </a:ext>
            </a:extLst>
          </p:cNvPr>
          <p:cNvSpPr/>
          <p:nvPr/>
        </p:nvSpPr>
        <p:spPr>
          <a:xfrm>
            <a:off x="5549427" y="278983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057170" y="2672202"/>
                <a:ext cx="2482624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𝑎𝑡</m:t>
                      </m:r>
                    </m:oMath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7.5=4+40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𝟎𝟖𝟕𝟓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170" y="2672202"/>
                <a:ext cx="2482624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E009EEC-E1F1-4A7A-A85A-3563D94862CF}"/>
                  </a:ext>
                </a:extLst>
              </p:cNvPr>
              <p:cNvSpPr txBox="1"/>
              <p:nvPr/>
            </p:nvSpPr>
            <p:spPr>
              <a:xfrm>
                <a:off x="6057170" y="4437112"/>
                <a:ext cx="2734276" cy="2207336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𝑎𝑡</m:t>
                    </m:r>
                  </m:oMath>
                </a14:m>
                <a:endParaRPr lang="en-GB" sz="2800" b="0" dirty="0">
                  <a:solidFill>
                    <a:srgbClr val="FF000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GB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2800" dirty="0">
                  <a:solidFill>
                    <a:srgbClr val="FF000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𝑎𝑠</m:t>
                    </m:r>
                  </m:oMath>
                </a14:m>
                <a:endParaRPr lang="en-GB" sz="2800" dirty="0">
                  <a:solidFill>
                    <a:srgbClr val="FF000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𝑢𝑡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E009EEC-E1F1-4A7A-A85A-3563D9486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170" y="4437112"/>
                <a:ext cx="2734276" cy="22073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339752" y="2780928"/>
                <a:ext cx="2449773" cy="11988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780928"/>
                <a:ext cx="2449773" cy="11988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359323" y="4334483"/>
                <a:ext cx="3166516" cy="19222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4+7.5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×40</m:t>
                      </m:r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8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8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𝟐𝟑𝟎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323" y="4334483"/>
                <a:ext cx="3166516" cy="19222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087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EBF3253-794C-475C-B2D0-291C8B9FE64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0C2BEC3-AEF8-4FC1-B7A7-EE17935A4E3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Constant Acceleration - suvat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69C25CA-065C-421C-8D92-CE7E218D0FE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AD52209-23F2-4417-81BC-D3DDB83D7705}"/>
                  </a:ext>
                </a:extLst>
              </p:cNvPr>
              <p:cNvSpPr txBox="1"/>
              <p:nvPr/>
            </p:nvSpPr>
            <p:spPr>
              <a:xfrm>
                <a:off x="276319" y="692696"/>
                <a:ext cx="8590218" cy="161685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A </a:t>
                </a:r>
                <a:r>
                  <a:rPr lang="en-GB" sz="2400" dirty="0"/>
                  <a:t>particle is moving along a straight line from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 dirty="0"/>
                  <a:t>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 with constant acceleration 5 ms</a:t>
                </a:r>
                <a:r>
                  <a:rPr lang="en-GB" sz="2400" baseline="30000" dirty="0"/>
                  <a:t>-2</a:t>
                </a:r>
                <a:r>
                  <a:rPr lang="en-GB" sz="2400" dirty="0"/>
                  <a:t>. The velocity of the particle is 3 ms</a:t>
                </a:r>
                <a:r>
                  <a:rPr lang="en-GB" sz="2400" baseline="30000" dirty="0"/>
                  <a:t>-1</a:t>
                </a:r>
                <a:r>
                  <a:rPr lang="en-GB" sz="2400" dirty="0"/>
                  <a:t> in the direction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2400" dirty="0"/>
                  <a:t>. The velocity of the particle 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 is 18 ms</a:t>
                </a:r>
                <a:r>
                  <a:rPr lang="en-GB" sz="2400" baseline="30000" dirty="0"/>
                  <a:t>-1</a:t>
                </a:r>
                <a:r>
                  <a:rPr lang="en-GB" sz="2400" dirty="0"/>
                  <a:t> in the same direction. Find the distance from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 dirty="0"/>
                  <a:t>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AD52209-23F2-4417-81BC-D3DDB83D7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19" y="692696"/>
                <a:ext cx="8590218" cy="1616853"/>
              </a:xfrm>
              <a:prstGeom prst="rect">
                <a:avLst/>
              </a:prstGeom>
              <a:blipFill>
                <a:blip r:embed="rId2"/>
                <a:stretch>
                  <a:fillRect b="-23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1728E0-2B2F-4267-ADE6-78D64179E0FB}"/>
                  </a:ext>
                </a:extLst>
              </p:cNvPr>
              <p:cNvSpPr txBox="1"/>
              <p:nvPr/>
            </p:nvSpPr>
            <p:spPr>
              <a:xfrm>
                <a:off x="3851920" y="2680943"/>
                <a:ext cx="4464496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𝑎𝑠</m:t>
                      </m:r>
                    </m:oMath>
                  </m:oMathPara>
                </a14:m>
                <a:endParaRPr lang="en-GB" sz="3600" b="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+2×5×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𝟑𝟏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1728E0-2B2F-4267-ADE6-78D64179E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680943"/>
                <a:ext cx="4464496" cy="2862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43608" y="2708920"/>
                <a:ext cx="1872208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3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36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36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t</a:t>
                </a:r>
                <a:r>
                  <a:rPr lang="en-GB" sz="3600" dirty="0" smtClean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= ?</a:t>
                </a:r>
                <a:endParaRPr lang="en-GB" sz="36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708920"/>
                <a:ext cx="1872208" cy="2862322"/>
              </a:xfrm>
              <a:prstGeom prst="rect">
                <a:avLst/>
              </a:prstGeom>
              <a:blipFill>
                <a:blip r:embed="rId4"/>
                <a:stretch>
                  <a:fillRect l="-9772" b="-70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45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21792</TotalTime>
  <Words>744</Words>
  <Application>Microsoft Office PowerPoint</Application>
  <PresentationFormat>On-screen Show (4:3)</PresentationFormat>
  <Paragraphs>185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810</cp:revision>
  <dcterms:created xsi:type="dcterms:W3CDTF">2013-02-28T07:36:55Z</dcterms:created>
  <dcterms:modified xsi:type="dcterms:W3CDTF">2019-09-17T04:04:09Z</dcterms:modified>
</cp:coreProperties>
</file>