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02" r:id="rId2"/>
    <p:sldId id="303" r:id="rId3"/>
    <p:sldId id="304" r:id="rId4"/>
    <p:sldId id="62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86"/>
    <p:restoredTop sz="94421"/>
  </p:normalViewPr>
  <p:slideViewPr>
    <p:cSldViewPr snapToGrid="0" snapToObjects="1">
      <p:cViewPr varScale="1">
        <p:scale>
          <a:sx n="43" d="100"/>
          <a:sy n="43" d="100"/>
        </p:scale>
        <p:origin x="5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3528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complex conjugate of a complex number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If the roots a and b of a quadratic equation are complex, a and b will always be a complex conjugate pair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You can find what a quadratic equation was by using its roots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Let us start by considering a quadratic equation with real solutions…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221069" y="6519446"/>
            <a:ext cx="407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486401" y="1600200"/>
                <a:ext cx="17749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+7</m:t>
                      </m:r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+10=0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1" y="1600200"/>
                <a:ext cx="1774973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486401" y="2057400"/>
                <a:ext cx="190090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(</m:t>
                      </m:r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+5)(</m:t>
                      </m:r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+2)=0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1" y="2057400"/>
                <a:ext cx="1900905" cy="338554"/>
              </a:xfrm>
              <a:prstGeom prst="rect">
                <a:avLst/>
              </a:prstGeom>
              <a:blipFill>
                <a:blip r:embed="rId4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486401" y="2514600"/>
                <a:ext cx="233313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𝑅𝑜𝑜𝑡𝑠</m:t>
                      </m:r>
                      <m:r>
                        <a:rPr lang="en-GB" sz="1600" i="1">
                          <a:latin typeface="Cambria Math"/>
                        </a:rPr>
                        <m:t> </m:t>
                      </m:r>
                      <m:r>
                        <a:rPr lang="en-GB" sz="1600" i="1">
                          <a:latin typeface="Cambria Math"/>
                        </a:rPr>
                        <m:t>𝑎𝑟𝑒</m:t>
                      </m:r>
                      <m:r>
                        <a:rPr lang="en-GB" sz="1600" i="1">
                          <a:latin typeface="Cambria Math"/>
                        </a:rPr>
                        <m:t> −5 </m:t>
                      </m:r>
                      <m:r>
                        <a:rPr lang="en-GB" sz="1600" i="1">
                          <a:latin typeface="Cambria Math"/>
                        </a:rPr>
                        <m:t>𝑎𝑛𝑑</m:t>
                      </m:r>
                      <m:r>
                        <a:rPr lang="en-GB" sz="1600" i="1">
                          <a:latin typeface="Cambria Math"/>
                        </a:rPr>
                        <m:t> −2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1" y="2514600"/>
                <a:ext cx="2333139" cy="338554"/>
              </a:xfrm>
              <a:prstGeom prst="rect">
                <a:avLst/>
              </a:prstGeom>
              <a:blipFill>
                <a:blip r:embed="rId5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5410201" y="2971801"/>
            <a:ext cx="21675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u="sng" dirty="0">
                <a:latin typeface="Comic Sans MS" pitchFamily="66" charset="0"/>
              </a:rPr>
              <a:t>Add the roots together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410201" y="3276600"/>
                <a:ext cx="135184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/>
                            </a:rPr>
                            <m:t>−5</m:t>
                          </m:r>
                        </m:e>
                      </m:d>
                      <m:r>
                        <a:rPr lang="en-GB" sz="1600" i="1">
                          <a:latin typeface="Cambria Math"/>
                        </a:rPr>
                        <m:t>+(−2)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1" y="3276600"/>
                <a:ext cx="1351845" cy="338554"/>
              </a:xfrm>
              <a:prstGeom prst="rect">
                <a:avLst/>
              </a:prstGeom>
              <a:blipFill>
                <a:blip r:embed="rId6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410200" y="3657600"/>
                <a:ext cx="70974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=−7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657600"/>
                <a:ext cx="709746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8153400" y="2971801"/>
            <a:ext cx="17011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u="sng" dirty="0">
                <a:latin typeface="Comic Sans MS" pitchFamily="66" charset="0"/>
              </a:rPr>
              <a:t>Multiply the roots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8153401" y="3276600"/>
                <a:ext cx="12526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/>
                            </a:rPr>
                            <m:t>−5</m:t>
                          </m:r>
                        </m:e>
                      </m:d>
                      <m:r>
                        <a:rPr lang="en-GB" sz="1600" i="1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600" i="1">
                          <a:latin typeface="Cambria Math"/>
                        </a:rPr>
                        <m:t>(−2)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401" y="3276600"/>
                <a:ext cx="1252651" cy="338554"/>
              </a:xfrm>
              <a:prstGeom prst="rect">
                <a:avLst/>
              </a:prstGeom>
              <a:blipFill>
                <a:blip r:embed="rId8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8153401" y="3657600"/>
                <a:ext cx="66967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=10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401" y="3657600"/>
                <a:ext cx="669671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Arc 33"/>
          <p:cNvSpPr/>
          <p:nvPr/>
        </p:nvSpPr>
        <p:spPr>
          <a:xfrm>
            <a:off x="7239000" y="1752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7620000" y="1828801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Factorise</a:t>
            </a:r>
          </a:p>
        </p:txBody>
      </p:sp>
      <p:sp>
        <p:nvSpPr>
          <p:cNvPr id="36" name="Arc 35"/>
          <p:cNvSpPr/>
          <p:nvPr/>
        </p:nvSpPr>
        <p:spPr>
          <a:xfrm>
            <a:off x="7620000" y="2209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8001000" y="2286001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Solve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5943600" y="4114800"/>
            <a:ext cx="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181600" y="4495801"/>
            <a:ext cx="1600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Adding the roots gives the </a:t>
            </a:r>
            <a:r>
              <a:rPr lang="en-GB" sz="1400" u="sng" dirty="0">
                <a:solidFill>
                  <a:srgbClr val="FF0000"/>
                </a:solidFill>
                <a:latin typeface="Comic Sans MS" pitchFamily="66" charset="0"/>
              </a:rPr>
              <a:t>negative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of the ‘b’ term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8839200" y="4114800"/>
            <a:ext cx="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8077200" y="4495800"/>
            <a:ext cx="1600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Multiplying the roots gives the ‘c’ term</a:t>
            </a:r>
          </a:p>
        </p:txBody>
      </p:sp>
      <p:sp>
        <p:nvSpPr>
          <p:cNvPr id="45" name="Oval 44"/>
          <p:cNvSpPr/>
          <p:nvPr/>
        </p:nvSpPr>
        <p:spPr>
          <a:xfrm>
            <a:off x="5638800" y="3657600"/>
            <a:ext cx="4572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/>
          <p:cNvSpPr/>
          <p:nvPr/>
        </p:nvSpPr>
        <p:spPr>
          <a:xfrm>
            <a:off x="5867400" y="1600200"/>
            <a:ext cx="4572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/>
          <p:cNvSpPr/>
          <p:nvPr/>
        </p:nvSpPr>
        <p:spPr>
          <a:xfrm>
            <a:off x="6324600" y="1600200"/>
            <a:ext cx="4572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/>
          <p:cNvSpPr/>
          <p:nvPr/>
        </p:nvSpPr>
        <p:spPr>
          <a:xfrm>
            <a:off x="8382000" y="3657600"/>
            <a:ext cx="4572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105400" y="5638801"/>
            <a:ext cx="470513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This will work every time!</a:t>
            </a: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If you have the roots of a quadratic equation:</a:t>
            </a: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Add them and reverse the sign to find the ‘b’ term</a:t>
            </a: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Multiply them to find the ‘c’ term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2207568" y="188641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15099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5" grpId="0"/>
      <p:bldP spid="26" grpId="0"/>
      <p:bldP spid="9" grpId="0"/>
      <p:bldP spid="29" grpId="0"/>
      <p:bldP spid="30" grpId="0"/>
      <p:bldP spid="31" grpId="0"/>
      <p:bldP spid="32" grpId="0"/>
      <p:bldP spid="33" grpId="0"/>
      <p:bldP spid="34" grpId="0" animBg="1"/>
      <p:bldP spid="35" grpId="0"/>
      <p:bldP spid="36" grpId="0" animBg="1"/>
      <p:bldP spid="37" grpId="0"/>
      <p:bldP spid="42" grpId="0"/>
      <p:bldP spid="44" grpId="0"/>
      <p:bldP spid="45" grpId="0" animBg="1"/>
      <p:bldP spid="45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3528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complex conjugate of a complex number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If the roots a and b of a quadratic equation are complex, a and b will always be a complex conjugate pair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You can find what a quadratic equation was by using its roots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Let us start by considering a quadratic equation with real solutions…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221069" y="6519446"/>
            <a:ext cx="407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486401" y="1600200"/>
                <a:ext cx="17749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−24=0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1" y="1600200"/>
                <a:ext cx="1774973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486401" y="2057400"/>
                <a:ext cx="190090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(</m:t>
                      </m:r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+6)(</m:t>
                      </m:r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−4)=0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1" y="2057400"/>
                <a:ext cx="1900905" cy="338554"/>
              </a:xfrm>
              <a:prstGeom prst="rect">
                <a:avLst/>
              </a:prstGeom>
              <a:blipFill>
                <a:blip r:embed="rId4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486401" y="2514600"/>
                <a:ext cx="208807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𝑅𝑜𝑜𝑡𝑠</m:t>
                      </m:r>
                      <m:r>
                        <a:rPr lang="en-GB" sz="1600" i="1">
                          <a:latin typeface="Cambria Math"/>
                        </a:rPr>
                        <m:t> </m:t>
                      </m:r>
                      <m:r>
                        <a:rPr lang="en-GB" sz="1600" i="1">
                          <a:latin typeface="Cambria Math"/>
                        </a:rPr>
                        <m:t>𝑎𝑟𝑒</m:t>
                      </m:r>
                      <m:r>
                        <a:rPr lang="en-GB" sz="1600" i="1">
                          <a:latin typeface="Cambria Math"/>
                        </a:rPr>
                        <m:t> −6 </m:t>
                      </m:r>
                      <m:r>
                        <a:rPr lang="en-GB" sz="1600" i="1">
                          <a:latin typeface="Cambria Math"/>
                        </a:rPr>
                        <m:t>𝑎𝑛𝑑</m:t>
                      </m:r>
                      <m:r>
                        <a:rPr lang="en-GB" sz="1600" i="1">
                          <a:latin typeface="Cambria Math"/>
                        </a:rPr>
                        <m:t> 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1" y="2514600"/>
                <a:ext cx="2088071" cy="338554"/>
              </a:xfrm>
              <a:prstGeom prst="rect">
                <a:avLst/>
              </a:prstGeom>
              <a:blipFill>
                <a:blip r:embed="rId5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5410201" y="2971801"/>
            <a:ext cx="21675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u="sng" dirty="0">
                <a:latin typeface="Comic Sans MS" pitchFamily="66" charset="0"/>
              </a:rPr>
              <a:t>Add the roots together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410200" y="3276600"/>
                <a:ext cx="119795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/>
                            </a:rPr>
                            <m:t>−6</m:t>
                          </m:r>
                        </m:e>
                      </m:d>
                      <m:r>
                        <a:rPr lang="en-GB" sz="1600" i="1">
                          <a:latin typeface="Cambria Math"/>
                        </a:rPr>
                        <m:t>+(4)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276600"/>
                <a:ext cx="1197956" cy="338554"/>
              </a:xfrm>
              <a:prstGeom prst="rect">
                <a:avLst/>
              </a:prstGeom>
              <a:blipFill>
                <a:blip r:embed="rId6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410200" y="3657600"/>
                <a:ext cx="70974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=−2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657600"/>
                <a:ext cx="709746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8153400" y="2971801"/>
            <a:ext cx="17011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u="sng" dirty="0">
                <a:latin typeface="Comic Sans MS" pitchFamily="66" charset="0"/>
              </a:rPr>
              <a:t>Multiply the roots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8153400" y="3276600"/>
                <a:ext cx="109876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/>
                            </a:rPr>
                            <m:t>−6</m:t>
                          </m:r>
                        </m:e>
                      </m:d>
                      <m:r>
                        <a:rPr lang="en-GB" sz="1600" i="1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600" i="1">
                          <a:latin typeface="Cambria Math"/>
                        </a:rPr>
                        <m:t>(4)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400" y="3276600"/>
                <a:ext cx="1098762" cy="338554"/>
              </a:xfrm>
              <a:prstGeom prst="rect">
                <a:avLst/>
              </a:prstGeom>
              <a:blipFill>
                <a:blip r:embed="rId8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8153401" y="3657600"/>
                <a:ext cx="82355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=−24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401" y="3657600"/>
                <a:ext cx="823559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Arc 33"/>
          <p:cNvSpPr/>
          <p:nvPr/>
        </p:nvSpPr>
        <p:spPr>
          <a:xfrm>
            <a:off x="7239000" y="1752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7620000" y="1828801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Factorise</a:t>
            </a:r>
          </a:p>
        </p:txBody>
      </p:sp>
      <p:sp>
        <p:nvSpPr>
          <p:cNvPr id="36" name="Arc 35"/>
          <p:cNvSpPr/>
          <p:nvPr/>
        </p:nvSpPr>
        <p:spPr>
          <a:xfrm>
            <a:off x="7620000" y="2209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8001000" y="2286001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Solve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5943600" y="4114800"/>
            <a:ext cx="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181600" y="4495801"/>
            <a:ext cx="1600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Adding the roots gives the </a:t>
            </a:r>
            <a:r>
              <a:rPr lang="en-GB" sz="1400" u="sng" dirty="0">
                <a:solidFill>
                  <a:srgbClr val="FF0000"/>
                </a:solidFill>
                <a:latin typeface="Comic Sans MS" pitchFamily="66" charset="0"/>
              </a:rPr>
              <a:t>negative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of the ‘b’ term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8839200" y="4114800"/>
            <a:ext cx="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8077200" y="4495800"/>
            <a:ext cx="1600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Multiplying the roots gives the ‘c’ term</a:t>
            </a:r>
          </a:p>
        </p:txBody>
      </p:sp>
      <p:sp>
        <p:nvSpPr>
          <p:cNvPr id="45" name="Oval 44"/>
          <p:cNvSpPr/>
          <p:nvPr/>
        </p:nvSpPr>
        <p:spPr>
          <a:xfrm>
            <a:off x="5638800" y="3657600"/>
            <a:ext cx="4572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/>
          <p:cNvSpPr/>
          <p:nvPr/>
        </p:nvSpPr>
        <p:spPr>
          <a:xfrm>
            <a:off x="5867400" y="1600200"/>
            <a:ext cx="4572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/>
          <p:cNvSpPr/>
          <p:nvPr/>
        </p:nvSpPr>
        <p:spPr>
          <a:xfrm>
            <a:off x="6324600" y="1600200"/>
            <a:ext cx="4572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/>
          <p:cNvSpPr/>
          <p:nvPr/>
        </p:nvSpPr>
        <p:spPr>
          <a:xfrm>
            <a:off x="8382000" y="3657600"/>
            <a:ext cx="5334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2207568" y="188641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21315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xit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1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xit" presetSubtype="5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1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5" grpId="0"/>
      <p:bldP spid="26" grpId="0"/>
      <p:bldP spid="9" grpId="0"/>
      <p:bldP spid="29" grpId="0"/>
      <p:bldP spid="30" grpId="0"/>
      <p:bldP spid="31" grpId="0"/>
      <p:bldP spid="32" grpId="0"/>
      <p:bldP spid="33" grpId="0"/>
      <p:bldP spid="34" grpId="0" animBg="1"/>
      <p:bldP spid="35" grpId="0"/>
      <p:bldP spid="36" grpId="0" animBg="1"/>
      <p:bldP spid="37" grpId="0"/>
      <p:bldP spid="42" grpId="0"/>
      <p:bldP spid="44" grpId="0"/>
      <p:bldP spid="45" grpId="0" animBg="1"/>
      <p:bldP spid="45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3528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complex conjugate of a complex number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quadratic equation that has roots 3 + 5i and 3 – 5i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21069" y="6519446"/>
            <a:ext cx="407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81601" y="1524001"/>
            <a:ext cx="21675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Add the roots together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181600" y="1905000"/>
                <a:ext cx="190635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/>
                            </a:rPr>
                            <m:t>3+5</m:t>
                          </m:r>
                          <m:r>
                            <a:rPr lang="en-GB" sz="1600" i="1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GB" sz="1600" i="1">
                          <a:latin typeface="Cambria Math"/>
                        </a:rPr>
                        <m:t>+(3−5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  <m:r>
                        <a:rPr lang="en-GB" sz="16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1905000"/>
                <a:ext cx="1906356" cy="338554"/>
              </a:xfrm>
              <a:prstGeom prst="rect">
                <a:avLst/>
              </a:prstGeom>
              <a:blipFill>
                <a:blip r:embed="rId3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181600" y="2286000"/>
                <a:ext cx="5558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=6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2286000"/>
                <a:ext cx="555858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5181601" y="2667000"/>
            <a:ext cx="20954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So the ‘b’ term is -6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181601" y="3352801"/>
            <a:ext cx="17011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Multiply the roots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181601" y="3733800"/>
                <a:ext cx="166128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/>
                            </a:rPr>
                            <m:t>3+5</m:t>
                          </m:r>
                          <m:r>
                            <a:rPr lang="en-GB" sz="1600" i="1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GB" sz="1600" i="1">
                          <a:latin typeface="Cambria Math"/>
                        </a:rPr>
                        <m:t>(3−5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  <m:r>
                        <a:rPr lang="en-GB" sz="16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1" y="3733800"/>
                <a:ext cx="1661289" cy="338554"/>
              </a:xfrm>
              <a:prstGeom prst="rect">
                <a:avLst/>
              </a:prstGeom>
              <a:blipFill>
                <a:blip r:embed="rId5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181600" y="4114800"/>
                <a:ext cx="22898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=9+15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  <m:r>
                        <a:rPr lang="en-GB" sz="1600" i="1">
                          <a:latin typeface="Cambria Math"/>
                        </a:rPr>
                        <m:t>−15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  <m:r>
                        <a:rPr lang="en-GB" sz="1600" i="1">
                          <a:latin typeface="Cambria Math"/>
                        </a:rPr>
                        <m:t>−25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4114800"/>
                <a:ext cx="2289858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181601" y="5257800"/>
                <a:ext cx="218040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600" dirty="0">
                          <a:latin typeface="Comic Sans MS" panose="030F0702030302020204" pitchFamily="66" charset="0"/>
                        </a:rPr>
                        <m:t>So</m:t>
                      </m:r>
                      <m:r>
                        <m:rPr>
                          <m:nor/>
                        </m:rPr>
                        <a:rPr lang="en-US" sz="1600" dirty="0">
                          <a:latin typeface="Comic Sans MS" panose="030F0702030302020204" pitchFamily="66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600" dirty="0">
                          <a:latin typeface="Comic Sans MS" panose="030F0702030302020204" pitchFamily="66" charset="0"/>
                        </a:rPr>
                        <m:t>the</m:t>
                      </m:r>
                      <m:r>
                        <m:rPr>
                          <m:nor/>
                        </m:rPr>
                        <a:rPr lang="en-US" sz="1600" dirty="0">
                          <a:latin typeface="Comic Sans MS" panose="030F0702030302020204" pitchFamily="66" charset="0"/>
                        </a:rPr>
                        <m:t> ‘</m:t>
                      </m:r>
                      <m:r>
                        <m:rPr>
                          <m:nor/>
                        </m:rPr>
                        <a:rPr lang="en-US" sz="1600" dirty="0">
                          <a:latin typeface="Comic Sans MS" panose="030F0702030302020204" pitchFamily="66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1600" dirty="0">
                          <a:latin typeface="Comic Sans MS" panose="030F0702030302020204" pitchFamily="66" charset="0"/>
                        </a:rPr>
                        <m:t>’ </m:t>
                      </m:r>
                      <m:r>
                        <m:rPr>
                          <m:nor/>
                        </m:rPr>
                        <a:rPr lang="en-US" sz="1600" dirty="0">
                          <a:latin typeface="Comic Sans MS" panose="030F0702030302020204" pitchFamily="66" charset="0"/>
                        </a:rPr>
                        <m:t>term</m:t>
                      </m:r>
                      <m:r>
                        <m:rPr>
                          <m:nor/>
                        </m:rPr>
                        <a:rPr lang="en-US" sz="1600" dirty="0">
                          <a:latin typeface="Comic Sans MS" panose="030F0702030302020204" pitchFamily="66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600" dirty="0">
                          <a:latin typeface="Comic Sans MS" panose="030F0702030302020204" pitchFamily="66" charset="0"/>
                        </a:rPr>
                        <m:t>is</m:t>
                      </m:r>
                      <m:r>
                        <m:rPr>
                          <m:nor/>
                        </m:rPr>
                        <a:rPr lang="en-US" sz="1600" dirty="0">
                          <a:latin typeface="Comic Sans MS" panose="030F0702030302020204" pitchFamily="66" charset="0"/>
                        </a:rPr>
                        <m:t> 34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1" y="5257800"/>
                <a:ext cx="2180405" cy="338554"/>
              </a:xfrm>
              <a:prstGeom prst="rect">
                <a:avLst/>
              </a:prstGeom>
              <a:blipFill>
                <a:blip r:embed="rId7"/>
                <a:stretch>
                  <a:fillRect t="-10714"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181601" y="4495800"/>
                <a:ext cx="146617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=9−25(−1)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1" y="4495800"/>
                <a:ext cx="1466171" cy="338554"/>
              </a:xfrm>
              <a:prstGeom prst="rect">
                <a:avLst/>
              </a:prstGeom>
              <a:blipFill>
                <a:blip r:embed="rId8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181601" y="4876800"/>
                <a:ext cx="66967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=34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1" y="4876800"/>
                <a:ext cx="669671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181600" y="6096000"/>
                <a:ext cx="26732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𝑇h𝑒</m:t>
                      </m:r>
                      <m:r>
                        <a:rPr lang="en-GB" sz="1600" i="1">
                          <a:latin typeface="Cambria Math"/>
                        </a:rPr>
                        <m:t> </m:t>
                      </m:r>
                      <m:r>
                        <a:rPr lang="en-GB" sz="1600" i="1">
                          <a:latin typeface="Cambria Math"/>
                        </a:rPr>
                        <m:t>𝑒𝑞𝑢𝑎𝑡𝑖𝑜𝑛</m:t>
                      </m:r>
                      <m:r>
                        <a:rPr lang="en-GB" sz="1600" i="1">
                          <a:latin typeface="Cambria Math"/>
                        </a:rPr>
                        <m:t> </m:t>
                      </m:r>
                      <m:r>
                        <a:rPr lang="en-GB" sz="1600" i="1">
                          <a:latin typeface="Cambria Math"/>
                        </a:rPr>
                        <m:t>𝑖𝑠</m:t>
                      </m:r>
                      <m:r>
                        <a:rPr lang="en-GB" sz="1600" i="1">
                          <a:latin typeface="Cambria Math"/>
                        </a:rPr>
                        <m:t> </m:t>
                      </m:r>
                      <m:r>
                        <a:rPr lang="en-GB" sz="1600" i="1">
                          <a:latin typeface="Cambria Math"/>
                        </a:rPr>
                        <m:t>𝑡h𝑒𝑟𝑒𝑓𝑜𝑟𝑒</m:t>
                      </m:r>
                      <m:r>
                        <a:rPr lang="en-GB" sz="1600" i="1">
                          <a:latin typeface="Cambria Math"/>
                        </a:rPr>
                        <m:t>: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6096000"/>
                <a:ext cx="2673232" cy="338554"/>
              </a:xfrm>
              <a:prstGeom prst="rect">
                <a:avLst/>
              </a:prstGeom>
              <a:blipFill>
                <a:blip r:embed="rId10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181601" y="6400800"/>
                <a:ext cx="17749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−6</m:t>
                      </m:r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+34=0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1" y="6400800"/>
                <a:ext cx="1774973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c 51"/>
          <p:cNvSpPr/>
          <p:nvPr/>
        </p:nvSpPr>
        <p:spPr>
          <a:xfrm>
            <a:off x="6934200" y="20574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7391400" y="2057401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terms</a:t>
            </a:r>
          </a:p>
        </p:txBody>
      </p:sp>
      <p:sp>
        <p:nvSpPr>
          <p:cNvPr id="54" name="Arc 53"/>
          <p:cNvSpPr/>
          <p:nvPr/>
        </p:nvSpPr>
        <p:spPr>
          <a:xfrm>
            <a:off x="7239000" y="38862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Arc 54"/>
          <p:cNvSpPr/>
          <p:nvPr/>
        </p:nvSpPr>
        <p:spPr>
          <a:xfrm>
            <a:off x="7239000" y="42672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c 55"/>
          <p:cNvSpPr/>
          <p:nvPr/>
        </p:nvSpPr>
        <p:spPr>
          <a:xfrm>
            <a:off x="7239000" y="46482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7620000" y="3886201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out brackets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696200" y="4191000"/>
            <a:ext cx="24384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the ‘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’ terms, replace i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with -1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620000" y="4724401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912426" y="5715001"/>
            <a:ext cx="57555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Now you have the b and c coefficients, you can write the equation!</a:t>
            </a:r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2207568" y="188641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54066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38" grpId="0"/>
      <p:bldP spid="39" grpId="0"/>
      <p:bldP spid="40" grpId="0"/>
      <p:bldP spid="41" grpId="0"/>
      <p:bldP spid="46" grpId="0"/>
      <p:bldP spid="47" grpId="0"/>
      <p:bldP spid="48" grpId="0"/>
      <p:bldP spid="49" grpId="0"/>
      <p:bldP spid="50" grpId="0"/>
      <p:bldP spid="51" grpId="0"/>
      <p:bldP spid="52" grpId="0" animBg="1"/>
      <p:bldP spid="53" grpId="0"/>
      <p:bldP spid="54" grpId="0" animBg="1"/>
      <p:bldP spid="55" grpId="0" animBg="1"/>
      <p:bldP spid="56" grpId="0" animBg="1"/>
      <p:bldP spid="57" grpId="0"/>
      <p:bldP spid="58" grpId="0"/>
      <p:bldP spid="59" grpId="0"/>
      <p:bldP spid="6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919536" y="725841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Further Core Mathematics Year 1/AS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2135560" y="2682537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Q1-3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Q4&amp;5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Q6&amp;7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Q8 </a:t>
            </a:r>
            <a:r>
              <a:rPr lang="en-US" sz="2400"/>
              <a:t>&amp; </a:t>
            </a:r>
            <a:r>
              <a:rPr lang="en-US" sz="2400" smtClean="0"/>
              <a:t>9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051308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387</Words>
  <Application>Microsoft Office PowerPoint</Application>
  <PresentationFormat>Widescreen</PresentationFormat>
  <Paragraphs>78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Complex Numbers</vt:lpstr>
      <vt:lpstr>Complex Numbers</vt:lpstr>
      <vt:lpstr>Complex Numbers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Complex Numbers</dc:title>
  <dc:creator>Richard Lawton</dc:creator>
  <cp:lastModifiedBy>Richard Lawton</cp:lastModifiedBy>
  <cp:revision>5</cp:revision>
  <dcterms:created xsi:type="dcterms:W3CDTF">2019-08-06T16:32:53Z</dcterms:created>
  <dcterms:modified xsi:type="dcterms:W3CDTF">2019-08-26T02:50:08Z</dcterms:modified>
</cp:coreProperties>
</file>