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761" r:id="rId2"/>
    <p:sldId id="767" r:id="rId3"/>
    <p:sldId id="766" r:id="rId4"/>
    <p:sldId id="762" r:id="rId5"/>
    <p:sldId id="714" r:id="rId6"/>
    <p:sldId id="716" r:id="rId7"/>
    <p:sldId id="759" r:id="rId8"/>
    <p:sldId id="763" r:id="rId9"/>
    <p:sldId id="618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12" autoAdjust="0"/>
    <p:restoredTop sz="88534" autoAdjust="0"/>
  </p:normalViewPr>
  <p:slideViewPr>
    <p:cSldViewPr>
      <p:cViewPr varScale="1">
        <p:scale>
          <a:sx n="81" d="100"/>
          <a:sy n="81" d="100"/>
        </p:scale>
        <p:origin x="680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B8AFF-4137-441D-BA0C-7556F1FF9139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C62F3-C6C1-4A5D-82FB-88A099BBA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58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C0A77-A582-4EDF-81B6-03B9223CB799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635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C0A77-A582-4EDF-81B6-03B9223CB799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648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C0A77-A582-4EDF-81B6-03B9223CB799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942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C0A77-A582-4EDF-81B6-03B9223CB799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138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7504" y="836712"/>
            <a:ext cx="892899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Normal Distribution</a:t>
            </a:r>
          </a:p>
          <a:p>
            <a:pPr algn="ctr"/>
            <a:r>
              <a:rPr lang="en-GB" sz="8000" b="1" dirty="0"/>
              <a:t>- </a:t>
            </a:r>
            <a:r>
              <a:rPr lang="en-GB" sz="8800" dirty="0"/>
              <a:t>Introduction</a:t>
            </a:r>
          </a:p>
          <a:p>
            <a:pPr algn="ctr"/>
            <a:endParaRPr lang="en-GB" sz="4400" dirty="0"/>
          </a:p>
          <a:p>
            <a:pPr algn="ctr"/>
            <a:r>
              <a:rPr lang="en-GB" sz="8000" dirty="0"/>
              <a:t>Chapter 3 </a:t>
            </a:r>
          </a:p>
          <a:p>
            <a:pPr algn="ctr"/>
            <a:r>
              <a:rPr lang="en-GB" sz="8000" dirty="0"/>
              <a:t>(Part 1)</a:t>
            </a:r>
          </a:p>
        </p:txBody>
      </p:sp>
    </p:spTree>
    <p:extLst>
      <p:ext uri="{BB962C8B-B14F-4D97-AF65-F5344CB8AC3E}">
        <p14:creationId xmlns:p14="http://schemas.microsoft.com/office/powerpoint/2010/main" val="242685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139625" y="2511954"/>
                <a:ext cx="3179588" cy="16137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4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9625" y="2511954"/>
                <a:ext cx="3179588" cy="161371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>
            <a:stCxn id="13" idx="3"/>
          </p:cNvCxnSpPr>
          <p:nvPr/>
        </p:nvCxnSpPr>
        <p:spPr>
          <a:xfrm>
            <a:off x="2419545" y="2511954"/>
            <a:ext cx="1728192" cy="53860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9305" y="1973345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Binomial</a:t>
            </a:r>
          </a:p>
          <a:p>
            <a:pPr algn="ctr"/>
            <a:r>
              <a:rPr lang="en-GB" sz="3200" dirty="0"/>
              <a:t>Distribution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5220072" y="3717032"/>
            <a:ext cx="1224136" cy="23042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940152" y="602128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Number of Trials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796136" y="4005064"/>
            <a:ext cx="1080120" cy="36003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876256" y="3826494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Probability of success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836712"/>
            <a:ext cx="9142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Binomial Distribution looks at the probability </a:t>
            </a:r>
          </a:p>
          <a:p>
            <a:pPr algn="ctr"/>
            <a:r>
              <a:rPr lang="en-GB" sz="3200" dirty="0"/>
              <a:t>of an event happening, </a:t>
            </a:r>
            <a:r>
              <a:rPr lang="en-GB" sz="3200" b="1" dirty="0"/>
              <a:t>when discrete data</a:t>
            </a:r>
            <a:r>
              <a:rPr lang="en-GB" sz="3200" dirty="0"/>
              <a:t>.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408939" y="6093296"/>
            <a:ext cx="43204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83568" y="5517232"/>
            <a:ext cx="0" cy="5760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211960" y="5499765"/>
            <a:ext cx="0" cy="5760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1403648" y="5085185"/>
            <a:ext cx="1" cy="99064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3503702" y="5107467"/>
            <a:ext cx="1" cy="99064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2072907" y="4278741"/>
            <a:ext cx="12206" cy="180974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2776290" y="4302725"/>
            <a:ext cx="12206" cy="179538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08939" y="6075829"/>
            <a:ext cx="562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150206" y="6088482"/>
            <a:ext cx="562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808532" y="6098111"/>
            <a:ext cx="562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49799" y="6110764"/>
            <a:ext cx="562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270881" y="6102680"/>
            <a:ext cx="562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012148" y="6115333"/>
            <a:ext cx="562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79637" y="5095086"/>
            <a:ext cx="562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3%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75947" y="5075493"/>
            <a:ext cx="562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3%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67254" y="4618084"/>
            <a:ext cx="657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19%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202167" y="4601436"/>
            <a:ext cx="631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19%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99321" y="3801726"/>
            <a:ext cx="671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31%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45153" y="3799579"/>
            <a:ext cx="643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31%</a:t>
            </a:r>
          </a:p>
        </p:txBody>
      </p:sp>
    </p:spTree>
    <p:extLst>
      <p:ext uri="{BB962C8B-B14F-4D97-AF65-F5344CB8AC3E}">
        <p14:creationId xmlns:p14="http://schemas.microsoft.com/office/powerpoint/2010/main" val="329314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139625" y="2511954"/>
                <a:ext cx="3832395" cy="856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4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175</m:t>
                          </m:r>
                          <m:r>
                            <a:rPr lang="en-GB" sz="4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r>
                                <a:rPr lang="en-GB" sz="4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9625" y="2511954"/>
                <a:ext cx="3832395" cy="8565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2195736" y="2306085"/>
            <a:ext cx="1918048" cy="3805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9305" y="1973345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Binomial </a:t>
            </a:r>
          </a:p>
          <a:p>
            <a:pPr algn="ctr"/>
            <a:r>
              <a:rPr lang="en-GB" sz="3200" dirty="0"/>
              <a:t>Distribution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5090586" y="3276251"/>
            <a:ext cx="2316477" cy="20188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258001" y="499573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Mean</a:t>
            </a:r>
          </a:p>
        </p:txBody>
      </p:sp>
      <p:cxnSp>
        <p:nvCxnSpPr>
          <p:cNvPr id="16" name="Straight Arrow Connector 15"/>
          <p:cNvCxnSpPr>
            <a:stCxn id="17" idx="1"/>
          </p:cNvCxnSpPr>
          <p:nvPr/>
        </p:nvCxnSpPr>
        <p:spPr>
          <a:xfrm flipH="1" flipV="1">
            <a:off x="5923456" y="3251880"/>
            <a:ext cx="1060304" cy="74775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983760" y="3461025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Standard Deviation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108520" y="738022"/>
            <a:ext cx="9142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Normal Distribution looks at the probability </a:t>
            </a:r>
          </a:p>
          <a:p>
            <a:pPr algn="ctr"/>
            <a:r>
              <a:rPr lang="en-GB" sz="3200" dirty="0"/>
              <a:t>of an event happening, </a:t>
            </a:r>
            <a:r>
              <a:rPr lang="en-GB" sz="3200" b="1" dirty="0"/>
              <a:t>when continuous data</a:t>
            </a:r>
            <a:r>
              <a:rPr lang="en-GB" sz="3200" dirty="0"/>
              <a:t>.</a:t>
            </a: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785" y="3276251"/>
            <a:ext cx="4255377" cy="349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69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Normal Distribution - Modelling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152831" y="764704"/>
            <a:ext cx="88260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The </a:t>
            </a:r>
            <a:r>
              <a:rPr lang="en-GB" sz="3600" b="1" dirty="0"/>
              <a:t>normal distribution </a:t>
            </a:r>
            <a:r>
              <a:rPr lang="en-GB" sz="3600" dirty="0"/>
              <a:t>can be used to model </a:t>
            </a:r>
          </a:p>
          <a:p>
            <a:pPr algn="ctr"/>
            <a:r>
              <a:rPr lang="en-GB" sz="3600" dirty="0"/>
              <a:t>many naturally occurring characteristics.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2564904"/>
            <a:ext cx="792088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Example of models that use </a:t>
            </a:r>
          </a:p>
          <a:p>
            <a:pPr algn="ctr"/>
            <a:r>
              <a:rPr lang="en-GB" sz="3600" dirty="0"/>
              <a:t>the </a:t>
            </a:r>
            <a:r>
              <a:rPr lang="en-GB" sz="3600" b="1" dirty="0"/>
              <a:t>normal distribution </a:t>
            </a:r>
            <a:r>
              <a:rPr lang="en-GB" sz="3600" dirty="0"/>
              <a:t>are:</a:t>
            </a:r>
          </a:p>
          <a:p>
            <a:pPr algn="ctr"/>
            <a:endParaRPr lang="en-GB" sz="2000" dirty="0"/>
          </a:p>
          <a:p>
            <a:pPr marL="285750" indent="-285750" algn="ctr">
              <a:buFontTx/>
              <a:buChar char="-"/>
            </a:pPr>
            <a:r>
              <a:rPr lang="en-GB" sz="3600" dirty="0"/>
              <a:t>Height of people within a population</a:t>
            </a:r>
          </a:p>
          <a:p>
            <a:pPr marL="285750" indent="-285750" algn="ctr">
              <a:buFontTx/>
              <a:buChar char="-"/>
            </a:pPr>
            <a:r>
              <a:rPr lang="en-GB" sz="3600" dirty="0"/>
              <a:t>Weight of tigers in a jungle</a:t>
            </a:r>
          </a:p>
          <a:p>
            <a:pPr marL="285750" indent="-285750" algn="ctr">
              <a:buFontTx/>
              <a:buChar char="-"/>
            </a:pPr>
            <a:r>
              <a:rPr lang="en-GB" sz="3600" dirty="0"/>
              <a:t>Errors in scientific measurements</a:t>
            </a:r>
          </a:p>
          <a:p>
            <a:pPr marL="285750" indent="-285750" algn="ctr">
              <a:buFontTx/>
              <a:buChar char="-"/>
            </a:pPr>
            <a:r>
              <a:rPr lang="en-GB" sz="3600" dirty="0"/>
              <a:t>Size variation in manufactured objects</a:t>
            </a:r>
          </a:p>
        </p:txBody>
      </p:sp>
    </p:spTree>
    <p:extLst>
      <p:ext uri="{BB962C8B-B14F-4D97-AF65-F5344CB8AC3E}">
        <p14:creationId xmlns:p14="http://schemas.microsoft.com/office/powerpoint/2010/main" val="388190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Normal Distribution - Characteristics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/>
          <p:cNvCxnSpPr/>
          <p:nvPr/>
        </p:nvCxnSpPr>
        <p:spPr>
          <a:xfrm>
            <a:off x="2051720" y="3356992"/>
            <a:ext cx="540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32240" y="3404821"/>
                <a:ext cx="15121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Height (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)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3404821"/>
                <a:ext cx="1512168" cy="461665"/>
              </a:xfrm>
              <a:prstGeom prst="rect">
                <a:avLst/>
              </a:prstGeom>
              <a:blipFill>
                <a:blip r:embed="rId3"/>
                <a:stretch>
                  <a:fillRect l="-6048" t="-10667" r="-403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4067944" y="343240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mean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99992" y="3284984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2109327" y="1075090"/>
            <a:ext cx="4727010" cy="2216546"/>
            <a:chOff x="1749287" y="2731274"/>
            <a:chExt cx="4727010" cy="2216546"/>
          </a:xfrm>
        </p:grpSpPr>
        <p:sp>
          <p:nvSpPr>
            <p:cNvPr id="24" name="Freeform 23"/>
            <p:cNvSpPr/>
            <p:nvPr/>
          </p:nvSpPr>
          <p:spPr>
            <a:xfrm>
              <a:off x="1749287" y="2731274"/>
              <a:ext cx="2369489" cy="2206486"/>
            </a:xfrm>
            <a:custGeom>
              <a:avLst/>
              <a:gdLst>
                <a:gd name="connsiteX0" fmla="*/ 0 w 2369489"/>
                <a:gd name="connsiteY0" fmla="*/ 2206486 h 2206486"/>
                <a:gd name="connsiteX1" fmla="*/ 397565 w 2369489"/>
                <a:gd name="connsiteY1" fmla="*/ 2158778 h 2206486"/>
                <a:gd name="connsiteX2" fmla="*/ 1129085 w 2369489"/>
                <a:gd name="connsiteY2" fmla="*/ 1975898 h 2206486"/>
                <a:gd name="connsiteX3" fmla="*/ 1590261 w 2369489"/>
                <a:gd name="connsiteY3" fmla="*/ 1721456 h 2206486"/>
                <a:gd name="connsiteX4" fmla="*/ 1924216 w 2369489"/>
                <a:gd name="connsiteY4" fmla="*/ 1363648 h 2206486"/>
                <a:gd name="connsiteX5" fmla="*/ 2122998 w 2369489"/>
                <a:gd name="connsiteY5" fmla="*/ 727543 h 2206486"/>
                <a:gd name="connsiteX6" fmla="*/ 2218414 w 2369489"/>
                <a:gd name="connsiteY6" fmla="*/ 170952 h 2206486"/>
                <a:gd name="connsiteX7" fmla="*/ 2274073 w 2369489"/>
                <a:gd name="connsiteY7" fmla="*/ 27829 h 2206486"/>
                <a:gd name="connsiteX8" fmla="*/ 2369489 w 2369489"/>
                <a:gd name="connsiteY8" fmla="*/ 3975 h 2206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69489" h="2206486">
                  <a:moveTo>
                    <a:pt x="0" y="2206486"/>
                  </a:moveTo>
                  <a:cubicBezTo>
                    <a:pt x="104692" y="2201847"/>
                    <a:pt x="209384" y="2197209"/>
                    <a:pt x="397565" y="2158778"/>
                  </a:cubicBezTo>
                  <a:cubicBezTo>
                    <a:pt x="585746" y="2120347"/>
                    <a:pt x="930302" y="2048785"/>
                    <a:pt x="1129085" y="1975898"/>
                  </a:cubicBezTo>
                  <a:cubicBezTo>
                    <a:pt x="1327868" y="1903011"/>
                    <a:pt x="1457739" y="1823498"/>
                    <a:pt x="1590261" y="1721456"/>
                  </a:cubicBezTo>
                  <a:cubicBezTo>
                    <a:pt x="1722783" y="1619414"/>
                    <a:pt x="1835427" y="1529300"/>
                    <a:pt x="1924216" y="1363648"/>
                  </a:cubicBezTo>
                  <a:cubicBezTo>
                    <a:pt x="2013006" y="1197996"/>
                    <a:pt x="2073965" y="926326"/>
                    <a:pt x="2122998" y="727543"/>
                  </a:cubicBezTo>
                  <a:cubicBezTo>
                    <a:pt x="2172031" y="528760"/>
                    <a:pt x="2193235" y="287571"/>
                    <a:pt x="2218414" y="170952"/>
                  </a:cubicBezTo>
                  <a:cubicBezTo>
                    <a:pt x="2243593" y="54333"/>
                    <a:pt x="2248894" y="55658"/>
                    <a:pt x="2274073" y="27829"/>
                  </a:cubicBezTo>
                  <a:cubicBezTo>
                    <a:pt x="2299252" y="0"/>
                    <a:pt x="2334370" y="1987"/>
                    <a:pt x="2369489" y="3975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Freeform 25"/>
            <p:cNvSpPr/>
            <p:nvPr/>
          </p:nvSpPr>
          <p:spPr>
            <a:xfrm flipH="1">
              <a:off x="4106808" y="2741334"/>
              <a:ext cx="2369489" cy="2206486"/>
            </a:xfrm>
            <a:custGeom>
              <a:avLst/>
              <a:gdLst>
                <a:gd name="connsiteX0" fmla="*/ 0 w 2369489"/>
                <a:gd name="connsiteY0" fmla="*/ 2206486 h 2206486"/>
                <a:gd name="connsiteX1" fmla="*/ 397565 w 2369489"/>
                <a:gd name="connsiteY1" fmla="*/ 2158778 h 2206486"/>
                <a:gd name="connsiteX2" fmla="*/ 1129085 w 2369489"/>
                <a:gd name="connsiteY2" fmla="*/ 1975898 h 2206486"/>
                <a:gd name="connsiteX3" fmla="*/ 1590261 w 2369489"/>
                <a:gd name="connsiteY3" fmla="*/ 1721456 h 2206486"/>
                <a:gd name="connsiteX4" fmla="*/ 1924216 w 2369489"/>
                <a:gd name="connsiteY4" fmla="*/ 1363648 h 2206486"/>
                <a:gd name="connsiteX5" fmla="*/ 2122998 w 2369489"/>
                <a:gd name="connsiteY5" fmla="*/ 727543 h 2206486"/>
                <a:gd name="connsiteX6" fmla="*/ 2218414 w 2369489"/>
                <a:gd name="connsiteY6" fmla="*/ 170952 h 2206486"/>
                <a:gd name="connsiteX7" fmla="*/ 2274073 w 2369489"/>
                <a:gd name="connsiteY7" fmla="*/ 27829 h 2206486"/>
                <a:gd name="connsiteX8" fmla="*/ 2369489 w 2369489"/>
                <a:gd name="connsiteY8" fmla="*/ 3975 h 2206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69489" h="2206486">
                  <a:moveTo>
                    <a:pt x="0" y="2206486"/>
                  </a:moveTo>
                  <a:cubicBezTo>
                    <a:pt x="104692" y="2201847"/>
                    <a:pt x="209384" y="2197209"/>
                    <a:pt x="397565" y="2158778"/>
                  </a:cubicBezTo>
                  <a:cubicBezTo>
                    <a:pt x="585746" y="2120347"/>
                    <a:pt x="930302" y="2048785"/>
                    <a:pt x="1129085" y="1975898"/>
                  </a:cubicBezTo>
                  <a:cubicBezTo>
                    <a:pt x="1327868" y="1903011"/>
                    <a:pt x="1457739" y="1823498"/>
                    <a:pt x="1590261" y="1721456"/>
                  </a:cubicBezTo>
                  <a:cubicBezTo>
                    <a:pt x="1722783" y="1619414"/>
                    <a:pt x="1835427" y="1529300"/>
                    <a:pt x="1924216" y="1363648"/>
                  </a:cubicBezTo>
                  <a:cubicBezTo>
                    <a:pt x="2013006" y="1197996"/>
                    <a:pt x="2073965" y="926326"/>
                    <a:pt x="2122998" y="727543"/>
                  </a:cubicBezTo>
                  <a:cubicBezTo>
                    <a:pt x="2172031" y="528760"/>
                    <a:pt x="2193235" y="287571"/>
                    <a:pt x="2218414" y="170952"/>
                  </a:cubicBezTo>
                  <a:cubicBezTo>
                    <a:pt x="2243593" y="54333"/>
                    <a:pt x="2248894" y="55658"/>
                    <a:pt x="2274073" y="27829"/>
                  </a:cubicBezTo>
                  <a:cubicBezTo>
                    <a:pt x="2299252" y="0"/>
                    <a:pt x="2334370" y="1987"/>
                    <a:pt x="2369489" y="3975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06131" y="859066"/>
            <a:ext cx="1656183" cy="2497926"/>
            <a:chOff x="104438" y="1988840"/>
            <a:chExt cx="1597461" cy="3024336"/>
          </a:xfrm>
        </p:grpSpPr>
        <p:cxnSp>
          <p:nvCxnSpPr>
            <p:cNvPr id="30" name="Straight Arrow Connector 29"/>
            <p:cNvCxnSpPr/>
            <p:nvPr/>
          </p:nvCxnSpPr>
          <p:spPr>
            <a:xfrm flipV="1">
              <a:off x="1691680" y="1988840"/>
              <a:ext cx="0" cy="302433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04438" y="3117556"/>
              <a:ext cx="1597461" cy="558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Probability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4" y="4077072"/>
            <a:ext cx="914285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The normal distribution:</a:t>
            </a:r>
          </a:p>
          <a:p>
            <a:pPr algn="ctr"/>
            <a:endParaRPr lang="en-GB" sz="1200" b="1" dirty="0"/>
          </a:p>
          <a:p>
            <a:pPr marL="457200" indent="-457200" algn="ctr">
              <a:buFontTx/>
              <a:buChar char="-"/>
            </a:pPr>
            <a:r>
              <a:rPr lang="en-US" sz="3600" dirty="0"/>
              <a:t>only uses continuous data</a:t>
            </a:r>
            <a:endParaRPr lang="en-GB" sz="3600" dirty="0"/>
          </a:p>
          <a:p>
            <a:pPr marL="457200" indent="-457200" algn="ctr">
              <a:buFontTx/>
              <a:buChar char="-"/>
            </a:pPr>
            <a:r>
              <a:rPr lang="en-GB" sz="3600" dirty="0"/>
              <a:t>is symmetrical about the mean </a:t>
            </a:r>
          </a:p>
          <a:p>
            <a:pPr marL="457200" indent="-457200" algn="ctr">
              <a:buFontTx/>
              <a:buChar char="-"/>
            </a:pPr>
            <a:r>
              <a:rPr lang="en-GB" sz="3600" dirty="0"/>
              <a:t>has total area under the graph of 1 (100%) </a:t>
            </a:r>
          </a:p>
        </p:txBody>
      </p:sp>
      <p:cxnSp>
        <p:nvCxnSpPr>
          <p:cNvPr id="6" name="Straight Connector 5"/>
          <p:cNvCxnSpPr>
            <a:stCxn id="24" idx="8"/>
          </p:cNvCxnSpPr>
          <p:nvPr/>
        </p:nvCxnSpPr>
        <p:spPr>
          <a:xfrm>
            <a:off x="4478816" y="1079065"/>
            <a:ext cx="21176" cy="221257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421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76760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The probability of an even occurring will be represented by the area under the graph.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0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Normal Distribution - Probability Density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b="3683"/>
          <a:stretch/>
        </p:blipFill>
        <p:spPr>
          <a:xfrm>
            <a:off x="1547664" y="1914978"/>
            <a:ext cx="6552728" cy="48263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580112" y="3140968"/>
                <a:ext cx="316599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170&lt;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&lt;190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140968"/>
                <a:ext cx="316599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H="1">
            <a:off x="4644008" y="3429000"/>
            <a:ext cx="936104" cy="1296144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121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Normal Distribution – Probability Density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-10602" y="5212357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Although a variable could take any value, </a:t>
            </a:r>
          </a:p>
          <a:p>
            <a:pPr algn="ctr"/>
            <a:r>
              <a:rPr lang="en-GB" sz="2800" dirty="0"/>
              <a:t>in practice observations more than 5 standard deviation </a:t>
            </a:r>
          </a:p>
          <a:p>
            <a:pPr algn="ctr"/>
            <a:r>
              <a:rPr lang="en-GB" sz="2800" dirty="0"/>
              <a:t>from the mean have probabilities close to 0.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908720"/>
            <a:ext cx="7128792" cy="417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488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Normal Distribution - Notation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/>
          <p:cNvCxnSpPr/>
          <p:nvPr/>
        </p:nvCxnSpPr>
        <p:spPr>
          <a:xfrm>
            <a:off x="1979712" y="3539990"/>
            <a:ext cx="540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60232" y="3587819"/>
                <a:ext cx="21962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Height (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)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3587819"/>
                <a:ext cx="2196244" cy="461665"/>
              </a:xfrm>
              <a:prstGeom prst="rect">
                <a:avLst/>
              </a:prstGeom>
              <a:blipFill>
                <a:blip r:embed="rId3"/>
                <a:stretch>
                  <a:fillRect l="-4444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>
            <a:off x="4427984" y="3467982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2037319" y="1258088"/>
            <a:ext cx="4727010" cy="2216546"/>
            <a:chOff x="1749287" y="2731274"/>
            <a:chExt cx="4727010" cy="2216546"/>
          </a:xfrm>
        </p:grpSpPr>
        <p:sp>
          <p:nvSpPr>
            <p:cNvPr id="24" name="Freeform 23"/>
            <p:cNvSpPr/>
            <p:nvPr/>
          </p:nvSpPr>
          <p:spPr>
            <a:xfrm>
              <a:off x="1749287" y="2731274"/>
              <a:ext cx="2369489" cy="2206486"/>
            </a:xfrm>
            <a:custGeom>
              <a:avLst/>
              <a:gdLst>
                <a:gd name="connsiteX0" fmla="*/ 0 w 2369489"/>
                <a:gd name="connsiteY0" fmla="*/ 2206486 h 2206486"/>
                <a:gd name="connsiteX1" fmla="*/ 397565 w 2369489"/>
                <a:gd name="connsiteY1" fmla="*/ 2158778 h 2206486"/>
                <a:gd name="connsiteX2" fmla="*/ 1129085 w 2369489"/>
                <a:gd name="connsiteY2" fmla="*/ 1975898 h 2206486"/>
                <a:gd name="connsiteX3" fmla="*/ 1590261 w 2369489"/>
                <a:gd name="connsiteY3" fmla="*/ 1721456 h 2206486"/>
                <a:gd name="connsiteX4" fmla="*/ 1924216 w 2369489"/>
                <a:gd name="connsiteY4" fmla="*/ 1363648 h 2206486"/>
                <a:gd name="connsiteX5" fmla="*/ 2122998 w 2369489"/>
                <a:gd name="connsiteY5" fmla="*/ 727543 h 2206486"/>
                <a:gd name="connsiteX6" fmla="*/ 2218414 w 2369489"/>
                <a:gd name="connsiteY6" fmla="*/ 170952 h 2206486"/>
                <a:gd name="connsiteX7" fmla="*/ 2274073 w 2369489"/>
                <a:gd name="connsiteY7" fmla="*/ 27829 h 2206486"/>
                <a:gd name="connsiteX8" fmla="*/ 2369489 w 2369489"/>
                <a:gd name="connsiteY8" fmla="*/ 3975 h 2206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69489" h="2206486">
                  <a:moveTo>
                    <a:pt x="0" y="2206486"/>
                  </a:moveTo>
                  <a:cubicBezTo>
                    <a:pt x="104692" y="2201847"/>
                    <a:pt x="209384" y="2197209"/>
                    <a:pt x="397565" y="2158778"/>
                  </a:cubicBezTo>
                  <a:cubicBezTo>
                    <a:pt x="585746" y="2120347"/>
                    <a:pt x="930302" y="2048785"/>
                    <a:pt x="1129085" y="1975898"/>
                  </a:cubicBezTo>
                  <a:cubicBezTo>
                    <a:pt x="1327868" y="1903011"/>
                    <a:pt x="1457739" y="1823498"/>
                    <a:pt x="1590261" y="1721456"/>
                  </a:cubicBezTo>
                  <a:cubicBezTo>
                    <a:pt x="1722783" y="1619414"/>
                    <a:pt x="1835427" y="1529300"/>
                    <a:pt x="1924216" y="1363648"/>
                  </a:cubicBezTo>
                  <a:cubicBezTo>
                    <a:pt x="2013006" y="1197996"/>
                    <a:pt x="2073965" y="926326"/>
                    <a:pt x="2122998" y="727543"/>
                  </a:cubicBezTo>
                  <a:cubicBezTo>
                    <a:pt x="2172031" y="528760"/>
                    <a:pt x="2193235" y="287571"/>
                    <a:pt x="2218414" y="170952"/>
                  </a:cubicBezTo>
                  <a:cubicBezTo>
                    <a:pt x="2243593" y="54333"/>
                    <a:pt x="2248894" y="55658"/>
                    <a:pt x="2274073" y="27829"/>
                  </a:cubicBezTo>
                  <a:cubicBezTo>
                    <a:pt x="2299252" y="0"/>
                    <a:pt x="2334370" y="1987"/>
                    <a:pt x="2369489" y="3975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Freeform 25"/>
            <p:cNvSpPr/>
            <p:nvPr/>
          </p:nvSpPr>
          <p:spPr>
            <a:xfrm flipH="1">
              <a:off x="4106808" y="2741334"/>
              <a:ext cx="2369489" cy="2206486"/>
            </a:xfrm>
            <a:custGeom>
              <a:avLst/>
              <a:gdLst>
                <a:gd name="connsiteX0" fmla="*/ 0 w 2369489"/>
                <a:gd name="connsiteY0" fmla="*/ 2206486 h 2206486"/>
                <a:gd name="connsiteX1" fmla="*/ 397565 w 2369489"/>
                <a:gd name="connsiteY1" fmla="*/ 2158778 h 2206486"/>
                <a:gd name="connsiteX2" fmla="*/ 1129085 w 2369489"/>
                <a:gd name="connsiteY2" fmla="*/ 1975898 h 2206486"/>
                <a:gd name="connsiteX3" fmla="*/ 1590261 w 2369489"/>
                <a:gd name="connsiteY3" fmla="*/ 1721456 h 2206486"/>
                <a:gd name="connsiteX4" fmla="*/ 1924216 w 2369489"/>
                <a:gd name="connsiteY4" fmla="*/ 1363648 h 2206486"/>
                <a:gd name="connsiteX5" fmla="*/ 2122998 w 2369489"/>
                <a:gd name="connsiteY5" fmla="*/ 727543 h 2206486"/>
                <a:gd name="connsiteX6" fmla="*/ 2218414 w 2369489"/>
                <a:gd name="connsiteY6" fmla="*/ 170952 h 2206486"/>
                <a:gd name="connsiteX7" fmla="*/ 2274073 w 2369489"/>
                <a:gd name="connsiteY7" fmla="*/ 27829 h 2206486"/>
                <a:gd name="connsiteX8" fmla="*/ 2369489 w 2369489"/>
                <a:gd name="connsiteY8" fmla="*/ 3975 h 2206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69489" h="2206486">
                  <a:moveTo>
                    <a:pt x="0" y="2206486"/>
                  </a:moveTo>
                  <a:cubicBezTo>
                    <a:pt x="104692" y="2201847"/>
                    <a:pt x="209384" y="2197209"/>
                    <a:pt x="397565" y="2158778"/>
                  </a:cubicBezTo>
                  <a:cubicBezTo>
                    <a:pt x="585746" y="2120347"/>
                    <a:pt x="930302" y="2048785"/>
                    <a:pt x="1129085" y="1975898"/>
                  </a:cubicBezTo>
                  <a:cubicBezTo>
                    <a:pt x="1327868" y="1903011"/>
                    <a:pt x="1457739" y="1823498"/>
                    <a:pt x="1590261" y="1721456"/>
                  </a:cubicBezTo>
                  <a:cubicBezTo>
                    <a:pt x="1722783" y="1619414"/>
                    <a:pt x="1835427" y="1529300"/>
                    <a:pt x="1924216" y="1363648"/>
                  </a:cubicBezTo>
                  <a:cubicBezTo>
                    <a:pt x="2013006" y="1197996"/>
                    <a:pt x="2073965" y="926326"/>
                    <a:pt x="2122998" y="727543"/>
                  </a:cubicBezTo>
                  <a:cubicBezTo>
                    <a:pt x="2172031" y="528760"/>
                    <a:pt x="2193235" y="287571"/>
                    <a:pt x="2218414" y="170952"/>
                  </a:cubicBezTo>
                  <a:cubicBezTo>
                    <a:pt x="2243593" y="54333"/>
                    <a:pt x="2248894" y="55658"/>
                    <a:pt x="2274073" y="27829"/>
                  </a:cubicBezTo>
                  <a:cubicBezTo>
                    <a:pt x="2299252" y="0"/>
                    <a:pt x="2334370" y="1987"/>
                    <a:pt x="2369489" y="3975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30" name="Straight Arrow Connector 29"/>
          <p:cNvCxnSpPr/>
          <p:nvPr/>
        </p:nvCxnSpPr>
        <p:spPr>
          <a:xfrm flipV="1">
            <a:off x="1979712" y="1042064"/>
            <a:ext cx="0" cy="24979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4365104"/>
                <a:ext cx="9142855" cy="21194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If a random variable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3200" dirty="0"/>
                  <a:t> is normally distributed, </a:t>
                </a:r>
              </a:p>
              <a:p>
                <a:pPr algn="ctr"/>
                <a:r>
                  <a:rPr lang="en-GB" sz="3200" dirty="0"/>
                  <a:t>then it is written as: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1" i="1" smtClean="0"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GB" sz="6000" b="1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6000" b="1" i="1" smtClean="0">
                          <a:latin typeface="Cambria Math" panose="02040503050406030204" pitchFamily="18" charset="0"/>
                        </a:rPr>
                        <m:t>𝑵</m:t>
                      </m:r>
                      <m:d>
                        <m:dPr>
                          <m:ctrlPr>
                            <a:rPr lang="en-GB" sz="6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6000" b="1" i="1" smtClean="0">
                              <a:latin typeface="Cambria Math" panose="02040503050406030204" pitchFamily="18" charset="0"/>
                            </a:rPr>
                            <m:t>𝝁</m:t>
                          </m:r>
                          <m:r>
                            <a:rPr lang="en-GB" sz="6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GB" sz="6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6000" b="1" i="1" smtClean="0">
                                  <a:latin typeface="Cambria Math" panose="02040503050406030204" pitchFamily="18" charset="0"/>
                                </a:rPr>
                                <m:t>𝝈</m:t>
                              </m:r>
                            </m:e>
                            <m:sup>
                              <m:r>
                                <a:rPr lang="en-GB" sz="6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365104"/>
                <a:ext cx="9142855" cy="2119426"/>
              </a:xfrm>
              <a:prstGeom prst="rect">
                <a:avLst/>
              </a:prstGeom>
              <a:blipFill>
                <a:blip r:embed="rId4"/>
                <a:stretch>
                  <a:fillRect t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3596666" y="3587819"/>
                <a:ext cx="16626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/>
                  <a:t>Mean =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</a:rPr>
                      <m:t>𝜇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66" y="3587819"/>
                <a:ext cx="1662635" cy="523220"/>
              </a:xfrm>
              <a:prstGeom prst="rect">
                <a:avLst/>
              </a:prstGeom>
              <a:blipFill>
                <a:blip r:embed="rId5"/>
                <a:stretch>
                  <a:fillRect l="-7326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4416016" y="1272123"/>
            <a:ext cx="11968" cy="231569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305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40-41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E728E2F-3AE5-EA4A-847D-C62D706C1FD8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Q1-5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Q8&amp;9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450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30649</TotalTime>
  <Words>274</Words>
  <Application>Microsoft Macintosh PowerPoint</Application>
  <PresentationFormat>On-screen Show (4:3)</PresentationFormat>
  <Paragraphs>79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1235</cp:revision>
  <cp:lastPrinted>2018-09-02T04:52:45Z</cp:lastPrinted>
  <dcterms:created xsi:type="dcterms:W3CDTF">2013-02-28T07:36:55Z</dcterms:created>
  <dcterms:modified xsi:type="dcterms:W3CDTF">2019-07-30T18:06:03Z</dcterms:modified>
</cp:coreProperties>
</file>