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81" r:id="rId2"/>
    <p:sldId id="482" r:id="rId3"/>
    <p:sldId id="483" r:id="rId4"/>
    <p:sldId id="656" r:id="rId5"/>
    <p:sldId id="653" r:id="rId6"/>
    <p:sldId id="654" r:id="rId7"/>
    <p:sldId id="624" r:id="rId8"/>
    <p:sldId id="657" r:id="rId9"/>
    <p:sldId id="658" r:id="rId10"/>
    <p:sldId id="655" r:id="rId11"/>
    <p:sldId id="659" r:id="rId12"/>
    <p:sldId id="660" r:id="rId13"/>
    <p:sldId id="661" r:id="rId14"/>
    <p:sldId id="625" r:id="rId15"/>
    <p:sldId id="663" r:id="rId16"/>
    <p:sldId id="662" r:id="rId17"/>
    <p:sldId id="664" r:id="rId18"/>
    <p:sldId id="665" r:id="rId19"/>
    <p:sldId id="666" r:id="rId20"/>
    <p:sldId id="667" r:id="rId21"/>
    <p:sldId id="668" r:id="rId22"/>
    <p:sldId id="669" r:id="rId23"/>
    <p:sldId id="671" r:id="rId24"/>
    <p:sldId id="684" r:id="rId25"/>
    <p:sldId id="672" r:id="rId26"/>
    <p:sldId id="673" r:id="rId27"/>
    <p:sldId id="670" r:id="rId28"/>
    <p:sldId id="674" r:id="rId29"/>
    <p:sldId id="675" r:id="rId30"/>
    <p:sldId id="676" r:id="rId31"/>
    <p:sldId id="677" r:id="rId32"/>
    <p:sldId id="679" r:id="rId33"/>
    <p:sldId id="680" r:id="rId34"/>
    <p:sldId id="681" r:id="rId35"/>
    <p:sldId id="682" r:id="rId36"/>
    <p:sldId id="678" r:id="rId37"/>
    <p:sldId id="683" r:id="rId38"/>
    <p:sldId id="685" r:id="rId39"/>
    <p:sldId id="686" r:id="rId40"/>
    <p:sldId id="687" r:id="rId41"/>
    <p:sldId id="688" r:id="rId42"/>
    <p:sldId id="689" r:id="rId43"/>
    <p:sldId id="691" r:id="rId44"/>
    <p:sldId id="690" r:id="rId45"/>
    <p:sldId id="692" r:id="rId46"/>
    <p:sldId id="694" r:id="rId47"/>
    <p:sldId id="693" r:id="rId48"/>
    <p:sldId id="695" r:id="rId49"/>
    <p:sldId id="6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0" autoAdjust="0"/>
    <p:restoredTop sz="88534" autoAdjust="0"/>
  </p:normalViewPr>
  <p:slideViewPr>
    <p:cSldViewPr>
      <p:cViewPr varScale="1">
        <p:scale>
          <a:sx n="68" d="100"/>
          <a:sy n="68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17.png"/><Relationship Id="rId3" Type="http://schemas.openxmlformats.org/officeDocument/2006/relationships/image" Target="../media/image26.png"/><Relationship Id="rId21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31.png"/><Relationship Id="rId17" Type="http://schemas.openxmlformats.org/officeDocument/2006/relationships/image" Target="../media/image67.png"/><Relationship Id="rId25" Type="http://schemas.openxmlformats.org/officeDocument/2006/relationships/image" Target="../media/image74.png"/><Relationship Id="rId2" Type="http://schemas.openxmlformats.org/officeDocument/2006/relationships/image" Target="../media/image55.png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3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23" Type="http://schemas.openxmlformats.org/officeDocument/2006/relationships/image" Target="../media/image72.png"/><Relationship Id="rId10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Relationship Id="rId2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4.jpe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frostmaths.com/homework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2" Type="http://schemas.openxmlformats.org/officeDocument/2006/relationships/image" Target="../media/image206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image" Target="../media/image2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10.png"/><Relationship Id="rId18" Type="http://schemas.openxmlformats.org/officeDocument/2006/relationships/image" Target="../media/image40.png"/><Relationship Id="rId3" Type="http://schemas.openxmlformats.org/officeDocument/2006/relationships/image" Target="../media/image37.png"/><Relationship Id="rId21" Type="http://schemas.openxmlformats.org/officeDocument/2006/relationships/image" Target="../media/image43.png"/><Relationship Id="rId7" Type="http://schemas.openxmlformats.org/officeDocument/2006/relationships/image" Target="../media/image710.png"/><Relationship Id="rId12" Type="http://schemas.openxmlformats.org/officeDocument/2006/relationships/image" Target="../media/image1210.png"/><Relationship Id="rId17" Type="http://schemas.openxmlformats.org/officeDocument/2006/relationships/image" Target="../media/image39.png"/><Relationship Id="rId2" Type="http://schemas.openxmlformats.org/officeDocument/2006/relationships/image" Target="../media/image3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5" Type="http://schemas.openxmlformats.org/officeDocument/2006/relationships/image" Target="../media/image1510.png"/><Relationship Id="rId10" Type="http://schemas.openxmlformats.org/officeDocument/2006/relationships/image" Target="../media/image1010.png"/><Relationship Id="rId19" Type="http://schemas.openxmlformats.org/officeDocument/2006/relationships/image" Target="../media/image41.png"/><Relationship Id="rId4" Type="http://schemas.openxmlformats.org/officeDocument/2006/relationships/image" Target="../media/image410.png"/><Relationship Id="rId9" Type="http://schemas.openxmlformats.org/officeDocument/2006/relationships/image" Target="../media/image90.png"/><Relationship Id="rId14" Type="http://schemas.openxmlformats.org/officeDocument/2006/relationships/image" Target="../media/image1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13" Type="http://schemas.openxmlformats.org/officeDocument/2006/relationships/image" Target="../media/image246.png"/><Relationship Id="rId18" Type="http://schemas.openxmlformats.org/officeDocument/2006/relationships/image" Target="../media/image45.png"/><Relationship Id="rId3" Type="http://schemas.openxmlformats.org/officeDocument/2006/relationships/image" Target="../media/image410.png"/><Relationship Id="rId7" Type="http://schemas.openxmlformats.org/officeDocument/2006/relationships/image" Target="../media/image2210.png"/><Relationship Id="rId12" Type="http://schemas.openxmlformats.org/officeDocument/2006/relationships/image" Target="../media/image1310.png"/><Relationship Id="rId17" Type="http://schemas.openxmlformats.org/officeDocument/2006/relationships/image" Target="../media/image44.png"/><Relationship Id="rId2" Type="http://schemas.openxmlformats.org/officeDocument/2006/relationships/image" Target="../media/image37.png"/><Relationship Id="rId16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image" Target="../media/image1210.png"/><Relationship Id="rId5" Type="http://schemas.openxmlformats.org/officeDocument/2006/relationships/image" Target="../media/image610.png"/><Relationship Id="rId15" Type="http://schemas.openxmlformats.org/officeDocument/2006/relationships/image" Target="../media/image2510.png"/><Relationship Id="rId10" Type="http://schemas.openxmlformats.org/officeDocument/2006/relationships/image" Target="../media/image1110.png"/><Relationship Id="rId19" Type="http://schemas.openxmlformats.org/officeDocument/2006/relationships/image" Target="../media/image46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1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14 :: </a:t>
            </a:r>
            <a:r>
              <a:rPr lang="en-GB" dirty="0"/>
              <a:t>Exponentials &amp; Logarithms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20</a:t>
            </a:r>
            <a:r>
              <a:rPr lang="en-GB" baseline="30000" dirty="0"/>
              <a:t>th</a:t>
            </a:r>
            <a:r>
              <a:rPr lang="en-GB" dirty="0"/>
              <a:t> October 2017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1224" b="-326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2000" dirty="0"/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constant,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  <a:blipFill>
                <a:blip r:embed="rId3"/>
                <a:stretch>
                  <a:fillRect l="-826" b="-5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2276872"/>
                <a:ext cx="201622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76872"/>
                <a:ext cx="2016224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57652" y="166336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Note: </a:t>
            </a:r>
            <a:r>
              <a:rPr lang="en-GB" sz="1400" dirty="0"/>
              <a:t>This is not a standalone rule but an application of something called the ‘</a:t>
            </a:r>
            <a:r>
              <a:rPr lang="en-GB" sz="1400" i="1" dirty="0"/>
              <a:t>chain rule</a:t>
            </a:r>
            <a:r>
              <a:rPr lang="en-GB" sz="1400" dirty="0"/>
              <a:t>’, which you will encounter in Year 2.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444208" y="1268760"/>
            <a:ext cx="864096" cy="39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3756150"/>
                <a:ext cx="30963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∴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56150"/>
                <a:ext cx="3096344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772" y="5235428"/>
                <a:ext cx="30963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2" y="5235428"/>
                <a:ext cx="3096344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52120" y="5058861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Note: </a:t>
            </a:r>
            <a:r>
              <a:rPr lang="en-GB" sz="1400" dirty="0"/>
              <a:t>In general, when you scale the function, you scale the derivative/integral.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1900" y="5295900"/>
            <a:ext cx="18415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2136694"/>
            <a:ext cx="3565252" cy="7584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3510299"/>
            <a:ext cx="3565252" cy="9414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4989578"/>
            <a:ext cx="3565252" cy="9414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81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951112" y="16027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2512" y="3105920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852" y="2928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52" y="29285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5842" y="13077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842" y="13077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315318" y="1625600"/>
            <a:ext cx="2415181" cy="1456308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  <a:gd name="connsiteX0" fmla="*/ 1469650 w 5139950"/>
              <a:gd name="connsiteY0" fmla="*/ 990600 h 1000007"/>
              <a:gd name="connsiteX1" fmla="*/ 0 w 5139950"/>
              <a:gd name="connsiteY1" fmla="*/ 990600 h 1000007"/>
              <a:gd name="connsiteX2" fmla="*/ 3323850 w 5139950"/>
              <a:gd name="connsiteY2" fmla="*/ 736600 h 1000007"/>
              <a:gd name="connsiteX3" fmla="*/ 5139950 w 5139950"/>
              <a:gd name="connsiteY3" fmla="*/ 0 h 1000007"/>
              <a:gd name="connsiteX0" fmla="*/ 32614 w 5983587"/>
              <a:gd name="connsiteY0" fmla="*/ 1023679 h 1035178"/>
              <a:gd name="connsiteX1" fmla="*/ 843637 w 5983587"/>
              <a:gd name="connsiteY1" fmla="*/ 990600 h 1035178"/>
              <a:gd name="connsiteX2" fmla="*/ 4167487 w 5983587"/>
              <a:gd name="connsiteY2" fmla="*/ 736600 h 1035178"/>
              <a:gd name="connsiteX3" fmla="*/ 5983587 w 5983587"/>
              <a:gd name="connsiteY3" fmla="*/ 0 h 1035178"/>
              <a:gd name="connsiteX0" fmla="*/ 5649 w 5956622"/>
              <a:gd name="connsiteY0" fmla="*/ 1023679 h 1026719"/>
              <a:gd name="connsiteX1" fmla="*/ 2685557 w 5956622"/>
              <a:gd name="connsiteY1" fmla="*/ 902390 h 1026719"/>
              <a:gd name="connsiteX2" fmla="*/ 4140522 w 5956622"/>
              <a:gd name="connsiteY2" fmla="*/ 736600 h 1026719"/>
              <a:gd name="connsiteX3" fmla="*/ 5956622 w 5956622"/>
              <a:gd name="connsiteY3" fmla="*/ 0 h 1026719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7290 w 6021615"/>
              <a:gd name="connsiteY0" fmla="*/ 1255230 h 1258006"/>
              <a:gd name="connsiteX1" fmla="*/ 2687198 w 6021615"/>
              <a:gd name="connsiteY1" fmla="*/ 1133941 h 1258006"/>
              <a:gd name="connsiteX2" fmla="*/ 4142163 w 6021615"/>
              <a:gd name="connsiteY2" fmla="*/ 968151 h 1258006"/>
              <a:gd name="connsiteX3" fmla="*/ 6021615 w 6021615"/>
              <a:gd name="connsiteY3" fmla="*/ 0 h 1258006"/>
              <a:gd name="connsiteX0" fmla="*/ 9557 w 6023882"/>
              <a:gd name="connsiteY0" fmla="*/ 1255230 h 1264379"/>
              <a:gd name="connsiteX1" fmla="*/ 2277677 w 6023882"/>
              <a:gd name="connsiteY1" fmla="*/ 1222151 h 1264379"/>
              <a:gd name="connsiteX2" fmla="*/ 4144430 w 6023882"/>
              <a:gd name="connsiteY2" fmla="*/ 968151 h 1264379"/>
              <a:gd name="connsiteX3" fmla="*/ 6023882 w 6023882"/>
              <a:gd name="connsiteY3" fmla="*/ 0 h 1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82" h="1264379">
                <a:moveTo>
                  <a:pt x="9557" y="1255230"/>
                </a:moveTo>
                <a:cubicBezTo>
                  <a:pt x="-119560" y="1276396"/>
                  <a:pt x="1081716" y="1258972"/>
                  <a:pt x="2277677" y="1222151"/>
                </a:cubicBezTo>
                <a:cubicBezTo>
                  <a:pt x="2968155" y="1200893"/>
                  <a:pt x="3520062" y="1171843"/>
                  <a:pt x="4144430" y="968151"/>
                </a:cubicBezTo>
                <a:cubicBezTo>
                  <a:pt x="4768798" y="764459"/>
                  <a:pt x="5544162" y="373960"/>
                  <a:pt x="60238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4232" y="255197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32" y="2551972"/>
                <a:ext cx="4489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5276" y="1443221"/>
                <a:ext cx="1644577" cy="104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being replaced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so stretch of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/>
                  <a:t>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6" y="1443221"/>
                <a:ext cx="1644577" cy="1043940"/>
              </a:xfrm>
              <a:prstGeom prst="rect">
                <a:avLst/>
              </a:prstGeom>
              <a:blipFill>
                <a:blip r:embed="rId6"/>
                <a:stretch>
                  <a:fillRect l="-1111" t="-1170" b="-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4257" y="134838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7" y="1348380"/>
                <a:ext cx="1159859" cy="312586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/>
          <p:cNvSpPr/>
          <p:nvPr/>
        </p:nvSpPr>
        <p:spPr>
          <a:xfrm>
            <a:off x="381000" y="1778000"/>
            <a:ext cx="3238500" cy="1257300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65947" y="157589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47" y="1575890"/>
                <a:ext cx="1159859" cy="3125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6203918" y="16027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05318" y="3105920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92658" y="2928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658" y="2928534"/>
                <a:ext cx="44894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28648" y="13077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648" y="1307711"/>
                <a:ext cx="448940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96563" y="279962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563" y="2799622"/>
                <a:ext cx="4489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5982" y="1300346"/>
                <a:ext cx="2132268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Note: </a:t>
                </a:r>
                <a:r>
                  <a:rPr lang="en-GB" sz="1400" dirty="0"/>
                  <a:t>Recall the shape of a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graph.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5 is ‘outside’ function, so stretch of scale factor 5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-axis.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82" y="1300346"/>
                <a:ext cx="2132268" cy="1277273"/>
              </a:xfrm>
              <a:prstGeom prst="rect">
                <a:avLst/>
              </a:prstGeom>
              <a:blipFill>
                <a:blip r:embed="rId13"/>
                <a:stretch>
                  <a:fillRect l="-857" t="-476" r="-2286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64013" y="144363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013" y="1443630"/>
                <a:ext cx="1159859" cy="3125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 flipH="1">
            <a:off x="4633806" y="2369558"/>
            <a:ext cx="3238500" cy="665742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99328" y="2195015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28" y="2195015"/>
                <a:ext cx="1159859" cy="3125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/>
          <p:cNvSpPr/>
          <p:nvPr/>
        </p:nvSpPr>
        <p:spPr>
          <a:xfrm flipH="1">
            <a:off x="4772030" y="1339862"/>
            <a:ext cx="3100276" cy="1674614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  <a:gd name="connsiteX0" fmla="*/ 0 w 3100276"/>
              <a:gd name="connsiteY0" fmla="*/ 1161435 h 1161435"/>
              <a:gd name="connsiteX1" fmla="*/ 50800 w 3100276"/>
              <a:gd name="connsiteY1" fmla="*/ 1161435 h 1161435"/>
              <a:gd name="connsiteX2" fmla="*/ 1562100 w 3100276"/>
              <a:gd name="connsiteY2" fmla="*/ 894735 h 1161435"/>
              <a:gd name="connsiteX3" fmla="*/ 3100276 w 3100276"/>
              <a:gd name="connsiteY3" fmla="*/ 0 h 116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276" h="1161435">
                <a:moveTo>
                  <a:pt x="0" y="1161435"/>
                </a:moveTo>
                <a:lnTo>
                  <a:pt x="50800" y="1161435"/>
                </a:lnTo>
                <a:cubicBezTo>
                  <a:pt x="311150" y="1116985"/>
                  <a:pt x="1053854" y="1088307"/>
                  <a:pt x="1562100" y="894735"/>
                </a:cubicBezTo>
                <a:cubicBezTo>
                  <a:pt x="2070346" y="701163"/>
                  <a:pt x="2527717" y="390525"/>
                  <a:pt x="3100276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98877" y="24541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77" y="2454111"/>
                <a:ext cx="44894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blipFill>
                <a:blip r:embed="rId17"/>
                <a:stretch>
                  <a:fillRect b="-396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2013918" y="4950214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5318" y="6453336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02658" y="6275950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58" y="6275950"/>
                <a:ext cx="44894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8648" y="465512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8" y="4655127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/>
          <p:cNvSpPr/>
          <p:nvPr/>
        </p:nvSpPr>
        <p:spPr>
          <a:xfrm>
            <a:off x="340024" y="4439616"/>
            <a:ext cx="3593801" cy="1456308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  <a:gd name="connsiteX0" fmla="*/ 1469650 w 5139950"/>
              <a:gd name="connsiteY0" fmla="*/ 990600 h 1000007"/>
              <a:gd name="connsiteX1" fmla="*/ 0 w 5139950"/>
              <a:gd name="connsiteY1" fmla="*/ 990600 h 1000007"/>
              <a:gd name="connsiteX2" fmla="*/ 3323850 w 5139950"/>
              <a:gd name="connsiteY2" fmla="*/ 736600 h 1000007"/>
              <a:gd name="connsiteX3" fmla="*/ 5139950 w 5139950"/>
              <a:gd name="connsiteY3" fmla="*/ 0 h 1000007"/>
              <a:gd name="connsiteX0" fmla="*/ 32614 w 5983587"/>
              <a:gd name="connsiteY0" fmla="*/ 1023679 h 1035178"/>
              <a:gd name="connsiteX1" fmla="*/ 843637 w 5983587"/>
              <a:gd name="connsiteY1" fmla="*/ 990600 h 1035178"/>
              <a:gd name="connsiteX2" fmla="*/ 4167487 w 5983587"/>
              <a:gd name="connsiteY2" fmla="*/ 736600 h 1035178"/>
              <a:gd name="connsiteX3" fmla="*/ 5983587 w 5983587"/>
              <a:gd name="connsiteY3" fmla="*/ 0 h 1035178"/>
              <a:gd name="connsiteX0" fmla="*/ 5649 w 5956622"/>
              <a:gd name="connsiteY0" fmla="*/ 1023679 h 1026719"/>
              <a:gd name="connsiteX1" fmla="*/ 2685557 w 5956622"/>
              <a:gd name="connsiteY1" fmla="*/ 902390 h 1026719"/>
              <a:gd name="connsiteX2" fmla="*/ 4140522 w 5956622"/>
              <a:gd name="connsiteY2" fmla="*/ 736600 h 1026719"/>
              <a:gd name="connsiteX3" fmla="*/ 5956622 w 5956622"/>
              <a:gd name="connsiteY3" fmla="*/ 0 h 1026719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7290 w 6021615"/>
              <a:gd name="connsiteY0" fmla="*/ 1255230 h 1258006"/>
              <a:gd name="connsiteX1" fmla="*/ 2687198 w 6021615"/>
              <a:gd name="connsiteY1" fmla="*/ 1133941 h 1258006"/>
              <a:gd name="connsiteX2" fmla="*/ 4142163 w 6021615"/>
              <a:gd name="connsiteY2" fmla="*/ 968151 h 1258006"/>
              <a:gd name="connsiteX3" fmla="*/ 6021615 w 6021615"/>
              <a:gd name="connsiteY3" fmla="*/ 0 h 1258006"/>
              <a:gd name="connsiteX0" fmla="*/ 9557 w 6023882"/>
              <a:gd name="connsiteY0" fmla="*/ 1255230 h 1264379"/>
              <a:gd name="connsiteX1" fmla="*/ 2277677 w 6023882"/>
              <a:gd name="connsiteY1" fmla="*/ 1222151 h 1264379"/>
              <a:gd name="connsiteX2" fmla="*/ 4144430 w 6023882"/>
              <a:gd name="connsiteY2" fmla="*/ 968151 h 1264379"/>
              <a:gd name="connsiteX3" fmla="*/ 6023882 w 6023882"/>
              <a:gd name="connsiteY3" fmla="*/ 0 h 1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82" h="1264379">
                <a:moveTo>
                  <a:pt x="9557" y="1255230"/>
                </a:moveTo>
                <a:cubicBezTo>
                  <a:pt x="-119560" y="1276396"/>
                  <a:pt x="1081716" y="1258972"/>
                  <a:pt x="2277677" y="1222151"/>
                </a:cubicBezTo>
                <a:cubicBezTo>
                  <a:pt x="2968155" y="1200893"/>
                  <a:pt x="3520062" y="1171843"/>
                  <a:pt x="4144430" y="968151"/>
                </a:cubicBezTo>
                <a:cubicBezTo>
                  <a:pt x="4768798" y="764459"/>
                  <a:pt x="5544162" y="373960"/>
                  <a:pt x="60238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25613" y="6089888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13" y="6089888"/>
                <a:ext cx="44894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00859" y="4588571"/>
                <a:ext cx="2915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have a stretch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 by scale factor 3, and a translation up by 2.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859" y="4588571"/>
                <a:ext cx="2915849" cy="523220"/>
              </a:xfrm>
              <a:prstGeom prst="rect">
                <a:avLst/>
              </a:prstGeom>
              <a:blipFill>
                <a:blip r:embed="rId20"/>
                <a:stretch>
                  <a:fillRect l="-628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50438" y="4448146"/>
                <a:ext cx="1159859" cy="41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8" y="4448146"/>
                <a:ext cx="1159859" cy="411266"/>
              </a:xfrm>
              <a:prstGeom prst="rect">
                <a:avLst/>
              </a:prstGeom>
              <a:blipFill>
                <a:blip r:embed="rId2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: Shape 40"/>
          <p:cNvSpPr/>
          <p:nvPr/>
        </p:nvSpPr>
        <p:spPr>
          <a:xfrm>
            <a:off x="1072456" y="5134941"/>
            <a:ext cx="1870769" cy="1257300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52970" y="4943698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70" y="4943698"/>
                <a:ext cx="1159859" cy="3125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98664" y="557741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64" y="5577417"/>
                <a:ext cx="44894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687532" y="5202149"/>
                <a:ext cx="2286006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b="1" dirty="0"/>
                  <a:t>Important Note</a:t>
                </a:r>
                <a:r>
                  <a:rPr lang="en-GB" sz="1400" dirty="0"/>
                  <a:t>: Because the original </a:t>
                </a:r>
                <a:r>
                  <a:rPr lang="en-GB" sz="1400" b="1" dirty="0"/>
                  <a:t>asymptote</a:t>
                </a:r>
                <a:r>
                  <a:rPr lang="en-GB" sz="1400" dirty="0"/>
                  <a:t> was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it is now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 and you must indicate this along with its equation.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32" y="5202149"/>
                <a:ext cx="2286006" cy="1169551"/>
              </a:xfrm>
              <a:prstGeom prst="rect">
                <a:avLst/>
              </a:prstGeom>
              <a:blipFill>
                <a:blip r:embed="rId24"/>
                <a:stretch>
                  <a:fillRect l="-264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340024" y="5932819"/>
            <a:ext cx="347027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3794" y="5628317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794" y="5628317"/>
                <a:ext cx="1159859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7331" y="1223968"/>
            <a:ext cx="4042636" cy="2147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74280" y="1223968"/>
            <a:ext cx="4383970" cy="2147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6608" y="4411474"/>
            <a:ext cx="7240100" cy="2239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36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4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311618" y="2237798"/>
            <a:ext cx="0" cy="36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22318" y="5010920"/>
            <a:ext cx="7200000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258" y="4833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258" y="48335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74448" y="19554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48" y="19554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63241" y="2877859"/>
                <a:ext cx="15129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241" y="2877859"/>
                <a:ext cx="1512987" cy="37555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 flipH="1">
            <a:off x="1231900" y="2946400"/>
            <a:ext cx="6483701" cy="2496137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  <a:gd name="connsiteX0" fmla="*/ 0 w 3100276"/>
              <a:gd name="connsiteY0" fmla="*/ 1161435 h 1161435"/>
              <a:gd name="connsiteX1" fmla="*/ 50800 w 3100276"/>
              <a:gd name="connsiteY1" fmla="*/ 1161435 h 1161435"/>
              <a:gd name="connsiteX2" fmla="*/ 1562100 w 3100276"/>
              <a:gd name="connsiteY2" fmla="*/ 894735 h 1161435"/>
              <a:gd name="connsiteX3" fmla="*/ 3100276 w 3100276"/>
              <a:gd name="connsiteY3" fmla="*/ 0 h 1161435"/>
              <a:gd name="connsiteX0" fmla="*/ 0 w 3739617"/>
              <a:gd name="connsiteY0" fmla="*/ 1167375 h 1182799"/>
              <a:gd name="connsiteX1" fmla="*/ 690141 w 3739617"/>
              <a:gd name="connsiteY1" fmla="*/ 1161435 h 1182799"/>
              <a:gd name="connsiteX2" fmla="*/ 2201441 w 3739617"/>
              <a:gd name="connsiteY2" fmla="*/ 894735 h 1182799"/>
              <a:gd name="connsiteX3" fmla="*/ 3739617 w 3739617"/>
              <a:gd name="connsiteY3" fmla="*/ 0 h 1182799"/>
              <a:gd name="connsiteX0" fmla="*/ 0 w 3739617"/>
              <a:gd name="connsiteY0" fmla="*/ 1167375 h 1177815"/>
              <a:gd name="connsiteX1" fmla="*/ 690141 w 3739617"/>
              <a:gd name="connsiteY1" fmla="*/ 1161435 h 1177815"/>
              <a:gd name="connsiteX2" fmla="*/ 2201441 w 3739617"/>
              <a:gd name="connsiteY2" fmla="*/ 894735 h 1177815"/>
              <a:gd name="connsiteX3" fmla="*/ 3739617 w 3739617"/>
              <a:gd name="connsiteY3" fmla="*/ 0 h 117781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09103"/>
              <a:gd name="connsiteY0" fmla="*/ 1167375 h 1167375"/>
              <a:gd name="connsiteX1" fmla="*/ 690141 w 3709103"/>
              <a:gd name="connsiteY1" fmla="*/ 1132922 h 1167375"/>
              <a:gd name="connsiteX2" fmla="*/ 2170927 w 3709103"/>
              <a:gd name="connsiteY2" fmla="*/ 894735 h 1167375"/>
              <a:gd name="connsiteX3" fmla="*/ 3709103 w 3709103"/>
              <a:gd name="connsiteY3" fmla="*/ 0 h 1167375"/>
              <a:gd name="connsiteX0" fmla="*/ 0 w 3709103"/>
              <a:gd name="connsiteY0" fmla="*/ 1167375 h 1170092"/>
              <a:gd name="connsiteX1" fmla="*/ 690141 w 3709103"/>
              <a:gd name="connsiteY1" fmla="*/ 1132922 h 1170092"/>
              <a:gd name="connsiteX2" fmla="*/ 2170927 w 3709103"/>
              <a:gd name="connsiteY2" fmla="*/ 894735 h 1170092"/>
              <a:gd name="connsiteX3" fmla="*/ 3709103 w 3709103"/>
              <a:gd name="connsiteY3" fmla="*/ 0 h 1170092"/>
              <a:gd name="connsiteX0" fmla="*/ 0 w 3709103"/>
              <a:gd name="connsiteY0" fmla="*/ 1167375 h 1167514"/>
              <a:gd name="connsiteX1" fmla="*/ 690141 w 3709103"/>
              <a:gd name="connsiteY1" fmla="*/ 1132922 h 1167514"/>
              <a:gd name="connsiteX2" fmla="*/ 2170927 w 3709103"/>
              <a:gd name="connsiteY2" fmla="*/ 894735 h 1167514"/>
              <a:gd name="connsiteX3" fmla="*/ 3709103 w 3709103"/>
              <a:gd name="connsiteY3" fmla="*/ 0 h 11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103" h="1167514">
                <a:moveTo>
                  <a:pt x="0" y="1167375"/>
                </a:moveTo>
                <a:cubicBezTo>
                  <a:pt x="299793" y="1168959"/>
                  <a:pt x="366826" y="1156977"/>
                  <a:pt x="690141" y="1132922"/>
                </a:cubicBezTo>
                <a:cubicBezTo>
                  <a:pt x="1057048" y="1087482"/>
                  <a:pt x="1667767" y="1083555"/>
                  <a:pt x="2170927" y="894735"/>
                </a:cubicBezTo>
                <a:cubicBezTo>
                  <a:pt x="2674087" y="705915"/>
                  <a:pt x="3136544" y="390525"/>
                  <a:pt x="3709103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936618" y="5479132"/>
            <a:ext cx="69180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2732" y="3293740"/>
                <a:ext cx="2061468" cy="3879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32" y="3293740"/>
                <a:ext cx="2061468" cy="387927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6040" y="5127347"/>
                <a:ext cx="15129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40" y="5127347"/>
                <a:ext cx="1512987" cy="37555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4422318" y="3681667"/>
            <a:ext cx="1481148" cy="115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9600" y="1509538"/>
            <a:ext cx="7992839" cy="4511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2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316-317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Ex3B Q2-4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Complete Ex3B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Ex3C Q1-6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Ex3C Q7-9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14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/>
          <p:cNvSpPr/>
          <p:nvPr/>
        </p:nvSpPr>
        <p:spPr>
          <a:xfrm>
            <a:off x="3779913" y="2276872"/>
            <a:ext cx="56620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0358" y="711485"/>
                <a:ext cx="50521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/>
                  <a:t>Where does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600" dirty="0"/>
                  <a:t> come from, and why is it so important?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58" y="711485"/>
                <a:ext cx="5052146" cy="892552"/>
              </a:xfrm>
              <a:prstGeom prst="rect">
                <a:avLst/>
              </a:prstGeom>
              <a:blipFill>
                <a:blip r:embed="rId2"/>
                <a:stretch>
                  <a:fillRect l="-362" t="-6164" r="-1930" b="-17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825785"/>
            <a:ext cx="666533" cy="7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754605"/>
                <a:ext cx="3456384" cy="15696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=2.71828…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dirty="0"/>
                  <a:t>is known as </a:t>
                </a:r>
                <a:r>
                  <a:rPr lang="en-GB" b="1" dirty="0"/>
                  <a:t>Euler’s Number</a:t>
                </a:r>
                <a:r>
                  <a:rPr lang="en-GB" dirty="0"/>
                  <a:t>, and is considered one of the five fundamental constants in maths: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0,  1,  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54605"/>
                <a:ext cx="3456384" cy="1569660"/>
              </a:xfrm>
              <a:prstGeom prst="rect">
                <a:avLst/>
              </a:prstGeom>
              <a:blipFill>
                <a:blip r:embed="rId4"/>
                <a:stretch>
                  <a:fillRect l="-1051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47716" y="1777950"/>
            <a:ext cx="4572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Its value was originally encountered by Bernoulli who was solving the following problem:</a:t>
            </a:r>
          </a:p>
          <a:p>
            <a:r>
              <a:rPr lang="en-GB" sz="1400" i="1" dirty="0"/>
              <a:t>You have £1. If you put it in a bank account with 100% interest, how much do you have a year later? If the interest is split into 2 instalments of 50% interest, how much will I have? What about 3 instalments of 33.3%? And so on…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23758"/>
                  </p:ext>
                </p:extLst>
              </p:nvPr>
            </p:nvGraphicFramePr>
            <p:xfrm>
              <a:off x="5008240" y="3455116"/>
              <a:ext cx="3400724" cy="243725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No. Instalments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Money after a year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=£2.25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=£2.37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1.25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=£2.44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en-GB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60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60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23758"/>
                  </p:ext>
                </p:extLst>
              </p:nvPr>
            </p:nvGraphicFramePr>
            <p:xfrm>
              <a:off x="5008240" y="3455116"/>
              <a:ext cx="3400724" cy="252183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No. Instalments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Money after a year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103279" r="-121654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103279" r="-1311" b="-4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203279" r="-121654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203279" r="-1311" b="-3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303279" r="-121654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303279" r="-1311" b="-2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403279" r="-121654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403279" r="-1311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7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279091" r="-12165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279091" r="-131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04916" y="6063580"/>
                <a:ext cx="4035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becomes larger, the amount after a year approaches £2.71…, 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/>
                  <a:t>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16" y="6063580"/>
                <a:ext cx="4035884" cy="584775"/>
              </a:xfrm>
              <a:prstGeom prst="rect">
                <a:avLst/>
              </a:prstGeom>
              <a:blipFill>
                <a:blip r:embed="rId6"/>
                <a:stretch>
                  <a:fillRect l="-906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1880" y="3539108"/>
                <a:ext cx="2376264" cy="832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Thus: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0" y="3539108"/>
                <a:ext cx="2376264" cy="8327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Right 38"/>
          <p:cNvSpPr/>
          <p:nvPr/>
        </p:nvSpPr>
        <p:spPr>
          <a:xfrm rot="10800000">
            <a:off x="3276600" y="3559696"/>
            <a:ext cx="132437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601" y="4436635"/>
                <a:ext cx="4546600" cy="178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But we have seen that differentiation by first principles uses ‘limits’. It is therefore possible to prove from the definition above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, and </a:t>
                </a:r>
                <a:r>
                  <a:rPr lang="en-GB" sz="1400" b="1" dirty="0"/>
                  <a:t>these two definitions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400" b="1" dirty="0"/>
                  <a:t> are considered to be equivalent*</a:t>
                </a:r>
                <a:r>
                  <a:rPr lang="en-GB" sz="1400" dirty="0"/>
                  <a:t>.</a:t>
                </a:r>
              </a:p>
              <a:p>
                <a:endParaRPr lang="en-GB" sz="6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therefore tends to arise in problems involving limits, and also therefore crops up all the time in anything involving differentiation and integration. Let’s see some applications…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1" y="4436635"/>
                <a:ext cx="4546600" cy="1787605"/>
              </a:xfrm>
              <a:prstGeom prst="rect">
                <a:avLst/>
              </a:prstGeom>
              <a:blipFill>
                <a:blip r:embed="rId8"/>
                <a:stretch>
                  <a:fillRect l="-402" t="-683" r="-402" b="-2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715278" y="4170288"/>
            <a:ext cx="0" cy="22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6528" y="6392856"/>
            <a:ext cx="41749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*You can find a full proof here in my Graph Sketching/Limits slides: </a:t>
            </a:r>
            <a:r>
              <a:rPr lang="en-GB" sz="1100" b="1" dirty="0"/>
              <a:t>http://www.drfrostmaths.com/resources/resource.php?rid=163</a:t>
            </a:r>
          </a:p>
        </p:txBody>
      </p:sp>
    </p:spTree>
    <p:extLst>
      <p:ext uri="{BB962C8B-B14F-4D97-AF65-F5344CB8AC3E}">
        <p14:creationId xmlns:p14="http://schemas.microsoft.com/office/powerpoint/2010/main" val="37770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/>
      <p:bldP spid="9" grpId="0"/>
      <p:bldP spid="10" grpId="0" animBg="1"/>
      <p:bldP spid="39" grpId="0" animBg="1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/>
          <p:cNvSpPr/>
          <p:nvPr/>
        </p:nvSpPr>
        <p:spPr>
          <a:xfrm rot="5400000">
            <a:off x="1505992" y="-161900"/>
            <a:ext cx="431304" cy="7787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299968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1</a:t>
            </a:r>
            <a:r>
              <a:rPr lang="en-GB" dirty="0"/>
              <a:t>: Solutions to many ‘differential equations’.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012" y="1238052"/>
                <a:ext cx="3081188" cy="565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Frequently in physics/maths, </a:t>
                </a:r>
                <a:r>
                  <a:rPr lang="en-GB" sz="1400" b="1" dirty="0"/>
                  <a:t>the rate of change of a variable is proportional to the value itself</a:t>
                </a:r>
                <a:r>
                  <a:rPr lang="en-GB" sz="1400" dirty="0"/>
                  <a:t>. So with a population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behaving in this way, if the population doubled, the rate of increase would double.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1300" dirty="0"/>
                  <a:t>This is known as a ‘differential equation’ because the equation involves both the variable and its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300" dirty="0"/>
                  <a:t>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The ‘solution’ to a differentiation equation means to have an equation relating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300" dirty="0"/>
                  <a:t>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300" dirty="0"/>
                  <a:t>. We end up with (using Year 2 techniques):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GB" sz="13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3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300" b="1" i="1" smtClean="0">
                              <a:latin typeface="Cambria Math" panose="02040503050406030204" pitchFamily="18" charset="0"/>
                            </a:rPr>
                            <m:t>𝒌𝒕</m:t>
                          </m:r>
                        </m:sup>
                      </m:sSup>
                    </m:oMath>
                  </m:oMathPara>
                </a14:m>
                <a:endParaRPr lang="en-GB" sz="1300" b="1" dirty="0"/>
              </a:p>
              <a:p>
                <a:r>
                  <a:rPr lang="en-GB" sz="1300" dirty="0"/>
                  <a:t>where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300" dirty="0"/>
                  <a:t> are constants. This is expected, because we know from experience that population growth is usually exponential.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2" y="1238052"/>
                <a:ext cx="3081188" cy="5655715"/>
              </a:xfrm>
              <a:prstGeom prst="rect">
                <a:avLst/>
              </a:prstGeom>
              <a:blipFill>
                <a:blip r:embed="rId2"/>
                <a:stretch>
                  <a:fillRect l="-594" t="-216" r="-1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/>
          <p:cNvSpPr/>
          <p:nvPr/>
        </p:nvSpPr>
        <p:spPr>
          <a:xfrm>
            <a:off x="1125508" y="3301306"/>
            <a:ext cx="916940" cy="396240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609600">
                <a:moveTo>
                  <a:pt x="0" y="609600"/>
                </a:moveTo>
                <a:cubicBezTo>
                  <a:pt x="394758" y="533400"/>
                  <a:pt x="789517" y="457200"/>
                  <a:pt x="1117600" y="355600"/>
                </a:cubicBezTo>
                <a:cubicBezTo>
                  <a:pt x="1445683" y="254000"/>
                  <a:pt x="1707091" y="127000"/>
                  <a:pt x="1968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1826" y="3232726"/>
            <a:ext cx="3842" cy="63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4368" y="302030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68" y="3020306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1138176" y="3865186"/>
            <a:ext cx="972852" cy="5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1157" y="368230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57" y="3682306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594100" y="278284"/>
            <a:ext cx="3248768" cy="5218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2</a:t>
            </a:r>
            <a:r>
              <a:rPr lang="en-GB" dirty="0"/>
              <a:t>: Russian Roulette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5181" y="3540615"/>
            <a:ext cx="3177480" cy="3646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3</a:t>
            </a:r>
            <a:r>
              <a:rPr lang="en-GB" dirty="0"/>
              <a:t>: Secret Santa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17901" y="907852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I once wondered (as you do), if I was playing Russian Roulette, where you randomly rotate the barrel of a gun each time with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200" b="1" dirty="0"/>
                  <a:t> chambers, but with one bullet, what’s the probability I’m still alive after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200" b="1" dirty="0"/>
                  <a:t> shots?</a:t>
                </a:r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01" y="907852"/>
                <a:ext cx="3886200" cy="830997"/>
              </a:xfrm>
              <a:prstGeom prst="rect">
                <a:avLst/>
              </a:prstGeom>
              <a:blipFill>
                <a:blip r:embed="rId5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ussian roul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71" y="971430"/>
            <a:ext cx="140193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79800" y="1729811"/>
                <a:ext cx="5575300" cy="1735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prstClr val="black"/>
                    </a:solidFill>
                  </a:rPr>
                  <a:t>The probability of surviving each time is </a:t>
                </a:r>
                <a:br>
                  <a:rPr lang="en-GB" sz="1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prstClr val="black"/>
                    </a:solidFill>
                  </a:rPr>
                  <a:t>, so the probability of surviving all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>
                    <a:solidFill>
                      <a:prstClr val="black"/>
                    </a:solidFill>
                  </a:rPr>
                  <a:t> shots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. We might consider what happens 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becomes large,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In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GB" sz="1200" dirty="0"/>
                  <a:t>, i.e. I have a 1 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chance of surviving. Bad odds!</a:t>
                </a:r>
              </a:p>
              <a:p>
                <a:r>
                  <a:rPr lang="en-GB" sz="1200" b="1" dirty="0"/>
                  <a:t>This is also applicable to the lottery. </a:t>
                </a:r>
                <a:r>
                  <a:rPr lang="en-GB" sz="1200" dirty="0"/>
                  <a:t>If there was a 1 in 20 million chance of winning the lottery, we might naturally wonder what happens if we bought 20 million (random) lottery tickets. There’s a 1 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(roughly a third) chance of winning no money at all!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00" y="1729811"/>
                <a:ext cx="5575300" cy="1735732"/>
              </a:xfrm>
              <a:prstGeom prst="rect">
                <a:avLst/>
              </a:prstGeom>
              <a:blipFill>
                <a:blip r:embed="rId7"/>
                <a:stretch>
                  <a:fillRect l="-109" r="-328" b="-2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12496" y="227484"/>
            <a:ext cx="165370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/>
              <a:t>A scene from one of Dr Frost’s favourite films, </a:t>
            </a:r>
            <a:r>
              <a:rPr lang="en-GB" sz="1200" i="1" dirty="0"/>
              <a:t>The Deer Hunter</a:t>
            </a:r>
            <a:r>
              <a:rPr lang="en-GB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28357" y="4019759"/>
                <a:ext cx="2231038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might have encountered 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×…×2×1</m:t>
                    </m:r>
                  </m:oMath>
                </a14:m>
                <a:r>
                  <a:rPr lang="en-GB" sz="1200" dirty="0"/>
                  <a:t>, said “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factorial” meaning “</a:t>
                </a:r>
                <a:r>
                  <a:rPr lang="en-GB" sz="1200" i="1" dirty="0"/>
                  <a:t>the number of ways of arranging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i="1" dirty="0"/>
                  <a:t> objects in a line</a:t>
                </a:r>
                <a:r>
                  <a:rPr lang="en-GB" sz="1200" dirty="0"/>
                  <a:t>”. So if we had 3 letters ABC, we have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3!=6</m:t>
                    </m:r>
                  </m:oMath>
                </a14:m>
                <a:r>
                  <a:rPr lang="en-GB" sz="1200" dirty="0"/>
                  <a:t> ways of arranging them.</a:t>
                </a:r>
              </a:p>
              <a:p>
                <a:endParaRPr lang="en-GB" sz="1200" dirty="0"/>
              </a:p>
              <a:p>
                <a:r>
                  <a:rPr lang="en-GB" sz="1200" dirty="0"/>
                  <a:t>Meanwhile,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means the number of </a:t>
                </a:r>
                <a:r>
                  <a:rPr lang="en-GB" sz="1200" b="1" dirty="0"/>
                  <a:t>derangements</a:t>
                </a:r>
                <a:r>
                  <a:rPr lang="en-GB" sz="1200" dirty="0"/>
                  <a:t> of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, i.e. the arrangements where </a:t>
                </a:r>
                <a:r>
                  <a:rPr lang="en-GB" sz="1200" b="1" dirty="0"/>
                  <a:t>no letter appears in its original place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57" y="4019759"/>
                <a:ext cx="2231038" cy="2492990"/>
              </a:xfrm>
              <a:prstGeom prst="rect">
                <a:avLst/>
              </a:prstGeom>
              <a:blipFill>
                <a:blip r:embed="rId8"/>
                <a:stretch>
                  <a:fillRect l="-273" b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gift, presen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53" y="3460959"/>
            <a:ext cx="528847" cy="5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23354" y="4889565"/>
            <a:ext cx="5763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/>
              <a:t>ABC, </a:t>
            </a:r>
          </a:p>
          <a:p>
            <a:r>
              <a:rPr lang="en-GB" sz="1400" b="1" i="1" dirty="0"/>
              <a:t>ACB, </a:t>
            </a:r>
          </a:p>
          <a:p>
            <a:r>
              <a:rPr lang="en-GB" sz="1400" b="1" i="1" dirty="0"/>
              <a:t>BAC, </a:t>
            </a:r>
          </a:p>
          <a:p>
            <a:r>
              <a:rPr lang="en-GB" sz="1400" b="1" i="1" dirty="0"/>
              <a:t>BCA, </a:t>
            </a:r>
          </a:p>
          <a:p>
            <a:r>
              <a:rPr lang="en-GB" sz="1400" b="1" i="1" dirty="0"/>
              <a:t>CAB, </a:t>
            </a:r>
          </a:p>
          <a:p>
            <a:r>
              <a:rPr lang="en-GB" sz="1400" b="1" i="1" dirty="0"/>
              <a:t>CBA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22008" y="5411788"/>
            <a:ext cx="1332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80101" y="4018444"/>
                <a:ext cx="3244850" cy="249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For ABC, that only gives BCA or CAB, so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!3=2</m:t>
                    </m:r>
                  </m:oMath>
                </a14:m>
                <a:r>
                  <a:rPr lang="en-GB" sz="1200" dirty="0"/>
                  <a:t>. This is applicable to ‘</a:t>
                </a:r>
                <a:r>
                  <a:rPr lang="en-GB" sz="1200" b="1" dirty="0"/>
                  <a:t>Secret Santa</a:t>
                </a:r>
                <a:r>
                  <a:rPr lang="en-GB" sz="1200" dirty="0"/>
                  <a:t>’ (where each person is given a name out a hat of whom to give their present to) because ideally we want the scenario where </a:t>
                </a:r>
                <a:r>
                  <a:rPr lang="en-GB" sz="1200" i="1" dirty="0"/>
                  <a:t>no person gets their own name</a:t>
                </a:r>
                <a:r>
                  <a:rPr lang="en-GB" sz="1200" dirty="0"/>
                  <a:t>.</a:t>
                </a:r>
              </a:p>
              <a:p>
                <a:endParaRPr lang="en-GB" sz="300" dirty="0"/>
              </a:p>
              <a:p>
                <a:r>
                  <a:rPr lang="en-GB" sz="1200" b="1" dirty="0"/>
                  <a:t>Remarkably, a derangement occurs an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200" b="1" dirty="0"/>
                  <a:t>-</a:t>
                </a:r>
                <a:r>
                  <a:rPr lang="en-GB" sz="1200" b="1" dirty="0" err="1"/>
                  <a:t>th</a:t>
                </a:r>
                <a:r>
                  <a:rPr lang="en-GB" sz="1200" b="1" dirty="0"/>
                  <a:t> of the time</a:t>
                </a:r>
                <a:r>
                  <a:rPr lang="en-GB" sz="1200" dirty="0"/>
                  <a:t>. So if there are 5 people and hence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5!=120</m:t>
                    </m:r>
                  </m:oMath>
                </a14:m>
                <a:r>
                  <a:rPr lang="en-GB" sz="1200" dirty="0"/>
                  <a:t> possible allocations of recipient names, we only get the ideal Secret Santa situation just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=44.15→44</m:t>
                    </m:r>
                  </m:oMath>
                </a14:m>
                <a:r>
                  <a:rPr lang="en-GB" sz="1200" dirty="0"/>
                  <a:t> times. And so we get </a:t>
                </a:r>
                <a:r>
                  <a:rPr lang="en-GB" sz="1200" b="1" dirty="0"/>
                  <a:t>my favourite result in the whole of mathematics</a:t>
                </a:r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01" y="4018444"/>
                <a:ext cx="3244850" cy="2493568"/>
              </a:xfrm>
              <a:prstGeom prst="rect">
                <a:avLst/>
              </a:prstGeom>
              <a:blipFill>
                <a:blip r:embed="rId10"/>
                <a:stretch>
                  <a:fillRect l="-188" r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5" name="Straight Connector 1024"/>
          <p:cNvCxnSpPr/>
          <p:nvPr/>
        </p:nvCxnSpPr>
        <p:spPr>
          <a:xfrm flipV="1">
            <a:off x="5056981" y="5347494"/>
            <a:ext cx="0" cy="69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1029"/>
              <p:cNvSpPr/>
              <p:nvPr/>
            </p:nvSpPr>
            <p:spPr>
              <a:xfrm>
                <a:off x="8104594" y="6269162"/>
                <a:ext cx="9403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50" dirty="0"/>
                  <a:t>(where </a:t>
                </a:r>
                <a14:m>
                  <m:oMath xmlns:m="http://schemas.openxmlformats.org/officeDocument/2006/math">
                    <m:r>
                      <a:rPr lang="en-GB" sz="1050" i="1">
                        <a:latin typeface="Cambria Math" panose="02040503050406030204" pitchFamily="18" charset="0"/>
                      </a:rPr>
                      <m:t>[…]</m:t>
                    </m:r>
                  </m:oMath>
                </a14:m>
                <a:r>
                  <a:rPr lang="en-GB" sz="1050" dirty="0"/>
                  <a:t> means round)</a:t>
                </a:r>
              </a:p>
            </p:txBody>
          </p:sp>
        </mc:Choice>
        <mc:Fallback xmlns="">
          <p:sp>
            <p:nvSpPr>
              <p:cNvPr id="1030" name="Rectangle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594" y="6269162"/>
                <a:ext cx="940311" cy="415498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1030"/>
              <p:cNvSpPr/>
              <p:nvPr/>
            </p:nvSpPr>
            <p:spPr>
              <a:xfrm>
                <a:off x="6723591" y="6205913"/>
                <a:ext cx="1157817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31" name="Rectangle 10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91" y="6205913"/>
                <a:ext cx="1157817" cy="618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4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/>
      <p:bldP spid="13" grpId="0"/>
      <p:bldP spid="16" grpId="0" animBg="1"/>
      <p:bldP spid="17" grpId="0" animBg="1"/>
      <p:bldP spid="18" grpId="0"/>
      <p:bldP spid="20" grpId="0"/>
      <p:bldP spid="21" grpId="0" animBg="1"/>
      <p:bldP spid="22" grpId="0"/>
      <p:bldP spid="23" grpId="0"/>
      <p:bldP spid="28" grpId="0"/>
      <p:bldP spid="1030" grpId="0"/>
      <p:bldP spid="10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Exponential 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There are two key features of exponential functions which make them suitable for </a:t>
                </a:r>
                <a:r>
                  <a:rPr lang="en-GB" sz="1600" b="1" dirty="0"/>
                  <a:t>population growth</a:t>
                </a:r>
                <a:r>
                  <a:rPr lang="en-GB" sz="1600" dirty="0"/>
                  <a:t>:</a:t>
                </a:r>
              </a:p>
              <a:p>
                <a:endParaRPr lang="en-GB" sz="900" dirty="0"/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 gets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700" b="1" dirty="0"/>
                  <a:t> times bigger each time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700" b="1" dirty="0"/>
                  <a:t> increases by 1. (Because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)</a:t>
                </a:r>
                <a:br>
                  <a:rPr lang="en-GB" sz="1700" b="1" dirty="0"/>
                </a:br>
                <a:r>
                  <a:rPr lang="en-GB" sz="1700" dirty="0"/>
                  <a:t>With population growth, we typically have a fixed percentage increase each year. So suppose the growth was 10% a year, and we used the equivalent decimal multiplier, 1.1, as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700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700" dirty="0"/>
                  <a:t>, where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700" dirty="0"/>
                  <a:t> is the number of years, would get 1.1 times bigger each year.</a:t>
                </a:r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The rate of increase is proportional to the size of the population at a given moment.</a:t>
                </a:r>
                <a:br>
                  <a:rPr lang="en-GB" sz="1700" dirty="0"/>
                </a:br>
                <a:r>
                  <a:rPr lang="en-GB" sz="1700" dirty="0"/>
                  <a:t>This makes sense: The 10% increase of a population will be twice as large if the population itself is twice as large.</a:t>
                </a:r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blipFill>
                <a:blip r:embed="rId2"/>
                <a:stretch>
                  <a:fillRect l="-415" t="-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/>
          <p:cNvSpPr/>
          <p:nvPr/>
        </p:nvSpPr>
        <p:spPr>
          <a:xfrm>
            <a:off x="579048" y="4737100"/>
            <a:ext cx="2583252" cy="1094968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609600">
                <a:moveTo>
                  <a:pt x="0" y="609600"/>
                </a:moveTo>
                <a:cubicBezTo>
                  <a:pt x="394758" y="533400"/>
                  <a:pt x="789517" y="457200"/>
                  <a:pt x="1117600" y="355600"/>
                </a:cubicBezTo>
                <a:cubicBezTo>
                  <a:pt x="1445683" y="254000"/>
                  <a:pt x="1707091" y="127000"/>
                  <a:pt x="1968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3616" y="4441119"/>
            <a:ext cx="5008" cy="183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66316" y="6278084"/>
            <a:ext cx="2791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Suppose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b="0" dirty="0"/>
                  <a:t> in </a:t>
                </a:r>
                <a:r>
                  <a:rPr lang="en-GB" b="0" i="1" dirty="0"/>
                  <a:t>The Republic of Dave        </a:t>
                </a:r>
                <a:r>
                  <a:rPr lang="en-GB" b="0" dirty="0"/>
                  <a:t>is modelled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numbers years since </a:t>
                </a:r>
                <a:r>
                  <a:rPr lang="en-GB" i="1" dirty="0"/>
                  <a:t>The Republic</a:t>
                </a:r>
                <a:r>
                  <a:rPr lang="en-GB" dirty="0"/>
                  <a:t> was established.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blipFill>
                <a:blip r:embed="rId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81400" y="4022576"/>
            <a:ext cx="315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population?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4424" y="4098776"/>
                <a:ext cx="23652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24" y="4098776"/>
                <a:ext cx="2365276" cy="646331"/>
              </a:xfrm>
              <a:prstGeom prst="rect">
                <a:avLst/>
              </a:prstGeom>
              <a:blipFill>
                <a:blip r:embed="rId6"/>
                <a:stretch>
                  <a:fillRect l="-206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641204" y="4781262"/>
            <a:ext cx="315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rate of population growth?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8262" y="4840915"/>
                <a:ext cx="2365276" cy="101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𝒅𝑷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62" y="4840915"/>
                <a:ext cx="2365276" cy="1017202"/>
              </a:xfrm>
              <a:prstGeom prst="rect">
                <a:avLst/>
              </a:prstGeom>
              <a:blipFill>
                <a:blip r:embed="rId7"/>
                <a:stretch>
                  <a:fillRect l="-2320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661000" y="4049539"/>
            <a:ext cx="2241699" cy="725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18262" y="4834854"/>
            <a:ext cx="2484438" cy="9817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pic>
        <p:nvPicPr>
          <p:cNvPr id="2050" name="Picture 2" descr="man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200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8340" y="6015665"/>
            <a:ext cx="1051676" cy="170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05991" y="6088401"/>
                <a:ext cx="3911009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When I’m not busy eating ticks off other monkeys, I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p>
                    </m:sSup>
                  </m:oMath>
                </a14:m>
                <a:r>
                  <a:rPr lang="en-GB" sz="1200" dirty="0"/>
                  <a:t> key. I can also use [ALPHA] [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] to get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without a power.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91" y="6088401"/>
                <a:ext cx="3911009" cy="646331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7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density of a pesticide in a given section of field,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mg/m</a:t>
                </a:r>
                <a:r>
                  <a:rPr lang="en-GB" baseline="30000" dirty="0"/>
                  <a:t>2</a:t>
                </a:r>
                <a:r>
                  <a:rPr lang="en-GB" dirty="0"/>
                  <a:t>, can be modelled by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−0.006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time in days since the pesticide was first applied.</a:t>
                </a:r>
              </a:p>
              <a:p>
                <a:r>
                  <a:rPr lang="en-GB" dirty="0"/>
                  <a:t>a. Use this model to estimate the density of pesticide after 15 days.</a:t>
                </a:r>
              </a:p>
              <a:p>
                <a:r>
                  <a:rPr lang="en-GB" dirty="0"/>
                  <a:t>b. Interpret the meaning of the value 160 in this model.</a:t>
                </a:r>
              </a:p>
              <a:p>
                <a:r>
                  <a:rPr lang="en-GB" dirty="0"/>
                  <a:t>c.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 constant, and state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d. Interpret the significance of the sign of your answer in part (c).</a:t>
                </a:r>
              </a:p>
              <a:p>
                <a:r>
                  <a:rPr lang="en-GB" dirty="0"/>
                  <a:t>e.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against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05644" y="3573016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2700" y="3547616"/>
                <a:ext cx="3714700" cy="3032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=15,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−0.006(15)</m:t>
                        </m:r>
                      </m:sup>
                    </m:sSup>
                  </m:oMath>
                </a14:m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=145.2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en-GB" sz="1600" dirty="0"/>
                  <a:t>. Thus 160 is the initial density of pesticide in the field.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160×−0.006</m:t>
                          </m:r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=−0.96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=−0.96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rate is negative, thus the density of pesticide is decreasing.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0" y="3547616"/>
                <a:ext cx="3714700" cy="3032305"/>
              </a:xfrm>
              <a:prstGeom prst="rect">
                <a:avLst/>
              </a:prstGeom>
              <a:blipFill>
                <a:blip r:embed="rId3"/>
                <a:stretch>
                  <a:fillRect l="-985" t="-201" b="-1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2476" y="3619996"/>
                <a:ext cx="231177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 general, the ‘initial value’,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is the coefficient of the exponential term.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76" y="3619996"/>
                <a:ext cx="2311772" cy="738664"/>
              </a:xfrm>
              <a:prstGeom prst="rect">
                <a:avLst/>
              </a:prstGeom>
              <a:blipFill>
                <a:blip r:embed="rId4"/>
                <a:stretch>
                  <a:fillRect l="-261" r="-1828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4203700" y="3989328"/>
            <a:ext cx="288776" cy="20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5644" y="4354592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5632" y="5100876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5632" y="6021288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5" name="Freeform: Shape 24"/>
          <p:cNvSpPr/>
          <p:nvPr/>
        </p:nvSpPr>
        <p:spPr>
          <a:xfrm flipH="1">
            <a:off x="5495436" y="5483932"/>
            <a:ext cx="2621351" cy="1094968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  <a:gd name="connsiteX0" fmla="*/ 0 w 1978178"/>
              <a:gd name="connsiteY0" fmla="*/ 581318 h 581318"/>
              <a:gd name="connsiteX1" fmla="*/ 1127278 w 1978178"/>
              <a:gd name="connsiteY1" fmla="*/ 355600 h 581318"/>
              <a:gd name="connsiteX2" fmla="*/ 1978178 w 1978178"/>
              <a:gd name="connsiteY2" fmla="*/ 0 h 581318"/>
              <a:gd name="connsiteX0" fmla="*/ 0 w 1978178"/>
              <a:gd name="connsiteY0" fmla="*/ 581318 h 581318"/>
              <a:gd name="connsiteX1" fmla="*/ 1127278 w 1978178"/>
              <a:gd name="connsiteY1" fmla="*/ 355600 h 581318"/>
              <a:gd name="connsiteX2" fmla="*/ 1978178 w 1978178"/>
              <a:gd name="connsiteY2" fmla="*/ 0 h 581318"/>
              <a:gd name="connsiteX0" fmla="*/ 0 w 1997533"/>
              <a:gd name="connsiteY0" fmla="*/ 609600 h 609600"/>
              <a:gd name="connsiteX1" fmla="*/ 1146633 w 1997533"/>
              <a:gd name="connsiteY1" fmla="*/ 355600 h 609600"/>
              <a:gd name="connsiteX2" fmla="*/ 1997533 w 1997533"/>
              <a:gd name="connsiteY2" fmla="*/ 0 h 609600"/>
              <a:gd name="connsiteX0" fmla="*/ 0 w 1997533"/>
              <a:gd name="connsiteY0" fmla="*/ 609600 h 609600"/>
              <a:gd name="connsiteX1" fmla="*/ 1146633 w 1997533"/>
              <a:gd name="connsiteY1" fmla="*/ 355600 h 609600"/>
              <a:gd name="connsiteX2" fmla="*/ 1997533 w 19975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533" h="609600">
                <a:moveTo>
                  <a:pt x="0" y="609600"/>
                </a:moveTo>
                <a:cubicBezTo>
                  <a:pt x="597990" y="526330"/>
                  <a:pt x="813711" y="457200"/>
                  <a:pt x="1146633" y="355600"/>
                </a:cubicBezTo>
                <a:cubicBezTo>
                  <a:pt x="1479555" y="254000"/>
                  <a:pt x="1736124" y="127000"/>
                  <a:pt x="19975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495404" y="4819651"/>
            <a:ext cx="5008" cy="183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76996" y="4441160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96" y="4441160"/>
                <a:ext cx="4489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508104" y="6656616"/>
            <a:ext cx="2791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02585" y="6423960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585" y="6423960"/>
                <a:ext cx="4489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978400" y="5312708"/>
            <a:ext cx="55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4252" y="4440984"/>
                <a:ext cx="294354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Recall that if the power in the exponential term is negative, we have an </a:t>
                </a:r>
                <a:r>
                  <a:rPr lang="en-GB" sz="1400" b="1" dirty="0"/>
                  <a:t>exponential decay graph</a:t>
                </a:r>
                <a:r>
                  <a:rPr lang="en-GB" sz="1400" dirty="0"/>
                  <a:t>, which gradually decreases towards 0.</a:t>
                </a:r>
              </a:p>
              <a:p>
                <a:r>
                  <a:rPr lang="en-GB" sz="1400" dirty="0"/>
                  <a:t>If in doubt, just try a large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Don’t forget to put in the 160!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52" y="4440984"/>
                <a:ext cx="2943548" cy="1384995"/>
              </a:xfrm>
              <a:prstGeom prst="rect">
                <a:avLst/>
              </a:prstGeom>
              <a:blipFill>
                <a:blip r:embed="rId7"/>
                <a:stretch>
                  <a:fillRect l="-205" r="-616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>
            <a:off x="7451638" y="5829744"/>
            <a:ext cx="288776" cy="20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44400" y="3554239"/>
            <a:ext cx="3092600" cy="585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4400" y="4354593"/>
            <a:ext cx="3562500" cy="522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4400" y="5100876"/>
            <a:ext cx="3549800" cy="715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4888" y="6021288"/>
            <a:ext cx="3549800" cy="620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06656" y="4535552"/>
            <a:ext cx="3805544" cy="2233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9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318-319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Ex3B Q2-4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Complete Ex3B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Ex3C Q1-6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Ex3C Q7-9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72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13284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÷3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38020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1721396" y="23065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809628" y="23065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6473924" y="23065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5668" y="14932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772" y="14424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Inverse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284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38020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1721396" y="31706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6" idx="1"/>
          </p:cNvCxnSpPr>
          <p:nvPr/>
        </p:nvCxnSpPr>
        <p:spPr>
          <a:xfrm>
            <a:off x="3809628" y="31706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6473924" y="31706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284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338020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25" name="Straight Arrow Connector 24"/>
          <p:cNvCxnSpPr>
            <a:endCxn id="22" idx="1"/>
          </p:cNvCxnSpPr>
          <p:nvPr/>
        </p:nvCxnSpPr>
        <p:spPr>
          <a:xfrm>
            <a:off x="1721396" y="41067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3" idx="1"/>
          </p:cNvCxnSpPr>
          <p:nvPr/>
        </p:nvCxnSpPr>
        <p:spPr>
          <a:xfrm>
            <a:off x="3809628" y="41067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>
            <a:off x="6473924" y="41067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284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38020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32" name="Straight Arrow Connector 31"/>
          <p:cNvCxnSpPr>
            <a:endCxn id="29" idx="1"/>
          </p:cNvCxnSpPr>
          <p:nvPr/>
        </p:nvCxnSpPr>
        <p:spPr>
          <a:xfrm>
            <a:off x="1721396" y="49708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1"/>
          </p:cNvCxnSpPr>
          <p:nvPr/>
        </p:nvCxnSpPr>
        <p:spPr>
          <a:xfrm>
            <a:off x="3809628" y="49708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</p:cNvCxnSpPr>
          <p:nvPr/>
        </p:nvCxnSpPr>
        <p:spPr>
          <a:xfrm>
            <a:off x="6473924" y="49708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69668" y="18025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9668" y="26666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97660" y="35307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636" y="44668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84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3200" baseline="30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338020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43" name="Straight Arrow Connector 42"/>
          <p:cNvCxnSpPr>
            <a:endCxn id="40" idx="1"/>
          </p:cNvCxnSpPr>
          <p:nvPr/>
        </p:nvCxnSpPr>
        <p:spPr>
          <a:xfrm>
            <a:off x="1721396" y="57629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3"/>
            <a:endCxn id="41" idx="1"/>
          </p:cNvCxnSpPr>
          <p:nvPr/>
        </p:nvCxnSpPr>
        <p:spPr>
          <a:xfrm>
            <a:off x="3809628" y="57629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</p:cNvCxnSpPr>
          <p:nvPr/>
        </p:nvCxnSpPr>
        <p:spPr>
          <a:xfrm>
            <a:off x="6473924" y="57629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97660" y="52589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41552" y="20250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41552" y="28891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41552" y="38252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41552" y="46893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41552" y="5481404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6244" y="747812"/>
            <a:ext cx="858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know the inverse of many mathematical operations; we can undo an addition by 2 for example by subtracting 2. But is there an inverse function for an exponential function?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73796" y="6134273"/>
            <a:ext cx="52056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Such functions are known as </a:t>
            </a:r>
            <a:r>
              <a:rPr lang="en-GB" b="1" dirty="0"/>
              <a:t>logarithms</a:t>
            </a:r>
            <a:r>
              <a:rPr lang="en-GB" dirty="0"/>
              <a:t>, and exist in order to provide an inverse to exponential functions.</a:t>
            </a:r>
          </a:p>
        </p:txBody>
      </p:sp>
    </p:spTree>
    <p:extLst>
      <p:ext uri="{BB962C8B-B14F-4D97-AF65-F5344CB8AC3E}">
        <p14:creationId xmlns:p14="http://schemas.microsoft.com/office/powerpoint/2010/main" val="4184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0" dirty="0">
                  <a:latin typeface="+mj-lt"/>
                </a:rPr>
                <a:t>Use of DrFrostMaths for practice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836530"/>
            <a:ext cx="7729274" cy="3349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1" y="4876609"/>
            <a:ext cx="4536504" cy="178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>
            <a:off x="3647627" y="4185883"/>
            <a:ext cx="612068" cy="611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for </a:t>
            </a:r>
            <a:r>
              <a:rPr lang="en-GB" b="1" dirty="0"/>
              <a:t>free</a:t>
            </a:r>
            <a:r>
              <a:rPr lang="en-GB" dirty="0"/>
              <a:t> at:</a:t>
            </a:r>
          </a:p>
          <a:p>
            <a:r>
              <a:rPr lang="en-GB" dirty="0">
                <a:hlinkClick r:id="rId4"/>
              </a:rPr>
              <a:t>www.drfrostmaths.com/homework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5011435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Edexcel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Interchanging between exponential and log form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GB" sz="2400" dirty="0"/>
                  <a:t> (“said log base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”)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.</a:t>
                </a:r>
                <a:br>
                  <a:rPr lang="en-GB" sz="2400" dirty="0"/>
                </a:br>
                <a:r>
                  <a:rPr lang="en-GB" sz="2400" dirty="0"/>
                  <a:t>      The log function outputs the </a:t>
                </a:r>
                <a:r>
                  <a:rPr lang="en-GB" sz="2400" b="1" dirty="0"/>
                  <a:t>missing power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  <a:blipFill>
                <a:blip r:embed="rId4"/>
                <a:stretch>
                  <a:fillRect l="-1107" t="-500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Left-Right 14"/>
          <p:cNvSpPr/>
          <p:nvPr/>
        </p:nvSpPr>
        <p:spPr>
          <a:xfrm>
            <a:off x="3831780" y="2099320"/>
            <a:ext cx="828548" cy="41378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38119" y="2677099"/>
            <a:ext cx="655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two methods of interchanging between these forms.</a:t>
            </a:r>
          </a:p>
          <a:p>
            <a:pPr algn="ctr"/>
            <a:r>
              <a:rPr lang="en-GB" dirty="0"/>
              <a:t>Pick your favourite!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513832"/>
            <a:ext cx="32023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‘Missing Power’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5986" y="3987155"/>
                <a:ext cx="35097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Note first the base of the log must match the base of the exponential.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r>
                  <a:rPr lang="en-GB" sz="1600" dirty="0"/>
                  <a:t> for example asks the question “2 to </a:t>
                </a:r>
                <a:r>
                  <a:rPr lang="en-GB" sz="1600" b="1" dirty="0"/>
                  <a:t>what power </a:t>
                </a:r>
                <a:r>
                  <a:rPr lang="en-GB" sz="1600" dirty="0"/>
                  <a:t>gives 8?”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6" y="3987155"/>
                <a:ext cx="3509714" cy="1077218"/>
              </a:xfrm>
              <a:prstGeom prst="rect">
                <a:avLst/>
              </a:prstGeom>
              <a:blipFill>
                <a:blip r:embed="rId5"/>
                <a:stretch>
                  <a:fillRect l="-696" t="-1695" r="-156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579678" y="5827162"/>
            <a:ext cx="169168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Click to start </a:t>
            </a:r>
            <a:r>
              <a:rPr lang="en-GB" dirty="0" err="1"/>
              <a:t>Fro-manimation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375" y="5853598"/>
                <a:ext cx="710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75" y="5853598"/>
                <a:ext cx="7107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4477" y="5875020"/>
                <a:ext cx="7836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77" y="5875020"/>
                <a:ext cx="7836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9101" y="6111274"/>
                <a:ext cx="506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1" y="6111274"/>
                <a:ext cx="50656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905963" y="5807090"/>
            <a:ext cx="542199" cy="349187"/>
            <a:chOff x="6175526" y="5728158"/>
            <a:chExt cx="542199" cy="349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175526" y="5738791"/>
                  <a:ext cx="412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26" y="5738791"/>
                  <a:ext cx="412698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05027" y="5728158"/>
                  <a:ext cx="412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027" y="5728158"/>
                  <a:ext cx="412698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45978" y="5870858"/>
                <a:ext cx="7424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78" y="5870858"/>
                <a:ext cx="7424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192859" y="5118323"/>
            <a:ext cx="1834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 can imagine inserting the output of the log just after the base. Click the button!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938079" y="5301208"/>
            <a:ext cx="2547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89311" y="3396874"/>
            <a:ext cx="314149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Do same operation to each side of equation.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7571" y="4112342"/>
            <a:ext cx="40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Since KS3 you’re used to the idea of doing the same thing to each side of the equation that ‘undoes’ whatever you want to get rid 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4689" y="4877921"/>
                <a:ext cx="2322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+2=11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89" y="4877921"/>
                <a:ext cx="232230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06150" y="5122288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50" y="5122288"/>
                <a:ext cx="57606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49750" y="5084051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50" y="5084051"/>
                <a:ext cx="57606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68045" y="5548366"/>
                <a:ext cx="4029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“log base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” undoes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to the power of” and vice versa, as they are inverse functions.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45" y="5548366"/>
                <a:ext cx="4029351" cy="523220"/>
              </a:xfrm>
              <a:prstGeom prst="rect">
                <a:avLst/>
              </a:prstGeom>
              <a:blipFill>
                <a:blip r:embed="rId15"/>
                <a:stretch>
                  <a:fillRect l="-454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45331" y="6049952"/>
                <a:ext cx="17379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8=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31" y="6049952"/>
                <a:ext cx="1737933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33362" y="6237400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□</m:t>
                                  </m:r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62" y="6237400"/>
                <a:ext cx="576064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16070" y="6207479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□</m:t>
                                  </m:r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070" y="6207479"/>
                <a:ext cx="576064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/>
          <p:cNvSpPr/>
          <p:nvPr/>
        </p:nvSpPr>
        <p:spPr>
          <a:xfrm rot="5400000">
            <a:off x="6804367" y="5132730"/>
            <a:ext cx="69979" cy="199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/>
          <p:cNvSpPr/>
          <p:nvPr/>
        </p:nvSpPr>
        <p:spPr>
          <a:xfrm rot="5400000">
            <a:off x="6752608" y="6309450"/>
            <a:ext cx="69979" cy="199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69 L -0.03142 -0.04328 L -0.08351 -0.03912 L -0.09687 0.03125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22" grpId="0"/>
      <p:bldP spid="22" grpId="1"/>
      <p:bldP spid="23" grpId="0"/>
      <p:bldP spid="24" grpId="0"/>
      <p:bldP spid="28" grpId="0"/>
      <p:bldP spid="28" grpId="1"/>
      <p:bldP spid="29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33643" y="719469"/>
            <a:ext cx="143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Think: “5 to the power of what gives you 25?”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3323773" y="957943"/>
            <a:ext cx="333827" cy="10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  <a:blipFill>
                <a:blip r:embed="rId13"/>
                <a:stretch>
                  <a:fillRect l="-2317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704752" y="646162"/>
            <a:ext cx="575477" cy="892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33779" y="1548993"/>
            <a:ext cx="589992" cy="7732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33778" y="2334658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28865" y="3018279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87984" y="374928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17010" y="443112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28775" y="533347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90577" y="76140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90577" y="1989445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8746" y="3078531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5808" y="4952607"/>
                <a:ext cx="5006420" cy="19052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While a log can output a negative number, we </a:t>
                </a:r>
                <a:r>
                  <a:rPr lang="en-GB" sz="1500" b="1" dirty="0"/>
                  <a:t>can’t log negative numbers</a:t>
                </a:r>
                <a:r>
                  <a:rPr lang="en-GB" sz="1500" dirty="0"/>
                  <a:t>. </a:t>
                </a:r>
              </a:p>
              <a:p>
                <a:endParaRPr lang="en-GB" sz="700" dirty="0"/>
              </a:p>
              <a:p>
                <a:r>
                  <a:rPr lang="en-GB" sz="1400" b="1" dirty="0"/>
                  <a:t>Strictly Just For Your Interest</a:t>
                </a:r>
                <a:r>
                  <a:rPr lang="en-GB" sz="1400" dirty="0"/>
                  <a:t>: However, if we were to expand the range (i.e. output) of the log function to allow </a:t>
                </a:r>
                <a:r>
                  <a:rPr lang="en-GB" sz="1400" i="1" dirty="0"/>
                  <a:t>complex numbers </a:t>
                </a:r>
                <a:r>
                  <a:rPr lang="en-GB" sz="1400" dirty="0"/>
                  <a:t>(known as the ‘</a:t>
                </a:r>
                <a:r>
                  <a:rPr lang="en-GB" sz="1400" i="1" dirty="0"/>
                  <a:t>complex logarithm</a:t>
                </a:r>
                <a:r>
                  <a:rPr lang="en-GB" sz="1400" dirty="0"/>
                  <a:t>’), then we in fact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GB" sz="1400" dirty="0"/>
                  <a:t>. It’s probably better if you purge these last few sentences from your memory and move along…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08" y="4952607"/>
                <a:ext cx="5006420" cy="1905265"/>
              </a:xfrm>
              <a:prstGeom prst="rect">
                <a:avLst/>
              </a:prstGeom>
              <a:blipFill>
                <a:blip r:embed="rId14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659949" y="4223548"/>
            <a:ext cx="94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NOPE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94520" y="4011335"/>
            <a:ext cx="1172109" cy="8944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?!!??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62400" y="5517232"/>
            <a:ext cx="5049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With Your Calculator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0050" y="82050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three buttons on your calculator for computing logs: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𝟕𝟕𝟏𝟐𝟒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𝟕𝟒𝟖𝟎𝟕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𝟑𝟎𝟐𝟓𝟖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l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5203" y="316269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1914" y="1689213"/>
            <a:ext cx="230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couldn’t think of a word that rhymed with ‘ln’ so I recorded it for you.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57460" y="2615610"/>
            <a:ext cx="56707" cy="22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is the “</a:t>
                </a:r>
                <a:r>
                  <a:rPr lang="en-GB" b="1" dirty="0"/>
                  <a:t>natural log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”, meaning “log to the base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”, i.e. it 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will use it more extensively later this chapter.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5118100" y="4178300"/>
            <a:ext cx="643936" cy="38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55752" y="1828800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8104" y="2310066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1694" y="3303107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715" y="3760277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like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600" dirty="0"/>
                  <a:t> symbol without a number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rad>
                  </m:oMath>
                </a14:m>
                <a:r>
                  <a:rPr lang="en-GB" sz="1600" dirty="0"/>
                  <a:t> by default,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 without a base is </a:t>
                </a:r>
                <a:r>
                  <a:rPr lang="en-GB" sz="1600" b="1" dirty="0"/>
                  <a:t>base 10 </a:t>
                </a:r>
                <a:r>
                  <a:rPr lang="en-GB" sz="1600" dirty="0"/>
                  <a:t>by default when used on your calculator (although confusingly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” can mean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/>
                  <a:t>” in mathematical papers)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2362200" y="5410200"/>
            <a:ext cx="261324" cy="23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br>
                  <a:rPr lang="en-GB" sz="2800" b="1" i="1" dirty="0">
                    <a:latin typeface="Cambria Math" panose="02040503050406030204" pitchFamily="18" charset="0"/>
                  </a:rPr>
                </a:br>
                <a:endParaRPr lang="en-GB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33035" y="4632106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Oval 29"/>
              <p:cNvSpPr/>
              <p:nvPr/>
            </p:nvSpPr>
            <p:spPr>
              <a:xfrm>
                <a:off x="7839739" y="2868278"/>
                <a:ext cx="1129456" cy="538688"/>
              </a:xfrm>
              <a:prstGeom prst="wedgeEllipseCallout">
                <a:avLst>
                  <a:gd name="adj1" fmla="val -59430"/>
                  <a:gd name="adj2" fmla="val 5460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ln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Speech Bubble: 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39" y="2868278"/>
                <a:ext cx="1129456" cy="538688"/>
              </a:xfrm>
              <a:prstGeom prst="wedgeEllipseCallout">
                <a:avLst>
                  <a:gd name="adj1" fmla="val -59430"/>
                  <a:gd name="adj2" fmla="val 5460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6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5836" y="6369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</a:t>
            </a:r>
          </a:p>
          <a:p>
            <a:r>
              <a:rPr lang="en-GB" sz="2400" dirty="0"/>
              <a:t>Pages 320-321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238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9303" y="1870684"/>
                <a:ext cx="3993791" cy="5212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[MAT 2015 1J] Which is the largest of the following numbers?</a:t>
                </a:r>
              </a:p>
              <a:p>
                <a:r>
                  <a:rPr lang="en-GB" sz="16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    B)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    C)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10!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6!</m:t>
                            </m:r>
                          </m:e>
                        </m:d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85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    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(Official solution) Squaring all answers results in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 which is larger than 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GB" sz="1600" b="1" dirty="0"/>
                  <a:t>. After squaring (C) it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1600" b="1" dirty="0"/>
                  <a:t> which further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 which is smaller than (A).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func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, hence (D) is smaller than (A) after squaring. Comparing (A) with (E) after squaring results in a comparison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. As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600" b="1" dirty="0"/>
                  <a:t>, (E) squared must be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 and hence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. The answer is (A).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3" y="1870684"/>
                <a:ext cx="3993791" cy="5212068"/>
              </a:xfrm>
              <a:prstGeom prst="rect">
                <a:avLst/>
              </a:prstGeom>
              <a:blipFill>
                <a:blip r:embed="rId2"/>
                <a:stretch>
                  <a:fillRect l="-763" t="-351" r="-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096" y="1970806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50" y="15589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8672" y="3372690"/>
            <a:ext cx="3933328" cy="3459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0756" y="1547135"/>
            <a:ext cx="16561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Non-calculator!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10136" y="1604139"/>
                <a:ext cx="4119563" cy="528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2013 1F] </a:t>
                </a:r>
                <a:r>
                  <a:rPr lang="en-GB" sz="1600" dirty="0"/>
                  <a:t>Three </a:t>
                </a:r>
                <a:r>
                  <a:rPr lang="en-GB" sz="1600" i="1" dirty="0"/>
                  <a:t>positive</a:t>
                </a:r>
                <a:r>
                  <a:rPr lang="en-GB" sz="1600" dirty="0"/>
                  <a:t> numbers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satisfy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This information: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specifies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uniquely;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satisfied by two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satisfied by infinitely many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contradictory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600" b="1" dirty="0"/>
                  <a:t>If we take exponents of the three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Hence eliminating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/>
                  <a:t> 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⇒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We are only interested in positive solutions to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 is negative for </a:t>
                </a:r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and then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are positive and increasing for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. So there is only one positive solution to the equation (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, so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1600" b="1" dirty="0"/>
                  <a:t>). Answer is (a).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36" y="1604139"/>
                <a:ext cx="4119563" cy="5285293"/>
              </a:xfrm>
              <a:prstGeom prst="rect">
                <a:avLst/>
              </a:prstGeom>
              <a:blipFill>
                <a:blip r:embed="rId3"/>
                <a:stretch>
                  <a:fillRect l="-740" t="-346" r="-148" b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55877" y="1686018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9274" y="4260271"/>
            <a:ext cx="4035600" cy="2560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B1216-1062-F742-9407-DF32F64E35AA}"/>
              </a:ext>
            </a:extLst>
          </p:cNvPr>
          <p:cNvSpPr txBox="1"/>
          <p:nvPr/>
        </p:nvSpPr>
        <p:spPr>
          <a:xfrm>
            <a:off x="4571428" y="235994"/>
            <a:ext cx="5297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		Q2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Amber</a:t>
            </a:r>
            <a:r>
              <a:rPr lang="en-US" sz="2000" dirty="0"/>
              <a:t> 		Q3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0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6700" cy="6907803"/>
            <a:chOff x="0" y="0"/>
            <a:chExt cx="9156700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2700" y="45145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44887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3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1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 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-1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-2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3961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3961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" name="Rectangle 52"/>
          <p:cNvSpPr/>
          <p:nvPr/>
        </p:nvSpPr>
        <p:spPr>
          <a:xfrm>
            <a:off x="894862" y="509702"/>
            <a:ext cx="625593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2266858" y="613128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507038" y="509702"/>
            <a:ext cx="544681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2471068" y="530494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059204" y="509704"/>
            <a:ext cx="45841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2896618" y="4416875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517619" y="509703"/>
            <a:ext cx="4627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3756579" y="35530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980338" y="509703"/>
            <a:ext cx="46461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Oval 65"/>
          <p:cNvSpPr/>
          <p:nvPr/>
        </p:nvSpPr>
        <p:spPr>
          <a:xfrm>
            <a:off x="5497766" y="269124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8947033" y="1842369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3444950" y="509703"/>
            <a:ext cx="54846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Freeform: Shape 27"/>
          <p:cNvSpPr/>
          <p:nvPr/>
        </p:nvSpPr>
        <p:spPr>
          <a:xfrm>
            <a:off x="2249714" y="1901371"/>
            <a:ext cx="6807200" cy="4963886"/>
          </a:xfrm>
          <a:custGeom>
            <a:avLst/>
            <a:gdLst>
              <a:gd name="connsiteX0" fmla="*/ 0 w 6807200"/>
              <a:gd name="connsiteY0" fmla="*/ 4963886 h 4963886"/>
              <a:gd name="connsiteX1" fmla="*/ 101600 w 6807200"/>
              <a:gd name="connsiteY1" fmla="*/ 4339772 h 4963886"/>
              <a:gd name="connsiteX2" fmla="*/ 319315 w 6807200"/>
              <a:gd name="connsiteY2" fmla="*/ 3483429 h 4963886"/>
              <a:gd name="connsiteX3" fmla="*/ 740229 w 6807200"/>
              <a:gd name="connsiteY3" fmla="*/ 2612572 h 4963886"/>
              <a:gd name="connsiteX4" fmla="*/ 1582057 w 6807200"/>
              <a:gd name="connsiteY4" fmla="*/ 1741715 h 4963886"/>
              <a:gd name="connsiteX5" fmla="*/ 3338286 w 6807200"/>
              <a:gd name="connsiteY5" fmla="*/ 870858 h 4963886"/>
              <a:gd name="connsiteX6" fmla="*/ 6807200 w 6807200"/>
              <a:gd name="connsiteY6" fmla="*/ 0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7200" h="4963886">
                <a:moveTo>
                  <a:pt x="0" y="4963886"/>
                </a:moveTo>
                <a:cubicBezTo>
                  <a:pt x="24190" y="4775200"/>
                  <a:pt x="48381" y="4586515"/>
                  <a:pt x="101600" y="4339772"/>
                </a:cubicBezTo>
                <a:cubicBezTo>
                  <a:pt x="154819" y="4093029"/>
                  <a:pt x="212877" y="3771296"/>
                  <a:pt x="319315" y="3483429"/>
                </a:cubicBezTo>
                <a:cubicBezTo>
                  <a:pt x="425753" y="3195562"/>
                  <a:pt x="529772" y="2902858"/>
                  <a:pt x="740229" y="2612572"/>
                </a:cubicBezTo>
                <a:cubicBezTo>
                  <a:pt x="950686" y="2322286"/>
                  <a:pt x="1149048" y="2032001"/>
                  <a:pt x="1582057" y="1741715"/>
                </a:cubicBezTo>
                <a:cubicBezTo>
                  <a:pt x="2015066" y="1451429"/>
                  <a:pt x="2467429" y="1161144"/>
                  <a:pt x="3338286" y="870858"/>
                </a:cubicBezTo>
                <a:cubicBezTo>
                  <a:pt x="4209143" y="580572"/>
                  <a:pt x="5508171" y="290286"/>
                  <a:pt x="68072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1085850" y="1517154"/>
            <a:ext cx="3503611" cy="1111746"/>
            <a:chOff x="1085850" y="1517154"/>
            <a:chExt cx="3503611" cy="1111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The log graph isn’t defined for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877" t="-3636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stCxn id="29" idx="1"/>
            </p:cNvCxnSpPr>
            <p:nvPr/>
          </p:nvCxnSpPr>
          <p:spPr>
            <a:xfrm flipH="1">
              <a:off x="1085850" y="1840320"/>
              <a:ext cx="1252786" cy="7885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409372" y="5304239"/>
            <a:ext cx="3854225" cy="1314275"/>
            <a:chOff x="735236" y="1517154"/>
            <a:chExt cx="3854225" cy="1314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We have a vertical asymptote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1609" t="-2727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1"/>
            </p:cNvCxnSpPr>
            <p:nvPr/>
          </p:nvCxnSpPr>
          <p:spPr>
            <a:xfrm flipH="1">
              <a:off x="735236" y="1840320"/>
              <a:ext cx="1603400" cy="99110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22171" y="3484919"/>
            <a:ext cx="2786743" cy="869367"/>
            <a:chOff x="721118" y="1517154"/>
            <a:chExt cx="2786743" cy="869367"/>
          </a:xfrm>
        </p:grpSpPr>
        <p:sp>
          <p:nvSpPr>
            <p:cNvPr id="75" name="TextBox 74"/>
            <p:cNvSpPr txBox="1"/>
            <p:nvPr/>
          </p:nvSpPr>
          <p:spPr>
            <a:xfrm>
              <a:off x="2338636" y="1517154"/>
              <a:ext cx="1169225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Root is 1.</a:t>
              </a:r>
            </a:p>
          </p:txBody>
        </p:sp>
        <p:cxnSp>
          <p:nvCxnSpPr>
            <p:cNvPr id="76" name="Straight Arrow Connector 75"/>
            <p:cNvCxnSpPr>
              <a:stCxn id="75" idx="1"/>
            </p:cNvCxnSpPr>
            <p:nvPr/>
          </p:nvCxnSpPr>
          <p:spPr>
            <a:xfrm flipH="1">
              <a:off x="721118" y="1701820"/>
              <a:ext cx="1617518" cy="6847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502400" y="2336800"/>
            <a:ext cx="2365828" cy="1780408"/>
            <a:chOff x="1457916" y="937075"/>
            <a:chExt cx="2365828" cy="1780408"/>
          </a:xfrm>
        </p:grpSpPr>
        <p:sp>
          <p:nvSpPr>
            <p:cNvPr id="80" name="TextBox 79"/>
            <p:cNvSpPr txBox="1"/>
            <p:nvPr/>
          </p:nvSpPr>
          <p:spPr>
            <a:xfrm>
              <a:off x="1457916" y="1517154"/>
              <a:ext cx="2365828" cy="12003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The gradient gradually decreases but remains positive (log is an “increasing function”)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2691630" y="937075"/>
              <a:ext cx="232229" cy="5805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7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Laws of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 </a:t>
                </a:r>
                <a:r>
                  <a:rPr lang="en-GB" sz="2400" dirty="0">
                    <a:latin typeface="+mj-lt"/>
                  </a:rPr>
                  <a:t>Three main laws:</a:t>
                </a:r>
                <a:endParaRPr lang="en-GB" sz="2400" dirty="0">
                  <a:latin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1000" dirty="0"/>
              </a:p>
              <a:p>
                <a:r>
                  <a:rPr lang="en-GB" sz="2400" dirty="0"/>
                  <a:t>Special cases: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   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≠1)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&gt;0,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600" dirty="0"/>
              </a:p>
              <a:p>
                <a:r>
                  <a:rPr lang="en-GB" sz="2400" dirty="0"/>
                  <a:t>Not in syllabus (but in MAT/PAT):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  <a:blipFill>
                <a:blip r:embed="rId2"/>
                <a:stretch>
                  <a:fillRect l="-1735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295900" y="1346204"/>
            <a:ext cx="482600" cy="47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2271856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i.e. You can move the power to the front.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45100" y="2540000"/>
            <a:ext cx="5461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32400" y="3962400"/>
            <a:ext cx="469900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often try to avoid leaving fractions inside logs.</a:t>
                </a:r>
              </a:p>
              <a:p>
                <a:r>
                  <a:rPr lang="en-GB" sz="1600" dirty="0"/>
                  <a:t>So if the answer was: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You should write your answer as: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dirty="0"/>
              </a:p>
              <a:p>
                <a:r>
                  <a:rPr lang="en-GB" sz="1600" b="1" dirty="0"/>
                  <a:t>Reciprocating the input negates the output.</a:t>
                </a:r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78500" y="1443193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 logs must have a consistent base.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is known as </a:t>
                </a:r>
                <a:r>
                  <a:rPr lang="en-GB" sz="1600" b="1" dirty="0"/>
                  <a:t>changing the base</a:t>
                </a:r>
                <a:r>
                  <a:rPr lang="en-GB" sz="1600" dirty="0"/>
                  <a:t>. So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r>
                  <a:rPr lang="en-GB" sz="1600" dirty="0"/>
                  <a:t> in terms of log base 3: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𝑙𝑜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5232400" y="6019800"/>
            <a:ext cx="261616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8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as a single logarithm:</a:t>
                </a:r>
              </a:p>
              <a:p>
                <a:pPr marL="342900" indent="-3429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endParaRPr lang="en-GB" sz="2000" b="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944" y="3166244"/>
                <a:ext cx="3528392" cy="2071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" y="3166244"/>
                <a:ext cx="3528392" cy="2071977"/>
              </a:xfrm>
              <a:prstGeom prst="rect">
                <a:avLst/>
              </a:prstGeom>
              <a:blipFill>
                <a:blip r:embed="rId4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3337" y="3260601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337" y="3717032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687" y="4154413"/>
            <a:ext cx="211013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212" y="4752893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3777" y="3176655"/>
                <a:ext cx="4529469" cy="360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77" y="3176655"/>
                <a:ext cx="4529469" cy="3602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186890" y="327948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86890" y="410805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3240" y="5130230"/>
            <a:ext cx="211013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2132" y="626033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4069" y="3168878"/>
            <a:ext cx="1447651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540" y="3658612"/>
            <a:ext cx="1447651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540" y="4099107"/>
            <a:ext cx="2825332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245" y="4584179"/>
            <a:ext cx="3223577" cy="583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39632" y="3203891"/>
            <a:ext cx="3885661" cy="570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39632" y="3977091"/>
            <a:ext cx="3853763" cy="786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61579" y="4997243"/>
            <a:ext cx="4427240" cy="925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61579" y="6103088"/>
            <a:ext cx="4427240" cy="515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23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Anti Laws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9460" y="91303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These are </a:t>
            </a:r>
            <a:r>
              <a:rPr lang="en-GB" sz="2000" b="1" dirty="0"/>
              <a:t>NOT LAWS OF LOGS</a:t>
            </a:r>
            <a:r>
              <a:rPr lang="en-GB" sz="2000" dirty="0"/>
              <a:t>, but are mistakes students often make: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368" y="1984648"/>
                <a:ext cx="4967932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br>
                  <a:rPr lang="en-GB" sz="2800" dirty="0"/>
                </a:br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8" y="1984648"/>
                <a:ext cx="4967932" cy="523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3068" y="1928301"/>
            <a:ext cx="258993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There is </a:t>
            </a:r>
            <a:r>
              <a:rPr lang="en-GB" sz="1600" b="1" dirty="0"/>
              <a:t>no method </a:t>
            </a:r>
            <a:r>
              <a:rPr lang="en-GB" sz="1600" dirty="0"/>
              <a:t>to simplify the </a:t>
            </a:r>
            <a:r>
              <a:rPr lang="en-GB" sz="1600" b="1" dirty="0"/>
              <a:t>log of a sum</a:t>
            </a:r>
            <a:r>
              <a:rPr lang="en-GB" sz="1600" dirty="0"/>
              <a:t>, only the sum of two logs!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49900" y="2159000"/>
            <a:ext cx="609600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18132" y="3378076"/>
                <a:ext cx="4967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132" y="3378076"/>
                <a:ext cx="49679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65800" y="3442296"/>
                <a:ext cx="298363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power must be on the input (here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), but here the power is around the entire log.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00" y="3442296"/>
                <a:ext cx="29836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4038600" y="3695700"/>
            <a:ext cx="1714500" cy="16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4333" y="2491846"/>
            <a:ext cx="167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r>
              <a:rPr lang="en-GB" sz="4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FAIL</a:t>
            </a:r>
            <a:endParaRPr lang="en-GB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4215526"/>
            <a:ext cx="167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r>
              <a:rPr lang="en-GB" sz="4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FAIL</a:t>
            </a:r>
            <a:endParaRPr lang="en-GB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9501" y="1928301"/>
            <a:ext cx="258993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3100" y="3442295"/>
            <a:ext cx="299633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50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35696" y="1412776"/>
            <a:ext cx="59046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is a very common type of exam question.</a:t>
            </a:r>
          </a:p>
          <a:p>
            <a:r>
              <a:rPr lang="en-GB" sz="1600" dirty="0"/>
              <a:t>The strategy is to </a:t>
            </a:r>
            <a:r>
              <a:rPr lang="en-GB" sz="1600" b="1" u="sng" dirty="0"/>
              <a:t>combine the logs into one</a:t>
            </a:r>
            <a:r>
              <a:rPr lang="en-GB" sz="1600" dirty="0"/>
              <a:t> and isolate on one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12" y="2460998"/>
                <a:ext cx="432048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2" y="2460998"/>
                <a:ext cx="4320480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7009" y="249384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We’ve used the laws of logs to combine them into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1034" y="3139519"/>
                <a:ext cx="33123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your favourite method of rearranging. Either do “10 the power of each side” to “undo” the log, or the “insert the 2 between the 10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” method.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34" y="3139519"/>
                <a:ext cx="3312368" cy="954107"/>
              </a:xfrm>
              <a:prstGeom prst="rect">
                <a:avLst/>
              </a:prstGeom>
              <a:blipFill>
                <a:blip r:embed="rId4"/>
                <a:stretch>
                  <a:fillRect l="-552" t="-1274" b="-6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3912781" y="2755459"/>
            <a:ext cx="1164228" cy="24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47237" y="3264195"/>
            <a:ext cx="1884032" cy="343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68626" y="4176797"/>
                <a:ext cx="40756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u="sng" dirty="0"/>
                  <a:t>The subtle bit</a:t>
                </a:r>
                <a:r>
                  <a:rPr lang="en-GB" sz="1400" b="1" dirty="0"/>
                  <a:t>: You must check each value in the original equation</a:t>
                </a:r>
                <a:r>
                  <a:rPr lang="en-GB" sz="1400" dirty="0"/>
                  <a:t>.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GB" sz="1400" dirty="0"/>
                  <a:t>, then we’d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 but we’re not allowed to log a negative number.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626" y="4176797"/>
                <a:ext cx="4075643" cy="954107"/>
              </a:xfrm>
              <a:prstGeom prst="rect">
                <a:avLst/>
              </a:prstGeom>
              <a:blipFill>
                <a:blip r:embed="rId5"/>
                <a:stretch>
                  <a:fillRect l="-448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2785730" y="4136065"/>
            <a:ext cx="1782896" cy="396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2321" y="2291929"/>
            <a:ext cx="7817056" cy="30092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3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5" y="1186870"/>
            <a:ext cx="6952292" cy="1738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41560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2013 Q6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671" y="3139501"/>
                <a:ext cx="4968552" cy="321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+15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+225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+225=0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1" y="3139501"/>
                <a:ext cx="4968552" cy="3215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02867" y="3542071"/>
            <a:ext cx="319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Those who feel confident with their laws could always skip straight to this line.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715489" y="3753293"/>
            <a:ext cx="1087378" cy="5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1272" y="5606277"/>
            <a:ext cx="319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These are both valid solutions when substituted into the original equation.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06874" y="5883743"/>
            <a:ext cx="754398" cy="14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789" y="3175239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789" y="5610219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9881" y="3175240"/>
            <a:ext cx="6794204" cy="2289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9881" y="5606276"/>
            <a:ext cx="6794204" cy="837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33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39552" y="1785479"/>
            <a:ext cx="304529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Sketch exponential graphs.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9613" y="1794826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Use an interpret models that use exponential functions.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have encountered exponential expressions like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before, but probably not ‘the’ exponential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. Similarly, you will learn that the inverse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blipFill>
                <a:blip r:embed="rId2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99613" y="2475567"/>
                <a:ext cx="4248472" cy="92826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</a:t>
                </a:r>
                <a:r>
                  <a:rPr lang="en-GB" dirty="0" err="1"/>
                  <a:t>Davetown</a:t>
                </a:r>
                <a:r>
                  <a:rPr lang="en-GB" dirty="0"/>
                  <a:t>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years is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are constants…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13" y="2475567"/>
                <a:ext cx="4248472" cy="928267"/>
              </a:xfrm>
              <a:prstGeom prst="rect">
                <a:avLst/>
              </a:prstGeom>
              <a:blipFill>
                <a:blip r:embed="rId3"/>
                <a:stretch>
                  <a:fillRect b="-17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8674" y="2174155"/>
                <a:ext cx="3046173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on the same axes.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4" y="2174155"/>
                <a:ext cx="3046173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97346" y="4141891"/>
            <a:ext cx="362408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Understand the log function and use laws of logs.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7346" y="4790011"/>
                <a:ext cx="362408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46" y="4790011"/>
                <a:ext cx="362408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674" y="2888349"/>
                <a:ext cx="28811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NEW! to A Level 2017</a:t>
                </a:r>
              </a:p>
              <a:p>
                <a:r>
                  <a:rPr lang="en-GB" sz="1400" dirty="0"/>
                  <a:t>“The” exponential function,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, has been moved from Year 2 to Year 1.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4" y="2888349"/>
                <a:ext cx="2881198" cy="738664"/>
              </a:xfrm>
              <a:prstGeom prst="rect">
                <a:avLst/>
              </a:prstGeom>
              <a:blipFill>
                <a:blip r:embed="rId6"/>
                <a:stretch>
                  <a:fillRect l="-63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55968" y="3448877"/>
            <a:ext cx="288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to A Level 2017</a:t>
            </a:r>
          </a:p>
          <a:p>
            <a:r>
              <a:rPr lang="en-GB" sz="1400" dirty="0"/>
              <a:t>Again, moved from Year 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9298" y="5775536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Use logarithms to estimate values of constants in non-linear models.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9297" y="6425999"/>
            <a:ext cx="424847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(This is a continuation of (2))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4554" y="4141890"/>
                <a:ext cx="3540567" cy="37427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3</a:t>
                </a:r>
                <a:r>
                  <a:rPr lang="en-GB" dirty="0"/>
                  <a:t>:: Be able 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4" y="4141890"/>
                <a:ext cx="3540567" cy="374270"/>
              </a:xfrm>
              <a:prstGeom prst="rect">
                <a:avLst/>
              </a:prstGeom>
              <a:blipFill>
                <a:blip r:embed="rId7"/>
                <a:stretch>
                  <a:fillRect l="-1026" t="-3030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4554" y="4521155"/>
                <a:ext cx="3540567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4" y="4521155"/>
                <a:ext cx="3540567" cy="491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</a:t>
            </a:r>
          </a:p>
          <a:p>
            <a:r>
              <a:rPr lang="en-GB" sz="2400" dirty="0"/>
              <a:t>Pages 323-324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652" y="1878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076" y="2285752"/>
                <a:ext cx="3511624" cy="4677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[AEA 2010 Q1b] </a:t>
                </a:r>
                <a:r>
                  <a:rPr lang="en-GB" sz="1600" dirty="0"/>
                  <a:t>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i="1" dirty="0"/>
                  <a:t>[AEA 2008 Q5i] </a:t>
                </a:r>
                <a:r>
                  <a:rPr lang="en-GB" sz="1600" dirty="0"/>
                  <a:t>Anna, who is confused about the rules of logarithms, states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However, there is a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a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for which both statements are correct. Find their values.</a:t>
                </a:r>
              </a:p>
              <a:p>
                <a:endParaRPr lang="en-GB" sz="1600" dirty="0"/>
              </a:p>
              <a:p>
                <a:r>
                  <a:rPr lang="en-GB" sz="1600" i="1" dirty="0"/>
                  <a:t>[MAT 2007 1I] </a:t>
                </a:r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positive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what is the greatest possible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?</a:t>
                </a:r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6" y="2285752"/>
                <a:ext cx="3511624" cy="4677563"/>
              </a:xfrm>
              <a:prstGeom prst="rect">
                <a:avLst/>
              </a:prstGeom>
              <a:blipFill>
                <a:blip r:embed="rId2"/>
                <a:stretch>
                  <a:fillRect l="-1042" t="-391" r="-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56402" y="1879356"/>
                <a:ext cx="3998685" cy="2620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2002 1F] </a:t>
                </a:r>
                <a:r>
                  <a:rPr lang="en-GB" sz="1600" dirty="0"/>
                  <a:t>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GB" sz="1600" dirty="0"/>
                  <a:t>. From these facts, we can deduce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GB" sz="1600" dirty="0"/>
                  <a:t> is: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none of the above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02" y="1879356"/>
                <a:ext cx="3998685" cy="2620333"/>
              </a:xfrm>
              <a:prstGeom prst="rect">
                <a:avLst/>
              </a:prstGeom>
              <a:blipFill>
                <a:blip r:embed="rId3"/>
                <a:stretch>
                  <a:fillRect l="-762" t="-465" r="-1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84614" y="1678320"/>
            <a:ext cx="22322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These are all strictly </a:t>
            </a:r>
            <a:r>
              <a:rPr lang="en-GB" b="1" dirty="0"/>
              <a:t>non-calculator</a:t>
            </a:r>
            <a:r>
              <a:rPr lang="en-GB" dirty="0"/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121" y="23708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121" y="3281096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016" y="5551649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0594" y="2045499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4211960" y="4560473"/>
            <a:ext cx="5297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Ex3B Q2-4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Complete Ex3B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Ex3C Q1-6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Ex3C Q7-9</a:t>
            </a:r>
          </a:p>
          <a:p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B3C2C2-C9A4-4440-8847-7EFC4F84E7EB}"/>
              </a:ext>
            </a:extLst>
          </p:cNvPr>
          <p:cNvSpPr txBox="1"/>
          <p:nvPr/>
        </p:nvSpPr>
        <p:spPr>
          <a:xfrm>
            <a:off x="4571428" y="235994"/>
            <a:ext cx="5297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		Q2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Amber</a:t>
            </a:r>
            <a:r>
              <a:rPr lang="en-US" sz="2000" dirty="0"/>
              <a:t> 		Q3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0633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933" y="756309"/>
                <a:ext cx="4337124" cy="510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[AEA 2010 Q1b]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b="1" dirty="0"/>
                  <a:t>Solution: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[AEA 2008 Q5i] Anna, who is confused about the rules of logarithms, states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However, there is a value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and a value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for which both statements are correct. Find their values.</a:t>
                </a:r>
              </a:p>
              <a:p>
                <a:r>
                  <a:rPr lang="en-GB" sz="1400" b="1" dirty="0"/>
                  <a:t>First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Second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𝒑𝒒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33" y="756309"/>
                <a:ext cx="4337124" cy="5101589"/>
              </a:xfrm>
              <a:prstGeom prst="rect">
                <a:avLst/>
              </a:prstGeom>
              <a:blipFill>
                <a:blip r:embed="rId2"/>
                <a:stretch>
                  <a:fillRect l="-421" t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72765" y="797542"/>
                <a:ext cx="3919715" cy="246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[MAT 2007 1I] Given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positive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what is the greatest possible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?</a:t>
                </a:r>
              </a:p>
              <a:p>
                <a:endParaRPr lang="en-GB" sz="1400" dirty="0"/>
              </a:p>
              <a:p>
                <a:r>
                  <a:rPr lang="en-GB" sz="1400" b="1" dirty="0"/>
                  <a:t>To make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b="1" dirty="0"/>
                  <a:t> as large as possible we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1" i="0" smtClean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/>
                  <a:t> as small as possible. Anything squared is at least 0: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400" b="1" dirty="0"/>
                  <a:t> will achieve this.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765" y="797542"/>
                <a:ext cx="3919715" cy="2469650"/>
              </a:xfrm>
              <a:prstGeom prst="rect">
                <a:avLst/>
              </a:prstGeom>
              <a:blipFill>
                <a:blip r:embed="rId3"/>
                <a:stretch>
                  <a:fillRect l="-467" t="-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59300" y="3238744"/>
                <a:ext cx="4572000" cy="35686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1400" dirty="0">
                    <a:solidFill>
                      <a:prstClr val="black"/>
                    </a:solidFill>
                  </a:rPr>
                  <a:t>[MAT 2002 1F] 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. From these facts, we can deduce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is:</a:t>
                </a: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none of the above</a:t>
                </a: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1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prstClr val="black"/>
                    </a:solidFill>
                  </a:rPr>
                  <a:t>. Taking 2 to the power of each side: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  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This is true, so answer is not (A).</a:t>
                </a: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Next try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1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→   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This is not true, so answer is (B).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3238744"/>
                <a:ext cx="4572000" cy="3568669"/>
              </a:xfrm>
              <a:prstGeom prst="rect">
                <a:avLst/>
              </a:prstGeom>
              <a:blipFill>
                <a:blip r:embed="rId4"/>
                <a:stretch>
                  <a:fillRect l="-533" b="-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5821" y="8341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21" y="189279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651" y="82723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7780" y="330289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881" y="1440677"/>
            <a:ext cx="1363919" cy="337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294" y="3254492"/>
            <a:ext cx="3668606" cy="2397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46374" y="1609339"/>
            <a:ext cx="3742025" cy="1565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4657" y="4868669"/>
            <a:ext cx="4272643" cy="1900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71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1556792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each side of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=2.727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4680520" cy="646331"/>
              </a:xfrm>
              <a:prstGeom prst="rect">
                <a:avLst/>
              </a:prstGeom>
              <a:blipFill>
                <a:blip r:embed="rId3"/>
                <a:stretch>
                  <a:fillRect l="-1172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blipFill>
                <a:blip r:embed="rId4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376" y="3731368"/>
                <a:ext cx="4680520" cy="117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dirty="0"/>
                  <a:t> to each side of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61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61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=0.889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76" y="3731368"/>
                <a:ext cx="4680520" cy="1170513"/>
              </a:xfrm>
              <a:prstGeom prst="rect">
                <a:avLst/>
              </a:prstGeom>
              <a:blipFill>
                <a:blip r:embed="rId5"/>
                <a:stretch>
                  <a:fillRect l="-1042" t="-2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87020" y="1628800"/>
            <a:ext cx="28803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often said “Taking logs of both sides…”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4965700" y="1803400"/>
            <a:ext cx="521320" cy="148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800" y="1308518"/>
            <a:ext cx="7808540" cy="1404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484" y="3422214"/>
            <a:ext cx="7808540" cy="1670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9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00" y="1518692"/>
                <a:ext cx="8698036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Why can we not apply quite the same strategy here?</a:t>
                </a:r>
              </a:p>
              <a:p>
                <a:r>
                  <a:rPr lang="en-GB" b="1" dirty="0"/>
                  <a:t>Because the exponential terms don’t have the same base, so we can’t apply the same log.</a:t>
                </a:r>
                <a:br>
                  <a:rPr lang="en-GB" b="1" dirty="0"/>
                </a:br>
                <a:endParaRPr lang="en-GB" sz="1000" b="1" dirty="0"/>
              </a:p>
              <a:p>
                <a:r>
                  <a:rPr lang="en-GB" dirty="0"/>
                  <a:t>We ‘take logs of’/apply log to both sides, but </a:t>
                </a:r>
                <a:r>
                  <a:rPr lang="en-GB" b="1" dirty="0"/>
                  <a:t>we need not specify a base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dirty="0"/>
                  <a:t> on its own may either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dirty="0"/>
                  <a:t> (as per your calculator)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(in academic circles, as well as on sites like </a:t>
                </a:r>
                <a:r>
                  <a:rPr lang="en-GB" dirty="0" err="1"/>
                  <a:t>WolframAlpha</a:t>
                </a:r>
                <a:r>
                  <a:rPr lang="en-GB" dirty="0"/>
                  <a:t>), but the point is, </a:t>
                </a:r>
                <a:r>
                  <a:rPr lang="en-GB" b="1" dirty="0"/>
                  <a:t>the base does not matter, provided that the base is consistent on both sides</a:t>
                </a:r>
                <a:r>
                  <a:rPr lang="en-GB" dirty="0"/>
                  <a:t>.</a:t>
                </a:r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518692"/>
                <a:ext cx="8698036" cy="2215991"/>
              </a:xfrm>
              <a:prstGeom prst="rect">
                <a:avLst/>
              </a:prstGeom>
              <a:blipFill>
                <a:blip r:embed="rId3"/>
                <a:stretch>
                  <a:fillRect l="-631" t="-1374" r="-1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8476" y="3814564"/>
                <a:ext cx="2808312" cy="232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=1.7095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76" y="3814564"/>
                <a:ext cx="2808312" cy="2328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88024" y="3734683"/>
            <a:ext cx="39604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Logs in general are great for solving equations when the variable is in the power, because laws of logs allow us to move the power down.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3987800" y="4104015"/>
            <a:ext cx="800224" cy="9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2108" y="4669691"/>
                <a:ext cx="396044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then becomes a GCSE-style ‘changing the subject’ type question. Just isolate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on one side and factorise out.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08" y="4669691"/>
                <a:ext cx="3960440" cy="738664"/>
              </a:xfrm>
              <a:prstGeom prst="rect">
                <a:avLst/>
              </a:prstGeom>
              <a:blipFill>
                <a:blip r:embed="rId5"/>
                <a:stretch>
                  <a:fillRect l="-153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000500" y="4597400"/>
            <a:ext cx="787524" cy="43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7500" y="1880018"/>
            <a:ext cx="8699500" cy="1498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6292" y="5659316"/>
            <a:ext cx="419160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It doesn’t matter what base you use to get the final answer as a decimal, provided that it’s consistent. You may as well use the calculator’s ‘log’ (no base) key.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543300" y="5537200"/>
            <a:ext cx="904106" cy="55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7500" y="3502998"/>
            <a:ext cx="8699500" cy="3166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</p:spTree>
    <p:extLst>
      <p:ext uri="{BB962C8B-B14F-4D97-AF65-F5344CB8AC3E}">
        <p14:creationId xmlns:p14="http://schemas.microsoft.com/office/powerpoint/2010/main" val="31994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blipFill>
                <a:blip r:embed="rId2"/>
                <a:stretch>
                  <a:fillRect b="-55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in exact form.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352" y="2119908"/>
                <a:ext cx="3168352" cy="893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=1.232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52" y="2119908"/>
                <a:ext cx="3168352" cy="89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9976" y="2052464"/>
                <a:ext cx="4051424" cy="290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which could be simplified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976" y="2052464"/>
                <a:ext cx="4051424" cy="2903487"/>
              </a:xfrm>
              <a:prstGeom prst="rect">
                <a:avLst/>
              </a:prstGeom>
              <a:blipFill>
                <a:blip r:embed="rId5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8500" y="1775220"/>
            <a:ext cx="3454400" cy="30939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9184" y="1732777"/>
            <a:ext cx="3922564" cy="3136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260" y="5589240"/>
                <a:ext cx="35096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" y="5589240"/>
                <a:ext cx="3509640" cy="1200329"/>
              </a:xfrm>
              <a:prstGeom prst="rect">
                <a:avLst/>
              </a:prstGeom>
              <a:blipFill>
                <a:blip r:embed="rId7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6212" y="5615908"/>
                <a:ext cx="3509640" cy="943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=8.638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12" y="5615908"/>
                <a:ext cx="3509640" cy="943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4047790" y="5877272"/>
            <a:ext cx="90842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3260" y="5472312"/>
            <a:ext cx="7822592" cy="1288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0224" y="943893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7740" y="956468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76" y="5010647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0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</a:t>
            </a:r>
          </a:p>
          <a:p>
            <a:r>
              <a:rPr lang="en-GB" sz="2400" dirty="0"/>
              <a:t>Page 325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652" y="1878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076" y="2285752"/>
                <a:ext cx="4019624" cy="392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2011 1H] How many </a:t>
                </a:r>
                <a:r>
                  <a:rPr lang="en-GB" sz="1600" i="1" dirty="0"/>
                  <a:t>positive</a:t>
                </a:r>
                <a:r>
                  <a:rPr lang="en-GB" sz="1600" dirty="0"/>
                  <a:t> values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which satisfy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This has 2 positive solutions.</a:t>
                </a:r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6" y="2285752"/>
                <a:ext cx="4019624" cy="3925562"/>
              </a:xfrm>
              <a:prstGeom prst="rect">
                <a:avLst/>
              </a:prstGeom>
              <a:blipFill>
                <a:blip r:embed="rId2"/>
                <a:stretch>
                  <a:fillRect l="-910" t="-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0121" y="23708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9938" y="1929608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1458" y="1878856"/>
                <a:ext cx="4029014" cy="3292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2013 1J] For a real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 denote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the largest integer less than or equal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be a natural number. The integral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equals:</a:t>
                </a:r>
              </a:p>
              <a:p>
                <a:pPr marL="342900" indent="-342900">
                  <a:buAutoNum type="alphaU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b="0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58" y="1878856"/>
                <a:ext cx="4029014" cy="3292504"/>
              </a:xfrm>
              <a:prstGeom prst="rect">
                <a:avLst/>
              </a:prstGeom>
              <a:blipFill>
                <a:blip r:embed="rId3"/>
                <a:stretch>
                  <a:fillRect l="-1210" t="-926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53717" y="5464097"/>
            <a:ext cx="2129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(Warning: This one really is </a:t>
            </a:r>
            <a:r>
              <a:rPr lang="en-GB" sz="1400" b="1" u="sng" dirty="0"/>
              <a:t>very</a:t>
            </a:r>
            <a:r>
              <a:rPr lang="en-GB" sz="1400" b="1" dirty="0"/>
              <a:t> challenging, even for MAT)</a:t>
            </a:r>
          </a:p>
        </p:txBody>
      </p:sp>
      <p:pic>
        <p:nvPicPr>
          <p:cNvPr id="4100" name="Picture 4" descr="Image result for challenge accep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0" y="5235929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06257" y="3248756"/>
            <a:ext cx="3933395" cy="2502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B6E8F-A2CE-CF45-ADAA-12AADA72F08F}"/>
              </a:ext>
            </a:extLst>
          </p:cNvPr>
          <p:cNvSpPr txBox="1"/>
          <p:nvPr/>
        </p:nvSpPr>
        <p:spPr>
          <a:xfrm>
            <a:off x="4571428" y="235994"/>
            <a:ext cx="5297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Complete before the lesson Q1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		Q2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Amber</a:t>
            </a:r>
            <a:r>
              <a:rPr lang="en-US" sz="2000" dirty="0"/>
              <a:t> 		Q3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18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Question 2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836712"/>
                <a:ext cx="3281835" cy="293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2013 1J] For a real number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we denote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dirty="0"/>
                  <a:t> the largest integer less than or equal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be a natural number. The integral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equals:</a:t>
                </a:r>
              </a:p>
              <a:p>
                <a:pPr marL="342900" indent="-342900">
                  <a:buAutoNum type="alphaUcParenBoth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3281835" cy="2937151"/>
              </a:xfrm>
              <a:prstGeom prst="rect">
                <a:avLst/>
              </a:prstGeom>
              <a:blipFill>
                <a:blip r:embed="rId2"/>
                <a:stretch>
                  <a:fillRect l="-928" t="-622" b="-1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4489450" y="952500"/>
            <a:ext cx="3282" cy="270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2732" y="3655657"/>
            <a:ext cx="32476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44659" y="34797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659" y="3479743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1308" y="5987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08" y="598786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/>
          <p:cNvSpPr/>
          <p:nvPr/>
        </p:nvSpPr>
        <p:spPr>
          <a:xfrm>
            <a:off x="4497571" y="925033"/>
            <a:ext cx="2711303" cy="2222204"/>
          </a:xfrm>
          <a:custGeom>
            <a:avLst/>
            <a:gdLst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711303"/>
              <a:gd name="connsiteY0" fmla="*/ 2222204 h 2222204"/>
              <a:gd name="connsiteX1" fmla="*/ 2711303 w 2711303"/>
              <a:gd name="connsiteY1" fmla="*/ 0 h 222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1303" h="2222204">
                <a:moveTo>
                  <a:pt x="0" y="2222204"/>
                </a:moveTo>
                <a:cubicBezTo>
                  <a:pt x="2105246" y="1265274"/>
                  <a:pt x="2137145" y="850604"/>
                  <a:pt x="2711303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99960" y="79744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960" y="797442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34321" y="2963437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963437"/>
                <a:ext cx="4613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34321" y="2686005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686005"/>
                <a:ext cx="4613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34321" y="2400688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400688"/>
                <a:ext cx="4613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4321" y="2098253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098253"/>
                <a:ext cx="4613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4321" y="1811891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1811891"/>
                <a:ext cx="4613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02709" y="1050501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709" y="1050501"/>
                <a:ext cx="4613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4910" y="3621812"/>
                <a:ext cx="4613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10" y="3621812"/>
                <a:ext cx="461364" cy="307777"/>
              </a:xfrm>
              <a:prstGeom prst="rect">
                <a:avLst/>
              </a:prstGeom>
              <a:blipFill>
                <a:blip r:embed="rId12"/>
                <a:stretch>
                  <a:fillRect r="-2894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490910" y="2875433"/>
            <a:ext cx="571628" cy="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0910" y="2600421"/>
            <a:ext cx="1057403" cy="1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87560" y="2290345"/>
            <a:ext cx="1546528" cy="14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87560" y="2004731"/>
            <a:ext cx="1918003" cy="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53013" y="2881314"/>
            <a:ext cx="4762" cy="78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543551" y="2628900"/>
            <a:ext cx="4762" cy="102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049927" y="2314575"/>
            <a:ext cx="7973" cy="1327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07150" y="2017712"/>
            <a:ext cx="15914" cy="1620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024030" y="1219200"/>
            <a:ext cx="16850" cy="246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03420" y="1188720"/>
            <a:ext cx="25374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08992" y="3747600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992" y="3747600"/>
                <a:ext cx="617387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49124" y="3618219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4" y="3618219"/>
                <a:ext cx="617387" cy="307777"/>
              </a:xfrm>
              <a:prstGeom prst="rect">
                <a:avLst/>
              </a:prstGeom>
              <a:blipFill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5394" y="3768080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94" y="3768080"/>
                <a:ext cx="617387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00200" y="3614191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00" y="3614191"/>
                <a:ext cx="617387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682946" y="3618108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46" y="3618108"/>
                <a:ext cx="617387" cy="307777"/>
              </a:xfrm>
              <a:prstGeom prst="rect">
                <a:avLst/>
              </a:prstGeom>
              <a:blipFill>
                <a:blip r:embed="rId17"/>
                <a:stretch>
                  <a:fillRect r="-5882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4494085" y="3148103"/>
            <a:ext cx="566865" cy="14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054600" y="2876550"/>
            <a:ext cx="0" cy="273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054601" y="2876551"/>
            <a:ext cx="501649" cy="12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549901" y="2605322"/>
            <a:ext cx="0" cy="273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549900" y="2616201"/>
            <a:ext cx="501650" cy="12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45200" y="2292350"/>
            <a:ext cx="1" cy="3365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45200" y="2298700"/>
            <a:ext cx="3746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416040" y="2019300"/>
            <a:ext cx="7620" cy="2667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040880" y="1203486"/>
            <a:ext cx="7620" cy="2667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880860" y="1455420"/>
            <a:ext cx="17526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888480" y="1463040"/>
            <a:ext cx="0" cy="1219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416041" y="2011680"/>
            <a:ext cx="137159" cy="76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29443" y="4153104"/>
                <a:ext cx="8759097" cy="233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This biggest challenge is sketching the graph! Because of the rounding down, the graph jumps up 1 at a time, giving a bunch of rectangles. We can use logs to find the corresponding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values at which these jumps occur, which progressively become closer and closer together. The last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value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400" b="1" dirty="0"/>
                  <a:t>, thus the last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value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endParaRPr lang="en-GB" sz="1400" b="1" dirty="0"/>
              </a:p>
              <a:p>
                <a:r>
                  <a:rPr lang="en-GB" sz="1400" b="1" dirty="0"/>
                  <a:t>The area, using the rectangles, is 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−…−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=−(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×…×</m:t>
                              </m:r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3" y="4153104"/>
                <a:ext cx="8759097" cy="2333203"/>
              </a:xfrm>
              <a:prstGeom prst="rect">
                <a:avLst/>
              </a:prstGeom>
              <a:blipFill>
                <a:blip r:embed="rId18"/>
                <a:stretch>
                  <a:fillRect l="-209" t="-261" r="-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207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Natural 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previously seen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is the inverse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also saw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“</a:t>
                </a:r>
                <a:r>
                  <a:rPr lang="en-GB" b="1" dirty="0"/>
                  <a:t>the</a:t>
                </a:r>
                <a:r>
                  <a:rPr lang="en-GB" dirty="0"/>
                  <a:t>” exponential function.</a:t>
                </a:r>
              </a:p>
              <a:p>
                <a:r>
                  <a:rPr lang="en-GB" dirty="0"/>
                  <a:t>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but because of its special importance, it has its own function name!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blipFill>
                <a:blip r:embed="rId2"/>
                <a:stretch>
                  <a:fillRect l="-653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The inverse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  <a:blipFill>
                <a:blip r:embed="rId3"/>
                <a:stretch>
                  <a:fillRect l="-1582" t="-8861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04343" y="2900413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4343" y="3570516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to the power of” and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of” are inverse functions, they cancel each other out!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blipFill>
                <a:blip r:embed="rId5"/>
                <a:stretch>
                  <a:fillRect l="-1688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220072" y="3284984"/>
            <a:ext cx="718954" cy="23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blipFill>
                <a:blip r:embed="rId6"/>
                <a:stretch>
                  <a:fillRect l="-215"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214" y="5431273"/>
                <a:ext cx="2218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" y="5431273"/>
                <a:ext cx="221844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36370" y="5286694"/>
                <a:ext cx="1553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“ln both sides”. </a:t>
                </a:r>
              </a:p>
              <a:p>
                <a:r>
                  <a:rPr lang="en-GB" sz="1400" dirty="0"/>
                  <a:t>On the LHS it cancels out the “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70" y="5286694"/>
                <a:ext cx="1553457" cy="954107"/>
              </a:xfrm>
              <a:prstGeom prst="rect">
                <a:avLst/>
              </a:prstGeom>
              <a:blipFill>
                <a:blip r:embed="rId9"/>
                <a:stretch>
                  <a:fillRect l="-1176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20072" y="5370509"/>
                <a:ext cx="2218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370509"/>
                <a:ext cx="2218443" cy="954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Do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 each side. On the LHS it cancels out the ln.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blipFill>
                <a:blip r:embed="rId11"/>
                <a:stretch>
                  <a:fillRect l="-1176" t="-1274" r="-39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6952343" y="6096000"/>
            <a:ext cx="297328" cy="4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0685" y="5191975"/>
            <a:ext cx="3304774" cy="1132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45674" y="5191974"/>
            <a:ext cx="3730782" cy="1425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0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Quadratics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4973" y="87912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previous chapters we’ve already dealt with quadratics in disguise, e.g. “quadratic in sin”. We therefore just apply our usual approach: either make a suitable substitution so the equation </a:t>
            </a:r>
            <a:r>
              <a:rPr lang="en-GB" b="1" dirty="0"/>
              <a:t>is</a:t>
            </a:r>
            <a:r>
              <a:rPr lang="en-GB" dirty="0"/>
              <a:t> then quadratic, or (strongly recommended!) </a:t>
            </a:r>
            <a:r>
              <a:rPr lang="en-GB" b="1" dirty="0"/>
              <a:t>go straight for the factorisation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405" y="3169433"/>
                <a:ext cx="329391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therefore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Exponential functions are always positive 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5" y="3169433"/>
                <a:ext cx="3293910" cy="1754326"/>
              </a:xfrm>
              <a:prstGeom prst="rect">
                <a:avLst/>
              </a:prstGeom>
              <a:blipFill>
                <a:blip r:embed="rId5"/>
                <a:stretch>
                  <a:fillRect l="-1479" t="-2083" r="-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428" y="3169433"/>
                <a:ext cx="3293910" cy="255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First write negative powers as fractions: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169433"/>
                <a:ext cx="3293910" cy="2551724"/>
              </a:xfrm>
              <a:prstGeom prst="rect">
                <a:avLst/>
              </a:prstGeom>
              <a:blipFill>
                <a:blip r:embed="rId6"/>
                <a:stretch>
                  <a:fillRect l="-1667" t="-1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95299" y="2935371"/>
            <a:ext cx="3626758" cy="30139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3071" y="2935371"/>
            <a:ext cx="3626758" cy="30139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9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72816"/>
                <a:ext cx="3024336" cy="13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3024336" cy="1387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6361" y="1716268"/>
                <a:ext cx="419535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61" y="1716268"/>
                <a:ext cx="4195359" cy="181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 giving your answer as an exact value.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8723" y="4724159"/>
                <a:ext cx="4195359" cy="1913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23" y="4724159"/>
                <a:ext cx="4195359" cy="1913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14974" y="1527485"/>
            <a:ext cx="3626758" cy="2004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428" y="1527485"/>
            <a:ext cx="3626758" cy="2004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57" y="4538737"/>
            <a:ext cx="7285986" cy="2098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2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4632" cy="6907803"/>
            <a:chOff x="0" y="0"/>
            <a:chExt cx="9154632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0" y="53781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53650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20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16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8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-4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4702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4702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Rectangle 48"/>
          <p:cNvSpPr/>
          <p:nvPr/>
        </p:nvSpPr>
        <p:spPr>
          <a:xfrm>
            <a:off x="888003" y="495536"/>
            <a:ext cx="62647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305560" y="522392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511551" y="495535"/>
            <a:ext cx="536324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1161958" y="515338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045596" y="495535"/>
            <a:ext cx="478529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2026568" y="505094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519772" y="495537"/>
            <a:ext cx="46805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2883918" y="4874075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987825" y="495536"/>
            <a:ext cx="43204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3769279" y="44420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19871" y="495536"/>
            <a:ext cx="60920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Oval 65"/>
          <p:cNvSpPr/>
          <p:nvPr/>
        </p:nvSpPr>
        <p:spPr>
          <a:xfrm>
            <a:off x="4625601" y="358467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492633" y="1842369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/>
          <p:cNvSpPr/>
          <p:nvPr/>
        </p:nvSpPr>
        <p:spPr>
          <a:xfrm>
            <a:off x="-25400" y="0"/>
            <a:ext cx="6273800" cy="5334000"/>
          </a:xfrm>
          <a:custGeom>
            <a:avLst/>
            <a:gdLst>
              <a:gd name="connsiteX0" fmla="*/ 0 w 6273800"/>
              <a:gd name="connsiteY0" fmla="*/ 5334000 h 5334000"/>
              <a:gd name="connsiteX1" fmla="*/ 1270000 w 6273800"/>
              <a:gd name="connsiteY1" fmla="*/ 5257800 h 5334000"/>
              <a:gd name="connsiteX2" fmla="*/ 2159000 w 6273800"/>
              <a:gd name="connsiteY2" fmla="*/ 5143500 h 5334000"/>
              <a:gd name="connsiteX3" fmla="*/ 3009900 w 6273800"/>
              <a:gd name="connsiteY3" fmla="*/ 4953000 h 5334000"/>
              <a:gd name="connsiteX4" fmla="*/ 3873500 w 6273800"/>
              <a:gd name="connsiteY4" fmla="*/ 4521200 h 5334000"/>
              <a:gd name="connsiteX5" fmla="*/ 4737100 w 6273800"/>
              <a:gd name="connsiteY5" fmla="*/ 3657600 h 5334000"/>
              <a:gd name="connsiteX6" fmla="*/ 5600700 w 6273800"/>
              <a:gd name="connsiteY6" fmla="*/ 1917700 h 5334000"/>
              <a:gd name="connsiteX7" fmla="*/ 6273800 w 6273800"/>
              <a:gd name="connsiteY7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3800" h="5334000">
                <a:moveTo>
                  <a:pt x="0" y="5334000"/>
                </a:moveTo>
                <a:cubicBezTo>
                  <a:pt x="455083" y="5311775"/>
                  <a:pt x="910167" y="5289550"/>
                  <a:pt x="1270000" y="5257800"/>
                </a:cubicBezTo>
                <a:cubicBezTo>
                  <a:pt x="1629833" y="5226050"/>
                  <a:pt x="1869017" y="5194300"/>
                  <a:pt x="2159000" y="5143500"/>
                </a:cubicBezTo>
                <a:cubicBezTo>
                  <a:pt x="2448983" y="5092700"/>
                  <a:pt x="2724150" y="5056717"/>
                  <a:pt x="3009900" y="4953000"/>
                </a:cubicBezTo>
                <a:cubicBezTo>
                  <a:pt x="3295650" y="4849283"/>
                  <a:pt x="3585633" y="4737100"/>
                  <a:pt x="3873500" y="4521200"/>
                </a:cubicBezTo>
                <a:cubicBezTo>
                  <a:pt x="4161367" y="4305300"/>
                  <a:pt x="4449233" y="4091517"/>
                  <a:pt x="4737100" y="3657600"/>
                </a:cubicBezTo>
                <a:cubicBezTo>
                  <a:pt x="5024967" y="3223683"/>
                  <a:pt x="5344583" y="2527300"/>
                  <a:pt x="5600700" y="1917700"/>
                </a:cubicBezTo>
                <a:cubicBezTo>
                  <a:pt x="5856817" y="1308100"/>
                  <a:pt x="6065308" y="654050"/>
                  <a:pt x="62738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4038702" y="495536"/>
            <a:ext cx="57139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Why are exponential functions important?</a:t>
                </a:r>
              </a:p>
              <a:p>
                <a:r>
                  <a:rPr lang="en-GB" sz="1400" dirty="0"/>
                  <a:t>Each of the common graphs have a </a:t>
                </a:r>
                <a:r>
                  <a:rPr lang="en-GB" sz="1400" b="1" dirty="0"/>
                  <a:t>key property </a:t>
                </a:r>
                <a:r>
                  <a:rPr lang="en-GB" sz="1400" dirty="0"/>
                  <a:t>that makes them </a:t>
                </a:r>
                <a:r>
                  <a:rPr lang="en-GB" sz="1400" b="1" dirty="0"/>
                  <a:t>useful for modelling</a:t>
                </a:r>
                <a:r>
                  <a:rPr lang="en-GB" sz="1400" dirty="0"/>
                  <a:t>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For reciprocal graphs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,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doubles,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halves. This means we’d use it to represent variables which are inversely proportional.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Linear graphs are used when we’re </a:t>
                </a:r>
                <a:r>
                  <a:rPr lang="en-GB" sz="1400" b="1" dirty="0"/>
                  <a:t>adding the same amount </a:t>
                </a:r>
                <a:r>
                  <a:rPr lang="en-GB" sz="1400" dirty="0"/>
                  <a:t>each time.</a:t>
                </a:r>
              </a:p>
              <a:p>
                <a:r>
                  <a:rPr lang="en-GB" sz="1400" dirty="0"/>
                  <a:t>In contrast, exponential graphs are used when we’re </a:t>
                </a:r>
                <a:r>
                  <a:rPr lang="en-GB" sz="1400" b="1" dirty="0"/>
                  <a:t>multiplying by the same amount</a:t>
                </a:r>
                <a:r>
                  <a:rPr lang="en-GB" sz="1400" dirty="0"/>
                  <a:t> each time. For example, we might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1000(1.05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400" dirty="0"/>
                  <a:t> to model our savings with interest, where each year we have 1.05 times as much, i.e. with 5% added interest.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blipFill>
                <a:blip r:embed="rId5"/>
                <a:stretch>
                  <a:fillRect l="-1260" t="-846" r="-1575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Note</a:t>
                </a:r>
                <a:r>
                  <a:rPr lang="en-GB" sz="1600" dirty="0"/>
                  <a:t>: Ensure that you can distinguish between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GB" sz="1600" dirty="0"/>
                  <a:t> (e.g. polynomial) term and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exponential term. In the former the variable is in the </a:t>
                </a:r>
                <a:r>
                  <a:rPr lang="en-GB" sz="1600" b="1" dirty="0"/>
                  <a:t>base</a:t>
                </a:r>
                <a:r>
                  <a:rPr lang="en-GB" sz="1600" dirty="0"/>
                  <a:t>, and in the letter the variable is in the </a:t>
                </a:r>
                <a:r>
                  <a:rPr lang="en-GB" sz="1600" b="1" dirty="0"/>
                  <a:t>power</a:t>
                </a:r>
                <a:r>
                  <a:rPr lang="en-GB" sz="16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behaves very differently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, both in its rate of growth (i.e. exponential terms grow much faster!) and how it differentiates.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  <a:blipFill>
                <a:blip r:embed="rId6"/>
                <a:stretch>
                  <a:fillRect l="-645" t="-292" r="-645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6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" grpId="0" animBg="1"/>
      <p:bldP spid="70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327-328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Ex3B Q2-4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Complete Ex3B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Ex3C Q1-6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Ex3C Q7-9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780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Graphs for Exponential Data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10050" y="835585"/>
            <a:ext cx="819439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Science and Economics, </a:t>
            </a:r>
            <a:r>
              <a:rPr lang="en-GB" b="1" dirty="0"/>
              <a:t>experimental data often has exponential growth</a:t>
            </a:r>
            <a:r>
              <a:rPr lang="en-GB" dirty="0"/>
              <a:t>, e.g. bacteria in a sample, rabbit populations, energy produced by earthquakes, my Twitter followers over time, etc.</a:t>
            </a:r>
          </a:p>
          <a:p>
            <a:endParaRPr lang="en-GB" sz="400" dirty="0"/>
          </a:p>
          <a:p>
            <a:r>
              <a:rPr lang="en-GB" dirty="0"/>
              <a:t>Because exponential functions increase rapidly, it tends to look a bit rubbish if we tried to draw a suitable graph: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949" y="2658544"/>
            <a:ext cx="4054851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400" dirty="0"/>
              <a:t>Take for example “Moore’s Law”, which hypothesised that the processing power of computers would double every 2 years. Suppose we tried to plot this for computers we sampled over time: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8346" y="3905279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8346" y="620953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707" y="62327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2570" y="6221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3544" y="6221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132" y="62095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17" name="Oval 16"/>
          <p:cNvSpPr/>
          <p:nvPr/>
        </p:nvSpPr>
        <p:spPr>
          <a:xfrm>
            <a:off x="542210" y="608853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64165" y="60822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67773" y="609820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154645" y="6012057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541597" y="5881295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772903" y="559792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019442" y="475175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34163" y="396277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/>
          <p:cNvSpPr/>
          <p:nvPr/>
        </p:nvSpPr>
        <p:spPr>
          <a:xfrm>
            <a:off x="595312" y="3873499"/>
            <a:ext cx="1652588" cy="2308225"/>
          </a:xfrm>
          <a:custGeom>
            <a:avLst/>
            <a:gdLst>
              <a:gd name="connsiteX0" fmla="*/ 0 w 1689100"/>
              <a:gd name="connsiteY0" fmla="*/ 2279650 h 2279650"/>
              <a:gd name="connsiteX1" fmla="*/ 469900 w 1689100"/>
              <a:gd name="connsiteY1" fmla="*/ 2184400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982662 w 1689100"/>
              <a:gd name="connsiteY2" fmla="*/ 2033587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4338"/>
              <a:gd name="connsiteY0" fmla="*/ 2232025 h 2238923"/>
              <a:gd name="connsiteX1" fmla="*/ 469900 w 1684338"/>
              <a:gd name="connsiteY1" fmla="*/ 2227262 h 2238923"/>
              <a:gd name="connsiteX2" fmla="*/ 1101725 w 1684338"/>
              <a:gd name="connsiteY2" fmla="*/ 2038349 h 2238923"/>
              <a:gd name="connsiteX3" fmla="*/ 1387476 w 1684338"/>
              <a:gd name="connsiteY3" fmla="*/ 1343025 h 2238923"/>
              <a:gd name="connsiteX4" fmla="*/ 1684338 w 1684338"/>
              <a:gd name="connsiteY4" fmla="*/ 0 h 2238923"/>
              <a:gd name="connsiteX0" fmla="*/ 0 w 1684338"/>
              <a:gd name="connsiteY0" fmla="*/ 2232025 h 2232025"/>
              <a:gd name="connsiteX1" fmla="*/ 508000 w 1684338"/>
              <a:gd name="connsiteY1" fmla="*/ 2198687 h 2232025"/>
              <a:gd name="connsiteX2" fmla="*/ 1101725 w 1684338"/>
              <a:gd name="connsiteY2" fmla="*/ 2038349 h 2232025"/>
              <a:gd name="connsiteX3" fmla="*/ 1387476 w 1684338"/>
              <a:gd name="connsiteY3" fmla="*/ 1343025 h 2232025"/>
              <a:gd name="connsiteX4" fmla="*/ 1684338 w 1684338"/>
              <a:gd name="connsiteY4" fmla="*/ 0 h 2232025"/>
              <a:gd name="connsiteX0" fmla="*/ 0 w 1684338"/>
              <a:gd name="connsiteY0" fmla="*/ 2232025 h 2232025"/>
              <a:gd name="connsiteX1" fmla="*/ 508000 w 1684338"/>
              <a:gd name="connsiteY1" fmla="*/ 2198687 h 2232025"/>
              <a:gd name="connsiteX2" fmla="*/ 1101725 w 1684338"/>
              <a:gd name="connsiteY2" fmla="*/ 2038349 h 2232025"/>
              <a:gd name="connsiteX3" fmla="*/ 1387476 w 1684338"/>
              <a:gd name="connsiteY3" fmla="*/ 1343025 h 2232025"/>
              <a:gd name="connsiteX4" fmla="*/ 1684338 w 1684338"/>
              <a:gd name="connsiteY4" fmla="*/ 0 h 2232025"/>
              <a:gd name="connsiteX0" fmla="*/ 0 w 1684338"/>
              <a:gd name="connsiteY0" fmla="*/ 2232025 h 2232955"/>
              <a:gd name="connsiteX1" fmla="*/ 508000 w 1684338"/>
              <a:gd name="connsiteY1" fmla="*/ 2198687 h 2232955"/>
              <a:gd name="connsiteX2" fmla="*/ 1101725 w 1684338"/>
              <a:gd name="connsiteY2" fmla="*/ 2038349 h 2232955"/>
              <a:gd name="connsiteX3" fmla="*/ 1387476 w 1684338"/>
              <a:gd name="connsiteY3" fmla="*/ 1343025 h 2232955"/>
              <a:gd name="connsiteX4" fmla="*/ 1684338 w 1684338"/>
              <a:gd name="connsiteY4" fmla="*/ 0 h 2232955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387476 w 1684338"/>
              <a:gd name="connsiteY3" fmla="*/ 134302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387476 w 1684338"/>
              <a:gd name="connsiteY3" fmla="*/ 134302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406526 w 1684338"/>
              <a:gd name="connsiteY3" fmla="*/ 140017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406526 w 1684338"/>
              <a:gd name="connsiteY3" fmla="*/ 1400175 h 2232608"/>
              <a:gd name="connsiteX4" fmla="*/ 1684338 w 1684338"/>
              <a:gd name="connsiteY4" fmla="*/ 0 h 2232608"/>
              <a:gd name="connsiteX0" fmla="*/ 0 w 1646238"/>
              <a:gd name="connsiteY0" fmla="*/ 2232025 h 2232608"/>
              <a:gd name="connsiteX1" fmla="*/ 508000 w 1646238"/>
              <a:gd name="connsiteY1" fmla="*/ 2198687 h 2232608"/>
              <a:gd name="connsiteX2" fmla="*/ 1101725 w 1646238"/>
              <a:gd name="connsiteY2" fmla="*/ 2038349 h 2232608"/>
              <a:gd name="connsiteX3" fmla="*/ 1406526 w 1646238"/>
              <a:gd name="connsiteY3" fmla="*/ 1400175 h 2232608"/>
              <a:gd name="connsiteX4" fmla="*/ 1646238 w 1646238"/>
              <a:gd name="connsiteY4" fmla="*/ 0 h 2232608"/>
              <a:gd name="connsiteX0" fmla="*/ 0 w 1646238"/>
              <a:gd name="connsiteY0" fmla="*/ 2232025 h 2232608"/>
              <a:gd name="connsiteX1" fmla="*/ 508000 w 1646238"/>
              <a:gd name="connsiteY1" fmla="*/ 2198687 h 2232608"/>
              <a:gd name="connsiteX2" fmla="*/ 1101725 w 1646238"/>
              <a:gd name="connsiteY2" fmla="*/ 2038349 h 2232608"/>
              <a:gd name="connsiteX3" fmla="*/ 1406526 w 1646238"/>
              <a:gd name="connsiteY3" fmla="*/ 1400175 h 2232608"/>
              <a:gd name="connsiteX4" fmla="*/ 1646238 w 1646238"/>
              <a:gd name="connsiteY4" fmla="*/ 0 h 2232608"/>
              <a:gd name="connsiteX0" fmla="*/ 0 w 1652588"/>
              <a:gd name="connsiteY0" fmla="*/ 2289175 h 2289413"/>
              <a:gd name="connsiteX1" fmla="*/ 514350 w 1652588"/>
              <a:gd name="connsiteY1" fmla="*/ 2198687 h 2289413"/>
              <a:gd name="connsiteX2" fmla="*/ 1108075 w 1652588"/>
              <a:gd name="connsiteY2" fmla="*/ 2038349 h 2289413"/>
              <a:gd name="connsiteX3" fmla="*/ 1412876 w 1652588"/>
              <a:gd name="connsiteY3" fmla="*/ 1400175 h 2289413"/>
              <a:gd name="connsiteX4" fmla="*/ 1652588 w 1652588"/>
              <a:gd name="connsiteY4" fmla="*/ 0 h 2289413"/>
              <a:gd name="connsiteX0" fmla="*/ 0 w 1652588"/>
              <a:gd name="connsiteY0" fmla="*/ 2289175 h 2290153"/>
              <a:gd name="connsiteX1" fmla="*/ 565150 w 1652588"/>
              <a:gd name="connsiteY1" fmla="*/ 2243137 h 2290153"/>
              <a:gd name="connsiteX2" fmla="*/ 1108075 w 1652588"/>
              <a:gd name="connsiteY2" fmla="*/ 2038349 h 2290153"/>
              <a:gd name="connsiteX3" fmla="*/ 1412876 w 1652588"/>
              <a:gd name="connsiteY3" fmla="*/ 1400175 h 2290153"/>
              <a:gd name="connsiteX4" fmla="*/ 1652588 w 1652588"/>
              <a:gd name="connsiteY4" fmla="*/ 0 h 2290153"/>
              <a:gd name="connsiteX0" fmla="*/ 0 w 1652588"/>
              <a:gd name="connsiteY0" fmla="*/ 2308225 h 2308698"/>
              <a:gd name="connsiteX1" fmla="*/ 565150 w 1652588"/>
              <a:gd name="connsiteY1" fmla="*/ 2243137 h 2308698"/>
              <a:gd name="connsiteX2" fmla="*/ 1108075 w 1652588"/>
              <a:gd name="connsiteY2" fmla="*/ 2038349 h 2308698"/>
              <a:gd name="connsiteX3" fmla="*/ 1412876 w 1652588"/>
              <a:gd name="connsiteY3" fmla="*/ 1400175 h 2308698"/>
              <a:gd name="connsiteX4" fmla="*/ 1652588 w 1652588"/>
              <a:gd name="connsiteY4" fmla="*/ 0 h 2308698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12876 w 1652588"/>
              <a:gd name="connsiteY3" fmla="*/ 1400175 h 2308225"/>
              <a:gd name="connsiteX4" fmla="*/ 1652588 w 1652588"/>
              <a:gd name="connsiteY4" fmla="*/ 0 h 2308225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12876 w 1652588"/>
              <a:gd name="connsiteY3" fmla="*/ 1400175 h 2308225"/>
              <a:gd name="connsiteX4" fmla="*/ 1652588 w 1652588"/>
              <a:gd name="connsiteY4" fmla="*/ 0 h 2308225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38276 w 1652588"/>
              <a:gd name="connsiteY3" fmla="*/ 1409700 h 2308225"/>
              <a:gd name="connsiteX4" fmla="*/ 1652588 w 1652588"/>
              <a:gd name="connsiteY4" fmla="*/ 0 h 23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88" h="2308225">
                <a:moveTo>
                  <a:pt x="0" y="2308225"/>
                </a:moveTo>
                <a:cubicBezTo>
                  <a:pt x="262996" y="2296584"/>
                  <a:pt x="367771" y="2272241"/>
                  <a:pt x="565150" y="2243137"/>
                </a:cubicBezTo>
                <a:cubicBezTo>
                  <a:pt x="762529" y="2214033"/>
                  <a:pt x="962554" y="2177255"/>
                  <a:pt x="1108075" y="2038349"/>
                </a:cubicBezTo>
                <a:cubicBezTo>
                  <a:pt x="1253596" y="1899443"/>
                  <a:pt x="1361018" y="1814512"/>
                  <a:pt x="1438276" y="1409700"/>
                </a:cubicBezTo>
                <a:cubicBezTo>
                  <a:pt x="1572685" y="738188"/>
                  <a:pt x="1549930" y="966787"/>
                  <a:pt x="1652588" y="0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073335" y="403691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011069" y="518526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376600" y="60491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166837" y="452142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09745" y="42003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569868" y="4758825"/>
            <a:ext cx="192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Number of transistors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9117" y="60732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5759" y="4378822"/>
            <a:ext cx="1719177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If we tried to force all the data onto the graph, we would end up making most of the data close to the horizontal axis. This is not ideal.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41157" y="2223116"/>
                <a:ext cx="4483100" cy="24622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But suppose we </a:t>
                </a:r>
                <a:r>
                  <a:rPr lang="en-GB" sz="1400" b="1" dirty="0"/>
                  <a:t>took the log </a:t>
                </a:r>
                <a:r>
                  <a:rPr lang="en-GB" sz="1400" dirty="0"/>
                  <a:t>of the number of transistors for each computer. Suppose the number of transistors one year was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, then doubled 2 years later to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When we log (base 2) these: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=1+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logged value only increased by 1! Thus </a:t>
                </a:r>
                <a:r>
                  <a:rPr lang="en-GB" sz="1400" b="1" dirty="0"/>
                  <a:t>taking the log of the values turns </a:t>
                </a:r>
                <a:r>
                  <a:rPr lang="en-GB" sz="1400" b="1" u="sng" dirty="0"/>
                  <a:t>exponential growth</a:t>
                </a:r>
                <a:r>
                  <a:rPr lang="en-GB" sz="1400" b="1" dirty="0"/>
                  <a:t> into </a:t>
                </a:r>
                <a:r>
                  <a:rPr lang="en-GB" sz="1400" b="1" u="sng" dirty="0"/>
                  <a:t>linear growth</a:t>
                </a:r>
                <a:r>
                  <a:rPr lang="en-GB" sz="1400" b="1" dirty="0"/>
                  <a:t> (because each time we would have doubled, we’re now just adding 1), and the resulting graph is a straight line.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57" y="2223116"/>
                <a:ext cx="4483100" cy="2462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5540456" y="625792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3817" y="62811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4680" y="62693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1980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5654" y="62693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76242" y="62579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1227" y="61256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537200" y="5003800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37200" y="5127971"/>
            <a:ext cx="2347168" cy="8048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4637023" y="5369519"/>
            <a:ext cx="139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log(transistors)</a:t>
            </a:r>
          </a:p>
        </p:txBody>
      </p:sp>
      <p:sp>
        <p:nvSpPr>
          <p:cNvPr id="46" name="Oval 45"/>
          <p:cNvSpPr/>
          <p:nvPr/>
        </p:nvSpPr>
        <p:spPr>
          <a:xfrm>
            <a:off x="5632439" y="572817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963897" y="58144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156176" y="555672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395199" y="568911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580370" y="54604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836129" y="555672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029094" y="529761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237927" y="539051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355734" y="516504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980728" y="542993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765326" y="538576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740352" y="522975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740352" y="502774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Graphs for Exponential Data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122" name="Picture 2" descr="Image result for graph richter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0" y="1378868"/>
            <a:ext cx="3600400" cy="43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6892" y="1358250"/>
            <a:ext cx="4304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the energy involved in </a:t>
            </a:r>
            <a:r>
              <a:rPr lang="en-GB" b="1" dirty="0"/>
              <a:t>earthquakes</a:t>
            </a:r>
            <a:r>
              <a:rPr lang="en-GB" dirty="0"/>
              <a:t> decreases exponentially from the epicentre of the earthquake, such energy values recorded from different earthquakes would </a:t>
            </a:r>
            <a:r>
              <a:rPr lang="en-GB" b="1" dirty="0"/>
              <a:t>vary wildly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Richter Scale </a:t>
            </a:r>
            <a:r>
              <a:rPr lang="en-GB" dirty="0"/>
              <a:t>is a</a:t>
            </a:r>
            <a:r>
              <a:rPr lang="en-GB" b="1" dirty="0"/>
              <a:t> </a:t>
            </a:r>
            <a:r>
              <a:rPr lang="en-GB" b="1" u="sng" dirty="0"/>
              <a:t>logarithmic scale</a:t>
            </a:r>
            <a:r>
              <a:rPr lang="en-GB" dirty="0"/>
              <a:t>, and takes the log (base 10) of the amplitude of the waves, giving a more even spread of values in a more sensible range.</a:t>
            </a:r>
          </a:p>
          <a:p>
            <a:r>
              <a:rPr lang="en-GB" sz="1200" dirty="0"/>
              <a:t>(The largest recorded value on the Richter Scale is 9.5 in Chile in 1960, and 15 would destroy the Earth completely – evil scientists take note)</a:t>
            </a:r>
          </a:p>
          <a:p>
            <a:endParaRPr lang="en-GB" dirty="0"/>
          </a:p>
          <a:p>
            <a:r>
              <a:rPr lang="en-GB" dirty="0"/>
              <a:t>The result is that an earthquake just 1 greater on the Richter scale would in fact be 10 times as powerful.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5980" y="569789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Richter Scale</a:t>
            </a:r>
          </a:p>
        </p:txBody>
      </p:sp>
    </p:spTree>
    <p:extLst>
      <p:ext uri="{BB962C8B-B14F-4D97-AF65-F5344CB8AC3E}">
        <p14:creationId xmlns:p14="http://schemas.microsoft.com/office/powerpoint/2010/main" val="2839940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Non-Linear Growth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1299546" y="1936779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99546" y="424103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3410" y="412003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49686" y="403850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45742" y="4066085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90688" y="3964359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78720" y="3795317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75675" y="336674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71845" y="276876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45363" y="199427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84535" y="206841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696507" y="315947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005782" y="3804159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0945" y="269160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820945" y="22318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30317" y="4104759"/>
                <a:ext cx="400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17" y="4104759"/>
                <a:ext cx="4003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8913" y="1544272"/>
                <a:ext cx="400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13" y="1544272"/>
                <a:ext cx="40038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>
            <a:off x="1308100" y="1861820"/>
            <a:ext cx="1633220" cy="2379980"/>
          </a:xfrm>
          <a:custGeom>
            <a:avLst/>
            <a:gdLst>
              <a:gd name="connsiteX0" fmla="*/ 0 w 1816100"/>
              <a:gd name="connsiteY0" fmla="*/ 2273300 h 2273300"/>
              <a:gd name="connsiteX1" fmla="*/ 762000 w 1816100"/>
              <a:gd name="connsiteY1" fmla="*/ 1917700 h 2273300"/>
              <a:gd name="connsiteX2" fmla="*/ 1409700 w 1816100"/>
              <a:gd name="connsiteY2" fmla="*/ 1092200 h 2273300"/>
              <a:gd name="connsiteX3" fmla="*/ 1816100 w 1816100"/>
              <a:gd name="connsiteY3" fmla="*/ 0 h 2273300"/>
              <a:gd name="connsiteX0" fmla="*/ 0 w 1633220"/>
              <a:gd name="connsiteY0" fmla="*/ 2379980 h 2379980"/>
              <a:gd name="connsiteX1" fmla="*/ 762000 w 1633220"/>
              <a:gd name="connsiteY1" fmla="*/ 2024380 h 2379980"/>
              <a:gd name="connsiteX2" fmla="*/ 1409700 w 1633220"/>
              <a:gd name="connsiteY2" fmla="*/ 1198880 h 2379980"/>
              <a:gd name="connsiteX3" fmla="*/ 1633220 w 1633220"/>
              <a:gd name="connsiteY3" fmla="*/ 0 h 2379980"/>
              <a:gd name="connsiteX0" fmla="*/ 0 w 1633220"/>
              <a:gd name="connsiteY0" fmla="*/ 2379980 h 2379980"/>
              <a:gd name="connsiteX1" fmla="*/ 762000 w 1633220"/>
              <a:gd name="connsiteY1" fmla="*/ 2024380 h 2379980"/>
              <a:gd name="connsiteX2" fmla="*/ 1409700 w 1633220"/>
              <a:gd name="connsiteY2" fmla="*/ 1198880 h 2379980"/>
              <a:gd name="connsiteX3" fmla="*/ 1633220 w 1633220"/>
              <a:gd name="connsiteY3" fmla="*/ 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220" h="2379980">
                <a:moveTo>
                  <a:pt x="0" y="2379980"/>
                </a:moveTo>
                <a:cubicBezTo>
                  <a:pt x="263525" y="2300605"/>
                  <a:pt x="527050" y="2221230"/>
                  <a:pt x="762000" y="2024380"/>
                </a:cubicBezTo>
                <a:cubicBezTo>
                  <a:pt x="996950" y="1827530"/>
                  <a:pt x="1234017" y="1518497"/>
                  <a:pt x="1409700" y="1198880"/>
                </a:cubicBezTo>
                <a:cubicBezTo>
                  <a:pt x="1585383" y="879263"/>
                  <a:pt x="1578821" y="470111"/>
                  <a:pt x="163322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609528" y="1678138"/>
            <a:ext cx="4176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would also have similar graphing problems if we tried to plot data that followed some </a:t>
            </a:r>
            <a:r>
              <a:rPr lang="en-GB" b="1" dirty="0"/>
              <a:t>polynomial function </a:t>
            </a:r>
            <a:r>
              <a:rPr lang="en-GB" dirty="0"/>
              <a:t>such as a quadratic or cubic.</a:t>
            </a:r>
          </a:p>
          <a:p>
            <a:endParaRPr lang="en-GB" dirty="0"/>
          </a:p>
          <a:p>
            <a:r>
              <a:rPr lang="en-GB" dirty="0"/>
              <a:t>We will therefore look at the process to convert a </a:t>
            </a:r>
            <a:r>
              <a:rPr lang="en-GB" b="1" dirty="0"/>
              <a:t>polynomial graph into a linear one</a:t>
            </a:r>
            <a:r>
              <a:rPr lang="en-GB" dirty="0"/>
              <a:t>, as well as a </a:t>
            </a:r>
            <a:r>
              <a:rPr lang="en-GB" b="1" dirty="0"/>
              <a:t>exponential graph into a linear one…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72780" y="1702211"/>
                <a:ext cx="1067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80" y="1702211"/>
                <a:ext cx="106742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Turning non-linear graphs into linear ones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1</a:t>
                </a:r>
                <a:r>
                  <a:rPr lang="en-GB" dirty="0"/>
                  <a:t>:  Polynomial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2</a:t>
                </a:r>
                <a:r>
                  <a:rPr lang="en-GB" dirty="0"/>
                  <a:t>:  Exponential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 polynomial one*: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blipFill>
                <a:blip r:embed="rId4"/>
                <a:stretch>
                  <a:fillRect l="-957" t="-888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300" y="5632028"/>
                <a:ext cx="339040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* We could also allow non-integer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100" dirty="0"/>
                  <a:t>; the term would then not strictly be polynomial, but we’d still say the function had “polynomial growth”.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632028"/>
                <a:ext cx="3390404" cy="600164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will be a straight line </a:t>
                </a:r>
                <a:r>
                  <a:rPr lang="en-GB" sz="1600" dirty="0" err="1"/>
                  <a:t>wih</a:t>
                </a:r>
                <a:r>
                  <a:rPr lang="en-GB" sz="1600" dirty="0"/>
                  <a:t> gradient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  <a:blipFill>
                <a:blip r:embed="rId6"/>
                <a:stretch>
                  <a:fillRect l="-346" t="-236" r="-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1069008" y="4378052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9008" y="5386164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1069008" y="4493142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an exponential one: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Again 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blipFill>
                <a:blip r:embed="rId10"/>
                <a:stretch>
                  <a:fillRect l="-671" t="-1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will be a straight line with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  <a:blipFill>
                <a:blip r:embed="rId11"/>
                <a:stretch>
                  <a:fillRect l="-345" t="-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360467" y="4362609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60467" y="5370721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360467" y="4477699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22204" y="5631732"/>
                <a:ext cx="531913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key difference compared to Case 1 is that we’re </a:t>
                </a:r>
                <a:r>
                  <a:rPr lang="en-GB" sz="1100" b="1" dirty="0"/>
                  <a:t>only logging the </a:t>
                </a:r>
                <a14:m>
                  <m:oMath xmlns:m="http://schemas.openxmlformats.org/officeDocument/2006/math">
                    <m:r>
                      <a:rPr lang="en-GB" sz="11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100" b="1" dirty="0"/>
                  <a:t> values </a:t>
                </a:r>
                <a:r>
                  <a:rPr lang="en-GB" sz="1100" dirty="0"/>
                  <a:t>(e.g. number of transistors), not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values (e.g. years elapsed). </a:t>
                </a:r>
                <a:r>
                  <a:rPr lang="en-GB" sz="1100" b="1" dirty="0"/>
                  <a:t>Note that you </a:t>
                </a:r>
                <a:r>
                  <a:rPr lang="en-GB" sz="1100" b="1" u="sng" dirty="0"/>
                  <a:t>do not need to memorise</a:t>
                </a:r>
                <a:r>
                  <a:rPr lang="en-GB" sz="1100" b="1" dirty="0"/>
                  <a:t> the contents of these boxes and we will work out from scratch each time…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04" y="5631732"/>
                <a:ext cx="5319138" cy="600164"/>
              </a:xfrm>
              <a:prstGeom prst="rect">
                <a:avLst/>
              </a:prstGeom>
              <a:blipFill>
                <a:blip r:embed="rId1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E73FEC-B1D9-4D57-8CE8-480F59B3F391}"/>
                  </a:ext>
                </a:extLst>
              </p:cNvPr>
              <p:cNvSpPr txBox="1"/>
              <p:nvPr/>
            </p:nvSpPr>
            <p:spPr>
              <a:xfrm>
                <a:off x="1361356" y="6282696"/>
                <a:ext cx="6840760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summary, logging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</a:t>
                </a:r>
                <a:r>
                  <a:rPr lang="en-GB" sz="1600" b="1" dirty="0"/>
                  <a:t>turns an exponential graph into a linear one</a:t>
                </a:r>
                <a:r>
                  <a:rPr lang="en-GB" sz="1600" dirty="0"/>
                  <a:t>. Logging </a:t>
                </a:r>
                <a:r>
                  <a:rPr lang="en-GB" sz="1600" b="1" dirty="0"/>
                  <a:t>both</a:t>
                </a:r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turns a polynomial graph into a linear one.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E73FEC-B1D9-4D57-8CE8-480F59B3F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56" y="6282696"/>
                <a:ext cx="6840760" cy="584775"/>
              </a:xfrm>
              <a:prstGeom prst="rect">
                <a:avLst/>
              </a:prstGeom>
              <a:blipFill>
                <a:blip r:embed="rId16"/>
                <a:stretch>
                  <a:fillRect l="-266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9" grpId="0"/>
      <p:bldP spid="21" grpId="0" animBg="1"/>
      <p:bldP spid="24" grpId="0"/>
      <p:bldP spid="25" grpId="0"/>
      <p:bldP spid="27" grpId="0"/>
      <p:bldP spid="28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graph represents the growth of a population of bacteria,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, over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hours. The graph has a gradient of 0.6 and meets the vertical 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n-GB" sz="1600" dirty="0"/>
                  <a:t> as shown.</a:t>
                </a:r>
              </a:p>
              <a:p>
                <a:r>
                  <a:rPr lang="en-GB" sz="1600" dirty="0"/>
                  <a:t>A scientist suggest that this growth can be modelled by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 to be found.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Write down an equation for the line.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Using your answer to part (a) or otherwise,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giving them to 3 sf where necessary.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Interpret the meaning of the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in this model.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810456" y="2486025"/>
            <a:ext cx="190330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6807200" y="1231900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07200" y="1549400"/>
            <a:ext cx="1701800" cy="611559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3324" y="342074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4" y="3420740"/>
                <a:ext cx="2448272" cy="369332"/>
              </a:xfrm>
              <a:prstGeom prst="rect">
                <a:avLst/>
              </a:prstGeom>
              <a:blipFill>
                <a:blip r:embed="rId6"/>
                <a:stretch>
                  <a:fillRect l="-74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41676" y="3373884"/>
                <a:ext cx="401332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Equation of straight line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where 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676" y="3373884"/>
                <a:ext cx="4013324" cy="523220"/>
              </a:xfrm>
              <a:prstGeom prst="rect">
                <a:avLst/>
              </a:prstGeom>
              <a:blipFill>
                <a:blip r:embed="rId7"/>
                <a:stretch>
                  <a:fillRect l="-151"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8" idx="1"/>
            <a:endCxn id="37" idx="3"/>
          </p:cNvCxnSpPr>
          <p:nvPr/>
        </p:nvCxnSpPr>
        <p:spPr>
          <a:xfrm flipH="1" flipV="1">
            <a:off x="3521596" y="3605406"/>
            <a:ext cx="720080" cy="3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3324" y="3880004"/>
                <a:ext cx="61816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like on previous slide, start with the model then log 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b="1" u="sng" dirty="0"/>
                  <a:t>Comparing with our straight line equation in (a)</a:t>
                </a:r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=0.6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=3.98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4" y="3880004"/>
                <a:ext cx="6181632" cy="1569660"/>
              </a:xfrm>
              <a:prstGeom prst="rect">
                <a:avLst/>
              </a:prstGeom>
              <a:blipFill>
                <a:blip r:embed="rId8"/>
                <a:stretch>
                  <a:fillRect l="-493" t="-1163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56432" y="5456572"/>
                <a:ext cx="4807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gives the initial size of the bacteria population.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32" y="5456572"/>
                <a:ext cx="480752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350432" y="5854843"/>
            <a:ext cx="324416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Recall that the coefficient of an exponential term gives the ‘initial value’.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708400" y="6032500"/>
            <a:ext cx="642032" cy="15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84998" y="3367139"/>
            <a:ext cx="7205026" cy="5823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83787" y="5384991"/>
            <a:ext cx="7205026" cy="9930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84199" y="33816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4343" y="393865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64343" y="547857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63468" y="4386312"/>
                <a:ext cx="1891432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 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68" y="4386312"/>
                <a:ext cx="1891432" cy="584775"/>
              </a:xfrm>
              <a:prstGeom prst="rect">
                <a:avLst/>
              </a:prstGeom>
              <a:blipFill>
                <a:blip r:embed="rId10"/>
                <a:stretch>
                  <a:fillRect l="-1274" t="-101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83787" y="3952391"/>
            <a:ext cx="7205026" cy="1425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6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table below gives the rank (by size) and population of the UK’s largest cities and districts (London is number 1 but has been excluded as an outlier).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City</a:t>
                </a:r>
                <a:r>
                  <a:rPr lang="en-GB" sz="1400" dirty="0"/>
                  <a:t>		</a:t>
                </a:r>
                <a:r>
                  <a:rPr lang="en-GB" sz="1400" dirty="0" err="1"/>
                  <a:t>B’ham</a:t>
                </a:r>
                <a:r>
                  <a:rPr lang="en-GB" sz="1400" dirty="0"/>
                  <a:t>	Leeds	Glasgow	Sheffield	Bradford</a:t>
                </a:r>
              </a:p>
              <a:p>
                <a:r>
                  <a:rPr lang="en-GB" sz="1400" b="1" dirty="0"/>
                  <a:t>Rank,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1400" dirty="0"/>
                  <a:t>		2	3	4	5	6</a:t>
                </a:r>
              </a:p>
              <a:p>
                <a:r>
                  <a:rPr lang="en-GB" sz="1400" b="1" dirty="0"/>
                  <a:t>Population,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	1 000 000	730 000	620 000	530 000	480 000</a:t>
                </a:r>
              </a:p>
              <a:p>
                <a:endParaRPr lang="en-GB" sz="1000" dirty="0"/>
              </a:p>
              <a:p>
                <a:r>
                  <a:rPr lang="en-GB" sz="1400" dirty="0"/>
                  <a:t>The relationship between the rank and population can be modelled by the formula: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 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are constants.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to 2dp.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Plot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using the values from your table and draw the line of best fit.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Use your graph to estimate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to two significant figures.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454350"/>
                  </p:ext>
                </p:extLst>
              </p:nvPr>
            </p:nvGraphicFramePr>
            <p:xfrm>
              <a:off x="681960" y="3537098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454350"/>
                  </p:ext>
                </p:extLst>
              </p:nvPr>
            </p:nvGraphicFramePr>
            <p:xfrm>
              <a:off x="681960" y="3537098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" t="-4918" r="-39918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" t="-104918" r="-39918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331640" y="6237312"/>
            <a:ext cx="190330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13111" y="6054191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11" y="6054191"/>
                <a:ext cx="72008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1328384" y="4983187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0325" y="5238750"/>
            <a:ext cx="1740535" cy="48387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707" y="4625006"/>
                <a:ext cx="9034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7" y="4625006"/>
                <a:ext cx="903433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9953" y="4928195"/>
            <a:ext cx="72008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6.4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6.0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5.6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5.2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7703" y="6204123"/>
            <a:ext cx="1800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latin typeface="+mj-lt"/>
              </a:rPr>
              <a:t>0.2  0.4   0.6   0.8</a:t>
            </a:r>
            <a:endParaRPr lang="en-GB" sz="1600" dirty="0"/>
          </a:p>
        </p:txBody>
      </p:sp>
      <p:sp>
        <p:nvSpPr>
          <p:cNvPr id="19" name="Oval 18"/>
          <p:cNvSpPr/>
          <p:nvPr/>
        </p:nvSpPr>
        <p:spPr>
          <a:xfrm>
            <a:off x="1769790" y="5341466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98066" y="5425973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68909" y="5499658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82031" y="5553657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793664" y="5605015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05681" y="4996481"/>
                <a:ext cx="909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0.05, 6.16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81" y="4996481"/>
                <a:ext cx="90984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47895" y="5272818"/>
                <a:ext cx="909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0.77, 5.68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95" y="5272818"/>
                <a:ext cx="90984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438344" y="4493144"/>
            <a:ext cx="1492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Let’s use these points on the line of best fit to determine the gradient.</a:t>
            </a:r>
          </a:p>
        </p:txBody>
      </p:sp>
      <p:cxnSp>
        <p:nvCxnSpPr>
          <p:cNvPr id="29" name="Straight Arrow Connector 28"/>
          <p:cNvCxnSpPr>
            <a:stCxn id="27" idx="2"/>
            <a:endCxn id="26" idx="0"/>
          </p:cNvCxnSpPr>
          <p:nvPr/>
        </p:nvCxnSpPr>
        <p:spPr>
          <a:xfrm flipH="1">
            <a:off x="3102820" y="5047142"/>
            <a:ext cx="81553" cy="22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152650" y="4810125"/>
            <a:ext cx="295275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12079" y="3402371"/>
                <a:ext cx="3985303" cy="273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First get equation of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5.68−6.16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0.77−0.05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en-GB" sz="14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=6.2</m:t>
                    </m:r>
                  </m:oMath>
                </a14:m>
                <a:r>
                  <a:rPr lang="en-GB" sz="1400" dirty="0"/>
                  <a:t>   (reading from the graph)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+6.2</m:t>
                      </m:r>
                    </m:oMath>
                  </m:oMathPara>
                </a14:m>
                <a:endParaRPr lang="en-GB" sz="1400" dirty="0"/>
              </a:p>
              <a:p>
                <a:endParaRPr lang="en-GB" sz="500" dirty="0"/>
              </a:p>
              <a:p>
                <a:r>
                  <a:rPr lang="en-GB" sz="1400" dirty="0"/>
                  <a:t>As with previous example, let’s log the original model so we can compare against our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br>
                  <a:rPr lang="en-GB" sz="1400" b="0" dirty="0"/>
                </a:br>
                <a:r>
                  <a:rPr lang="en-GB" sz="1400" b="0" dirty="0"/>
                  <a:t>Comparing this with our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=6.2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6.2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=1600000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en-GB" sz="14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79" y="3402371"/>
                <a:ext cx="3985303" cy="2732799"/>
              </a:xfrm>
              <a:prstGeom prst="rect">
                <a:avLst/>
              </a:prstGeom>
              <a:blipFill>
                <a:blip r:embed="rId8"/>
                <a:stretch>
                  <a:fillRect l="-459" t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33801" y="3543545"/>
            <a:ext cx="3931502" cy="773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399" y="35467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6363" y="4366406"/>
            <a:ext cx="3931502" cy="2247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399" y="436919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56847" y="349332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35261" y="3494240"/>
            <a:ext cx="3931502" cy="2602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/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Textbook Error</a:t>
                </a:r>
                <a:r>
                  <a:rPr lang="en-GB" sz="1200" dirty="0"/>
                  <a:t>: They use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 but then 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2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10E23-ED58-4359-9885-63031E158CED}"/>
              </a:ext>
            </a:extLst>
          </p:cNvPr>
          <p:cNvCxnSpPr>
            <a:stCxn id="14" idx="1"/>
          </p:cNvCxnSpPr>
          <p:nvPr/>
        </p:nvCxnSpPr>
        <p:spPr>
          <a:xfrm flipH="1">
            <a:off x="6156176" y="2306673"/>
            <a:ext cx="926579" cy="11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35" grpId="0" animBg="1"/>
      <p:bldP spid="37" grpId="0" animBg="1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bIns="0" rtlCol="0">
                <a:spAutoFit/>
              </a:bodyPr>
              <a:lstStyle/>
              <a:p>
                <a:r>
                  <a:rPr lang="en-GB" sz="1200" b="1" dirty="0"/>
                  <a:t>Reflections</a:t>
                </a:r>
                <a:r>
                  <a:rPr lang="en-GB" sz="1200" dirty="0"/>
                  <a:t>: Consider what we’re doing in this whole process in case you don’t understand </a:t>
                </a:r>
                <a:r>
                  <a:rPr lang="en-GB" sz="1200" u="sng" dirty="0"/>
                  <a:t>why</a:t>
                </a:r>
                <a:r>
                  <a:rPr lang="en-GB" sz="1200" dirty="0"/>
                  <a:t> we’re doing all of this: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want to find the </a:t>
                </a:r>
                <a:r>
                  <a:rPr lang="en-GB" sz="1200" b="1" dirty="0"/>
                  <a:t>parameters of a model</a:t>
                </a:r>
                <a:r>
                  <a:rPr lang="en-GB" sz="1200" dirty="0"/>
                  <a:t>, e.g.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200" dirty="0"/>
                  <a:t> that </a:t>
                </a:r>
                <a:r>
                  <a:rPr lang="en-GB" sz="1200" b="1" dirty="0"/>
                  <a:t>best fits the data </a:t>
                </a:r>
                <a:r>
                  <a:rPr lang="en-GB" sz="1200" dirty="0"/>
                  <a:t>(in this case the parameters we want to find are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If the data had a linear trend, then this would be easy! We know from KS3 that we’d just plot the data, find the line of best fit, then use 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to work 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/>
                  <a:t> in our linear model.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But the original data wasn’t linear, and it would be harder to draw an ‘exponential curve of best fit’.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therefore log the model so that the plotted data then roughly forms a straight line, and then we can then draw a (straight) line of best fit.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of this line then allows us to estimate the parameters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in the original model that best fit the data.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00" dirty="0"/>
              </a:p>
              <a:p>
                <a:r>
                  <a:rPr lang="en-GB" sz="1200" dirty="0"/>
                  <a:t>The process of finding parameters in a model, that best fits the data, is known as </a:t>
                </a:r>
                <a:r>
                  <a:rPr lang="en-GB" sz="1200" b="1" u="sng" dirty="0"/>
                  <a:t>regression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  <a:blipFill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Dr Frost’s wants to predict his number of Twitter followers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(@DrFrostMaths)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years from the start 2015. He predicts that his followers will increase exponentially according to the model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constants that he wishes to find.</a:t>
                </a:r>
              </a:p>
              <a:p>
                <a:endParaRPr lang="en-GB" sz="400" dirty="0"/>
              </a:p>
              <a:p>
                <a:r>
                  <a:rPr lang="en-GB" sz="1400" dirty="0"/>
                  <a:t>He records his followers at certain times. Here is the data: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Years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400" b="1" dirty="0"/>
                  <a:t> after 2015</a:t>
                </a:r>
                <a:r>
                  <a:rPr lang="en-GB" sz="1400" dirty="0"/>
                  <a:t>:	0.7	1.3	2.2</a:t>
                </a:r>
              </a:p>
              <a:p>
                <a:r>
                  <a:rPr lang="en-GB" sz="1400" b="1" dirty="0"/>
                  <a:t>Followers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:	2353	3673	7162</a:t>
                </a:r>
              </a:p>
              <a:p>
                <a:endParaRPr lang="en-GB" sz="6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(to 3dp).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A line of best fit is drawn for the data in your new table, and it happens to go through the first data point above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GB" sz="1400" dirty="0"/>
                  <a:t>) and last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=2.2</m:t>
                    </m:r>
                  </m:oMath>
                </a14:m>
                <a:r>
                  <a:rPr lang="en-GB" sz="1400" dirty="0"/>
                  <a:t>).</a:t>
                </a:r>
                <a:br>
                  <a:rPr lang="en-GB" sz="1400" dirty="0"/>
                </a:br>
                <a:r>
                  <a:rPr lang="en-GB" sz="1400" dirty="0"/>
                  <a:t>Determine the equation of this line of best fit. (The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-intercept is 3.147)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Hence, determine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Estimate how many followers Dr Frost will have at the start of 2020 (when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480942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480942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226" r="-281967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4918" r="-2819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5000" y="4438798"/>
                <a:ext cx="3060700" cy="93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3.855−3.372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2.2−0.7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=3.147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+3.147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438798"/>
                <a:ext cx="3060700" cy="93230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139" y="5661248"/>
                <a:ext cx="30607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=3.147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=1403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     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=2.099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" y="5661248"/>
                <a:ext cx="3060700" cy="954107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37615" y="5760023"/>
                <a:ext cx="233028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=1403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2.099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b="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=57164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615" y="5760023"/>
                <a:ext cx="2330281" cy="553998"/>
              </a:xfrm>
              <a:prstGeom prst="rect">
                <a:avLst/>
              </a:prstGeom>
              <a:blipFill>
                <a:blip r:embed="rId7"/>
                <a:stretch>
                  <a:fillRect l="-1305" b="-13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3499" y="44103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5000" y="4438798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14" y="563546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3972" y="558552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2598" y="4522839"/>
            <a:ext cx="2064602" cy="6968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37614" y="4438798"/>
            <a:ext cx="2304385" cy="895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1624" y="5633882"/>
            <a:ext cx="2470476" cy="957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67034" y="5597903"/>
            <a:ext cx="2470476" cy="957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27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331-333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Ex3B Q2-4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Complete Ex3B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Ex3C Q1-6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Ex3C Q7-9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0201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428" y="2222004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/>
              <a:t>The End</a:t>
            </a:r>
            <a:endParaRPr lang="en-GB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5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Contrasting exponential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851920" y="1628800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62820" y="3102868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1660" y="294183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60" y="2941836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27450" y="1321013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50" y="1321013"/>
                <a:ext cx="448940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>
            <a:off x="1959959" y="2044700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1971675" y="2324100"/>
            <a:ext cx="3724275" cy="638175"/>
          </a:xfrm>
          <a:custGeom>
            <a:avLst/>
            <a:gdLst>
              <a:gd name="connsiteX0" fmla="*/ 0 w 3724275"/>
              <a:gd name="connsiteY0" fmla="*/ 638175 h 638175"/>
              <a:gd name="connsiteX1" fmla="*/ 1885950 w 3724275"/>
              <a:gd name="connsiteY1" fmla="*/ 466725 h 638175"/>
              <a:gd name="connsiteX2" fmla="*/ 3724275 w 372427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4275" h="638175">
                <a:moveTo>
                  <a:pt x="0" y="638175"/>
                </a:moveTo>
                <a:cubicBezTo>
                  <a:pt x="632619" y="605631"/>
                  <a:pt x="1265238" y="573087"/>
                  <a:pt x="1885950" y="466725"/>
                </a:cubicBezTo>
                <a:cubicBezTo>
                  <a:pt x="2506663" y="360362"/>
                  <a:pt x="3115469" y="180181"/>
                  <a:pt x="3724275" y="0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/>
          <p:cNvSpPr/>
          <p:nvPr/>
        </p:nvSpPr>
        <p:spPr>
          <a:xfrm>
            <a:off x="1962150" y="1600200"/>
            <a:ext cx="3667125" cy="1485900"/>
          </a:xfrm>
          <a:custGeom>
            <a:avLst/>
            <a:gdLst>
              <a:gd name="connsiteX0" fmla="*/ 0 w 3667125"/>
              <a:gd name="connsiteY0" fmla="*/ 1485900 h 1485900"/>
              <a:gd name="connsiteX1" fmla="*/ 1905000 w 3667125"/>
              <a:gd name="connsiteY1" fmla="*/ 1200150 h 1485900"/>
              <a:gd name="connsiteX2" fmla="*/ 3667125 w 3667125"/>
              <a:gd name="connsiteY2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25" h="1485900">
                <a:moveTo>
                  <a:pt x="0" y="1485900"/>
                </a:moveTo>
                <a:cubicBezTo>
                  <a:pt x="646906" y="1466850"/>
                  <a:pt x="1293813" y="1447800"/>
                  <a:pt x="1905000" y="1200150"/>
                </a:cubicBezTo>
                <a:cubicBezTo>
                  <a:pt x="2516187" y="952500"/>
                  <a:pt x="3091656" y="476250"/>
                  <a:pt x="3667125" y="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60015" y="1427276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15" y="1427276"/>
                <a:ext cx="115985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50465" y="1856982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465" y="1856982"/>
                <a:ext cx="1159859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55265" y="2190493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65" y="2190493"/>
                <a:ext cx="115985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9937" y="1447814"/>
                <a:ext cx="120811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is always 1.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937" y="1447814"/>
                <a:ext cx="1208113" cy="461665"/>
              </a:xfrm>
              <a:prstGeom prst="rect">
                <a:avLst/>
              </a:prstGeom>
              <a:blipFill>
                <a:blip r:embed="rId9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6725" y="1769160"/>
                <a:ext cx="1541489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200" dirty="0"/>
                  <a:t>, the larger the base, the smaller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769160"/>
                <a:ext cx="1541489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1844570"/>
                <a:ext cx="1541489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200" dirty="0"/>
                  <a:t>, the larger the base, the larger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44570"/>
                <a:ext cx="154148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5291756" y="2544703"/>
            <a:ext cx="1637458" cy="554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2726" y="1905000"/>
            <a:ext cx="904874" cy="6858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33499" y="2567790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99" y="2567790"/>
                <a:ext cx="4489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115148" y="2614020"/>
            <a:ext cx="1189902" cy="2339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80296" y="4540000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1196" y="6014068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50036" y="585303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6" y="5853036"/>
                <a:ext cx="44894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5826" y="4232213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26" y="4232213"/>
                <a:ext cx="44894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/>
          <p:cNvSpPr/>
          <p:nvPr/>
        </p:nvSpPr>
        <p:spPr>
          <a:xfrm>
            <a:off x="521825" y="4951934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8141" y="4647018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41" y="4647018"/>
                <a:ext cx="115985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/>
          <p:cNvSpPr/>
          <p:nvPr/>
        </p:nvSpPr>
        <p:spPr>
          <a:xfrm flipH="1">
            <a:off x="503548" y="4962122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0166" y="4534133"/>
                <a:ext cx="1159859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66" y="4534133"/>
                <a:ext cx="1159859" cy="6005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12489" y="4007437"/>
                <a:ext cx="3872023" cy="25763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Three important notes: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said to be “</a:t>
                </a:r>
                <a:r>
                  <a:rPr lang="en-GB" sz="1200" b="1" dirty="0"/>
                  <a:t>exponential growing</a:t>
                </a:r>
                <a:r>
                  <a:rPr lang="en-GB" sz="1200" dirty="0"/>
                  <a:t>” whereas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said to be “</a:t>
                </a:r>
                <a:r>
                  <a:rPr lang="en-GB" sz="1200" b="1" dirty="0"/>
                  <a:t>exponentially decaying</a:t>
                </a:r>
                <a:r>
                  <a:rPr lang="en-GB" sz="1200" dirty="0"/>
                  <a:t>”, because it’s getting smaller (halving) each time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increases by 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a reflection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in the line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Proof:</a:t>
                </a:r>
                <a:br>
                  <a:rPr lang="en-GB" sz="1200" dirty="0"/>
                </a:br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, 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would usually be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.</a:t>
                </a:r>
                <a:br>
                  <a:rPr lang="en-GB" sz="1200" dirty="0"/>
                </a:br>
                <a:r>
                  <a:rPr lang="en-GB" sz="1200" b="1" u="sng" dirty="0"/>
                  <a:t>You should therefore in general be able to recognise and sketch the graph </a:t>
                </a:r>
                <a14:m>
                  <m:oMath xmlns:m="http://schemas.openxmlformats.org/officeDocument/2006/math">
                    <m:r>
                      <a:rPr lang="en-GB" sz="1200" b="1" i="1" u="sng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200" b="1" i="1" u="sng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200" b="1" u="sng" dirty="0"/>
                  <a:t>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489" y="4007437"/>
                <a:ext cx="3872023" cy="2576346"/>
              </a:xfrm>
              <a:prstGeom prst="rect">
                <a:avLst/>
              </a:prstGeom>
              <a:blipFill>
                <a:blip r:embed="rId17"/>
                <a:stretch>
                  <a:fillRect b="-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26296" y="545193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296" y="5451937"/>
                <a:ext cx="44894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30166" y="1226499"/>
            <a:ext cx="8536034" cy="1942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0166" y="3879114"/>
            <a:ext cx="8554346" cy="2856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13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729112" y="19583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63712" y="3457866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7152" y="32714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52" y="32714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4642" y="16506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642" y="16506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1087851" y="2361598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8057" y="218658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7" y="2186580"/>
                <a:ext cx="1159859" cy="312586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48732" y="264087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32" y="2640872"/>
                <a:ext cx="4489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4076" y="1709921"/>
                <a:ext cx="28396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‘change’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is ‘inside the function’ (i.e. input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replaced 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r>
                  <a:rPr lang="en-GB" sz="1600" dirty="0"/>
                  <a:t>So a translation to the left by 3.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Ensure you work out the new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-intercept.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76" y="1709921"/>
                <a:ext cx="2839616" cy="1815882"/>
              </a:xfrm>
              <a:prstGeom prst="rect">
                <a:avLst/>
              </a:prstGeom>
              <a:blipFill>
                <a:blip r:embed="rId7"/>
                <a:stretch>
                  <a:fillRect l="-1288" t="-1007" r="-644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23528" y="1559348"/>
            <a:ext cx="8380164" cy="241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7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313-314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707337" y="3140968"/>
            <a:ext cx="5297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Ex3B Q2-4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Complete Ex3B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Ex3C Q1-6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Ex3C Q7-9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779694" y="599127"/>
                <a:ext cx="5364088" cy="6258873"/>
              </a:xfrm>
              <a:prstGeom prst="rect">
                <a:avLst/>
              </a:prstGeom>
              <a:gradFill>
                <a:gsLst>
                  <a:gs pos="0">
                    <a:schemeClr val="bg2">
                      <a:alpha val="33000"/>
                    </a:schemeClr>
                  </a:gs>
                  <a:gs pos="74000">
                    <a:schemeClr val="bg1">
                      <a:lumMod val="85000"/>
                      <a:alpha val="40000"/>
                    </a:schemeClr>
                  </a:gs>
                  <a:gs pos="83000">
                    <a:schemeClr val="bg1">
                      <a:lumMod val="75000"/>
                      <a:alpha val="10000"/>
                    </a:schemeClr>
                  </a:gs>
                  <a:gs pos="100000">
                    <a:schemeClr val="bg1">
                      <a:lumMod val="65000"/>
                      <a:alpha val="4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You won’t yet be able to differentiate general exponential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 until Year 2.</a:t>
                </a:r>
              </a:p>
              <a:p>
                <a:pPr algn="ctr"/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But I’ve calculated the gradient functions for you – click the black arrow to reveal the graph and gradient function.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4" y="599127"/>
                <a:ext cx="5364088" cy="6258873"/>
              </a:xfrm>
              <a:prstGeom prst="rect">
                <a:avLst/>
              </a:prstGeom>
              <a:blipFill>
                <a:blip r:embed="rId2"/>
                <a:stretch>
                  <a:fillRect l="-568" r="-1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993479"/>
            <a:ext cx="1440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990823"/>
            <a:ext cx="16230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1520" y="38169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16955"/>
                <a:ext cx="1440160" cy="4947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691680" y="13601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691680" y="184321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691680" y="2335319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691680" y="28287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691680" y="332219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691680" y="38169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blipFill rotWithShape="0"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=0.41×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blipFill rotWithShape="0"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314700" y="1348447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14700" y="1856223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=0.69×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blipFill rotWithShape="0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314700" y="235019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=0.92×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blipFill rotWithShape="0"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314700" y="284504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09180" y="3322053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=1.10×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3322053"/>
                <a:ext cx="1505520" cy="501356"/>
              </a:xfrm>
              <a:prstGeom prst="rect">
                <a:avLst/>
              </a:prstGeom>
              <a:blipFill rotWithShape="0"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314700" y="333902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09180" y="3806403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=1.25×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3806403"/>
                <a:ext cx="1505520" cy="501356"/>
              </a:xfrm>
              <a:prstGeom prst="rect">
                <a:avLst/>
              </a:prstGeom>
              <a:blipFill rotWithShape="0">
                <a:blip r:embed="rId1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314700" y="382337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6924" y="4653136"/>
            <a:ext cx="3026866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Compare each exponential function against its respective gradient function. What do you notice?</a:t>
            </a:r>
          </a:p>
        </p:txBody>
      </p:sp>
      <p:pic>
        <p:nvPicPr>
          <p:cNvPr id="1028" name="Picture 4" descr="Graph Plo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21" y="1970339"/>
            <a:ext cx="5178470" cy="31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ph Plo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2" y="1970339"/>
            <a:ext cx="5163914" cy="31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ph Plo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2" y="1983870"/>
            <a:ext cx="5182756" cy="32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ph Plo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8" y="1983870"/>
            <a:ext cx="5180204" cy="3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ph Plo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5" y="1961348"/>
            <a:ext cx="5163194" cy="31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ph Plo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2" y="1986287"/>
            <a:ext cx="5171748" cy="31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4C8D7-F131-41DB-B99D-CBC284862A8C}"/>
              </a:ext>
            </a:extLst>
          </p:cNvPr>
          <p:cNvSpPr txBox="1"/>
          <p:nvPr/>
        </p:nvSpPr>
        <p:spPr>
          <a:xfrm>
            <a:off x="3169692" y="61182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E6DB90-A4E8-4A20-86BE-9E136788E21C}"/>
              </a:ext>
            </a:extLst>
          </p:cNvPr>
          <p:cNvCxnSpPr>
            <a:stCxn id="6" idx="2"/>
          </p:cNvCxnSpPr>
          <p:nvPr/>
        </p:nvCxnSpPr>
        <p:spPr>
          <a:xfrm flipH="1">
            <a:off x="3479800" y="981159"/>
            <a:ext cx="85936" cy="26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40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993479"/>
            <a:ext cx="1440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990823"/>
            <a:ext cx="16230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691680" y="13601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91680" y="184321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691680" y="2335319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691680" y="28287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91680" y="3322191"/>
                <a:ext cx="1623020" cy="4947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22191"/>
                <a:ext cx="1623020" cy="494764"/>
              </a:xfrm>
              <a:prstGeom prst="rect">
                <a:avLst/>
              </a:prstGeom>
              <a:blipFill rotWithShape="0">
                <a:blip r:embed="rId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blipFill rotWithShape="0"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=0.41×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blipFill rotWithShape="0"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314700" y="1348447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4700" y="1856223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=0.69×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blipFill rotWithShape="0"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314700" y="235019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=0.92×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blipFill rotWithShape="0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314700" y="284504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14700" y="333902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51520" y="3314117"/>
            <a:ext cx="3384376" cy="1000363"/>
            <a:chOff x="251520" y="3806403"/>
            <a:chExt cx="3384376" cy="1000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51520" y="3816955"/>
                  <a:ext cx="1440160" cy="49476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816955"/>
                  <a:ext cx="1440160" cy="4947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1691680" y="3816955"/>
              <a:ext cx="1623020" cy="4947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809180" y="3806403"/>
                  <a:ext cx="1505520" cy="501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=1.10×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80" y="3806403"/>
                  <a:ext cx="1505520" cy="50135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3314700" y="3823375"/>
              <a:ext cx="321196" cy="4908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&gt;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51520" y="4309542"/>
                  <a:ext cx="1440160" cy="49476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309542"/>
                  <a:ext cx="1440160" cy="49476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1691680" y="4309542"/>
              <a:ext cx="1623020" cy="4947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809180" y="4298990"/>
                  <a:ext cx="1505520" cy="501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=1.25×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80" y="4298990"/>
                  <a:ext cx="1505520" cy="50135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3314700" y="4315962"/>
              <a:ext cx="321196" cy="4908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&gt;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67944" y="990823"/>
            <a:ext cx="4824536" cy="5365537"/>
            <a:chOff x="4067944" y="990823"/>
            <a:chExt cx="4824536" cy="5365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067944" y="990823"/>
                  <a:ext cx="4824536" cy="2785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b="0" dirty="0">
                      <a:latin typeface="+mj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b="0" dirty="0">
                      <a:latin typeface="+mj-lt"/>
                    </a:rPr>
                    <a:t> seem to be similar to their respective gradient functions. So is there a base between 2.5 and 3 where the </a:t>
                  </a:r>
                  <a:r>
                    <a:rPr lang="en-GB" b="1" dirty="0">
                      <a:latin typeface="+mj-lt"/>
                    </a:rPr>
                    <a:t>function</a:t>
                  </a:r>
                  <a:r>
                    <a:rPr lang="en-GB" b="0" dirty="0">
                      <a:latin typeface="+mj-lt"/>
                    </a:rPr>
                    <a:t> </a:t>
                  </a:r>
                  <a:r>
                    <a:rPr lang="en-GB" b="1" dirty="0">
                      <a:latin typeface="+mj-lt"/>
                    </a:rPr>
                    <a:t>is equal to its gradient function</a:t>
                  </a:r>
                  <a:r>
                    <a:rPr lang="en-GB" b="0" dirty="0">
                      <a:latin typeface="+mj-lt"/>
                    </a:rPr>
                    <a:t>?</a:t>
                  </a:r>
                </a:p>
                <a:p>
                  <a:endParaRPr lang="en-GB" sz="11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=2.71828…</m:t>
                      </m:r>
                    </m:oMath>
                  </a14:m>
                  <a:r>
                    <a:rPr lang="en-GB" sz="1900" dirty="0"/>
                    <a:t> is known as </a:t>
                  </a:r>
                  <a:r>
                    <a:rPr lang="en-GB" sz="1900" b="1" dirty="0"/>
                    <a:t>Euler’s Number.</a:t>
                  </a:r>
                </a:p>
                <a:p>
                  <a:endParaRPr lang="en-GB" sz="800" dirty="0"/>
                </a:p>
                <a:p>
                  <a:r>
                    <a:rPr lang="en-GB" dirty="0"/>
                    <a:t>It is one of the five most fundamental constants in mathematics (0, 1,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GB" dirty="0"/>
                    <a:t>).</a:t>
                  </a:r>
                </a:p>
                <a:p>
                  <a:endParaRPr lang="en-GB" sz="1100" dirty="0"/>
                </a:p>
                <a:p>
                  <a:r>
                    <a:rPr lang="en-GB" dirty="0"/>
                    <a:t>It has the property that: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990823"/>
                  <a:ext cx="4824536" cy="2785378"/>
                </a:xfrm>
                <a:prstGeom prst="rect">
                  <a:avLst/>
                </a:prstGeom>
                <a:blipFill>
                  <a:blip r:embed="rId17"/>
                  <a:stretch>
                    <a:fillRect l="-1010" t="-1316" r="-1515" b="-28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28356" y="3919622"/>
                  <a:ext cx="3168352" cy="618246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   →     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356" y="3919622"/>
                  <a:ext cx="3168352" cy="6182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139952" y="4725144"/>
                  <a:ext cx="4680520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Although any function of the form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dirty="0"/>
                    <a:t> is known as </a:t>
                  </a:r>
                  <a:r>
                    <a:rPr lang="en-GB" b="1" dirty="0"/>
                    <a:t>an</a:t>
                  </a:r>
                  <a:r>
                    <a:rPr lang="en-GB" dirty="0"/>
                    <a:t> exponential function,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dirty="0"/>
                    <a:t> is known as “</a:t>
                  </a:r>
                  <a:r>
                    <a:rPr lang="en-GB" b="1" dirty="0"/>
                    <a:t>the</a:t>
                  </a:r>
                  <a:r>
                    <a:rPr lang="en-GB" dirty="0"/>
                    <a:t>” exponential function.</a:t>
                  </a:r>
                </a:p>
                <a:p>
                  <a:endParaRPr lang="en-GB" dirty="0"/>
                </a:p>
                <a:p>
                  <a:r>
                    <a:rPr lang="en-GB" sz="1400" dirty="0"/>
                    <a:t>You can find the exponential function on your calculator, to the right (above the “ln” key)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725144"/>
                  <a:ext cx="4680520" cy="1631216"/>
                </a:xfrm>
                <a:prstGeom prst="rect">
                  <a:avLst/>
                </a:prstGeom>
                <a:blipFill>
                  <a:blip r:embed="rId19"/>
                  <a:stretch>
                    <a:fillRect l="-1042" t="-1866" b="-29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6541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00017 0.0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40810</TotalTime>
  <Words>6143</Words>
  <Application>Microsoft Macintosh PowerPoint</Application>
  <PresentationFormat>On-screen Show (4:3)</PresentationFormat>
  <Paragraphs>1049</Paragraphs>
  <Slides>49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Wingdings</vt:lpstr>
      <vt:lpstr>Office Theme</vt:lpstr>
      <vt:lpstr>P1 Chapter 14 :: Exponentials &amp;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1556</cp:revision>
  <dcterms:created xsi:type="dcterms:W3CDTF">2013-02-28T07:36:55Z</dcterms:created>
  <dcterms:modified xsi:type="dcterms:W3CDTF">2019-09-14T12:16:00Z</dcterms:modified>
</cp:coreProperties>
</file>