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91" r:id="rId2"/>
    <p:sldId id="292" r:id="rId3"/>
    <p:sldId id="293" r:id="rId4"/>
    <p:sldId id="294" r:id="rId5"/>
    <p:sldId id="295" r:id="rId6"/>
    <p:sldId id="296" r:id="rId7"/>
    <p:sldId id="297" r:id="rId8"/>
    <p:sldId id="299" r:id="rId9"/>
    <p:sldId id="62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186"/>
    <p:restoredTop sz="94421"/>
  </p:normalViewPr>
  <p:slideViewPr>
    <p:cSldViewPr snapToGrid="0" snapToObjects="1">
      <p:cViewPr varScale="1">
        <p:scale>
          <a:sx n="43" d="100"/>
          <a:sy n="43" d="100"/>
        </p:scale>
        <p:origin x="58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C50D9-2127-D945-A816-5D992604F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FDD77E-29A6-0D41-A46F-5535ADC707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23A5D8-9C9D-8C42-8E84-33C0CEC33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39F975-3C87-AF4E-BE00-D884C0804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B15F6E-C731-6144-BFC7-E4B3FCB90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322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6749C-F96F-6741-A1CD-1F988BB85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76D8D1-7549-1845-981F-74D1BC9A1D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B4F4DD-96B2-FA40-AE96-CABEFAA04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D2AB1D-6F92-4A4D-885D-84ECB0C99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05A082-036A-9246-8F30-4FE07408C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131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C619AD-2296-E246-9F06-D36376E5D0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767244-F53B-EB4E-8F05-0AC74A914E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D26AA1-9DB7-7C48-ACD2-EAAC5C356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53A9A3-7114-B842-B051-0D463EFB7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D9266B-F273-D94A-8A3A-217BBFB4D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6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1898D-A3E4-ED44-B183-009AB1FAA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4793BE-AC4F-0D4B-8878-12AD730CF2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D6CF4D-E620-6140-B825-083F8BD10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7C343D-E444-9C4B-8F92-A52A6DF2D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06C1C9-34CB-204D-921F-6473B8BAE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195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228C7-4D81-924E-AD98-81738BB3C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3EE089-B9AA-EB42-8539-EA38C0D891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D0191F-25A2-294F-B563-10FC77B4B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73B25E-BF64-2640-95ED-FA15CF4A6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F31823-842A-BE48-BD06-D866813E6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485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853CF-71B3-D54B-81B5-FA60E26DB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82982-663F-0941-A88C-8D5AAA6F29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DD7A18-4318-9347-8039-4B4F69C516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964A7C-9395-E042-AA4D-AFBD7A2E2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ED9C3D-EE94-944C-8096-864F4CDFF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66B5EB-9003-2A41-9A42-71CF69865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680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890BC-4E5E-4342-9D54-1CDD7CED4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6646D-5735-E64A-9686-09D26DDB89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725ECB-D8D2-DD4B-88BE-AF67D9E2B4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9EF7DF-DFDF-644C-AD4E-F9C3BDFA90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7C5F3E-A1D2-474B-8928-FE538339FA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7E5411-2D1D-5B4C-A12C-0EC6B0EA6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0BF440-4AE2-0F4D-AB79-F9EFF992C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E31655-22EE-1E4E-BC11-8BB3C2E69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488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DD553-3534-EF40-9829-C74F5D9F8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4C443B-16B2-3648-A96E-78521D349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640B4F-35AB-AF42-AE23-1C7B32AC7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63D7EE-2E46-BC4C-9EC7-E95B9B73A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926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4A2664-1C92-5448-BC77-DFF6704E1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C0264C-82C8-FB4F-95F6-01685AAE1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133F39-AB4C-034E-AAA5-7D10CC30D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255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6B186-3644-294B-8877-33DA3741D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CCB6A-1EA5-AC45-BBF5-74183AA5B4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0F3278-02DA-C443-93E6-090E068846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3793E1-2139-4E49-B823-5C997A275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48E894-4164-0446-90F4-AA8194EEC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295428-F0F4-7D43-B19F-CD9F24C00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062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2C417-078A-4D4A-B0C4-39ED67255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89BA3E-FA4F-C849-9986-461783CF84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A2B122-0ECC-BA44-9F47-928F1C490F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918F78-C35E-6146-8304-EB91DE8EC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C59862-05C4-4245-8302-E8FA26B0E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D817BF-7805-6E48-918D-48B6A6DFA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28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A1164A-6B99-E349-B802-0F25D18AF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CC86E1-5678-E14C-AC4F-71A7AFD6E6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305D-6DC4-4143-B252-44A38F0332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E1B1CD-B6E0-4741-9029-1E24C58A57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E5AB6E-5094-EA46-B284-098D4517B6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604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Roots of Polynomials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6875" y="1393372"/>
            <a:ext cx="3871776" cy="478359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There are some expressions relating to roots of polynomials that you should </a:t>
            </a:r>
            <a:r>
              <a:rPr lang="en-US" sz="1600" b="1" dirty="0" err="1">
                <a:latin typeface="Comic Sans MS" panose="030F0702030302020204" pitchFamily="66" charset="0"/>
              </a:rPr>
              <a:t>familiarise</a:t>
            </a:r>
            <a:r>
              <a:rPr lang="en-US" sz="1600" b="1" dirty="0">
                <a:latin typeface="Comic Sans MS" panose="030F0702030302020204" pitchFamily="66" charset="0"/>
              </a:rPr>
              <a:t> yourself with…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You have seen some of these already!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5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4D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E476EC7-86E6-4A0E-BE87-216181C2E30D}"/>
              </a:ext>
            </a:extLst>
          </p:cNvPr>
          <p:cNvSpPr txBox="1"/>
          <p:nvPr/>
        </p:nvSpPr>
        <p:spPr>
          <a:xfrm>
            <a:off x="4400712" y="3140968"/>
            <a:ext cx="29770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u="sng" dirty="0">
                <a:latin typeface="Comic Sans MS" panose="030F0702030302020204" pitchFamily="66" charset="0"/>
              </a:rPr>
              <a:t>Rules for sums of reciprocals</a:t>
            </a:r>
            <a:endParaRPr lang="en-GB" sz="1600" u="sng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3A162CD0-80AA-4D76-8667-97E18648E128}"/>
                  </a:ext>
                </a:extLst>
              </p:cNvPr>
              <p:cNvSpPr txBox="1"/>
              <p:nvPr/>
            </p:nvSpPr>
            <p:spPr>
              <a:xfrm>
                <a:off x="5087888" y="3789041"/>
                <a:ext cx="1512168" cy="57265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𝛼𝛽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3A162CD0-80AA-4D76-8667-97E18648E1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7888" y="3789041"/>
                <a:ext cx="1512168" cy="572657"/>
              </a:xfrm>
              <a:prstGeom prst="rect">
                <a:avLst/>
              </a:prstGeom>
              <a:blipFill>
                <a:blip r:embed="rId2"/>
                <a:stretch>
                  <a:fillRect l="-2500" t="-2174" r="-2500" b="-195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3D8E00F3-0A93-4883-9C5A-A12DAC689201}"/>
                  </a:ext>
                </a:extLst>
              </p:cNvPr>
              <p:cNvSpPr txBox="1"/>
              <p:nvPr/>
            </p:nvSpPr>
            <p:spPr>
              <a:xfrm>
                <a:off x="4727849" y="4653137"/>
                <a:ext cx="2695161" cy="57265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𝛼𝛽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𝛽𝛾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𝛾𝛼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𝛼𝛽𝛾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3D8E00F3-0A93-4883-9C5A-A12DAC6892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7849" y="4653137"/>
                <a:ext cx="2695161" cy="572657"/>
              </a:xfrm>
              <a:prstGeom prst="rect">
                <a:avLst/>
              </a:prstGeom>
              <a:blipFill>
                <a:blip r:embed="rId3"/>
                <a:stretch>
                  <a:fillRect l="-1415" t="-2174" r="-1415" b="-195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BBC0734B-01CC-43E0-BD13-3EBB80D485DA}"/>
                  </a:ext>
                </a:extLst>
              </p:cNvPr>
              <p:cNvSpPr txBox="1"/>
              <p:nvPr/>
            </p:nvSpPr>
            <p:spPr>
              <a:xfrm>
                <a:off x="4295800" y="5517232"/>
                <a:ext cx="4229556" cy="57323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𝛿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𝛼𝛽𝛾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𝛽𝛾𝛿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𝛾𝛿𝛼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𝛿𝛼𝛽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𝛼𝛽𝛾𝛿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BBC0734B-01CC-43E0-BD13-3EBB80D485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5800" y="5517232"/>
                <a:ext cx="4229556" cy="573234"/>
              </a:xfrm>
              <a:prstGeom prst="rect">
                <a:avLst/>
              </a:prstGeom>
              <a:blipFill>
                <a:blip r:embed="rId4"/>
                <a:stretch>
                  <a:fillRect t="-2128" r="-299" b="-170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60EE8F4-9547-4E91-8308-714690B2E7F1}"/>
              </a:ext>
            </a:extLst>
          </p:cNvPr>
          <p:cNvSpPr txBox="1"/>
          <p:nvPr/>
        </p:nvSpPr>
        <p:spPr>
          <a:xfrm>
            <a:off x="2567608" y="3861048"/>
            <a:ext cx="11624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u="sng" dirty="0">
                <a:latin typeface="Comic Sans MS" panose="030F0702030302020204" pitchFamily="66" charset="0"/>
              </a:rPr>
              <a:t>Quadratic</a:t>
            </a:r>
            <a:endParaRPr lang="en-GB" sz="1600" u="sng" dirty="0">
              <a:latin typeface="Comic Sans MS" panose="030F0702030302020204" pitchFamily="66" charset="0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88DF2EE-092B-49DC-B33C-EC67A28AB51D}"/>
              </a:ext>
            </a:extLst>
          </p:cNvPr>
          <p:cNvSpPr txBox="1"/>
          <p:nvPr/>
        </p:nvSpPr>
        <p:spPr>
          <a:xfrm>
            <a:off x="2783633" y="4653136"/>
            <a:ext cx="7008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u="sng" dirty="0">
                <a:latin typeface="Comic Sans MS" panose="030F0702030302020204" pitchFamily="66" charset="0"/>
              </a:rPr>
              <a:t>Cubic</a:t>
            </a:r>
            <a:endParaRPr lang="en-GB" sz="1600" u="sng" dirty="0">
              <a:latin typeface="Comic Sans MS" panose="030F0702030302020204" pitchFamily="66" charset="0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823A122-B2C0-4CDD-85F4-4A2CED882781}"/>
              </a:ext>
            </a:extLst>
          </p:cNvPr>
          <p:cNvSpPr txBox="1"/>
          <p:nvPr/>
        </p:nvSpPr>
        <p:spPr>
          <a:xfrm>
            <a:off x="2711625" y="5517232"/>
            <a:ext cx="9364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u="sng" dirty="0">
                <a:latin typeface="Comic Sans MS" panose="030F0702030302020204" pitchFamily="66" charset="0"/>
              </a:rPr>
              <a:t>Quartic</a:t>
            </a:r>
            <a:endParaRPr lang="en-GB" sz="1600" u="sng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8489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Roots of Polynomials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6875" y="1393372"/>
            <a:ext cx="3871776" cy="478359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There are some expressions relating to roots of polynomials that you should </a:t>
            </a:r>
            <a:r>
              <a:rPr lang="en-US" sz="1600" b="1" dirty="0" err="1">
                <a:latin typeface="Comic Sans MS" panose="030F0702030302020204" pitchFamily="66" charset="0"/>
              </a:rPr>
              <a:t>familiarise</a:t>
            </a:r>
            <a:r>
              <a:rPr lang="en-US" sz="1600" b="1" dirty="0">
                <a:latin typeface="Comic Sans MS" panose="030F0702030302020204" pitchFamily="66" charset="0"/>
              </a:rPr>
              <a:t> yourself with…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You have (hopefully) also encountered these in some of the questions so far. These are specifically when the roots are of a quadratic.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There are also equivalent results for the roots of cubic and quartic equations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5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61FA182D-9B9F-43E6-98CD-E174A6E695A1}"/>
                  </a:ext>
                </a:extLst>
              </p:cNvPr>
              <p:cNvSpPr txBox="1"/>
              <p:nvPr/>
            </p:nvSpPr>
            <p:spPr>
              <a:xfrm>
                <a:off x="2207568" y="3861049"/>
                <a:ext cx="2880320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</m:d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𝛼𝛽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61FA182D-9B9F-43E6-98CD-E174A6E695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7568" y="3861049"/>
                <a:ext cx="2880320" cy="276999"/>
              </a:xfrm>
              <a:prstGeom prst="rect">
                <a:avLst/>
              </a:prstGeom>
              <a:blipFill>
                <a:blip r:embed="rId2"/>
                <a:stretch>
                  <a:fillRect t="-4348" b="-304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C6F9F746-457C-4BF7-A980-3171F1544094}"/>
                  </a:ext>
                </a:extLst>
              </p:cNvPr>
              <p:cNvSpPr txBox="1"/>
              <p:nvPr/>
            </p:nvSpPr>
            <p:spPr>
              <a:xfrm>
                <a:off x="1847528" y="4653137"/>
                <a:ext cx="3672408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</m:d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C6F9F746-457C-4BF7-A980-3171F15440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7528" y="4653137"/>
                <a:ext cx="3672408" cy="276999"/>
              </a:xfrm>
              <a:prstGeom prst="rect">
                <a:avLst/>
              </a:prstGeom>
              <a:blipFill>
                <a:blip r:embed="rId3"/>
                <a:stretch>
                  <a:fillRect b="-347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51158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Roots of Polynomials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666875" y="1393372"/>
                <a:ext cx="3871776" cy="4783591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There are some expressions relating to roots of polynomials that you should </a:t>
                </a:r>
                <a:r>
                  <a:rPr lang="en-US" sz="1600" b="1" dirty="0" err="1">
                    <a:latin typeface="Comic Sans MS" panose="030F0702030302020204" pitchFamily="66" charset="0"/>
                  </a:rPr>
                  <a:t>familiarise</a:t>
                </a:r>
                <a:r>
                  <a:rPr lang="en-US" sz="1600" b="1" dirty="0">
                    <a:latin typeface="Comic Sans MS" panose="030F0702030302020204" pitchFamily="66" charset="0"/>
                  </a:rPr>
                  <a:t> yourself with…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Expand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6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d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𝛼</m:t>
                            </m:r>
                            <m:r>
                              <a:rPr lang="en-US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+</m:t>
                            </m:r>
                            <m:r>
                              <a:rPr lang="en-US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𝛽</m:t>
                            </m:r>
                            <m:r>
                              <a:rPr lang="en-US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+</m:t>
                            </m:r>
                            <m:r>
                              <a:rPr lang="en-US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𝛾</m:t>
                            </m:r>
                          </m:e>
                        </m:d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</a:t>
                </a:r>
              </a:p>
              <a:p>
                <a:pPr marL="342900" indent="-342900" algn="ctr">
                  <a:buAutoNum type="alphaLcParenR"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66875" y="1393372"/>
                <a:ext cx="3871776" cy="4783591"/>
              </a:xfrm>
              <a:blipFill>
                <a:blip r:embed="rId2"/>
                <a:stretch>
                  <a:fillRect t="-796" r="-19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5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7E10B486-8502-4EC1-A449-302C6F3828A9}"/>
                  </a:ext>
                </a:extLst>
              </p:cNvPr>
              <p:cNvSpPr txBox="1"/>
              <p:nvPr/>
            </p:nvSpPr>
            <p:spPr>
              <a:xfrm>
                <a:off x="3143672" y="2996953"/>
                <a:ext cx="132260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𝛼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+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𝛽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+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𝛾</m:t>
                              </m:r>
                            </m:e>
                          </m:d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7E10B486-8502-4EC1-A449-302C6F3828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3672" y="2996953"/>
                <a:ext cx="1322606" cy="276999"/>
              </a:xfrm>
              <a:prstGeom prst="rect">
                <a:avLst/>
              </a:prstGeom>
              <a:blipFill>
                <a:blip r:embed="rId3"/>
                <a:stretch>
                  <a:fillRect t="-4348" r="-952" b="-304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456C2832-5EF0-4E79-9B3E-57189C57384A}"/>
                  </a:ext>
                </a:extLst>
              </p:cNvPr>
              <p:cNvSpPr txBox="1"/>
              <p:nvPr/>
            </p:nvSpPr>
            <p:spPr>
              <a:xfrm>
                <a:off x="2423593" y="3501009"/>
                <a:ext cx="261488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𝛼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+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𝛽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+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𝛾</m:t>
                          </m:r>
                        </m:e>
                      </m:d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𝛼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+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𝛽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+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𝛾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456C2832-5EF0-4E79-9B3E-57189C5738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3593" y="3501009"/>
                <a:ext cx="2614883" cy="276999"/>
              </a:xfrm>
              <a:prstGeom prst="rect">
                <a:avLst/>
              </a:prstGeom>
              <a:blipFill>
                <a:blip r:embed="rId4"/>
                <a:stretch>
                  <a:fillRect l="-483" t="-4762" b="-380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2B2B388E-1676-4249-BD81-FFC1906D2290}"/>
                  </a:ext>
                </a:extLst>
              </p:cNvPr>
              <p:cNvSpPr txBox="1"/>
              <p:nvPr/>
            </p:nvSpPr>
            <p:spPr>
              <a:xfrm>
                <a:off x="2423593" y="4005065"/>
                <a:ext cx="488601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𝛼𝛾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𝛽𝛼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𝛽𝛾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𝛾𝛼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2B2B388E-1676-4249-BD81-FFC1906D22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3593" y="4005065"/>
                <a:ext cx="4886017" cy="276999"/>
              </a:xfrm>
              <a:prstGeom prst="rect">
                <a:avLst/>
              </a:prstGeom>
              <a:blipFill>
                <a:blip r:embed="rId5"/>
                <a:stretch>
                  <a:fillRect b="-347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C1BCAB77-C1FE-44B9-B17B-08DB6540B581}"/>
                  </a:ext>
                </a:extLst>
              </p:cNvPr>
              <p:cNvSpPr txBox="1"/>
              <p:nvPr/>
            </p:nvSpPr>
            <p:spPr>
              <a:xfrm>
                <a:off x="2423593" y="4509121"/>
                <a:ext cx="356097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+2(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𝛽𝛾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𝛾𝛼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C1BCAB77-C1FE-44B9-B17B-08DB6540B5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3593" y="4509121"/>
                <a:ext cx="3560975" cy="276999"/>
              </a:xfrm>
              <a:prstGeom prst="rect">
                <a:avLst/>
              </a:prstGeom>
              <a:blipFill>
                <a:blip r:embed="rId6"/>
                <a:stretch>
                  <a:fillRect t="-4348" r="-1779" b="-304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6716ECBA-2B43-4095-A6D6-73D9A3B83932}"/>
                  </a:ext>
                </a:extLst>
              </p:cNvPr>
              <p:cNvSpPr txBox="1"/>
              <p:nvPr/>
            </p:nvSpPr>
            <p:spPr>
              <a:xfrm>
                <a:off x="3359696" y="6093297"/>
                <a:ext cx="4966810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𝛼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+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𝛽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+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𝛾</m:t>
                              </m:r>
                            </m:e>
                          </m:d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2(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𝛽𝛾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𝛾𝛼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6716ECBA-2B43-4095-A6D6-73D9A3B839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9696" y="6093297"/>
                <a:ext cx="4966810" cy="276999"/>
              </a:xfrm>
              <a:prstGeom prst="rect">
                <a:avLst/>
              </a:prstGeom>
              <a:blipFill>
                <a:blip r:embed="rId7"/>
                <a:stretch>
                  <a:fillRect t="-9091" r="-255" b="-318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D8A8AF87-CE0F-430B-B1BD-08D13600BD6B}"/>
                  </a:ext>
                </a:extLst>
              </p:cNvPr>
              <p:cNvSpPr txBox="1"/>
              <p:nvPr/>
            </p:nvSpPr>
            <p:spPr>
              <a:xfrm>
                <a:off x="3431704" y="5589241"/>
                <a:ext cx="489480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𝛼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+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𝛽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+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𝛾</m:t>
                              </m:r>
                            </m:e>
                          </m:d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+2(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𝛽𝛾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𝛾𝛼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D8A8AF87-CE0F-430B-B1BD-08D13600BD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1704" y="5589241"/>
                <a:ext cx="4894802" cy="276999"/>
              </a:xfrm>
              <a:prstGeom prst="rect">
                <a:avLst/>
              </a:prstGeom>
              <a:blipFill>
                <a:blip r:embed="rId8"/>
                <a:stretch>
                  <a:fillRect r="-1034" b="-304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E895BCB-E356-4648-AF67-12A25FE7A342}"/>
              </a:ext>
            </a:extLst>
          </p:cNvPr>
          <p:cNvSpPr txBox="1"/>
          <p:nvPr/>
        </p:nvSpPr>
        <p:spPr>
          <a:xfrm>
            <a:off x="2423592" y="5085184"/>
            <a:ext cx="73448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Therefore, we can find  a relationship for the sum of squares of the roots 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Arc 48">
            <a:extLst>
              <a:ext uri="{FF2B5EF4-FFF2-40B4-BE49-F238E27FC236}">
                <a16:creationId xmlns:a16="http://schemas.microsoft.com/office/drawing/2014/main" id="{FD8805BD-B892-46C2-9867-17BF49F98F95}"/>
              </a:ext>
            </a:extLst>
          </p:cNvPr>
          <p:cNvSpPr/>
          <p:nvPr/>
        </p:nvSpPr>
        <p:spPr>
          <a:xfrm>
            <a:off x="5015881" y="3140969"/>
            <a:ext cx="251237" cy="492035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49">
            <a:extLst>
              <a:ext uri="{FF2B5EF4-FFF2-40B4-BE49-F238E27FC236}">
                <a16:creationId xmlns:a16="http://schemas.microsoft.com/office/drawing/2014/main" id="{09DAB264-0D17-423B-AA01-6B0AEDAD6FD9}"/>
              </a:ext>
            </a:extLst>
          </p:cNvPr>
          <p:cNvSpPr txBox="1"/>
          <p:nvPr/>
        </p:nvSpPr>
        <p:spPr>
          <a:xfrm>
            <a:off x="8472265" y="5805265"/>
            <a:ext cx="9282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Rearrange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Arc 48">
            <a:extLst>
              <a:ext uri="{FF2B5EF4-FFF2-40B4-BE49-F238E27FC236}">
                <a16:creationId xmlns:a16="http://schemas.microsoft.com/office/drawing/2014/main" id="{6FCB9758-F916-4566-9A49-1073DF0AD0E7}"/>
              </a:ext>
            </a:extLst>
          </p:cNvPr>
          <p:cNvSpPr/>
          <p:nvPr/>
        </p:nvSpPr>
        <p:spPr>
          <a:xfrm>
            <a:off x="7248129" y="3645025"/>
            <a:ext cx="251237" cy="492035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Arc 48">
            <a:extLst>
              <a:ext uri="{FF2B5EF4-FFF2-40B4-BE49-F238E27FC236}">
                <a16:creationId xmlns:a16="http://schemas.microsoft.com/office/drawing/2014/main" id="{28C53655-7F91-43C5-8102-A9457898E749}"/>
              </a:ext>
            </a:extLst>
          </p:cNvPr>
          <p:cNvSpPr/>
          <p:nvPr/>
        </p:nvSpPr>
        <p:spPr>
          <a:xfrm>
            <a:off x="7176121" y="4149081"/>
            <a:ext cx="251237" cy="492035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48">
            <a:extLst>
              <a:ext uri="{FF2B5EF4-FFF2-40B4-BE49-F238E27FC236}">
                <a16:creationId xmlns:a16="http://schemas.microsoft.com/office/drawing/2014/main" id="{388D6810-B5F8-4FC5-8853-9CCEE3838FAD}"/>
              </a:ext>
            </a:extLst>
          </p:cNvPr>
          <p:cNvSpPr/>
          <p:nvPr/>
        </p:nvSpPr>
        <p:spPr>
          <a:xfrm>
            <a:off x="8256241" y="5733257"/>
            <a:ext cx="251237" cy="492035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49">
            <a:extLst>
              <a:ext uri="{FF2B5EF4-FFF2-40B4-BE49-F238E27FC236}">
                <a16:creationId xmlns:a16="http://schemas.microsoft.com/office/drawing/2014/main" id="{D659B00D-6BF1-4282-A441-327955DAADBB}"/>
              </a:ext>
            </a:extLst>
          </p:cNvPr>
          <p:cNvSpPr txBox="1"/>
          <p:nvPr/>
        </p:nvSpPr>
        <p:spPr>
          <a:xfrm>
            <a:off x="5231905" y="3140969"/>
            <a:ext cx="13603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Write as a double bracket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TextBox 49">
            <a:extLst>
              <a:ext uri="{FF2B5EF4-FFF2-40B4-BE49-F238E27FC236}">
                <a16:creationId xmlns:a16="http://schemas.microsoft.com/office/drawing/2014/main" id="{B3C14DE5-CDCF-46EA-BA62-E94FE90BF0C8}"/>
              </a:ext>
            </a:extLst>
          </p:cNvPr>
          <p:cNvSpPr txBox="1"/>
          <p:nvPr/>
        </p:nvSpPr>
        <p:spPr>
          <a:xfrm>
            <a:off x="7464152" y="3717033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Expand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TextBox 49">
            <a:extLst>
              <a:ext uri="{FF2B5EF4-FFF2-40B4-BE49-F238E27FC236}">
                <a16:creationId xmlns:a16="http://schemas.microsoft.com/office/drawing/2014/main" id="{F4F06924-CCB0-4640-82DE-9F17308A7AA1}"/>
              </a:ext>
            </a:extLst>
          </p:cNvPr>
          <p:cNvSpPr txBox="1"/>
          <p:nvPr/>
        </p:nvSpPr>
        <p:spPr>
          <a:xfrm>
            <a:off x="7320136" y="4149081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Group like terms and re-</a:t>
            </a:r>
            <a:r>
              <a:rPr lang="en-US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factorise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part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879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  <p:bldP spid="10" grpId="0"/>
      <p:bldP spid="11" grpId="0"/>
      <p:bldP spid="14" grpId="0"/>
      <p:bldP spid="6" grpId="0"/>
      <p:bldP spid="15" grpId="0" animBg="1"/>
      <p:bldP spid="16" grpId="0"/>
      <p:bldP spid="17" grpId="0" animBg="1"/>
      <p:bldP spid="18" grpId="0" animBg="1"/>
      <p:bldP spid="19" grpId="0" animBg="1"/>
      <p:bldP spid="20" grpId="0"/>
      <p:bldP spid="21" grpId="0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Roots of Polynomials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666875" y="1393372"/>
                <a:ext cx="3871776" cy="4783591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There are some expressions relating to roots of polynomials that you should </a:t>
                </a:r>
                <a:r>
                  <a:rPr lang="en-US" sz="1600" b="1" dirty="0" err="1">
                    <a:latin typeface="Comic Sans MS" panose="030F0702030302020204" pitchFamily="66" charset="0"/>
                  </a:rPr>
                  <a:t>familiarise</a:t>
                </a:r>
                <a:r>
                  <a:rPr lang="en-US" sz="1600" b="1" dirty="0">
                    <a:latin typeface="Comic Sans MS" panose="030F0702030302020204" pitchFamily="66" charset="0"/>
                  </a:rPr>
                  <a:t> yourself with…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Expand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6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d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𝛼</m:t>
                            </m:r>
                            <m:r>
                              <a:rPr lang="en-US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+</m:t>
                            </m:r>
                            <m:r>
                              <a:rPr lang="en-US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𝛽</m:t>
                            </m:r>
                            <m:r>
                              <a:rPr lang="en-US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+</m:t>
                            </m:r>
                            <m:r>
                              <a:rPr lang="en-US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𝛾</m:t>
                            </m:r>
                          </m:e>
                        </m:d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</a:t>
                </a:r>
              </a:p>
              <a:p>
                <a:pPr marL="342900" indent="-342900" algn="ctr">
                  <a:buAutoNum type="alphaLcParenR"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A cubic equation has roots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𝛼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𝛽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𝛾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such that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𝛼𝛽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𝛽𝛾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𝛾𝛼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=7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𝛼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𝛽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𝛾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=−3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. Find the value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. 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66875" y="1393372"/>
                <a:ext cx="3871776" cy="4783591"/>
              </a:xfrm>
              <a:blipFill>
                <a:blip r:embed="rId2"/>
                <a:stretch>
                  <a:fillRect l="-980" t="-796" r="-19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5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6716ECBA-2B43-4095-A6D6-73D9A3B83932}"/>
                  </a:ext>
                </a:extLst>
              </p:cNvPr>
              <p:cNvSpPr txBox="1"/>
              <p:nvPr/>
            </p:nvSpPr>
            <p:spPr>
              <a:xfrm>
                <a:off x="5159896" y="2564905"/>
                <a:ext cx="4966810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𝛼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+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𝛽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+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𝛾</m:t>
                              </m:r>
                            </m:e>
                          </m:d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2(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𝛽𝛾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𝛾𝛼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6716ECBA-2B43-4095-A6D6-73D9A3B839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9896" y="2564905"/>
                <a:ext cx="4966810" cy="276999"/>
              </a:xfrm>
              <a:prstGeom prst="rect">
                <a:avLst/>
              </a:prstGeom>
              <a:blipFill>
                <a:blip r:embed="rId3"/>
                <a:stretch>
                  <a:fillRect r="-510" b="-304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25E09ABD-A945-4A8B-BEDD-841030C9F0B3}"/>
                  </a:ext>
                </a:extLst>
              </p:cNvPr>
              <p:cNvSpPr txBox="1"/>
              <p:nvPr/>
            </p:nvSpPr>
            <p:spPr>
              <a:xfrm>
                <a:off x="2063552" y="4581129"/>
                <a:ext cx="4966810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𝛼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+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𝛽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+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𝛾</m:t>
                              </m:r>
                            </m:e>
                          </m:d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2(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𝛽𝛾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𝛾𝛼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25E09ABD-A945-4A8B-BEDD-841030C9F0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3552" y="4581129"/>
                <a:ext cx="4966810" cy="276999"/>
              </a:xfrm>
              <a:prstGeom prst="rect">
                <a:avLst/>
              </a:prstGeom>
              <a:blipFill>
                <a:blip r:embed="rId4"/>
                <a:stretch>
                  <a:fillRect t="-4348" r="-254" b="-304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9022C3AE-E39C-47FA-BAE1-07027FF47400}"/>
                  </a:ext>
                </a:extLst>
              </p:cNvPr>
              <p:cNvSpPr txBox="1"/>
              <p:nvPr/>
            </p:nvSpPr>
            <p:spPr>
              <a:xfrm>
                <a:off x="3431704" y="5085185"/>
                <a:ext cx="1656184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−3</m:t>
                              </m:r>
                            </m:e>
                          </m:d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2(7)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9022C3AE-E39C-47FA-BAE1-07027FF474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1704" y="5085185"/>
                <a:ext cx="1656184" cy="276999"/>
              </a:xfrm>
              <a:prstGeom prst="rect">
                <a:avLst/>
              </a:prstGeom>
              <a:blipFill>
                <a:blip r:embed="rId5"/>
                <a:stretch>
                  <a:fillRect r="-3030" b="-347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DA8B146D-8E9D-4FEF-9462-CB03E5C40255}"/>
                  </a:ext>
                </a:extLst>
              </p:cNvPr>
              <p:cNvSpPr txBox="1"/>
              <p:nvPr/>
            </p:nvSpPr>
            <p:spPr>
              <a:xfrm>
                <a:off x="3359696" y="5589241"/>
                <a:ext cx="792088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DA8B146D-8E9D-4FEF-9462-CB03E5C402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9696" y="5589241"/>
                <a:ext cx="792088" cy="276999"/>
              </a:xfrm>
              <a:prstGeom prst="rect">
                <a:avLst/>
              </a:prstGeom>
              <a:blipFill>
                <a:blip r:embed="rId6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49">
            <a:extLst>
              <a:ext uri="{FF2B5EF4-FFF2-40B4-BE49-F238E27FC236}">
                <a16:creationId xmlns:a16="http://schemas.microsoft.com/office/drawing/2014/main" id="{A576CF4A-D5BD-41B4-8567-687AD7895BD9}"/>
              </a:ext>
            </a:extLst>
          </p:cNvPr>
          <p:cNvSpPr txBox="1"/>
          <p:nvPr/>
        </p:nvSpPr>
        <p:spPr>
          <a:xfrm>
            <a:off x="7032104" y="4797153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8" name="Arc 48">
            <a:extLst>
              <a:ext uri="{FF2B5EF4-FFF2-40B4-BE49-F238E27FC236}">
                <a16:creationId xmlns:a16="http://schemas.microsoft.com/office/drawing/2014/main" id="{7DE8F698-7AFF-4287-B03A-2B9468ED6050}"/>
              </a:ext>
            </a:extLst>
          </p:cNvPr>
          <p:cNvSpPr/>
          <p:nvPr/>
        </p:nvSpPr>
        <p:spPr>
          <a:xfrm>
            <a:off x="4943873" y="5229201"/>
            <a:ext cx="251237" cy="492035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Arc 48">
            <a:extLst>
              <a:ext uri="{FF2B5EF4-FFF2-40B4-BE49-F238E27FC236}">
                <a16:creationId xmlns:a16="http://schemas.microsoft.com/office/drawing/2014/main" id="{C8D67D0E-C16D-41F8-8443-F033E57471E8}"/>
              </a:ext>
            </a:extLst>
          </p:cNvPr>
          <p:cNvSpPr/>
          <p:nvPr/>
        </p:nvSpPr>
        <p:spPr>
          <a:xfrm>
            <a:off x="6888089" y="4725145"/>
            <a:ext cx="251237" cy="492035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49">
            <a:extLst>
              <a:ext uri="{FF2B5EF4-FFF2-40B4-BE49-F238E27FC236}">
                <a16:creationId xmlns:a16="http://schemas.microsoft.com/office/drawing/2014/main" id="{CF0FD2A5-5207-474D-A6F1-C8226F07FF35}"/>
              </a:ext>
            </a:extLst>
          </p:cNvPr>
          <p:cNvSpPr txBox="1"/>
          <p:nvPr/>
        </p:nvSpPr>
        <p:spPr>
          <a:xfrm>
            <a:off x="5159896" y="5301209"/>
            <a:ext cx="9997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9264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6" grpId="0"/>
      <p:bldP spid="27" grpId="0"/>
      <p:bldP spid="28" grpId="0" animBg="1"/>
      <p:bldP spid="29" grpId="0" animBg="1"/>
      <p:bldP spid="3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Roots of Polynomials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6875" y="1393372"/>
            <a:ext cx="3871776" cy="478359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There are some expressions relating to roots of polynomials that you should </a:t>
            </a:r>
            <a:r>
              <a:rPr lang="en-US" sz="1600" b="1" dirty="0" err="1">
                <a:latin typeface="Comic Sans MS" panose="030F0702030302020204" pitchFamily="66" charset="0"/>
              </a:rPr>
              <a:t>familiarise</a:t>
            </a:r>
            <a:r>
              <a:rPr lang="en-US" sz="1600" b="1" dirty="0">
                <a:latin typeface="Comic Sans MS" panose="030F0702030302020204" pitchFamily="66" charset="0"/>
              </a:rPr>
              <a:t> yourself with…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You could do a similar expansion for the squares of the roots of a quartic equation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5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4D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E476EC7-86E6-4A0E-BE87-216181C2E30D}"/>
              </a:ext>
            </a:extLst>
          </p:cNvPr>
          <p:cNvSpPr txBox="1"/>
          <p:nvPr/>
        </p:nvSpPr>
        <p:spPr>
          <a:xfrm>
            <a:off x="4511825" y="3429000"/>
            <a:ext cx="30380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u="sng" dirty="0">
                <a:latin typeface="Comic Sans MS" panose="030F0702030302020204" pitchFamily="66" charset="0"/>
              </a:rPr>
              <a:t>Rules for the sums of squares</a:t>
            </a:r>
            <a:endParaRPr lang="en-GB" sz="1600" u="sng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3A162CD0-80AA-4D76-8667-97E18648E128}"/>
                  </a:ext>
                </a:extLst>
              </p:cNvPr>
              <p:cNvSpPr txBox="1"/>
              <p:nvPr/>
            </p:nvSpPr>
            <p:spPr>
              <a:xfrm>
                <a:off x="4727848" y="4221089"/>
                <a:ext cx="2736304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</m:d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𝛼𝛽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3A162CD0-80AA-4D76-8667-97E18648E1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7848" y="4221089"/>
                <a:ext cx="2736304" cy="276999"/>
              </a:xfrm>
              <a:prstGeom prst="rect">
                <a:avLst/>
              </a:prstGeom>
              <a:blipFill>
                <a:blip r:embed="rId2"/>
                <a:stretch>
                  <a:fillRect r="-1389" b="-304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3D8E00F3-0A93-4883-9C5A-A12DAC689201}"/>
                  </a:ext>
                </a:extLst>
              </p:cNvPr>
              <p:cNvSpPr txBox="1"/>
              <p:nvPr/>
            </p:nvSpPr>
            <p:spPr>
              <a:xfrm>
                <a:off x="3935760" y="4941169"/>
                <a:ext cx="489480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𝛾</m:t>
                              </m:r>
                            </m:e>
                          </m:d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−2(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𝛽𝛾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𝛾𝛼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3D8E00F3-0A93-4883-9C5A-A12DAC6892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5760" y="4941169"/>
                <a:ext cx="4894802" cy="276999"/>
              </a:xfrm>
              <a:prstGeom prst="rect">
                <a:avLst/>
              </a:prstGeom>
              <a:blipFill>
                <a:blip r:embed="rId3"/>
                <a:stretch>
                  <a:fillRect t="-4348" r="-1295" b="-347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BBC0734B-01CC-43E0-BD13-3EBB80D485DA}"/>
                  </a:ext>
                </a:extLst>
              </p:cNvPr>
              <p:cNvSpPr txBox="1"/>
              <p:nvPr/>
            </p:nvSpPr>
            <p:spPr>
              <a:xfrm>
                <a:off x="2783632" y="5733257"/>
                <a:ext cx="7344816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𝛿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𝛾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𝛿</m:t>
                              </m:r>
                            </m:e>
                          </m:d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−2(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𝛼𝛾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𝛼𝛿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𝛽𝛾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𝛽𝛿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𝛾𝛿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BBC0734B-01CC-43E0-BD13-3EBB80D485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3632" y="5733257"/>
                <a:ext cx="7344816" cy="276999"/>
              </a:xfrm>
              <a:prstGeom prst="rect">
                <a:avLst/>
              </a:prstGeom>
              <a:blipFill>
                <a:blip r:embed="rId4"/>
                <a:stretch>
                  <a:fillRect l="-517" r="-1207" b="-304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60EE8F4-9547-4E91-8308-714690B2E7F1}"/>
              </a:ext>
            </a:extLst>
          </p:cNvPr>
          <p:cNvSpPr txBox="1"/>
          <p:nvPr/>
        </p:nvSpPr>
        <p:spPr>
          <a:xfrm>
            <a:off x="1631504" y="4149080"/>
            <a:ext cx="11624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u="sng" dirty="0">
                <a:latin typeface="Comic Sans MS" panose="030F0702030302020204" pitchFamily="66" charset="0"/>
              </a:rPr>
              <a:t>Quadratic</a:t>
            </a:r>
            <a:endParaRPr lang="en-GB" sz="1600" u="sng" dirty="0">
              <a:latin typeface="Comic Sans MS" panose="030F0702030302020204" pitchFamily="66" charset="0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88DF2EE-092B-49DC-B33C-EC67A28AB51D}"/>
              </a:ext>
            </a:extLst>
          </p:cNvPr>
          <p:cNvSpPr txBox="1"/>
          <p:nvPr/>
        </p:nvSpPr>
        <p:spPr>
          <a:xfrm>
            <a:off x="1847529" y="4869160"/>
            <a:ext cx="7008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u="sng" dirty="0">
                <a:latin typeface="Comic Sans MS" panose="030F0702030302020204" pitchFamily="66" charset="0"/>
              </a:rPr>
              <a:t>Cubic</a:t>
            </a:r>
            <a:endParaRPr lang="en-GB" sz="1600" u="sng" dirty="0">
              <a:latin typeface="Comic Sans MS" panose="030F0702030302020204" pitchFamily="66" charset="0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823A122-B2C0-4CDD-85F4-4A2CED882781}"/>
              </a:ext>
            </a:extLst>
          </p:cNvPr>
          <p:cNvSpPr txBox="1"/>
          <p:nvPr/>
        </p:nvSpPr>
        <p:spPr>
          <a:xfrm>
            <a:off x="1775521" y="5661248"/>
            <a:ext cx="9364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u="sng" dirty="0">
                <a:latin typeface="Comic Sans MS" panose="030F0702030302020204" pitchFamily="66" charset="0"/>
              </a:rPr>
              <a:t>Quartic</a:t>
            </a:r>
            <a:endParaRPr lang="en-GB" sz="1600" u="sng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1406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Roots of Polynomials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6875" y="1393372"/>
            <a:ext cx="3871776" cy="478359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There are some expressions relating to roots of polynomials that you should </a:t>
            </a:r>
            <a:r>
              <a:rPr lang="en-US" sz="1600" b="1" dirty="0" err="1">
                <a:latin typeface="Comic Sans MS" panose="030F0702030302020204" pitchFamily="66" charset="0"/>
              </a:rPr>
              <a:t>familiarise</a:t>
            </a:r>
            <a:r>
              <a:rPr lang="en-US" sz="1600" b="1" dirty="0">
                <a:latin typeface="Comic Sans MS" panose="030F0702030302020204" pitchFamily="66" charset="0"/>
              </a:rPr>
              <a:t> yourself with…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You could do a similar expansion for the squares of the cubes of equations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E476EC7-86E6-4A0E-BE87-216181C2E30D}"/>
              </a:ext>
            </a:extLst>
          </p:cNvPr>
          <p:cNvSpPr txBox="1"/>
          <p:nvPr/>
        </p:nvSpPr>
        <p:spPr>
          <a:xfrm>
            <a:off x="4602641" y="3356992"/>
            <a:ext cx="28536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u="sng" dirty="0">
                <a:latin typeface="Comic Sans MS" panose="030F0702030302020204" pitchFamily="66" charset="0"/>
              </a:rPr>
              <a:t>Rules for the sums of cubes</a:t>
            </a:r>
            <a:endParaRPr lang="en-GB" sz="1600" u="sng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3A162CD0-80AA-4D76-8667-97E18648E128}"/>
                  </a:ext>
                </a:extLst>
              </p:cNvPr>
              <p:cNvSpPr txBox="1"/>
              <p:nvPr/>
            </p:nvSpPr>
            <p:spPr>
              <a:xfrm>
                <a:off x="4295801" y="4149081"/>
                <a:ext cx="3528391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</m:d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3A162CD0-80AA-4D76-8667-97E18648E1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5801" y="4149081"/>
                <a:ext cx="3528391" cy="276999"/>
              </a:xfrm>
              <a:prstGeom prst="rect">
                <a:avLst/>
              </a:prstGeom>
              <a:blipFill>
                <a:blip r:embed="rId2"/>
                <a:stretch>
                  <a:fillRect t="-4348" r="-717" b="-304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3D8E00F3-0A93-4883-9C5A-A12DAC689201}"/>
                  </a:ext>
                </a:extLst>
              </p:cNvPr>
              <p:cNvSpPr txBox="1"/>
              <p:nvPr/>
            </p:nvSpPr>
            <p:spPr>
              <a:xfrm>
                <a:off x="2999656" y="4869161"/>
                <a:ext cx="686572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𝛾</m:t>
                              </m:r>
                            </m:e>
                          </m:d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−3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</m:d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𝛼𝛽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𝛽𝛾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𝛾𝛼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+3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𝛼𝛽𝛾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3D8E00F3-0A93-4883-9C5A-A12DAC6892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9656" y="4869161"/>
                <a:ext cx="6865726" cy="276999"/>
              </a:xfrm>
              <a:prstGeom prst="rect">
                <a:avLst/>
              </a:prstGeom>
              <a:blipFill>
                <a:blip r:embed="rId3"/>
                <a:stretch>
                  <a:fillRect r="-554" b="-347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60EE8F4-9547-4E91-8308-714690B2E7F1}"/>
              </a:ext>
            </a:extLst>
          </p:cNvPr>
          <p:cNvSpPr txBox="1"/>
          <p:nvPr/>
        </p:nvSpPr>
        <p:spPr>
          <a:xfrm>
            <a:off x="1630149" y="4077072"/>
            <a:ext cx="11624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u="sng" dirty="0">
                <a:latin typeface="Comic Sans MS" panose="030F0702030302020204" pitchFamily="66" charset="0"/>
              </a:rPr>
              <a:t>Quadratic</a:t>
            </a:r>
            <a:endParaRPr lang="en-GB" sz="1600" u="sng" dirty="0">
              <a:latin typeface="Comic Sans MS" panose="030F0702030302020204" pitchFamily="66" charset="0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88DF2EE-092B-49DC-B33C-EC67A28AB51D}"/>
              </a:ext>
            </a:extLst>
          </p:cNvPr>
          <p:cNvSpPr txBox="1"/>
          <p:nvPr/>
        </p:nvSpPr>
        <p:spPr>
          <a:xfrm>
            <a:off x="1846174" y="4797152"/>
            <a:ext cx="7008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u="sng" dirty="0">
                <a:latin typeface="Comic Sans MS" panose="030F0702030302020204" pitchFamily="66" charset="0"/>
              </a:rPr>
              <a:t>Cubic</a:t>
            </a:r>
            <a:endParaRPr lang="en-GB" sz="1600" u="sng" dirty="0">
              <a:latin typeface="Comic Sans MS" panose="030F0702030302020204" pitchFamily="66" charset="0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F986960-B4F9-4B55-928B-437FF7DCE9C7}"/>
              </a:ext>
            </a:extLst>
          </p:cNvPr>
          <p:cNvSpPr txBox="1"/>
          <p:nvPr/>
        </p:nvSpPr>
        <p:spPr>
          <a:xfrm>
            <a:off x="10173955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4D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02204AD-43E6-4784-BAF4-871B52BB6D6F}"/>
              </a:ext>
            </a:extLst>
          </p:cNvPr>
          <p:cNvSpPr txBox="1"/>
          <p:nvPr/>
        </p:nvSpPr>
        <p:spPr>
          <a:xfrm>
            <a:off x="2567609" y="5733256"/>
            <a:ext cx="71416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Fortunately, the sum of cubes of a quartic is not required!</a:t>
            </a:r>
            <a:endParaRPr lang="en-GB" sz="2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1570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9" grpId="0"/>
      <p:bldP spid="10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Roots of Polynomials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666875" y="1393372"/>
                <a:ext cx="3871776" cy="4783591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There are some expressions relating to roots of polynomials that you should </a:t>
                </a:r>
                <a:r>
                  <a:rPr lang="en-US" sz="1600" b="1" dirty="0" err="1">
                    <a:latin typeface="Comic Sans MS" panose="030F0702030302020204" pitchFamily="66" charset="0"/>
                  </a:rPr>
                  <a:t>familiarise</a:t>
                </a:r>
                <a:r>
                  <a:rPr lang="en-US" sz="1600" b="1" dirty="0">
                    <a:latin typeface="Comic Sans MS" panose="030F0702030302020204" pitchFamily="66" charset="0"/>
                  </a:rPr>
                  <a:t> yourself with…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three roots of a cubic equation are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𝛼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𝛽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𝛾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. Given that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𝛼𝛽𝛾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=4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𝛼𝛽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𝛽𝛾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𝛾𝛼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=−5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𝛼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𝛽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𝛾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=3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find the value of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𝛼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+3</m:t>
                        </m:r>
                      </m:e>
                    </m:d>
                    <m:d>
                      <m:dPr>
                        <m:ctrlP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𝛽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+3</m:t>
                        </m:r>
                      </m:e>
                    </m:d>
                    <m:d>
                      <m:dPr>
                        <m:ctrlP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𝛾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+3</m:t>
                        </m:r>
                      </m:e>
                    </m:d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. 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66875" y="1393372"/>
                <a:ext cx="3871776" cy="4783591"/>
              </a:xfrm>
              <a:blipFill>
                <a:blip r:embed="rId2"/>
                <a:stretch>
                  <a:fillRect t="-796" r="-19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F986960-B4F9-4B55-928B-437FF7DCE9C7}"/>
              </a:ext>
            </a:extLst>
          </p:cNvPr>
          <p:cNvSpPr txBox="1"/>
          <p:nvPr/>
        </p:nvSpPr>
        <p:spPr>
          <a:xfrm>
            <a:off x="10173955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テキスト ボックス 3">
                <a:extLst>
                  <a:ext uri="{FF2B5EF4-FFF2-40B4-BE49-F238E27FC236}">
                    <a16:creationId xmlns:a16="http://schemas.microsoft.com/office/drawing/2014/main" id="{64957B15-0532-4C9B-AE9F-974F85BBABA0}"/>
                  </a:ext>
                </a:extLst>
              </p:cNvPr>
              <p:cNvSpPr txBox="1"/>
              <p:nvPr/>
            </p:nvSpPr>
            <p:spPr>
              <a:xfrm>
                <a:off x="2207569" y="3717033"/>
                <a:ext cx="200785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𝛼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+3</m:t>
                          </m:r>
                        </m:e>
                      </m:d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𝛽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+3</m:t>
                          </m:r>
                        </m:e>
                      </m:d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𝛾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+3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" name="テキスト ボックス 3">
                <a:extLst>
                  <a:ext uri="{FF2B5EF4-FFF2-40B4-BE49-F238E27FC236}">
                    <a16:creationId xmlns:a16="http://schemas.microsoft.com/office/drawing/2014/main" id="{64957B15-0532-4C9B-AE9F-974F85BBAB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7569" y="3717033"/>
                <a:ext cx="2007857" cy="246221"/>
              </a:xfrm>
              <a:prstGeom prst="rect">
                <a:avLst/>
              </a:prstGeom>
              <a:blipFill>
                <a:blip r:embed="rId3"/>
                <a:stretch>
                  <a:fillRect b="-2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498D99FC-D7EF-449B-94BC-B7AE11410B2B}"/>
                  </a:ext>
                </a:extLst>
              </p:cNvPr>
              <p:cNvSpPr txBox="1"/>
              <p:nvPr/>
            </p:nvSpPr>
            <p:spPr>
              <a:xfrm>
                <a:off x="2207569" y="4221089"/>
                <a:ext cx="434753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𝛼𝛽𝛾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+3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+3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𝛼𝛾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+9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+3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𝛽𝛾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+9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+9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+27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498D99FC-D7EF-449B-94BC-B7AE11410B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7569" y="4221089"/>
                <a:ext cx="4347537" cy="246221"/>
              </a:xfrm>
              <a:prstGeom prst="rect">
                <a:avLst/>
              </a:prstGeom>
              <a:blipFill>
                <a:blip r:embed="rId4"/>
                <a:stretch>
                  <a:fillRect r="-583" b="-238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A6C73996-7051-4A47-BC34-1ACE60EAF907}"/>
                  </a:ext>
                </a:extLst>
              </p:cNvPr>
              <p:cNvSpPr txBox="1"/>
              <p:nvPr/>
            </p:nvSpPr>
            <p:spPr>
              <a:xfrm>
                <a:off x="2207569" y="4725145"/>
                <a:ext cx="423250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𝛼𝛽𝛾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+3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𝛼𝛽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+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𝛼𝛾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+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𝛽𝛾</m:t>
                          </m:r>
                        </m:e>
                      </m:d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+9(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)+27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A6C73996-7051-4A47-BC34-1ACE60EAF9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7569" y="4725145"/>
                <a:ext cx="4232505" cy="246221"/>
              </a:xfrm>
              <a:prstGeom prst="rect">
                <a:avLst/>
              </a:prstGeom>
              <a:blipFill>
                <a:blip r:embed="rId5"/>
                <a:stretch>
                  <a:fillRect r="-599" b="-368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BD90730C-0D9E-40CB-BA06-A27FFF705895}"/>
                  </a:ext>
                </a:extLst>
              </p:cNvPr>
              <p:cNvSpPr txBox="1"/>
              <p:nvPr/>
            </p:nvSpPr>
            <p:spPr>
              <a:xfrm>
                <a:off x="2207568" y="5229201"/>
                <a:ext cx="245330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(4)+3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−5</m:t>
                          </m:r>
                        </m:e>
                      </m:d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+9(3)+27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BD90730C-0D9E-40CB-BA06-A27FFF7058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7568" y="5229201"/>
                <a:ext cx="2453300" cy="246221"/>
              </a:xfrm>
              <a:prstGeom prst="rect">
                <a:avLst/>
              </a:prstGeom>
              <a:blipFill>
                <a:blip r:embed="rId6"/>
                <a:stretch>
                  <a:fillRect l="-515" r="-1546" b="-3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61B89649-0A7D-4437-BF01-E1B0D0ABA136}"/>
                  </a:ext>
                </a:extLst>
              </p:cNvPr>
              <p:cNvSpPr txBox="1"/>
              <p:nvPr/>
            </p:nvSpPr>
            <p:spPr>
              <a:xfrm>
                <a:off x="2207569" y="5733257"/>
                <a:ext cx="48500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=43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61B89649-0A7D-4437-BF01-E1B0D0ABA1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7569" y="5733257"/>
                <a:ext cx="485005" cy="246221"/>
              </a:xfrm>
              <a:prstGeom prst="rect">
                <a:avLst/>
              </a:prstGeom>
              <a:blipFill>
                <a:blip r:embed="rId7"/>
                <a:stretch>
                  <a:fillRect l="-5128" r="-7692" b="-47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49">
            <a:extLst>
              <a:ext uri="{FF2B5EF4-FFF2-40B4-BE49-F238E27FC236}">
                <a16:creationId xmlns:a16="http://schemas.microsoft.com/office/drawing/2014/main" id="{C0B24C66-E37C-4FEB-B430-F9C5D44BF003}"/>
              </a:ext>
            </a:extLst>
          </p:cNvPr>
          <p:cNvSpPr txBox="1"/>
          <p:nvPr/>
        </p:nvSpPr>
        <p:spPr>
          <a:xfrm>
            <a:off x="6672064" y="3933057"/>
            <a:ext cx="18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Expand brackets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Arc 48">
            <a:extLst>
              <a:ext uri="{FF2B5EF4-FFF2-40B4-BE49-F238E27FC236}">
                <a16:creationId xmlns:a16="http://schemas.microsoft.com/office/drawing/2014/main" id="{5EB62956-C33B-4E2F-8037-5F80F367D6DB}"/>
              </a:ext>
            </a:extLst>
          </p:cNvPr>
          <p:cNvSpPr/>
          <p:nvPr/>
        </p:nvSpPr>
        <p:spPr>
          <a:xfrm>
            <a:off x="6528049" y="3861049"/>
            <a:ext cx="251237" cy="492035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49">
            <a:extLst>
              <a:ext uri="{FF2B5EF4-FFF2-40B4-BE49-F238E27FC236}">
                <a16:creationId xmlns:a16="http://schemas.microsoft.com/office/drawing/2014/main" id="{72FB9F1B-47EB-450A-9C72-2D7516F6D5E3}"/>
              </a:ext>
            </a:extLst>
          </p:cNvPr>
          <p:cNvSpPr txBox="1"/>
          <p:nvPr/>
        </p:nvSpPr>
        <p:spPr>
          <a:xfrm>
            <a:off x="6816080" y="4437113"/>
            <a:ext cx="19442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Factorise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some parts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Arc 48">
            <a:extLst>
              <a:ext uri="{FF2B5EF4-FFF2-40B4-BE49-F238E27FC236}">
                <a16:creationId xmlns:a16="http://schemas.microsoft.com/office/drawing/2014/main" id="{B811E16D-6B52-4F03-8AC0-811EB73D88BC}"/>
              </a:ext>
            </a:extLst>
          </p:cNvPr>
          <p:cNvSpPr/>
          <p:nvPr/>
        </p:nvSpPr>
        <p:spPr>
          <a:xfrm>
            <a:off x="6528049" y="4365105"/>
            <a:ext cx="251237" cy="492035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49">
            <a:extLst>
              <a:ext uri="{FF2B5EF4-FFF2-40B4-BE49-F238E27FC236}">
                <a16:creationId xmlns:a16="http://schemas.microsoft.com/office/drawing/2014/main" id="{C330E67D-4EC0-4A7B-8F33-2AB42A217A45}"/>
              </a:ext>
            </a:extLst>
          </p:cNvPr>
          <p:cNvSpPr txBox="1"/>
          <p:nvPr/>
        </p:nvSpPr>
        <p:spPr>
          <a:xfrm>
            <a:off x="6528048" y="4941169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3" name="Arc 48">
            <a:extLst>
              <a:ext uri="{FF2B5EF4-FFF2-40B4-BE49-F238E27FC236}">
                <a16:creationId xmlns:a16="http://schemas.microsoft.com/office/drawing/2014/main" id="{3CAB6C64-EDF3-45DC-936C-02C69C1EE1BC}"/>
              </a:ext>
            </a:extLst>
          </p:cNvPr>
          <p:cNvSpPr/>
          <p:nvPr/>
        </p:nvSpPr>
        <p:spPr>
          <a:xfrm>
            <a:off x="6384033" y="4869161"/>
            <a:ext cx="251237" cy="492035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49">
            <a:extLst>
              <a:ext uri="{FF2B5EF4-FFF2-40B4-BE49-F238E27FC236}">
                <a16:creationId xmlns:a16="http://schemas.microsoft.com/office/drawing/2014/main" id="{B9FA31DD-C93E-488A-96E5-6BFA23CF5A6C}"/>
              </a:ext>
            </a:extLst>
          </p:cNvPr>
          <p:cNvSpPr txBox="1"/>
          <p:nvPr/>
        </p:nvSpPr>
        <p:spPr>
          <a:xfrm>
            <a:off x="4727848" y="5445225"/>
            <a:ext cx="11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Arc 48">
            <a:extLst>
              <a:ext uri="{FF2B5EF4-FFF2-40B4-BE49-F238E27FC236}">
                <a16:creationId xmlns:a16="http://schemas.microsoft.com/office/drawing/2014/main" id="{DC14974B-95BE-45B5-856C-9CA6401F38A8}"/>
              </a:ext>
            </a:extLst>
          </p:cNvPr>
          <p:cNvSpPr/>
          <p:nvPr/>
        </p:nvSpPr>
        <p:spPr>
          <a:xfrm>
            <a:off x="4583833" y="5373217"/>
            <a:ext cx="251237" cy="492035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4746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4" grpId="0"/>
      <p:bldP spid="15" grpId="0"/>
      <p:bldP spid="16" grpId="0"/>
      <p:bldP spid="17" grpId="0"/>
      <p:bldP spid="18" grpId="0"/>
      <p:bldP spid="19" grpId="0" animBg="1"/>
      <p:bldP spid="20" grpId="0"/>
      <p:bldP spid="21" grpId="0" animBg="1"/>
      <p:bldP spid="22" grpId="0"/>
      <p:bldP spid="23" grpId="0" animBg="1"/>
      <p:bldP spid="24" grpId="0"/>
      <p:bldP spid="2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Roots of Polynomials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666875" y="1393372"/>
                <a:ext cx="3871776" cy="4783591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If you know the sums and products of the roots of a polynomial, it is possible to find the equation of a second polynomial whose roots are a linear transformation of the first…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For example, if the roots of a cubic equation are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𝛼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𝛽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𝛾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you need to be able to find the equation with roots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𝛼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+2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𝛽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+2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𝛾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+2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or the equation with roots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3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𝛼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3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𝛽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3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𝛾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.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66875" y="1393372"/>
                <a:ext cx="3871776" cy="4783591"/>
              </a:xfrm>
              <a:blipFill>
                <a:blip r:embed="rId2"/>
                <a:stretch>
                  <a:fillRect l="-327" t="-796" r="-19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F986960-B4F9-4B55-928B-437FF7DCE9C7}"/>
              </a:ext>
            </a:extLst>
          </p:cNvPr>
          <p:cNvSpPr txBox="1"/>
          <p:nvPr/>
        </p:nvSpPr>
        <p:spPr>
          <a:xfrm>
            <a:off x="10173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4E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09681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990912" y="976969"/>
            <a:ext cx="10691345" cy="523220"/>
            <a:chOff x="0" y="13335"/>
            <a:chExt cx="9144218" cy="930168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1" cy="93016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18225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2800" dirty="0">
                  <a:latin typeface="+mj-lt"/>
                </a:rPr>
                <a:t>Exercise 4D</a:t>
              </a:r>
              <a:endParaRPr lang="en-GB" sz="28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1213403" y="1385253"/>
            <a:ext cx="92621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Pearson Further Core Mathematics Year 1/AS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990913" y="1955559"/>
            <a:ext cx="1069242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1334917" y="2485895"/>
            <a:ext cx="85885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Complete before the lesson		</a:t>
            </a:r>
            <a:r>
              <a:rPr lang="en-US" dirty="0" smtClean="0"/>
              <a:t>Q2-4</a:t>
            </a:r>
            <a:endParaRPr lang="en-US" dirty="0"/>
          </a:p>
          <a:p>
            <a:endParaRPr lang="en-US" dirty="0"/>
          </a:p>
          <a:p>
            <a:r>
              <a:rPr lang="en-US" dirty="0"/>
              <a:t>In Class:			</a:t>
            </a:r>
          </a:p>
          <a:p>
            <a:r>
              <a:rPr lang="en-US" dirty="0">
                <a:solidFill>
                  <a:srgbClr val="00B050"/>
                </a:solidFill>
              </a:rPr>
              <a:t>Green</a:t>
            </a:r>
            <a:r>
              <a:rPr lang="en-US" dirty="0"/>
              <a:t>					</a:t>
            </a:r>
            <a:r>
              <a:rPr lang="en-US" dirty="0" smtClean="0"/>
              <a:t>Q5-7</a:t>
            </a:r>
            <a:endParaRPr lang="en-US" dirty="0"/>
          </a:p>
          <a:p>
            <a:r>
              <a:rPr lang="en-US" dirty="0">
                <a:solidFill>
                  <a:schemeClr val="accent6"/>
                </a:solidFill>
              </a:rPr>
              <a:t>Amber</a:t>
            </a:r>
            <a:r>
              <a:rPr lang="en-US" dirty="0"/>
              <a:t> 					</a:t>
            </a:r>
            <a:r>
              <a:rPr lang="en-US" dirty="0" smtClean="0"/>
              <a:t>Q8-10</a:t>
            </a:r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Red</a:t>
            </a:r>
            <a:r>
              <a:rPr lang="en-US" dirty="0"/>
              <a:t>				</a:t>
            </a:r>
            <a:r>
              <a:rPr lang="en-US"/>
              <a:t>	</a:t>
            </a:r>
            <a:r>
              <a:rPr lang="en-US" smtClean="0"/>
              <a:t>Q11-16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1767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489</Words>
  <Application>Microsoft Office PowerPoint</Application>
  <PresentationFormat>Widescreen</PresentationFormat>
  <Paragraphs>104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Comic Sans MS</vt:lpstr>
      <vt:lpstr>Wingdings</vt:lpstr>
      <vt:lpstr>Office Theme</vt:lpstr>
      <vt:lpstr>Roots of Polynomials</vt:lpstr>
      <vt:lpstr>Roots of Polynomials</vt:lpstr>
      <vt:lpstr>Roots of Polynomials</vt:lpstr>
      <vt:lpstr>Roots of Polynomials</vt:lpstr>
      <vt:lpstr>Roots of Polynomials</vt:lpstr>
      <vt:lpstr>Roots of Polynomials</vt:lpstr>
      <vt:lpstr>Roots of Polynomials</vt:lpstr>
      <vt:lpstr>Roots of Polynomials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Roots of Polynomials</dc:title>
  <dc:creator>Richard Lawton</dc:creator>
  <cp:lastModifiedBy>Richard Lawton</cp:lastModifiedBy>
  <cp:revision>3</cp:revision>
  <dcterms:created xsi:type="dcterms:W3CDTF">2019-08-06T16:32:53Z</dcterms:created>
  <dcterms:modified xsi:type="dcterms:W3CDTF">2019-08-26T03:26:59Z</dcterms:modified>
</cp:coreProperties>
</file>