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694" r:id="rId2"/>
    <p:sldId id="692" r:id="rId3"/>
    <p:sldId id="695" r:id="rId4"/>
    <p:sldId id="693" r:id="rId5"/>
    <p:sldId id="687" r:id="rId6"/>
    <p:sldId id="688" r:id="rId7"/>
    <p:sldId id="691" r:id="rId8"/>
    <p:sldId id="690" r:id="rId9"/>
    <p:sldId id="696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407" autoAdjust="0"/>
    <p:restoredTop sz="88534" autoAdjust="0"/>
  </p:normalViewPr>
  <p:slideViewPr>
    <p:cSldViewPr>
      <p:cViewPr varScale="1">
        <p:scale>
          <a:sx n="67" d="100"/>
          <a:sy n="67" d="100"/>
        </p:scale>
        <p:origin x="1528" y="168"/>
      </p:cViewPr>
      <p:guideLst>
        <p:guide orient="horz" pos="2160"/>
        <p:guide pos="2880"/>
      </p:guideLst>
    </p:cSldViewPr>
  </p:slideViewPr>
  <p:notesTextViewPr>
    <p:cViewPr>
      <p:scale>
        <a:sx n="150" d="100"/>
        <a:sy n="15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E87F4A-DD11-41AF-8B76-F2E5B6202836}" type="datetimeFigureOut">
              <a:rPr lang="en-GB" smtClean="0"/>
              <a:pPr/>
              <a:t>14/09/2019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2F2399-CD51-4C4C-BC34-03B9F40F9CF8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474507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14/09/2019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816114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14/09/2019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23399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14/09/2019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622113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14/09/2019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751718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14/09/2019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32520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14/09/2019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661724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14/09/2019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200525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14/09/2019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089123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14/09/2019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93369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14/09/2019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971285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14/09/2019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664966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9AFE4D-3339-4F90-AB07-DAB31D79E32A}" type="datetimeFigureOut">
              <a:rPr lang="en-GB" smtClean="0"/>
              <a:pPr/>
              <a:t>14/09/2019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967452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1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png"/><Relationship Id="rId5" Type="http://schemas.openxmlformats.org/officeDocument/2006/relationships/image" Target="../media/image4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0.png"/><Relationship Id="rId2" Type="http://schemas.openxmlformats.org/officeDocument/2006/relationships/image" Target="../media/image6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png"/><Relationship Id="rId5" Type="http://schemas.openxmlformats.org/officeDocument/2006/relationships/image" Target="../media/image90.png"/><Relationship Id="rId4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1.png"/><Relationship Id="rId7" Type="http://schemas.openxmlformats.org/officeDocument/2006/relationships/image" Target="../media/image15.png"/><Relationship Id="rId2" Type="http://schemas.openxmlformats.org/officeDocument/2006/relationships/image" Target="../media/image10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0.png"/><Relationship Id="rId3" Type="http://schemas.openxmlformats.org/officeDocument/2006/relationships/image" Target="../media/image17.png"/><Relationship Id="rId7" Type="http://schemas.openxmlformats.org/officeDocument/2006/relationships/image" Target="../media/image21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0.png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9DE21266-E977-4E7F-8B7E-66942F8F50B7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1DCD659B-9B0F-4736-B272-47379BEFFD3A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Year 1 Pure Mathematics</a:t>
              </a:r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694170A7-F542-433D-AE47-C7A950C348C9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0" y="764704"/>
            <a:ext cx="9142856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0" b="1" dirty="0"/>
              <a:t>Trigonometric Identities </a:t>
            </a:r>
          </a:p>
          <a:p>
            <a:pPr algn="ctr"/>
            <a:r>
              <a:rPr lang="en-GB" sz="6000" b="1" dirty="0"/>
              <a:t>and Equations</a:t>
            </a:r>
          </a:p>
          <a:p>
            <a:pPr algn="ctr"/>
            <a:r>
              <a:rPr lang="en-GB" sz="8000" dirty="0"/>
              <a:t>- </a:t>
            </a:r>
            <a:r>
              <a:rPr lang="en-GB" sz="6000" dirty="0"/>
              <a:t>Trigonometric Identities</a:t>
            </a:r>
          </a:p>
          <a:p>
            <a:pPr algn="ctr"/>
            <a:endParaRPr lang="en-GB" sz="1400" dirty="0"/>
          </a:p>
          <a:p>
            <a:pPr algn="ctr"/>
            <a:r>
              <a:rPr lang="en-GB" sz="8000" dirty="0"/>
              <a:t>Chapter 10</a:t>
            </a:r>
            <a:endParaRPr lang="en-GB" sz="5400" dirty="0"/>
          </a:p>
          <a:p>
            <a:pPr algn="ctr"/>
            <a:r>
              <a:rPr lang="en-GB" sz="8000" dirty="0"/>
              <a:t>(Part 1 of 4)</a:t>
            </a:r>
          </a:p>
        </p:txBody>
      </p:sp>
    </p:spTree>
    <p:extLst>
      <p:ext uri="{BB962C8B-B14F-4D97-AF65-F5344CB8AC3E}">
        <p14:creationId xmlns:p14="http://schemas.microsoft.com/office/powerpoint/2010/main" val="9791762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746701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/>
              <a:t>You need to memories the follow two identities: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17573" y="5661248"/>
                <a:ext cx="9144000" cy="1077218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GB" sz="3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≡</m:t>
                    </m:r>
                  </m:oMath>
                </a14:m>
                <a:r>
                  <a:rPr lang="en-GB" sz="3200" b="1" dirty="0">
                    <a:solidFill>
                      <a:schemeClr val="tx1"/>
                    </a:solidFill>
                  </a:rPr>
                  <a:t> </a:t>
                </a:r>
                <a:r>
                  <a:rPr lang="en-GB" sz="3200" dirty="0">
                    <a:solidFill>
                      <a:schemeClr val="tx1"/>
                    </a:solidFill>
                  </a:rPr>
                  <a:t>means ‘equivalent to’ </a:t>
                </a:r>
              </a:p>
              <a:p>
                <a:pPr algn="ctr"/>
                <a:r>
                  <a:rPr lang="en-GB" sz="3200" dirty="0">
                    <a:solidFill>
                      <a:schemeClr val="tx1"/>
                    </a:solidFill>
                  </a:rPr>
                  <a:t>LHS is </a:t>
                </a:r>
                <a:r>
                  <a:rPr lang="en-GB" sz="3200" b="1" u="sng" dirty="0">
                    <a:solidFill>
                      <a:schemeClr val="tx1"/>
                    </a:solidFill>
                  </a:rPr>
                  <a:t>always</a:t>
                </a:r>
                <a:r>
                  <a:rPr lang="en-GB" sz="3200" dirty="0">
                    <a:solidFill>
                      <a:schemeClr val="tx1"/>
                    </a:solidFill>
                  </a:rPr>
                  <a:t> equal to the RHS for all values.</a:t>
                </a: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573" y="5661248"/>
                <a:ext cx="9144000" cy="1077218"/>
              </a:xfrm>
              <a:prstGeom prst="rect">
                <a:avLst/>
              </a:prstGeom>
              <a:blipFill>
                <a:blip r:embed="rId2"/>
                <a:stretch>
                  <a:fillRect t="-6818" b="-18182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5" name="Group 4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6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b="1" dirty="0"/>
                <a:t>Trigonometry Identities </a:t>
              </a:r>
              <a:endParaRPr lang="en-GB" sz="3200" dirty="0"/>
            </a:p>
          </p:txBody>
        </p:sp>
        <p:cxnSp>
          <p:nvCxnSpPr>
            <p:cNvPr id="7" name="Straight Connector 6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/>
              <p:cNvSpPr/>
              <p:nvPr/>
            </p:nvSpPr>
            <p:spPr>
              <a:xfrm>
                <a:off x="539552" y="1412776"/>
                <a:ext cx="7632848" cy="401808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6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660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tan</m:t>
                          </m:r>
                        </m:fName>
                        <m:e>
                          <m:r>
                            <a:rPr lang="en-GB" sz="6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GB" sz="6600" b="1" i="1">
                          <a:latin typeface="Cambria Math" panose="02040503050406030204" pitchFamily="18" charset="0"/>
                        </a:rPr>
                        <m:t>≡</m:t>
                      </m:r>
                      <m:f>
                        <m:fPr>
                          <m:ctrlPr>
                            <a:rPr lang="en-GB" sz="6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unc>
                            <m:funcPr>
                              <m:ctrlPr>
                                <a:rPr lang="en-GB" sz="66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660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fName>
                            <m:e>
                              <m:r>
                                <a:rPr lang="en-GB" sz="66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num>
                        <m:den>
                          <m:func>
                            <m:funcPr>
                              <m:ctrlPr>
                                <a:rPr lang="en-GB" sz="66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660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fName>
                            <m:e>
                              <m:r>
                                <a:rPr lang="en-GB" sz="66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den>
                      </m:f>
                    </m:oMath>
                  </m:oMathPara>
                </a14:m>
                <a:endParaRPr lang="en-GB" sz="6600" dirty="0"/>
              </a:p>
              <a:p>
                <a:endParaRPr lang="en-GB" sz="6600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6600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GB" sz="6600" i="1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GB" sz="660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e>
                            <m:sup>
                              <m:r>
                                <a:rPr lang="en-GB" sz="6600" i="1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fName>
                        <m:e>
                          <m:r>
                            <a:rPr lang="en-GB" sz="6600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GB" sz="6600" i="1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unc>
                        <m:funcPr>
                          <m:ctrlPr>
                            <a:rPr lang="en-GB" sz="6600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GB" sz="6600" i="1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GB" sz="660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e>
                            <m:sup>
                              <m:r>
                                <a:rPr lang="en-GB" sz="6600" i="1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fName>
                        <m:e>
                          <m:r>
                            <a:rPr lang="en-GB" sz="6600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GB" sz="6600" b="1" i="1">
                          <a:latin typeface="Cambria Math" panose="02040503050406030204" pitchFamily="18" charset="0"/>
                        </a:rPr>
                        <m:t>≡</m:t>
                      </m:r>
                      <m:r>
                        <a:rPr lang="en-GB" sz="6600" i="1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en-GB" sz="6600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552" y="1412776"/>
                <a:ext cx="7632848" cy="401808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658506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2285630" y="980728"/>
                <a:ext cx="4182812" cy="164237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5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540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tan</m:t>
                          </m:r>
                        </m:fName>
                        <m:e>
                          <m:r>
                            <a:rPr lang="en-GB" sz="5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GB" sz="54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5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unc>
                            <m:funcPr>
                              <m:ctrlPr>
                                <a:rPr lang="en-GB" sz="5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540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fName>
                            <m:e>
                              <m:r>
                                <a:rPr lang="en-GB" sz="5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num>
                        <m:den>
                          <m:func>
                            <m:funcPr>
                              <m:ctrlPr>
                                <a:rPr lang="en-GB" sz="5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540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fName>
                            <m:e>
                              <m:r>
                                <a:rPr lang="en-GB" sz="5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den>
                      </m:f>
                    </m:oMath>
                  </m:oMathPara>
                </a14:m>
                <a:endParaRPr lang="en-GB" sz="5400" dirty="0"/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5630" y="980728"/>
                <a:ext cx="4182812" cy="164237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2123728" y="4586632"/>
                <a:ext cx="4650632" cy="164237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54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540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tan</m:t>
                          </m:r>
                        </m:fName>
                        <m:e>
                          <m:r>
                            <a:rPr lang="en-GB" sz="5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5400" b="0" i="1" baseline="3000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</m:func>
                      <m:r>
                        <a:rPr lang="en-GB" sz="54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5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unc>
                            <m:funcPr>
                              <m:ctrlPr>
                                <a:rPr lang="en-GB" sz="5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540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fName>
                            <m:e>
                              <m:r>
                                <a:rPr lang="en-GB" sz="5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5400" b="0" i="1" baseline="3000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func>
                        </m:num>
                        <m:den>
                          <m:func>
                            <m:funcPr>
                              <m:ctrlPr>
                                <a:rPr lang="en-GB" sz="5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540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fName>
                            <m:e>
                              <m:r>
                                <a:rPr lang="en-GB" sz="5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5400" b="0" i="1" baseline="3000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func>
                        </m:den>
                      </m:f>
                    </m:oMath>
                  </m:oMathPara>
                </a14:m>
                <a:endParaRPr lang="en-GB" sz="5400" dirty="0"/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23728" y="4586632"/>
                <a:ext cx="4650632" cy="164237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/>
          <p:cNvSpPr txBox="1"/>
          <p:nvPr/>
        </p:nvSpPr>
        <p:spPr>
          <a:xfrm>
            <a:off x="408638" y="3068960"/>
            <a:ext cx="832558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/>
              <a:t>From these two identities you can also get </a:t>
            </a:r>
          </a:p>
          <a:p>
            <a:pPr algn="ctr"/>
            <a:r>
              <a:rPr lang="en-GB" sz="3600" dirty="0"/>
              <a:t>(by rearranging) the following:</a:t>
            </a:r>
          </a:p>
        </p:txBody>
      </p:sp>
      <p:grpSp>
        <p:nvGrpSpPr>
          <p:cNvPr id="10" name="Group 9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11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b="1" dirty="0"/>
                <a:t>Trigonometry Identities </a:t>
              </a:r>
              <a:endParaRPr lang="en-GB" sz="3200" dirty="0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521529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1898778" y="1032621"/>
                <a:ext cx="5329216" cy="83099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4800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GB" sz="4800" i="1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GB" sz="480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e>
                            <m:sup>
                              <m:r>
                                <a:rPr lang="en-GB" sz="4800" i="1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fName>
                        <m:e>
                          <m:r>
                            <a:rPr lang="en-GB" sz="4800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GB" sz="4800" i="1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unc>
                        <m:funcPr>
                          <m:ctrlPr>
                            <a:rPr lang="en-GB" sz="4800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GB" sz="4800" i="1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GB" sz="480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e>
                            <m:sup>
                              <m:r>
                                <a:rPr lang="en-GB" sz="4800" i="1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fName>
                        <m:e>
                          <m:r>
                            <a:rPr lang="en-GB" sz="4800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GB" sz="4800" i="1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en-GB" sz="4800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98778" y="1032621"/>
                <a:ext cx="5329216" cy="83099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1907704" y="4149080"/>
                <a:ext cx="5465471" cy="83099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480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GB" sz="4800" i="1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GB" sz="480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e>
                            <m:sup>
                              <m:r>
                                <a:rPr lang="en-GB" sz="4800" i="1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fName>
                        <m:e>
                          <m:r>
                            <a:rPr lang="en-GB" sz="4800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GB" sz="480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=1 −</m:t>
                      </m:r>
                      <m:func>
                        <m:funcPr>
                          <m:ctrlPr>
                            <a:rPr lang="en-GB" sz="4800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GB" sz="4800" i="1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GB" sz="480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e>
                            <m:sup>
                              <m:r>
                                <a:rPr lang="en-GB" sz="4800" i="1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fName>
                        <m:e>
                          <m:r>
                            <a:rPr lang="en-GB" sz="4800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</m:oMath>
                  </m:oMathPara>
                </a14:m>
                <a:endParaRPr lang="en-GB" sz="4800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07704" y="4149080"/>
                <a:ext cx="5465471" cy="83099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/>
              <p:cNvSpPr/>
              <p:nvPr/>
            </p:nvSpPr>
            <p:spPr>
              <a:xfrm>
                <a:off x="1898778" y="5736887"/>
                <a:ext cx="5508752" cy="83099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480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GB" sz="4800" i="1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4800" b="0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𝑐𝑜𝑠</m:t>
                              </m:r>
                            </m:e>
                            <m:sup>
                              <m:r>
                                <a:rPr lang="en-GB" sz="4800" i="1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fName>
                        <m:e>
                          <m:r>
                            <a:rPr lang="en-GB" sz="4800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GB" sz="480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=1 −</m:t>
                      </m:r>
                      <m:func>
                        <m:funcPr>
                          <m:ctrlPr>
                            <a:rPr lang="en-GB" sz="4800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GB" sz="4800" i="1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GB" sz="4800" b="0" i="0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e>
                            <m:sup>
                              <m:r>
                                <a:rPr lang="en-GB" sz="4800" i="1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fName>
                        <m:e>
                          <m:r>
                            <a:rPr lang="en-GB" sz="4800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</m:oMath>
                  </m:oMathPara>
                </a14:m>
                <a:endParaRPr lang="en-GB" sz="4800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98778" y="5736887"/>
                <a:ext cx="5508752" cy="83099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0" name="Group 9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11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b="1" dirty="0"/>
                <a:t>Trigonometry Identities </a:t>
              </a:r>
              <a:endParaRPr lang="en-GB" sz="3200" dirty="0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13" name="TextBox 12"/>
          <p:cNvSpPr txBox="1"/>
          <p:nvPr/>
        </p:nvSpPr>
        <p:spPr>
          <a:xfrm>
            <a:off x="467544" y="2343116"/>
            <a:ext cx="832558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/>
              <a:t>From these two identities you can also get </a:t>
            </a:r>
          </a:p>
          <a:p>
            <a:pPr algn="ctr"/>
            <a:r>
              <a:rPr lang="en-GB" sz="3600" dirty="0"/>
              <a:t>(by rearranging) the following:</a:t>
            </a:r>
          </a:p>
        </p:txBody>
      </p:sp>
    </p:spTree>
    <p:extLst>
      <p:ext uri="{BB962C8B-B14F-4D97-AF65-F5344CB8AC3E}">
        <p14:creationId xmlns:p14="http://schemas.microsoft.com/office/powerpoint/2010/main" val="26569953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b="1" dirty="0"/>
                <a:t>Trigonometry Identities 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331168" y="776753"/>
                <a:ext cx="7056784" cy="595932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/>
                  <a:t>Prove that </a:t>
                </a:r>
                <a14:m>
                  <m:oMath xmlns:m="http://schemas.openxmlformats.org/officeDocument/2006/math">
                    <m:r>
                      <a:rPr lang="en-GB" sz="3200" b="1" i="1" smtClean="0">
                        <a:latin typeface="Cambria Math" panose="02040503050406030204" pitchFamily="18" charset="0"/>
                      </a:rPr>
                      <m:t>𝟏</m:t>
                    </m:r>
                    <m:r>
                      <a:rPr lang="en-GB" sz="3200" b="1" i="1" smtClean="0">
                        <a:latin typeface="Cambria Math" panose="02040503050406030204" pitchFamily="18" charset="0"/>
                      </a:rPr>
                      <m:t>−</m:t>
                    </m:r>
                    <m:func>
                      <m:funcPr>
                        <m:ctrlPr>
                          <a:rPr lang="en-GB" sz="3200" b="1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a:rPr lang="en-GB" sz="3200" b="1" i="0" smtClean="0">
                            <a:latin typeface="Cambria Math" panose="02040503050406030204" pitchFamily="18" charset="0"/>
                          </a:rPr>
                          <m:t>𝐭𝐚𝐧</m:t>
                        </m:r>
                      </m:fName>
                      <m:e>
                        <m:r>
                          <a:rPr lang="en-GB" sz="3200" b="1" i="1" smtClean="0">
                            <a:latin typeface="Cambria Math" panose="02040503050406030204" pitchFamily="18" charset="0"/>
                          </a:rPr>
                          <m:t>𝜽</m:t>
                        </m:r>
                      </m:e>
                    </m:func>
                    <m:func>
                      <m:funcPr>
                        <m:ctrlPr>
                          <a:rPr lang="en-GB" sz="3200" b="1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a:rPr lang="en-GB" sz="3200" b="1" i="0" smtClean="0">
                            <a:latin typeface="Cambria Math" panose="02040503050406030204" pitchFamily="18" charset="0"/>
                          </a:rPr>
                          <m:t>𝐬𝐢𝐧</m:t>
                        </m:r>
                      </m:fName>
                      <m:e>
                        <m:r>
                          <a:rPr lang="en-GB" sz="3200" b="1" i="1" smtClean="0">
                            <a:latin typeface="Cambria Math" panose="02040503050406030204" pitchFamily="18" charset="0"/>
                          </a:rPr>
                          <m:t>𝜽</m:t>
                        </m:r>
                      </m:e>
                    </m:func>
                    <m:func>
                      <m:funcPr>
                        <m:ctrlPr>
                          <a:rPr lang="en-GB" sz="3200" b="1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a:rPr lang="en-GB" sz="3200" b="1" i="0" smtClean="0">
                            <a:latin typeface="Cambria Math" panose="02040503050406030204" pitchFamily="18" charset="0"/>
                          </a:rPr>
                          <m:t>𝐜𝐨𝐬</m:t>
                        </m:r>
                      </m:fName>
                      <m:e>
                        <m:r>
                          <a:rPr lang="en-GB" sz="3200" b="1" i="1" smtClean="0">
                            <a:latin typeface="Cambria Math" panose="02040503050406030204" pitchFamily="18" charset="0"/>
                          </a:rPr>
                          <m:t>𝜽</m:t>
                        </m:r>
                      </m:e>
                    </m:func>
                    <m:r>
                      <a:rPr lang="en-GB" sz="3200" b="1" i="1" smtClean="0">
                        <a:latin typeface="Cambria Math" panose="02040503050406030204" pitchFamily="18" charset="0"/>
                      </a:rPr>
                      <m:t>≡</m:t>
                    </m:r>
                    <m:func>
                      <m:funcPr>
                        <m:ctrlPr>
                          <a:rPr lang="en-GB" sz="3200" b="1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p>
                          <m:sSupPr>
                            <m:ctrlPr>
                              <a:rPr lang="en-GB" sz="3200" b="1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3200" b="1" i="0" smtClean="0">
                                <a:latin typeface="Cambria Math" panose="02040503050406030204" pitchFamily="18" charset="0"/>
                              </a:rPr>
                              <m:t>𝐜𝐨𝐬</m:t>
                            </m:r>
                          </m:e>
                          <m:sup>
                            <m:r>
                              <a:rPr lang="en-GB" sz="3200" b="1" i="1" smtClean="0"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</m:fName>
                      <m:e>
                        <m:r>
                          <a:rPr lang="en-GB" sz="3200" b="1" i="1" smtClean="0">
                            <a:latin typeface="Cambria Math" panose="02040503050406030204" pitchFamily="18" charset="0"/>
                          </a:rPr>
                          <m:t>𝜽</m:t>
                        </m:r>
                      </m:e>
                    </m:func>
                  </m:oMath>
                </a14:m>
                <a:endParaRPr lang="en-GB" sz="3200" b="1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1168" y="776753"/>
                <a:ext cx="7056784" cy="595932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5893123" y="5157192"/>
                <a:ext cx="2989657" cy="1519903"/>
              </a:xfrm>
              <a:prstGeom prst="rect">
                <a:avLst/>
              </a:prstGeom>
              <a:ln>
                <a:noFill/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24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400" b="0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tan</m:t>
                          </m:r>
                        </m:fName>
                        <m:e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4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unc>
                            <m:funcPr>
                              <m:ctrlPr>
                                <a:rPr lang="en-GB" sz="240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2400" b="0" i="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fName>
                            <m:e>
                              <m:r>
                                <a:rPr lang="en-GB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num>
                        <m:den>
                          <m:func>
                            <m:funcPr>
                              <m:ctrlPr>
                                <a:rPr lang="en-GB" sz="240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2400" b="0" i="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fName>
                            <m:e>
                              <m:r>
                                <a:rPr lang="en-GB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den>
                      </m:f>
                    </m:oMath>
                  </m:oMathPara>
                </a14:m>
                <a:endParaRPr lang="en-GB" sz="2400" dirty="0"/>
              </a:p>
              <a:p>
                <a:endParaRPr lang="en-GB" sz="2400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240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GB" sz="2400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GB" sz="2400" b="0" i="0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e>
                            <m:sup>
                              <m:r>
                                <a:rPr lang="en-GB" sz="2400" b="0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fName>
                        <m:e>
                          <m:r>
                            <a:rPr lang="en-GB" sz="24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GB" sz="240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unc>
                        <m:funcPr>
                          <m:ctrlPr>
                            <a:rPr lang="en-GB" sz="240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GB" sz="2400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GB" sz="2400" b="0" i="0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e>
                            <m:sup>
                              <m:r>
                                <a:rPr lang="en-GB" sz="2400" b="0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fName>
                        <m:e>
                          <m:r>
                            <a:rPr lang="en-GB" sz="24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GB" sz="240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en-GB" sz="2400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93123" y="5157192"/>
                <a:ext cx="2989657" cy="151990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>
                <a:noFill/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331168" y="1564963"/>
                <a:ext cx="4456856" cy="478618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800" dirty="0"/>
                  <a:t>LHS = </a:t>
                </a:r>
                <a14:m>
                  <m:oMath xmlns:m="http://schemas.openxmlformats.org/officeDocument/2006/math">
                    <m:r>
                      <a:rPr lang="en-GB" sz="2800" b="0" i="1">
                        <a:latin typeface="Cambria Math" panose="02040503050406030204" pitchFamily="18" charset="0"/>
                      </a:rPr>
                      <m:t>1−</m:t>
                    </m:r>
                    <m:func>
                      <m:funcPr>
                        <m:ctrlPr>
                          <a:rPr lang="en-GB" sz="28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2800" b="0" i="1">
                            <a:latin typeface="Cambria Math" panose="02040503050406030204" pitchFamily="18" charset="0"/>
                          </a:rPr>
                          <m:t>tan</m:t>
                        </m:r>
                      </m:fName>
                      <m:e>
                        <m:r>
                          <a:rPr lang="en-GB" sz="2800" b="0" i="1">
                            <a:latin typeface="Cambria Math" panose="02040503050406030204" pitchFamily="18" charset="0"/>
                          </a:rPr>
                          <m:t>𝜃</m:t>
                        </m:r>
                      </m:e>
                    </m:func>
                    <m:func>
                      <m:funcPr>
                        <m:ctrlPr>
                          <a:rPr lang="en-GB" sz="28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2800" b="0" i="1"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r>
                          <a:rPr lang="en-GB" sz="2800" b="0" i="1">
                            <a:latin typeface="Cambria Math" panose="02040503050406030204" pitchFamily="18" charset="0"/>
                          </a:rPr>
                          <m:t>𝜃</m:t>
                        </m:r>
                      </m:e>
                    </m:func>
                    <m:func>
                      <m:funcPr>
                        <m:ctrlPr>
                          <a:rPr lang="en-GB" sz="28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2800" b="0" i="1"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r>
                          <a:rPr lang="en-GB" sz="2800" b="0" i="1">
                            <a:latin typeface="Cambria Math" panose="02040503050406030204" pitchFamily="18" charset="0"/>
                          </a:rPr>
                          <m:t>𝜃</m:t>
                        </m:r>
                      </m:e>
                    </m:func>
                  </m:oMath>
                </a14:m>
                <a:endParaRPr lang="en-GB" sz="2800" i="1" dirty="0">
                  <a:latin typeface="Cambria Math" panose="02040503050406030204" pitchFamily="18" charset="0"/>
                </a:endParaRPr>
              </a:p>
              <a:p>
                <a:endParaRPr lang="en-GB" sz="2800" b="0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=1−</m:t>
                      </m:r>
                      <m:f>
                        <m:fPr>
                          <m:ctrlPr>
                            <a:rPr lang="en-GB" sz="28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unc>
                            <m:funcPr>
                              <m:ctrlPr>
                                <a:rPr lang="en-GB" sz="28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2800" b="0" i="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fName>
                            <m:e>
                              <m:r>
                                <a:rPr lang="en-GB" sz="28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𝜃</m:t>
                              </m:r>
                            </m:e>
                          </m:func>
                        </m:num>
                        <m:den>
                          <m:func>
                            <m:funcPr>
                              <m:ctrlPr>
                                <a:rPr lang="en-GB" sz="28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2800" b="0" i="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fName>
                            <m:e>
                              <m:r>
                                <a:rPr lang="en-GB" sz="28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𝜃</m:t>
                              </m:r>
                            </m:e>
                          </m:func>
                        </m:den>
                      </m:f>
                      <m:func>
                        <m:funcPr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800" b="0" i="0" smtClean="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  <m:func>
                        <m:funcPr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800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</m:oMath>
                  </m:oMathPara>
                </a14:m>
                <a:br>
                  <a:rPr lang="en-GB" sz="2800" b="0" dirty="0"/>
                </a:br>
                <a:endParaRPr lang="en-GB" sz="2800" b="0" dirty="0"/>
              </a:p>
              <a:p>
                <a:endParaRPr lang="en-GB" sz="2800" b="0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=1−</m:t>
                      </m:r>
                      <m:f>
                        <m:fPr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unc>
                            <m:funcPr>
                              <m:ctrlPr>
                                <a:rPr lang="en-GB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sSup>
                                <m:sSupPr>
                                  <m:ctrlPr>
                                    <a:rPr lang="en-GB" sz="2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GB" sz="2800" b="0" i="0" smtClean="0">
                                      <a:latin typeface="Cambria Math" panose="02040503050406030204" pitchFamily="18" charset="0"/>
                                    </a:rPr>
                                    <m:t>sin</m:t>
                                  </m:r>
                                </m:e>
                                <m:sup>
                                  <m:r>
                                    <a:rPr lang="en-GB" sz="28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fName>
                            <m:e>
                              <m:r>
                                <a:rPr lang="en-GB" sz="2800" b="0" i="1" smtClean="0">
                                  <a:latin typeface="Cambria Math" panose="02040503050406030204" pitchFamily="18" charset="0"/>
                                </a:rPr>
                                <m:t>𝜃</m:t>
                              </m:r>
                            </m:e>
                          </m:func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𝑐𝑜𝑠</m:t>
                          </m:r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𝜃</m:t>
                          </m:r>
                        </m:num>
                        <m:den>
                          <m:func>
                            <m:funcPr>
                              <m:ctrlPr>
                                <a:rPr lang="en-GB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2800" b="0" i="0" smtClean="0"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fName>
                            <m:e>
                              <m:r>
                                <a:rPr lang="en-GB" sz="2800" b="0" i="1" smtClean="0">
                                  <a:latin typeface="Cambria Math" panose="02040503050406030204" pitchFamily="18" charset="0"/>
                                </a:rPr>
                                <m:t>𝜃</m:t>
                              </m:r>
                            </m:e>
                          </m:func>
                        </m:den>
                      </m:f>
                    </m:oMath>
                  </m:oMathPara>
                </a14:m>
                <a:endParaRPr lang="en-GB" sz="2800" b="0" i="1" dirty="0">
                  <a:latin typeface="Cambria Math" panose="02040503050406030204" pitchFamily="18" charset="0"/>
                </a:endParaRPr>
              </a:p>
              <a:p>
                <a:endParaRPr lang="en-GB" sz="2800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=1−</m:t>
                      </m:r>
                      <m:func>
                        <m:funcPr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GB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GB" sz="2800" b="0" i="0" smtClean="0"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e>
                            <m:sup>
                              <m:r>
                                <a:rPr lang="en-GB" sz="2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fName>
                        <m:e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</m:oMath>
                  </m:oMathPara>
                </a14:m>
                <a:br>
                  <a:rPr lang="en-GB" sz="2800" b="0" i="1" dirty="0">
                    <a:latin typeface="Cambria Math" panose="02040503050406030204" pitchFamily="18" charset="0"/>
                  </a:rPr>
                </a:br>
                <a:endParaRPr lang="en-GB" sz="2800" i="1" dirty="0">
                  <a:latin typeface="Cambria Math" panose="02040503050406030204" pitchFamily="18" charset="0"/>
                </a:endParaRPr>
              </a:p>
              <a:p>
                <a:endParaRPr lang="en-GB" sz="2800" b="0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sz="28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GB" sz="2800" b="0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GB" sz="2800" b="0" i="0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e>
                            <m:sup>
                              <m:r>
                                <a:rPr lang="en-GB" sz="2800" b="0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fName>
                        <m:e>
                          <m:r>
                            <a:rPr lang="en-GB" sz="28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1168" y="1564963"/>
                <a:ext cx="4456856" cy="4786182"/>
              </a:xfrm>
              <a:prstGeom prst="rect">
                <a:avLst/>
              </a:prstGeom>
              <a:blipFill rotWithShape="0">
                <a:blip r:embed="rId5"/>
                <a:stretch>
                  <a:fillRect l="-2736" t="-127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5183327" y="1578418"/>
                <a:ext cx="3672408" cy="461665"/>
              </a:xfrm>
              <a:prstGeom prst="rect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2400" b="1" dirty="0"/>
                  <a:t>Tip</a:t>
                </a:r>
                <a:r>
                  <a:rPr lang="en-GB" sz="2400" dirty="0"/>
                  <a:t>: Start by replacing tan</a:t>
                </a:r>
                <a:r>
                  <a:rPr lang="en-GB" sz="2400" dirty="0">
                    <a:solidFill>
                      <a:srgbClr val="FF0000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GB" sz="240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𝜃</m:t>
                    </m:r>
                  </m:oMath>
                </a14:m>
                <a:r>
                  <a:rPr lang="en-GB" sz="2400" dirty="0"/>
                  <a:t>  </a:t>
                </a:r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83327" y="1578418"/>
                <a:ext cx="3672408" cy="461665"/>
              </a:xfrm>
              <a:prstGeom prst="rect">
                <a:avLst/>
              </a:prstGeom>
              <a:blipFill rotWithShape="0">
                <a:blip r:embed="rId6"/>
                <a:stretch>
                  <a:fillRect l="-1318" t="-7500" b="-2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258043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b="1" dirty="0"/>
                <a:t>Trigonometry Identities 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396936" y="911186"/>
                <a:ext cx="6335304" cy="803682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/>
                  <a:t>Prove that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sz="3200" b="1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a:rPr lang="en-GB" sz="3200" b="1" i="0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GB" sz="3200" b="1" i="0" smtClean="0">
                            <a:latin typeface="Cambria Math" panose="02040503050406030204" pitchFamily="18" charset="0"/>
                          </a:rPr>
                          <m:t>𝐭𝐚𝐧</m:t>
                        </m:r>
                      </m:fName>
                      <m:e>
                        <m:r>
                          <a:rPr lang="en-GB" sz="3200" b="1" i="1" smtClean="0">
                            <a:latin typeface="Cambria Math" panose="02040503050406030204" pitchFamily="18" charset="0"/>
                          </a:rPr>
                          <m:t>𝜽</m:t>
                        </m:r>
                      </m:e>
                    </m:func>
                    <m:r>
                      <a:rPr lang="en-GB" sz="3200" b="1" i="1" smtClean="0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GB" sz="32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3200" b="1" i="1" smtClean="0"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func>
                          <m:funcPr>
                            <m:ctrlPr>
                              <a:rPr lang="en-GB" sz="3200" b="1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a:rPr lang="en-GB" sz="3200" b="1" i="0" smtClean="0">
                                <a:latin typeface="Cambria Math" panose="02040503050406030204" pitchFamily="18" charset="0"/>
                              </a:rPr>
                              <m:t>𝐭𝐚𝐧</m:t>
                            </m:r>
                          </m:fName>
                          <m:e>
                            <m:r>
                              <a:rPr lang="en-GB" sz="3200" b="1" i="1" smtClean="0">
                                <a:latin typeface="Cambria Math" panose="02040503050406030204" pitchFamily="18" charset="0"/>
                              </a:rPr>
                              <m:t>𝜽</m:t>
                            </m:r>
                          </m:e>
                        </m:func>
                      </m:den>
                    </m:f>
                    <m:r>
                      <a:rPr lang="en-GB" sz="3200" b="1" i="1" smtClean="0">
                        <a:latin typeface="Cambria Math" panose="02040503050406030204" pitchFamily="18" charset="0"/>
                      </a:rPr>
                      <m:t>≡</m:t>
                    </m:r>
                    <m:f>
                      <m:fPr>
                        <m:ctrlPr>
                          <a:rPr lang="en-GB" sz="32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3200" b="1" i="1" smtClean="0"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func>
                          <m:funcPr>
                            <m:ctrlPr>
                              <a:rPr lang="en-GB" sz="3200" b="1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a:rPr lang="en-GB" sz="3200" b="1" i="0" smtClean="0">
                                <a:latin typeface="Cambria Math" panose="02040503050406030204" pitchFamily="18" charset="0"/>
                              </a:rPr>
                              <m:t>𝐬𝐢𝐧</m:t>
                            </m:r>
                          </m:fName>
                          <m:e>
                            <m:r>
                              <a:rPr lang="en-GB" sz="3200" b="1" i="1" smtClean="0">
                                <a:latin typeface="Cambria Math" panose="02040503050406030204" pitchFamily="18" charset="0"/>
                              </a:rPr>
                              <m:t>𝜽</m:t>
                            </m:r>
                          </m:e>
                        </m:func>
                        <m:func>
                          <m:funcPr>
                            <m:ctrlPr>
                              <a:rPr lang="en-GB" sz="3200" b="1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a:rPr lang="en-GB" sz="3200" b="1" i="0" smtClean="0">
                                <a:latin typeface="Cambria Math" panose="02040503050406030204" pitchFamily="18" charset="0"/>
                              </a:rPr>
                              <m:t>𝐜𝐨𝐬</m:t>
                            </m:r>
                          </m:fName>
                          <m:e>
                            <m:r>
                              <a:rPr lang="en-GB" sz="3200" b="1" i="1" smtClean="0">
                                <a:latin typeface="Cambria Math" panose="02040503050406030204" pitchFamily="18" charset="0"/>
                              </a:rPr>
                              <m:t>𝜽</m:t>
                            </m:r>
                          </m:e>
                        </m:func>
                      </m:den>
                    </m:f>
                  </m:oMath>
                </a14:m>
                <a:endParaRPr lang="en-GB" sz="3200" b="1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936" y="911186"/>
                <a:ext cx="6335304" cy="803682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/>
          <p:cNvSpPr txBox="1"/>
          <p:nvPr/>
        </p:nvSpPr>
        <p:spPr>
          <a:xfrm>
            <a:off x="4601621" y="3896503"/>
            <a:ext cx="4246315" cy="461665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sz="2400" b="1" dirty="0"/>
              <a:t>Tip 2</a:t>
            </a:r>
            <a:r>
              <a:rPr lang="en-GB" sz="2400" dirty="0"/>
              <a:t>: Turn into a single fraction.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1187624" y="2126532"/>
                <a:ext cx="4031876" cy="446327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endParaRPr lang="en-GB" b="1" i="1" dirty="0">
                  <a:latin typeface="Cambria Math" panose="02040503050406030204" pitchFamily="18" charset="0"/>
                </a:endParaRPr>
              </a:p>
              <a:p>
                <a:endParaRPr lang="en-GB" b="0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≡</m:t>
                      </m:r>
                      <m:f>
                        <m:fPr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unc>
                            <m:funcPr>
                              <m:ctrlPr>
                                <a:rPr lang="en-GB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b="0" i="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fName>
                            <m:e>
                              <m:r>
                                <a:rPr lang="en-GB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𝜃</m:t>
                              </m:r>
                            </m:e>
                          </m:func>
                        </m:num>
                        <m:den>
                          <m:func>
                            <m:funcPr>
                              <m:ctrlPr>
                                <a:rPr lang="en-GB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b="0" i="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fName>
                            <m:e>
                              <m:r>
                                <a:rPr lang="en-GB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𝜃</m:t>
                              </m:r>
                            </m:e>
                          </m:func>
                        </m:den>
                      </m:f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unc>
                            <m:func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b="0" i="0" smtClean="0"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fName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𝜃</m:t>
                              </m:r>
                            </m:e>
                          </m:func>
                        </m:num>
                        <m:den>
                          <m:func>
                            <m:func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b="0" i="0" smtClean="0"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fName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𝜃</m:t>
                              </m:r>
                            </m:e>
                          </m:func>
                        </m:den>
                      </m:f>
                    </m:oMath>
                  </m:oMathPara>
                </a14:m>
                <a:endParaRPr lang="en-GB" b="0" dirty="0"/>
              </a:p>
              <a:p>
                <a:br>
                  <a:rPr lang="en-GB" b="0" dirty="0"/>
                </a:br>
                <a:endParaRPr lang="en-GB" b="0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≡</m:t>
                      </m:r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unc>
                            <m:func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sSup>
                                <m:sSupPr>
                                  <m:ctrlP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GB" b="0" i="0" smtClean="0">
                                      <a:latin typeface="Cambria Math" panose="02040503050406030204" pitchFamily="18" charset="0"/>
                                    </a:rPr>
                                    <m:t>sin</m:t>
                                  </m:r>
                                </m:e>
                                <m:sup>
                                  <m: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fName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𝜃</m:t>
                              </m:r>
                            </m:e>
                          </m:func>
                        </m:num>
                        <m:den>
                          <m:func>
                            <m:func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b="0" i="0" smtClean="0"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fName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𝜃</m:t>
                              </m:r>
                            </m:e>
                          </m:func>
                          <m:func>
                            <m:func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b="0" i="0" smtClean="0"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fName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𝜃</m:t>
                              </m:r>
                            </m:e>
                          </m:func>
                        </m:den>
                      </m:f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unc>
                            <m:func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sSup>
                                <m:sSupPr>
                                  <m:ctrlP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GB" b="0" i="0" smtClean="0">
                                      <a:latin typeface="Cambria Math" panose="02040503050406030204" pitchFamily="18" charset="0"/>
                                    </a:rPr>
                                    <m:t>cos</m:t>
                                  </m:r>
                                </m:e>
                                <m:sup>
                                  <m: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fName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𝜃</m:t>
                              </m:r>
                            </m:e>
                          </m:func>
                        </m:num>
                        <m:den>
                          <m:func>
                            <m:func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b="0" i="0" smtClean="0"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fName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𝜃</m:t>
                              </m:r>
                            </m:e>
                          </m:func>
                          <m:func>
                            <m:func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b="0" i="0" smtClean="0"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fName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𝜃</m:t>
                              </m:r>
                            </m:e>
                          </m:func>
                        </m:den>
                      </m:f>
                    </m:oMath>
                  </m:oMathPara>
                </a14:m>
                <a:endParaRPr lang="en-GB" b="0" dirty="0"/>
              </a:p>
              <a:p>
                <a:br>
                  <a:rPr lang="en-GB" b="0" dirty="0"/>
                </a:br>
                <a:endParaRPr lang="en-GB" b="0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≡</m:t>
                      </m:r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unc>
                            <m:funcPr>
                              <m:ctrlPr>
                                <a:rPr lang="en-GB" b="0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sSup>
                                <m:sSupPr>
                                  <m:ctrlPr>
                                    <a:rPr lang="en-GB" b="0" i="1" smtClean="0">
                                      <a:solidFill>
                                        <a:srgbClr val="0000FF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GB" b="0" i="0" smtClean="0">
                                      <a:solidFill>
                                        <a:srgbClr val="0000FF"/>
                                      </a:solidFill>
                                      <a:latin typeface="Cambria Math" panose="02040503050406030204" pitchFamily="18" charset="0"/>
                                    </a:rPr>
                                    <m:t>sin</m:t>
                                  </m:r>
                                </m:e>
                                <m:sup>
                                  <m:r>
                                    <a:rPr lang="en-GB" b="0" i="1" smtClean="0">
                                      <a:solidFill>
                                        <a:srgbClr val="0000FF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fName>
                            <m:e>
                              <m:r>
                                <a:rPr lang="en-GB" b="0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𝜃</m:t>
                              </m:r>
                            </m:e>
                          </m:func>
                          <m:r>
                            <a:rPr lang="en-GB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func>
                            <m:funcPr>
                              <m:ctrlPr>
                                <a:rPr lang="en-GB" b="0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sSup>
                                <m:sSupPr>
                                  <m:ctrlPr>
                                    <a:rPr lang="en-GB" b="0" i="1" smtClean="0">
                                      <a:solidFill>
                                        <a:srgbClr val="0000FF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GB" b="0" i="0" smtClean="0">
                                      <a:solidFill>
                                        <a:srgbClr val="0000FF"/>
                                      </a:solidFill>
                                      <a:latin typeface="Cambria Math" panose="02040503050406030204" pitchFamily="18" charset="0"/>
                                    </a:rPr>
                                    <m:t>cos</m:t>
                                  </m:r>
                                </m:e>
                                <m:sup>
                                  <m:r>
                                    <a:rPr lang="en-GB" b="0" i="1" smtClean="0">
                                      <a:solidFill>
                                        <a:srgbClr val="0000FF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fName>
                            <m:e>
                              <m:r>
                                <a:rPr lang="en-GB" b="0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𝜃</m:t>
                              </m:r>
                            </m:e>
                          </m:func>
                        </m:num>
                        <m:den>
                          <m:func>
                            <m:func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b="0" i="0" smtClean="0"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fName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𝜃</m:t>
                              </m:r>
                            </m:e>
                          </m:func>
                          <m:func>
                            <m:func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b="0" i="0" smtClean="0"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fName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𝜃</m:t>
                              </m:r>
                            </m:e>
                          </m:func>
                        </m:den>
                      </m:f>
                    </m:oMath>
                  </m:oMathPara>
                </a14:m>
                <a:endParaRPr lang="en-GB" dirty="0"/>
              </a:p>
              <a:p>
                <a:endParaRPr lang="en-GB" dirty="0"/>
              </a:p>
              <a:p>
                <a:endParaRPr lang="en-GB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i="1" smtClean="0">
                          <a:latin typeface="Cambria Math" panose="02040503050406030204" pitchFamily="18" charset="0"/>
                        </a:rPr>
                        <m:t>≡</m:t>
                      </m:r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func>
                            <m:func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b="0" i="0" smtClean="0"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fName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𝜃</m:t>
                              </m:r>
                            </m:e>
                          </m:func>
                          <m:func>
                            <m:func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b="0" i="0" smtClean="0"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fName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𝜃</m:t>
                              </m:r>
                            </m:e>
                          </m:func>
                        </m:den>
                      </m:f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≡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𝑅𝐻𝑆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87624" y="2126532"/>
                <a:ext cx="4031876" cy="4463273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5940152" y="5401298"/>
                <a:ext cx="2989657" cy="1282018"/>
              </a:xfrm>
              <a:prstGeom prst="rect">
                <a:avLst/>
              </a:prstGeom>
              <a:ln>
                <a:noFill/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20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000" b="0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tan</m:t>
                          </m:r>
                        </m:fName>
                        <m:e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0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unc>
                            <m:funcPr>
                              <m:ctrlPr>
                                <a:rPr lang="en-GB" sz="200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2000" b="0" i="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fName>
                            <m:e>
                              <m:r>
                                <a:rPr lang="en-GB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num>
                        <m:den>
                          <m:func>
                            <m:funcPr>
                              <m:ctrlPr>
                                <a:rPr lang="en-GB" sz="200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2000" b="0" i="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fName>
                            <m:e>
                              <m:r>
                                <a:rPr lang="en-GB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den>
                      </m:f>
                    </m:oMath>
                  </m:oMathPara>
                </a14:m>
                <a:endParaRPr lang="en-GB" sz="2000" dirty="0"/>
              </a:p>
              <a:p>
                <a:endParaRPr lang="en-GB" sz="2000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200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GB" sz="2000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GB" sz="2000" b="0" i="0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e>
                            <m:sup>
                              <m:r>
                                <a:rPr lang="en-GB" sz="2000" b="0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fName>
                        <m:e>
                          <m:r>
                            <a:rPr lang="en-GB" sz="20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GB" sz="200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unc>
                        <m:funcPr>
                          <m:ctrlPr>
                            <a:rPr lang="en-GB" sz="200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GB" sz="2000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GB" sz="2000" b="0" i="0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e>
                            <m:sup>
                              <m:r>
                                <a:rPr lang="en-GB" sz="2000" b="0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fName>
                        <m:e>
                          <m:r>
                            <a:rPr lang="en-GB" sz="20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GB" sz="200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en-GB" sz="2000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40152" y="5401298"/>
                <a:ext cx="2989657" cy="128201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>
                <a:noFill/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Rectangle 18"/>
              <p:cNvSpPr/>
              <p:nvPr/>
            </p:nvSpPr>
            <p:spPr>
              <a:xfrm>
                <a:off x="637637" y="1886569"/>
                <a:ext cx="2449710" cy="61279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b="1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GB" b="1" i="1">
                              <a:latin typeface="Cambria Math" panose="02040503050406030204" pitchFamily="18" charset="0"/>
                            </a:rPr>
                            <m:t>𝑳𝑯𝑺</m:t>
                          </m:r>
                          <m:r>
                            <a:rPr lang="en-GB" b="1" i="1">
                              <a:latin typeface="Cambria Math" panose="02040503050406030204" pitchFamily="18" charset="0"/>
                            </a:rPr>
                            <m:t> ≡</m:t>
                          </m:r>
                          <m:r>
                            <a:rPr lang="en-GB" b="1" i="1">
                              <a:latin typeface="Cambria Math" panose="02040503050406030204" pitchFamily="18" charset="0"/>
                            </a:rPr>
                            <m:t>𝒕𝒂𝒏</m:t>
                          </m:r>
                        </m:fName>
                        <m:e>
                          <m:r>
                            <a:rPr lang="en-GB" b="1" i="1">
                              <a:latin typeface="Cambria Math" panose="02040503050406030204" pitchFamily="18" charset="0"/>
                            </a:rPr>
                            <m:t>𝜽</m:t>
                          </m:r>
                        </m:e>
                      </m:func>
                      <m:r>
                        <a:rPr lang="en-GB" b="1" i="1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1" i="1"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func>
                            <m:funcPr>
                              <m:ctrlPr>
                                <a:rPr lang="en-GB" b="1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a:rPr lang="en-GB" b="1" i="1">
                                  <a:latin typeface="Cambria Math" panose="02040503050406030204" pitchFamily="18" charset="0"/>
                                </a:rPr>
                                <m:t>𝒕𝒂𝒏</m:t>
                              </m:r>
                            </m:fName>
                            <m:e>
                              <m:r>
                                <a:rPr lang="en-GB" b="1" i="1">
                                  <a:latin typeface="Cambria Math" panose="02040503050406030204" pitchFamily="18" charset="0"/>
                                </a:rPr>
                                <m:t>𝜽</m:t>
                              </m:r>
                            </m:e>
                          </m:func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9" name="Rectangle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7637" y="1886569"/>
                <a:ext cx="2449710" cy="612796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4625343" y="2769380"/>
                <a:ext cx="4213793" cy="461665"/>
              </a:xfrm>
              <a:prstGeom prst="rect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lang="en-GB" sz="2400" b="1" dirty="0"/>
                  <a:t>Tip 1</a:t>
                </a:r>
                <a:r>
                  <a:rPr lang="en-GB" sz="2400" dirty="0"/>
                  <a:t>: Start by replacing tan</a:t>
                </a:r>
                <a:r>
                  <a:rPr lang="en-GB" sz="2400" dirty="0">
                    <a:solidFill>
                      <a:srgbClr val="FF0000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GB" sz="240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𝜃</m:t>
                    </m:r>
                  </m:oMath>
                </a14:m>
                <a:r>
                  <a:rPr lang="en-GB" sz="2400" dirty="0"/>
                  <a:t>  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25343" y="2769380"/>
                <a:ext cx="4213793" cy="461665"/>
              </a:xfrm>
              <a:prstGeom prst="rect">
                <a:avLst/>
              </a:prstGeom>
              <a:blipFill rotWithShape="0">
                <a:blip r:embed="rId6"/>
                <a:stretch>
                  <a:fillRect l="-2014" t="-7500" b="-2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41601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b="1" dirty="0"/>
                <a:t>Trigonometry Identities 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467544" y="906024"/>
                <a:ext cx="5400600" cy="896143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r>
                  <a:rPr lang="en-GB" sz="3600" dirty="0"/>
                  <a:t>Prove that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36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func>
                          <m:funcPr>
                            <m:ctrlPr>
                              <a:rPr lang="en-GB" sz="3600" b="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GB" sz="3600" b="0" i="0" smtClean="0">
                                <a:latin typeface="Cambria Math" panose="02040503050406030204" pitchFamily="18" charset="0"/>
                              </a:rPr>
                              <m:t>tan</m:t>
                            </m:r>
                          </m:fName>
                          <m:e>
                            <m:r>
                              <a:rPr lang="en-GB" sz="36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func>
                        <m:func>
                          <m:funcPr>
                            <m:ctrlPr>
                              <a:rPr lang="en-GB" sz="3600" b="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GB" sz="3600" b="0" i="0" smtClean="0">
                                <a:latin typeface="Cambria Math" panose="02040503050406030204" pitchFamily="18" charset="0"/>
                              </a:rPr>
                              <m:t>cos</m:t>
                            </m:r>
                          </m:fName>
                          <m:e>
                            <m:r>
                              <a:rPr lang="en-GB" sz="36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func>
                      </m:num>
                      <m:den>
                        <m:rad>
                          <m:radPr>
                            <m:degHide m:val="on"/>
                            <m:ctrlPr>
                              <a:rPr lang="en-GB" sz="3600" b="0" i="1" smtClean="0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GB" sz="3600" b="0" i="1" smtClean="0">
                                <a:latin typeface="Cambria Math" panose="02040503050406030204" pitchFamily="18" charset="0"/>
                              </a:rPr>
                              <m:t>1−</m:t>
                            </m:r>
                            <m:func>
                              <m:funcPr>
                                <m:ctrlPr>
                                  <a:rPr lang="en-GB" sz="36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funcPr>
                              <m:fName>
                                <m:sSup>
                                  <m:sSupPr>
                                    <m:ctrlPr>
                                      <a:rPr lang="en-GB" sz="36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GB" sz="3600" b="0" i="0" smtClean="0">
                                        <a:latin typeface="Cambria Math" panose="02040503050406030204" pitchFamily="18" charset="0"/>
                                      </a:rPr>
                                      <m:t>cos</m:t>
                                    </m:r>
                                  </m:e>
                                  <m:sup>
                                    <m:r>
                                      <a:rPr lang="en-GB" sz="3600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</m:fName>
                              <m:e>
                                <m:r>
                                  <a:rPr lang="en-GB" sz="3600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</m:func>
                          </m:e>
                        </m:rad>
                      </m:den>
                    </m:f>
                    <m:r>
                      <a:rPr lang="en-GB" sz="3600" b="0" i="1" smtClean="0">
                        <a:latin typeface="Cambria Math" panose="02040503050406030204" pitchFamily="18" charset="0"/>
                      </a:rPr>
                      <m:t>≡1</m:t>
                    </m:r>
                  </m:oMath>
                </a14:m>
                <a:endParaRPr lang="en-GB" sz="36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544" y="906024"/>
                <a:ext cx="5400600" cy="896143"/>
              </a:xfrm>
              <a:prstGeom prst="rect">
                <a:avLst/>
              </a:prstGeom>
              <a:blipFill rotWithShape="0">
                <a:blip r:embed="rId2"/>
                <a:stretch>
                  <a:fillRect l="-1188" b="-1170"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2267744" y="3172846"/>
                <a:ext cx="2664295" cy="14251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≡</m:t>
                      </m:r>
                      <m:f>
                        <m:fPr>
                          <m:ctrlPr>
                            <a:rPr lang="en-GB" sz="3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>
                            <m:fPr>
                              <m:ctrlPr>
                                <a:rPr lang="en-GB" sz="32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func>
                                <m:funcPr>
                                  <m:ctrlPr>
                                    <a:rPr lang="en-GB" sz="32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GB" sz="3200" b="0" i="0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sin</m:t>
                                  </m:r>
                                </m:fName>
                                <m:e>
                                  <m:r>
                                    <a:rPr lang="en-GB" sz="32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func>
                            </m:num>
                            <m:den>
                              <m:func>
                                <m:funcPr>
                                  <m:ctrlPr>
                                    <a:rPr lang="en-GB" sz="32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GB" sz="3200" b="0" i="0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cos</m:t>
                                  </m:r>
                                </m:fName>
                                <m:e>
                                  <m:r>
                                    <a:rPr lang="en-GB" sz="32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func>
                            </m:den>
                          </m:f>
                          <m:func>
                            <m:funcPr>
                              <m:ctrlPr>
                                <a:rPr lang="en-GB" sz="32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3200" b="0" i="0" smtClean="0"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fName>
                            <m:e>
                              <m:r>
                                <a:rPr lang="en-GB" sz="32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GB" sz="3200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func>
                                <m:funcPr>
                                  <m:ctrlPr>
                                    <a:rPr lang="en-GB" sz="3200" b="0" i="1" smtClean="0">
                                      <a:solidFill>
                                        <a:srgbClr val="0000FF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sSup>
                                    <m:sSupPr>
                                      <m:ctrlPr>
                                        <a:rPr lang="en-GB" sz="3200" b="0" i="1" smtClean="0">
                                          <a:solidFill>
                                            <a:srgbClr val="0000FF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m:rPr>
                                          <m:sty m:val="p"/>
                                        </m:rPr>
                                        <a:rPr lang="en-GB" sz="3200" b="0" i="0" smtClean="0">
                                          <a:solidFill>
                                            <a:srgbClr val="0000FF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sin</m:t>
                                      </m:r>
                                    </m:e>
                                    <m:sup>
                                      <m:r>
                                        <a:rPr lang="en-GB" sz="3200" b="0" i="1" smtClean="0">
                                          <a:solidFill>
                                            <a:srgbClr val="0000FF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fName>
                                <m:e>
                                  <m:r>
                                    <a:rPr lang="en-GB" sz="3200" b="0" i="1" smtClean="0">
                                      <a:solidFill>
                                        <a:srgbClr val="0000FF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func>
                            </m:e>
                          </m:rad>
                        </m:den>
                      </m:f>
                    </m:oMath>
                  </m:oMathPara>
                </a14:m>
                <a:endParaRPr lang="en-GB" sz="32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67744" y="3172846"/>
                <a:ext cx="2664295" cy="1425198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/>
              <p:cNvSpPr/>
              <p:nvPr/>
            </p:nvSpPr>
            <p:spPr>
              <a:xfrm>
                <a:off x="1640873" y="2116637"/>
                <a:ext cx="2815258" cy="80688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GB" sz="3200" dirty="0"/>
                  <a:t>LHS </a:t>
                </a:r>
                <a14:m>
                  <m:oMath xmlns:m="http://schemas.openxmlformats.org/officeDocument/2006/math">
                    <m:r>
                      <a:rPr lang="en-GB" sz="3200" i="1">
                        <a:latin typeface="Cambria Math" panose="02040503050406030204" pitchFamily="18" charset="0"/>
                      </a:rPr>
                      <m:t>≡</m:t>
                    </m:r>
                  </m:oMath>
                </a14:m>
                <a:r>
                  <a:rPr lang="en-GB" sz="3200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32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func>
                          <m:funcPr>
                            <m:ctrlPr>
                              <a:rPr lang="en-GB" sz="3200" i="1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GB" sz="3200">
                                <a:latin typeface="Cambria Math" panose="02040503050406030204" pitchFamily="18" charset="0"/>
                              </a:rPr>
                              <m:t>tan</m:t>
                            </m:r>
                          </m:fName>
                          <m:e>
                            <m:r>
                              <a:rPr lang="en-GB" sz="32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func>
                        <m:func>
                          <m:funcPr>
                            <m:ctrlPr>
                              <a:rPr lang="en-GB" sz="3200" i="1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GB" sz="3200">
                                <a:latin typeface="Cambria Math" panose="02040503050406030204" pitchFamily="18" charset="0"/>
                              </a:rPr>
                              <m:t>cos</m:t>
                            </m:r>
                          </m:fName>
                          <m:e>
                            <m:r>
                              <a:rPr lang="en-GB" sz="32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func>
                      </m:num>
                      <m:den>
                        <m:rad>
                          <m:radPr>
                            <m:degHide m:val="on"/>
                            <m:ctrlPr>
                              <a:rPr lang="en-GB" sz="3200" i="1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GB" sz="3200" i="1">
                                <a:latin typeface="Cambria Math" panose="02040503050406030204" pitchFamily="18" charset="0"/>
                              </a:rPr>
                              <m:t>1−</m:t>
                            </m:r>
                            <m:func>
                              <m:funcPr>
                                <m:ctrlPr>
                                  <a:rPr lang="en-GB" sz="3200" i="1">
                                    <a:latin typeface="Cambria Math" panose="02040503050406030204" pitchFamily="18" charset="0"/>
                                  </a:rPr>
                                </m:ctrlPr>
                              </m:funcPr>
                              <m:fName>
                                <m:sSup>
                                  <m:sSupPr>
                                    <m:ctrlPr>
                                      <a:rPr lang="en-GB" sz="32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GB" sz="3200">
                                        <a:latin typeface="Cambria Math" panose="02040503050406030204" pitchFamily="18" charset="0"/>
                                      </a:rPr>
                                      <m:t>cos</m:t>
                                    </m:r>
                                  </m:e>
                                  <m:sup>
                                    <m:r>
                                      <a:rPr lang="en-GB" sz="3200" i="1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</m:fName>
                              <m:e>
                                <m:r>
                                  <a:rPr lang="en-GB" sz="3200" i="1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</m:func>
                          </m:e>
                        </m:rad>
                      </m:den>
                    </m:f>
                  </m:oMath>
                </a14:m>
                <a:endParaRPr lang="en-GB" sz="3200" dirty="0"/>
              </a:p>
            </p:txBody>
          </p:sp>
        </mc:Choice>
        <mc:Fallback xmlns=""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40873" y="2116637"/>
                <a:ext cx="2815258" cy="806888"/>
              </a:xfrm>
              <a:prstGeom prst="rect">
                <a:avLst/>
              </a:prstGeom>
              <a:blipFill rotWithShape="0">
                <a:blip r:embed="rId4"/>
                <a:stretch>
                  <a:fillRect l="-5411" b="-902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/>
              <p:cNvSpPr/>
              <p:nvPr/>
            </p:nvSpPr>
            <p:spPr>
              <a:xfrm>
                <a:off x="2258616" y="4854461"/>
                <a:ext cx="1516056" cy="101091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200" i="1">
                          <a:latin typeface="Cambria Math" panose="02040503050406030204" pitchFamily="18" charset="0"/>
                        </a:rPr>
                        <m:t>≡</m:t>
                      </m:r>
                      <m:f>
                        <m:fPr>
                          <m:ctrlPr>
                            <a:rPr lang="en-GB" sz="3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unc>
                            <m:funcPr>
                              <m:ctrlPr>
                                <a:rPr lang="en-GB" sz="32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3200"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fName>
                            <m:e>
                              <m:r>
                                <a:rPr lang="en-GB" sz="32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num>
                        <m:den>
                          <m:func>
                            <m:funcPr>
                              <m:ctrlPr>
                                <a:rPr lang="en-GB" sz="32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3200"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fName>
                            <m:e>
                              <m:r>
                                <a:rPr lang="en-GB" sz="32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den>
                      </m:f>
                    </m:oMath>
                  </m:oMathPara>
                </a14:m>
                <a:endParaRPr lang="en-GB" sz="3200" dirty="0"/>
              </a:p>
            </p:txBody>
          </p:sp>
        </mc:Choice>
        <mc:Fallback xmlns="">
          <p:sp>
            <p:nvSpPr>
              <p:cNvPr id="15" name="Rectangle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58616" y="4854461"/>
                <a:ext cx="1516056" cy="1010918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Rectangle 15"/>
              <p:cNvSpPr/>
              <p:nvPr/>
            </p:nvSpPr>
            <p:spPr>
              <a:xfrm>
                <a:off x="2267744" y="6121796"/>
                <a:ext cx="925446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200" i="1">
                          <a:latin typeface="Cambria Math" panose="02040503050406030204" pitchFamily="18" charset="0"/>
                        </a:rPr>
                        <m:t>≡1</m:t>
                      </m:r>
                    </m:oMath>
                  </m:oMathPara>
                </a14:m>
                <a:endParaRPr lang="en-GB" sz="3200" dirty="0"/>
              </a:p>
            </p:txBody>
          </p:sp>
        </mc:Choice>
        <mc:Fallback xmlns="">
          <p:sp>
            <p:nvSpPr>
              <p:cNvPr id="16" name="Rectangle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67744" y="6121796"/>
                <a:ext cx="925446" cy="584775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5868144" y="5424553"/>
                <a:ext cx="2989657" cy="1282018"/>
              </a:xfrm>
              <a:prstGeom prst="rect">
                <a:avLst/>
              </a:prstGeom>
              <a:ln>
                <a:noFill/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20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000" b="0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tan</m:t>
                          </m:r>
                        </m:fName>
                        <m:e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0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unc>
                            <m:funcPr>
                              <m:ctrlPr>
                                <a:rPr lang="en-GB" sz="200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2000" b="0" i="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fName>
                            <m:e>
                              <m:r>
                                <a:rPr lang="en-GB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num>
                        <m:den>
                          <m:func>
                            <m:funcPr>
                              <m:ctrlPr>
                                <a:rPr lang="en-GB" sz="200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2000" b="0" i="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fName>
                            <m:e>
                              <m:r>
                                <a:rPr lang="en-GB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den>
                      </m:f>
                    </m:oMath>
                  </m:oMathPara>
                </a14:m>
                <a:endParaRPr lang="en-GB" sz="2000" dirty="0"/>
              </a:p>
              <a:p>
                <a:endParaRPr lang="en-GB" sz="2000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200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GB" sz="2000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GB" sz="2000" b="0" i="0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e>
                            <m:sup>
                              <m:r>
                                <a:rPr lang="en-GB" sz="2000" b="0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fName>
                        <m:e>
                          <m:r>
                            <a:rPr lang="en-GB" sz="20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GB" sz="200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unc>
                        <m:funcPr>
                          <m:ctrlPr>
                            <a:rPr lang="en-GB" sz="200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GB" sz="2000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GB" sz="2000" b="0" i="0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e>
                            <m:sup>
                              <m:r>
                                <a:rPr lang="en-GB" sz="2000" b="0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fName>
                        <m:e>
                          <m:r>
                            <a:rPr lang="en-GB" sz="20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GB" sz="200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en-GB" sz="2000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68144" y="5424553"/>
                <a:ext cx="2989657" cy="1282018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  <a:ln>
                <a:noFill/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126744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1" grpId="0"/>
      <p:bldP spid="15" grpId="0"/>
      <p:bldP spid="1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b="1" dirty="0"/>
                <a:t>Trigonometry Identities 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373312" y="798257"/>
                <a:ext cx="7056784" cy="803682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/>
                  <a:t>Prove that</a:t>
                </a:r>
                <a:r>
                  <a:rPr lang="en-GB" sz="2400" b="1" dirty="0"/>
                  <a:t>  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sz="3200" b="1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p>
                          <m:sSupPr>
                            <m:ctrlPr>
                              <a:rPr lang="en-GB" sz="3200" b="1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3200" b="1" i="0" smtClean="0">
                                <a:latin typeface="Cambria Math" panose="02040503050406030204" pitchFamily="18" charset="0"/>
                              </a:rPr>
                              <m:t>𝐭𝐚𝐧</m:t>
                            </m:r>
                          </m:e>
                          <m:sup>
                            <m:r>
                              <a:rPr lang="en-GB" sz="3200" b="1" i="1" smtClean="0"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</m:fName>
                      <m:e>
                        <m:r>
                          <a:rPr lang="en-GB" sz="3200" b="1" i="1" smtClean="0">
                            <a:latin typeface="Cambria Math" panose="02040503050406030204" pitchFamily="18" charset="0"/>
                          </a:rPr>
                          <m:t>𝜽</m:t>
                        </m:r>
                      </m:e>
                    </m:func>
                    <m:r>
                      <a:rPr lang="en-GB" sz="3200" b="1" i="1" smtClean="0">
                        <a:latin typeface="Cambria Math" panose="02040503050406030204" pitchFamily="18" charset="0"/>
                      </a:rPr>
                      <m:t>≡</m:t>
                    </m:r>
                    <m:f>
                      <m:fPr>
                        <m:ctrlPr>
                          <a:rPr lang="en-GB" sz="32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3200" b="1" i="1" smtClean="0"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func>
                          <m:funcPr>
                            <m:ctrlPr>
                              <a:rPr lang="en-GB" sz="3200" b="1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sSup>
                              <m:sSupPr>
                                <m:ctrlPr>
                                  <a:rPr lang="en-GB" sz="3200" b="1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GB" sz="3200" b="1" i="0" smtClean="0">
                                    <a:latin typeface="Cambria Math" panose="02040503050406030204" pitchFamily="18" charset="0"/>
                                  </a:rPr>
                                  <m:t>𝐜𝐨𝐬</m:t>
                                </m:r>
                              </m:e>
                              <m:sup>
                                <m:r>
                                  <a:rPr lang="en-GB" sz="3200" b="1" i="1" smtClean="0">
                                    <a:latin typeface="Cambria Math" panose="02040503050406030204" pitchFamily="18" charset="0"/>
                                  </a:rPr>
                                  <m:t>𝟐</m:t>
                                </m:r>
                              </m:sup>
                            </m:sSup>
                          </m:fName>
                          <m:e>
                            <m:r>
                              <a:rPr lang="en-GB" sz="3200" b="1" i="1" smtClean="0">
                                <a:latin typeface="Cambria Math" panose="02040503050406030204" pitchFamily="18" charset="0"/>
                              </a:rPr>
                              <m:t>𝜽</m:t>
                            </m:r>
                          </m:e>
                        </m:func>
                      </m:den>
                    </m:f>
                    <m:r>
                      <a:rPr lang="en-GB" sz="3200" b="1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GB" sz="3200" b="1" i="1" smtClean="0">
                        <a:latin typeface="Cambria Math" panose="02040503050406030204" pitchFamily="18" charset="0"/>
                      </a:rPr>
                      <m:t>𝟏</m:t>
                    </m:r>
                  </m:oMath>
                </a14:m>
                <a:endParaRPr lang="en-GB" sz="3200" b="1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3312" y="798257"/>
                <a:ext cx="7056784" cy="803682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1857562" y="5706382"/>
                <a:ext cx="3132348" cy="7862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≡</m:t>
                      </m:r>
                      <m:f>
                        <m:f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func>
                            <m:funcPr>
                              <m:ctrlP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sSup>
                                <m:sSupPr>
                                  <m:ctrlPr>
                                    <a:rPr lang="en-GB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GB" sz="2400" b="0" i="0" smtClean="0">
                                      <a:latin typeface="Cambria Math" panose="02040503050406030204" pitchFamily="18" charset="0"/>
                                    </a:rPr>
                                    <m:t>cos</m:t>
                                  </m:r>
                                </m:e>
                                <m:sup>
                                  <m:r>
                                    <a:rPr lang="en-GB" sz="2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fName>
                            <m:e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𝜃</m:t>
                              </m:r>
                            </m:e>
                          </m:func>
                        </m:den>
                      </m:f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−1≡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𝑅𝐻𝑆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57562" y="5706382"/>
                <a:ext cx="3132348" cy="786241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/>
              <p:cNvSpPr/>
              <p:nvPr/>
            </p:nvSpPr>
            <p:spPr>
              <a:xfrm>
                <a:off x="1907704" y="2550147"/>
                <a:ext cx="1386918" cy="83349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400" i="1" smtClean="0">
                          <a:latin typeface="Cambria Math" panose="02040503050406030204" pitchFamily="18" charset="0"/>
                        </a:rPr>
                        <m:t>≡</m:t>
                      </m:r>
                      <m:f>
                        <m:fPr>
                          <m:ctrlPr>
                            <a:rPr lang="en-GB" sz="24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unc>
                            <m:funcPr>
                              <m:ctrlPr>
                                <a:rPr lang="en-GB" sz="2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sSup>
                                <m:sSupPr>
                                  <m:ctrlPr>
                                    <a:rPr lang="en-GB" sz="2400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GB" sz="240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sin</m:t>
                                  </m:r>
                                </m:e>
                                <m:sup>
                                  <m:r>
                                    <a:rPr lang="en-GB" sz="2400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fName>
                            <m:e>
                              <m:r>
                                <a:rPr lang="en-GB" sz="2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𝜃</m:t>
                              </m:r>
                            </m:e>
                          </m:func>
                        </m:num>
                        <m:den>
                          <m:func>
                            <m:funcPr>
                              <m:ctrlPr>
                                <a:rPr lang="en-GB" sz="2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sSup>
                                <m:sSupPr>
                                  <m:ctrlPr>
                                    <a:rPr lang="en-GB" sz="2400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GB" sz="240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cos</m:t>
                                  </m:r>
                                </m:e>
                                <m:sup>
                                  <m:r>
                                    <a:rPr lang="en-GB" sz="2400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fName>
                            <m:e>
                              <m:r>
                                <a:rPr lang="en-GB" sz="2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𝜃</m:t>
                              </m:r>
                            </m:e>
                          </m:func>
                        </m:den>
                      </m:f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07704" y="2550147"/>
                <a:ext cx="1386918" cy="833498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/>
              <p:cNvSpPr/>
              <p:nvPr/>
            </p:nvSpPr>
            <p:spPr>
              <a:xfrm>
                <a:off x="1857562" y="3648564"/>
                <a:ext cx="1922899" cy="83349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i="1">
                          <a:latin typeface="Cambria Math" panose="02040503050406030204" pitchFamily="18" charset="0"/>
                        </a:rPr>
                        <m:t>≡</m:t>
                      </m:r>
                      <m:f>
                        <m:fPr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1−</m:t>
                          </m:r>
                          <m:func>
                            <m:funcPr>
                              <m:ctrlPr>
                                <a:rPr lang="en-GB" sz="2400" i="1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sSup>
                                <m:sSupPr>
                                  <m:ctrlPr>
                                    <a:rPr lang="en-GB" sz="2400" i="1">
                                      <a:solidFill>
                                        <a:srgbClr val="0000FF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GB" sz="2400">
                                      <a:solidFill>
                                        <a:srgbClr val="0000FF"/>
                                      </a:solidFill>
                                      <a:latin typeface="Cambria Math" panose="02040503050406030204" pitchFamily="18" charset="0"/>
                                    </a:rPr>
                                    <m:t>cos</m:t>
                                  </m:r>
                                </m:e>
                                <m:sup>
                                  <m:r>
                                    <a:rPr lang="en-GB" sz="2400" i="1">
                                      <a:solidFill>
                                        <a:srgbClr val="0000FF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fName>
                            <m:e>
                              <m:r>
                                <a:rPr lang="en-GB" sz="2400" i="1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𝜃</m:t>
                              </m:r>
                            </m:e>
                          </m:func>
                        </m:num>
                        <m:den>
                          <m:func>
                            <m:funcPr>
                              <m:ctrlPr>
                                <a:rPr lang="en-GB" sz="24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sSup>
                                <m:sSupPr>
                                  <m:ctrlPr>
                                    <a:rPr lang="en-GB" sz="2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GB" sz="2400">
                                      <a:latin typeface="Cambria Math" panose="02040503050406030204" pitchFamily="18" charset="0"/>
                                    </a:rPr>
                                    <m:t>cos</m:t>
                                  </m:r>
                                </m:e>
                                <m:sup>
                                  <m:r>
                                    <a:rPr lang="en-GB" sz="24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fName>
                            <m:e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𝜃</m:t>
                              </m:r>
                            </m:e>
                          </m:func>
                        </m:den>
                      </m:f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15" name="Rectangle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57562" y="3648564"/>
                <a:ext cx="1922899" cy="833498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Rectangle 15"/>
              <p:cNvSpPr/>
              <p:nvPr/>
            </p:nvSpPr>
            <p:spPr>
              <a:xfrm>
                <a:off x="1857562" y="4673754"/>
                <a:ext cx="2571601" cy="83349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i="1">
                          <a:latin typeface="Cambria Math" panose="02040503050406030204" pitchFamily="18" charset="0"/>
                        </a:rPr>
                        <m:t>≡</m:t>
                      </m:r>
                      <m:f>
                        <m:fPr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func>
                            <m:funcPr>
                              <m:ctrlPr>
                                <a:rPr lang="en-GB" sz="24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sSup>
                                <m:sSupPr>
                                  <m:ctrlPr>
                                    <a:rPr lang="en-GB" sz="2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GB" sz="2400">
                                      <a:latin typeface="Cambria Math" panose="02040503050406030204" pitchFamily="18" charset="0"/>
                                    </a:rPr>
                                    <m:t>cos</m:t>
                                  </m:r>
                                </m:e>
                                <m:sup>
                                  <m:r>
                                    <a:rPr lang="en-GB" sz="24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fName>
                            <m:e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𝜃</m:t>
                              </m:r>
                            </m:e>
                          </m:func>
                        </m:den>
                      </m:f>
                      <m:r>
                        <a:rPr lang="en-GB" sz="2400" i="1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unc>
                            <m:funcPr>
                              <m:ctrlPr>
                                <a:rPr lang="en-GB" sz="24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sSup>
                                <m:sSupPr>
                                  <m:ctrlPr>
                                    <a:rPr lang="en-GB" sz="2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GB" sz="2400">
                                      <a:latin typeface="Cambria Math" panose="02040503050406030204" pitchFamily="18" charset="0"/>
                                    </a:rPr>
                                    <m:t>cos</m:t>
                                  </m:r>
                                </m:e>
                                <m:sup>
                                  <m:r>
                                    <a:rPr lang="en-GB" sz="24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fName>
                            <m:e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𝜃</m:t>
                              </m:r>
                            </m:e>
                          </m:func>
                        </m:num>
                        <m:den>
                          <m:func>
                            <m:funcPr>
                              <m:ctrlPr>
                                <a:rPr lang="en-GB" sz="24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sSup>
                                <m:sSupPr>
                                  <m:ctrlPr>
                                    <a:rPr lang="en-GB" sz="2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GB" sz="2400">
                                      <a:latin typeface="Cambria Math" panose="02040503050406030204" pitchFamily="18" charset="0"/>
                                    </a:rPr>
                                    <m:t>cos</m:t>
                                  </m:r>
                                </m:e>
                                <m:sup>
                                  <m:r>
                                    <a:rPr lang="en-GB" sz="24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fName>
                            <m:e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𝜃</m:t>
                              </m:r>
                            </m:e>
                          </m:func>
                        </m:den>
                      </m:f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16" name="Rectangle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57562" y="4673754"/>
                <a:ext cx="2571601" cy="833498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5868144" y="5373216"/>
                <a:ext cx="2989657" cy="1282018"/>
              </a:xfrm>
              <a:prstGeom prst="rect">
                <a:avLst/>
              </a:prstGeom>
              <a:ln>
                <a:noFill/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20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000" b="0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tan</m:t>
                          </m:r>
                        </m:fName>
                        <m:e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0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unc>
                            <m:funcPr>
                              <m:ctrlPr>
                                <a:rPr lang="en-GB" sz="200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2000" b="0" i="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fName>
                            <m:e>
                              <m:r>
                                <a:rPr lang="en-GB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num>
                        <m:den>
                          <m:func>
                            <m:funcPr>
                              <m:ctrlPr>
                                <a:rPr lang="en-GB" sz="200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2000" b="0" i="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fName>
                            <m:e>
                              <m:r>
                                <a:rPr lang="en-GB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den>
                      </m:f>
                    </m:oMath>
                  </m:oMathPara>
                </a14:m>
                <a:endParaRPr lang="en-GB" sz="2000" dirty="0"/>
              </a:p>
              <a:p>
                <a:endParaRPr lang="en-GB" sz="2000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200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GB" sz="2000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GB" sz="2000" b="0" i="0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e>
                            <m:sup>
                              <m:r>
                                <a:rPr lang="en-GB" sz="2000" b="0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fName>
                        <m:e>
                          <m:r>
                            <a:rPr lang="en-GB" sz="20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GB" sz="200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unc>
                        <m:funcPr>
                          <m:ctrlPr>
                            <a:rPr lang="en-GB" sz="200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GB" sz="2000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GB" sz="2000" b="0" i="0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e>
                            <m:sup>
                              <m:r>
                                <a:rPr lang="en-GB" sz="2000" b="0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fName>
                        <m:e>
                          <m:r>
                            <a:rPr lang="en-GB" sz="20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GB" sz="200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en-GB" sz="2000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68144" y="5373216"/>
                <a:ext cx="2989657" cy="1282018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  <a:ln>
                <a:noFill/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Rectangle 17"/>
              <p:cNvSpPr/>
              <p:nvPr/>
            </p:nvSpPr>
            <p:spPr>
              <a:xfrm>
                <a:off x="1147303" y="1823774"/>
                <a:ext cx="2147319" cy="47000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2400" b="1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GB" sz="2400" b="1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𝐿𝐻𝑆</m:t>
                              </m:r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 ≡</m:t>
                              </m:r>
                              <m:r>
                                <a:rPr lang="en-GB" sz="2400" b="1">
                                  <a:latin typeface="Cambria Math" panose="02040503050406030204" pitchFamily="18" charset="0"/>
                                </a:rPr>
                                <m:t>𝐭𝐚𝐧</m:t>
                              </m:r>
                            </m:e>
                            <m:sup>
                              <m:r>
                                <a:rPr lang="en-GB" sz="2400" b="1" i="1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</m:fName>
                        <m:e>
                          <m:r>
                            <a:rPr lang="en-GB" sz="2400" b="1" i="1">
                              <a:latin typeface="Cambria Math" panose="02040503050406030204" pitchFamily="18" charset="0"/>
                            </a:rPr>
                            <m:t>𝜽</m:t>
                          </m:r>
                        </m:e>
                      </m:func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18" name="Rectangle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47303" y="1823774"/>
                <a:ext cx="2147319" cy="470000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20688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1" grpId="0"/>
      <p:bldP spid="15" grpId="0"/>
      <p:bldP spid="16" grpId="0"/>
      <p:bldP spid="1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5B9DC8F5-CEA4-2E4E-84CE-D98AEA275487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EE40F6B4-F000-A54A-A1F1-EA5FBCFB4507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Exercise 10A/B</a:t>
              </a:r>
              <a:endParaRPr lang="en-GB" sz="3200" dirty="0"/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BB7F005C-4119-DB49-9066-978255FDFF95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>
            <a:extLst>
              <a:ext uri="{FF2B5EF4-FFF2-40B4-BE49-F238E27FC236}">
                <a16:creationId xmlns:a16="http://schemas.microsoft.com/office/drawing/2014/main" id="{1AE124BE-6ACD-7F4E-ABC4-94238A948299}"/>
              </a:ext>
            </a:extLst>
          </p:cNvPr>
          <p:cNvSpPr txBox="1"/>
          <p:nvPr/>
        </p:nvSpPr>
        <p:spPr>
          <a:xfrm>
            <a:off x="395536" y="725840"/>
            <a:ext cx="79208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Pearson Pure Mathematics Year 1/AS</a:t>
            </a:r>
          </a:p>
          <a:p>
            <a:r>
              <a:rPr lang="en-GB" sz="2400" dirty="0"/>
              <a:t>Page 207, 209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13FD32CC-4D69-9242-B197-7454A28C328D}"/>
              </a:ext>
            </a:extLst>
          </p:cNvPr>
          <p:cNvCxnSpPr/>
          <p:nvPr/>
        </p:nvCxnSpPr>
        <p:spPr>
          <a:xfrm>
            <a:off x="0" y="1739717"/>
            <a:ext cx="9144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ABDC06B0-A145-E146-A1F5-F028DF0153AB}"/>
              </a:ext>
            </a:extLst>
          </p:cNvPr>
          <p:cNvSpPr txBox="1"/>
          <p:nvPr/>
        </p:nvSpPr>
        <p:spPr>
          <a:xfrm>
            <a:off x="1331640" y="3056180"/>
            <a:ext cx="781236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Complete before the lesson Ex10A and Ex10B Q1</a:t>
            </a:r>
          </a:p>
          <a:p>
            <a:r>
              <a:rPr lang="en-US" sz="2400" dirty="0">
                <a:solidFill>
                  <a:srgbClr val="00B050"/>
                </a:solidFill>
              </a:rPr>
              <a:t>Green</a:t>
            </a:r>
            <a:r>
              <a:rPr lang="en-US" sz="2400" dirty="0"/>
              <a:t>		Ex10A Q2</a:t>
            </a:r>
          </a:p>
          <a:p>
            <a:r>
              <a:rPr lang="en-US" sz="2400" dirty="0">
                <a:solidFill>
                  <a:schemeClr val="accent6"/>
                </a:solidFill>
              </a:rPr>
              <a:t>Amber</a:t>
            </a:r>
            <a:r>
              <a:rPr lang="en-US" sz="2400" dirty="0"/>
              <a:t> 		Ex10A Q3-4</a:t>
            </a:r>
          </a:p>
          <a:p>
            <a:r>
              <a:rPr lang="en-US" sz="2400" dirty="0">
                <a:solidFill>
                  <a:srgbClr val="FF0000"/>
                </a:solidFill>
              </a:rPr>
              <a:t>Red		</a:t>
            </a:r>
            <a:r>
              <a:rPr lang="en-US" sz="2400" dirty="0"/>
              <a:t>Ex10B Q5-6 &amp; Challenges from Ex10A &amp; Ex10B</a:t>
            </a: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6217601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30640</TotalTime>
  <Words>270</Words>
  <Application>Microsoft Macintosh PowerPoint</Application>
  <PresentationFormat>On-screen Show (4:3)</PresentationFormat>
  <Paragraphs>84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Cambria Math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RM plc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Frost J</dc:creator>
  <cp:lastModifiedBy>Richard Lawton</cp:lastModifiedBy>
  <cp:revision>1168</cp:revision>
  <dcterms:created xsi:type="dcterms:W3CDTF">2013-02-28T07:36:55Z</dcterms:created>
  <dcterms:modified xsi:type="dcterms:W3CDTF">2019-09-14T13:03:44Z</dcterms:modified>
</cp:coreProperties>
</file>