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17" r:id="rId2"/>
    <p:sldId id="616" r:id="rId3"/>
    <p:sldId id="594" r:id="rId4"/>
    <p:sldId id="589" r:id="rId5"/>
    <p:sldId id="596" r:id="rId6"/>
    <p:sldId id="6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5" autoAdjust="0"/>
    <p:restoredTop sz="92308" autoAdjust="0"/>
  </p:normalViewPr>
  <p:slideViewPr>
    <p:cSldViewPr>
      <p:cViewPr varScale="1">
        <p:scale>
          <a:sx n="63" d="100"/>
          <a:sy n="63" d="100"/>
        </p:scale>
        <p:origin x="1364" y="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image" Target="../media/image4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39.png"/><Relationship Id="rId5" Type="http://schemas.openxmlformats.org/officeDocument/2006/relationships/image" Target="../media/image7.png"/><Relationship Id="rId15" Type="http://schemas.openxmlformats.org/officeDocument/2006/relationships/image" Target="../media/image43.png"/><Relationship Id="rId10" Type="http://schemas.openxmlformats.org/officeDocument/2006/relationships/image" Target="../media/image37.png"/><Relationship Id="rId19" Type="http://schemas.openxmlformats.org/officeDocument/2006/relationships/image" Target="../media/image4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smtClean="0"/>
              <a:t>Circles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6600" dirty="0" smtClean="0"/>
              <a:t>Midpoints and Bisectors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6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35669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30" y="980728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0" dirty="0" smtClean="0"/>
              <a:t>The equation of a circle can be given as</a:t>
            </a:r>
            <a:endParaRPr lang="en-GB" sz="4800" b="1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Circles – Equation of a Circle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0988" y="4365104"/>
                <a:ext cx="7920880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dirty="0" smtClean="0">
                    <a:solidFill>
                      <a:prstClr val="black"/>
                    </a:solidFill>
                  </a:rPr>
                  <a:t>The centre of the circle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44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4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 algn="ctr"/>
                <a:r>
                  <a:rPr lang="en-GB" sz="4400" dirty="0">
                    <a:solidFill>
                      <a:prstClr val="black"/>
                    </a:solidFill>
                  </a:rPr>
                  <a:t>and the radius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88" y="4365104"/>
                <a:ext cx="7920880" cy="1446550"/>
              </a:xfrm>
              <a:prstGeom prst="rect">
                <a:avLst/>
              </a:prstGeom>
              <a:blipFill>
                <a:blip r:embed="rId2"/>
                <a:stretch>
                  <a:fillRect t="-8439" b="-19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0" y="2436857"/>
                <a:ext cx="914285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6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6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6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sz="6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6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6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6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60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60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sz="6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6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6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436857"/>
                <a:ext cx="9142856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Circles – </a:t>
              </a:r>
              <a:r>
                <a:rPr lang="en-GB" sz="3200" dirty="0">
                  <a:solidFill>
                    <a:prstClr val="white"/>
                  </a:solidFill>
                </a:rPr>
                <a:t>Equation of a Circle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237457" y="1484786"/>
            <a:ext cx="2448272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Centre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85729" y="1484785"/>
            <a:ext cx="2448272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Radius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48064" y="1484784"/>
            <a:ext cx="3673109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237457" y="1960403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(0,0)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1960403"/>
                <a:ext cx="2448272" cy="504056"/>
              </a:xfrm>
              <a:prstGeom prst="rect">
                <a:avLst/>
              </a:prstGeom>
              <a:blipFill rotWithShape="0">
                <a:blip r:embed="rId2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2685729" y="1960403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1960403"/>
                <a:ext cx="2448272" cy="50405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5134001" y="1960403"/>
                <a:ext cx="3689176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1" y="1960403"/>
                <a:ext cx="3689176" cy="504056"/>
              </a:xfrm>
              <a:prstGeom prst="rect">
                <a:avLst/>
              </a:prstGeom>
              <a:blipFill rotWithShape="0">
                <a:blip r:embed="rId4"/>
                <a:stretch>
                  <a:fillRect b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237457" y="2464459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(1,2)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2464459"/>
                <a:ext cx="2448272" cy="504056"/>
              </a:xfrm>
              <a:prstGeom prst="rect">
                <a:avLst/>
              </a:prstGeom>
              <a:blipFill rotWithShape="0">
                <a:blip r:embed="rId5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685729" y="2464459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2464459"/>
                <a:ext cx="2448272" cy="50405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134000" y="2464459"/>
                <a:ext cx="3687967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−1)2+(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−2)2=36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0" y="2464459"/>
                <a:ext cx="3687967" cy="504056"/>
              </a:xfrm>
              <a:prstGeom prst="rect">
                <a:avLst/>
              </a:prstGeom>
              <a:blipFill rotWithShape="0">
                <a:blip r:embed="rId7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237457" y="2968515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(−3,5)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2968515"/>
                <a:ext cx="2448272" cy="504056"/>
              </a:xfrm>
              <a:prstGeom prst="rect">
                <a:avLst/>
              </a:prstGeom>
              <a:blipFill rotWithShape="0">
                <a:blip r:embed="rId8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685729" y="2968515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2968515"/>
                <a:ext cx="2448272" cy="50405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5134000" y="2968515"/>
                <a:ext cx="3687967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+3)2+(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−5)2=1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0" y="2968515"/>
                <a:ext cx="3687967" cy="504056"/>
              </a:xfrm>
              <a:prstGeom prst="rect">
                <a:avLst/>
              </a:prstGeom>
              <a:blipFill rotWithShape="0">
                <a:blip r:embed="rId10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37457" y="3472571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(−5,2)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3472571"/>
                <a:ext cx="2448272" cy="504056"/>
              </a:xfrm>
              <a:prstGeom prst="rect">
                <a:avLst/>
              </a:prstGeom>
              <a:blipFill rotWithShape="0">
                <a:blip r:embed="rId11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2685729" y="3472571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3472571"/>
                <a:ext cx="2448272" cy="50405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134000" y="3472571"/>
                <a:ext cx="3687967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+5)2+(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−2)2=49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0" y="3472571"/>
                <a:ext cx="3687967" cy="504056"/>
              </a:xfrm>
              <a:prstGeom prst="rect">
                <a:avLst/>
              </a:prstGeom>
              <a:blipFill rotWithShape="0">
                <a:blip r:embed="rId13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237457" y="3976627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(−6,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3976627"/>
                <a:ext cx="2448272" cy="504056"/>
              </a:xfrm>
              <a:prstGeom prst="rect">
                <a:avLst/>
              </a:prstGeom>
              <a:blipFill rotWithShape="0">
                <a:blip r:embed="rId14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2685729" y="3976627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3976627"/>
                <a:ext cx="2448272" cy="50405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5134001" y="3976627"/>
                <a:ext cx="3689176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1" y="3976627"/>
                <a:ext cx="3689176" cy="504056"/>
              </a:xfrm>
              <a:prstGeom prst="rect">
                <a:avLst/>
              </a:prstGeom>
              <a:blipFill rotWithShape="0">
                <a:blip r:embed="rId16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237457" y="4480683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(1,−1)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4480683"/>
                <a:ext cx="2448272" cy="504056"/>
              </a:xfrm>
              <a:prstGeom prst="rect">
                <a:avLst/>
              </a:prstGeom>
              <a:blipFill rotWithShape="0">
                <a:blip r:embed="rId17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2685729" y="4480683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4480683"/>
                <a:ext cx="2448272" cy="50405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5134000" y="4480683"/>
                <a:ext cx="3687967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−1)2+(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+1)2=3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0" y="4480683"/>
                <a:ext cx="3687967" cy="504056"/>
              </a:xfrm>
              <a:prstGeom prst="rect">
                <a:avLst/>
              </a:prstGeom>
              <a:blipFill rotWithShape="0">
                <a:blip r:embed="rId19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237457" y="4984739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(−2,3)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457" y="4984739"/>
                <a:ext cx="2448272" cy="504056"/>
              </a:xfrm>
              <a:prstGeom prst="rect">
                <a:avLst/>
              </a:prstGeom>
              <a:blipFill rotWithShape="0">
                <a:blip r:embed="rId20"/>
                <a:stretch>
                  <a:fillRect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2685729" y="4984739"/>
                <a:ext cx="2448272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29" y="4984739"/>
                <a:ext cx="2448272" cy="504056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5134000" y="4984739"/>
                <a:ext cx="3687967" cy="50405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+2)2+(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−3)2=8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000" y="4984739"/>
                <a:ext cx="3687967" cy="504056"/>
              </a:xfrm>
              <a:prstGeom prst="rect">
                <a:avLst/>
              </a:prstGeom>
              <a:blipFill rotWithShape="0">
                <a:blip r:embed="rId22"/>
                <a:stretch>
                  <a:fillRect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428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 animBg="1"/>
      <p:bldP spid="57" grpId="0" animBg="1"/>
      <p:bldP spid="58" grpId="0" animBg="1"/>
      <p:bldP spid="69" grpId="0" animBg="1"/>
      <p:bldP spid="71" grpId="0" animBg="1"/>
      <p:bldP spid="72" grpId="0" animBg="1"/>
      <p:bldP spid="74" grpId="0" animBg="1"/>
      <p:bldP spid="75" grpId="0" animBg="1"/>
      <p:bldP spid="87" grpId="0" animBg="1"/>
      <p:bldP spid="8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Circles - Finding </a:t>
              </a:r>
              <a:r>
                <a:rPr lang="en-GB" sz="3200" dirty="0"/>
                <a:t>the equation using points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683568" y="2481863"/>
            <a:ext cx="2880320" cy="280831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54993" y="4191554"/>
            <a:ext cx="189543" cy="1956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386971" y="3347649"/>
            <a:ext cx="189543" cy="19562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83679" y="3010454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5,8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679" y="3010454"/>
                <a:ext cx="936104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0442" y="3817286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−7,4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42" y="3817286"/>
                <a:ext cx="936104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0968" y="898545"/>
                <a:ext cx="8280920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A line segment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800" dirty="0"/>
                  <a:t> is the diameter of a circle,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5,8</m:t>
                        </m:r>
                      </m:e>
                    </m:d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−7,4</m:t>
                        </m:r>
                      </m:e>
                    </m:d>
                  </m:oMath>
                </a14:m>
                <a:r>
                  <a:rPr lang="en-GB" sz="2800" dirty="0"/>
                  <a:t> respectively. Determine the equation of the circle.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68" y="898545"/>
                <a:ext cx="8280920" cy="1384995"/>
              </a:xfrm>
              <a:prstGeom prst="rect">
                <a:avLst/>
              </a:prstGeom>
              <a:blipFill rotWithShape="0">
                <a:blip r:embed="rId4"/>
                <a:stretch>
                  <a:fillRect b="-511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81742" y="3817286"/>
                <a:ext cx="5661114" cy="2778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Centre: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en-GB" sz="2400" b="1" dirty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We can use the distance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2400" i="0" dirty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2400" dirty="0"/>
                  <a:t> as the radius. Using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−7,4</m:t>
                        </m:r>
                      </m:e>
                    </m:d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−1,6</m:t>
                        </m:r>
                      </m:e>
                    </m:d>
                  </m:oMath>
                </a14:m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400" b="1" dirty="0"/>
              </a:p>
              <a:p>
                <a:pPr algn="ctr"/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∴  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742" y="3817286"/>
                <a:ext cx="5661114" cy="2778838"/>
              </a:xfrm>
              <a:prstGeom prst="rect">
                <a:avLst/>
              </a:prstGeom>
              <a:blipFill rotWithShape="0">
                <a:blip r:embed="rId5"/>
                <a:stretch>
                  <a:fillRect t="-1754" b="-6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69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Circles - Finding the equation using points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22" y="876551"/>
            <a:ext cx="8208011" cy="228074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75656" y="3429000"/>
                <a:ext cx="6408712" cy="2723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 smtClean="0">
                            <a:latin typeface="Cambria Math"/>
                          </a:rPr>
                          <m:t>𝟗</m:t>
                        </m:r>
                        <m:r>
                          <a:rPr lang="en-GB" sz="4000" b="1" i="1" smtClean="0">
                            <a:latin typeface="Cambria Math"/>
                          </a:rPr>
                          <m:t>, </m:t>
                        </m:r>
                        <m:r>
                          <a:rPr lang="en-GB" sz="4000" b="1" i="1" smtClean="0">
                            <a:latin typeface="Cambria Math"/>
                          </a:rPr>
                          <m:t>𝟓</m:t>
                        </m:r>
                      </m:e>
                    </m:d>
                  </m:oMath>
                </a14:m>
                <a:endParaRPr lang="en-GB" sz="4000" b="1" dirty="0" smtClean="0"/>
              </a:p>
              <a:p>
                <a:pPr marL="342900" indent="-342900">
                  <a:buAutoNum type="alphaLcParenR"/>
                </a:pPr>
                <a:endParaRPr lang="en-GB" sz="4000" dirty="0"/>
              </a:p>
              <a:p>
                <a:pPr marL="342900" indent="-342900">
                  <a:buAutoNum type="alphaLcParenR"/>
                </a:pPr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/>
                      </a:rPr>
                      <m:t>𝑟</m:t>
                    </m:r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GB" sz="4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6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000" b="0" i="1" smtClean="0">
                            <a:latin typeface="Cambria Math"/>
                          </a:rPr>
                          <m:t>52</m:t>
                        </m:r>
                      </m:e>
                    </m:rad>
                  </m:oMath>
                </a14:m>
                <a:r>
                  <a:rPr lang="en-GB" sz="4000" dirty="0"/>
                  <a:t/>
                </a:r>
                <a:br>
                  <a:rPr lang="en-GB" sz="4000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GB" sz="4000" b="0" i="1" smtClean="0">
                                <a:latin typeface="Cambria Math"/>
                              </a:rPr>
                              <m:t>−9</m:t>
                            </m:r>
                          </m:e>
                        </m:d>
                      </m:e>
                      <m:sup>
                        <m:r>
                          <a:rPr lang="en-GB" sz="4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GB" sz="4000" b="0" i="1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GB" sz="4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latin typeface="Cambria Math"/>
                      </a:rPr>
                      <m:t>=</m:t>
                    </m:r>
                    <m:r>
                      <a:rPr lang="en-GB" sz="4000" b="1" i="1" smtClean="0">
                        <a:latin typeface="Cambria Math"/>
                      </a:rPr>
                      <m:t>𝟓𝟐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429000"/>
                <a:ext cx="6408712" cy="2723246"/>
              </a:xfrm>
              <a:prstGeom prst="rect">
                <a:avLst/>
              </a:prstGeom>
              <a:blipFill rotWithShape="0">
                <a:blip r:embed="rId3"/>
                <a:stretch>
                  <a:fillRect l="-3425" t="-4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199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 </a:t>
            </a:r>
            <a:r>
              <a:rPr lang="en-GB" sz="2400" dirty="0"/>
              <a:t>119-120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8067" y="187188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49052" y="2165014"/>
                <a:ext cx="295232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2009 1B] The point on the circle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=75</m:t>
                    </m:r>
                  </m:oMath>
                </a14:m>
                <a:r>
                  <a:rPr lang="en-GB" sz="1600" dirty="0"/>
                  <a:t> which is closest to the origin, is at what distance from the origin?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𝑪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The closest point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sz="1400" b="1" dirty="0"/>
                  <a:t> lies on the line between the circle centre and the origin. Since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r>
                  <a:rPr lang="en-GB" sz="1400" b="1" dirty="0"/>
                  <a:t> is 5 away from the origin, the distance between the origin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GB" sz="1400" b="1" dirty="0"/>
                  <a:t> must be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GB" sz="14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52" y="2165014"/>
                <a:ext cx="2952328" cy="2585323"/>
              </a:xfrm>
              <a:prstGeom prst="rect">
                <a:avLst/>
              </a:prstGeom>
              <a:blipFill>
                <a:blip r:embed="rId2"/>
                <a:stretch>
                  <a:fillRect l="-1031" t="-708" r="-2474"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1763688" y="4797152"/>
            <a:ext cx="0" cy="180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01337" y="5721534"/>
            <a:ext cx="1840986" cy="11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331640" y="609329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34616" y="6126440"/>
                <a:ext cx="6480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−3,−4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16" y="6126440"/>
                <a:ext cx="648072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259134" y="4857750"/>
            <a:ext cx="2274515" cy="2125935"/>
          </a:xfrm>
          <a:prstGeom prst="arc">
            <a:avLst>
              <a:gd name="adj1" fmla="val 16200000"/>
              <a:gd name="adj2" fmla="val 31107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396207" y="5210175"/>
            <a:ext cx="851693" cy="891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172200" y="1939490"/>
                <a:ext cx="2933700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[MAT 2016 1I] Let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/>
                  <a:t> be positive real numbers. If </a:t>
                </a:r>
                <a:r>
                  <a:rPr lang="en-GB" sz="14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GB" sz="1400" dirty="0"/>
                  <a:t> then the largest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𝑏𝑦</m:t>
                    </m:r>
                  </m:oMath>
                </a14:m>
                <a:r>
                  <a:rPr lang="en-GB" sz="1400" dirty="0"/>
                  <a:t> can equal is what? Give your expression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endParaRPr lang="en-GB" sz="500" dirty="0"/>
              </a:p>
              <a:p>
                <a:r>
                  <a:rPr lang="en-GB" sz="1200" b="1" dirty="0"/>
                  <a:t>Many MAT questions consider maximising an expression in terms of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200" b="1" dirty="0"/>
                  <a:t> and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200" b="1" dirty="0"/>
                  <a:t>. Consider for example the simple case </a:t>
                </a:r>
                <a:br>
                  <a:rPr lang="en-GB" sz="1200" b="1" dirty="0"/>
                </a:b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200" b="1" dirty="0"/>
                  <a:t>. As we increase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200" b="1" dirty="0"/>
                  <a:t>, the line stays in the same direction but ‘sweeps’ across: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939490"/>
                <a:ext cx="2933700" cy="2169825"/>
              </a:xfrm>
              <a:prstGeom prst="rect">
                <a:avLst/>
              </a:prstGeom>
              <a:blipFill>
                <a:blip r:embed="rId4"/>
                <a:stretch>
                  <a:fillRect l="-624" t="-562" r="-1040" b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6649566" y="4829348"/>
            <a:ext cx="808509" cy="4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638925" y="4105275"/>
            <a:ext cx="10641" cy="724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88224" y="4509120"/>
            <a:ext cx="360040" cy="34863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618895" y="4355253"/>
            <a:ext cx="520093" cy="521547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70489" y="4228790"/>
            <a:ext cx="620899" cy="638485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 rot="2750566">
                <a:off x="6536532" y="4462463"/>
                <a:ext cx="410132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7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50566">
                <a:off x="6536532" y="4462463"/>
                <a:ext cx="410132" cy="2000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 rot="2480583">
                <a:off x="6545502" y="4341618"/>
                <a:ext cx="479308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7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80583">
                <a:off x="6545502" y="4341618"/>
                <a:ext cx="479308" cy="2000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 rot="2752051">
                <a:off x="6644957" y="4236416"/>
                <a:ext cx="410132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7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52051">
                <a:off x="6644957" y="4236416"/>
                <a:ext cx="410132" cy="2000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row: Right 43"/>
          <p:cNvSpPr/>
          <p:nvPr/>
        </p:nvSpPr>
        <p:spPr>
          <a:xfrm rot="18846394">
            <a:off x="6879165" y="4536084"/>
            <a:ext cx="318348" cy="1574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7229822" y="4161578"/>
                <a:ext cx="1728192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1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100" b="1" dirty="0"/>
                  <a:t>, and therefore </a:t>
                </a:r>
                <a14:m>
                  <m:oMath xmlns:m="http://schemas.openxmlformats.org/officeDocument/2006/math">
                    <m:r>
                      <a:rPr lang="en-GB" sz="11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1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1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100" b="1" dirty="0"/>
                  <a:t>, increase as we move in this direction.</a:t>
                </a: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822" y="4161578"/>
                <a:ext cx="1728192" cy="600164"/>
              </a:xfrm>
              <a:prstGeom prst="rect">
                <a:avLst/>
              </a:prstGeom>
              <a:blipFill>
                <a:blip r:embed="rId8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7394690" y="4685234"/>
                <a:ext cx="1397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690" y="4685234"/>
                <a:ext cx="139734" cy="276999"/>
              </a:xfrm>
              <a:prstGeom prst="rect">
                <a:avLst/>
              </a:prstGeom>
              <a:blipFill>
                <a:blip r:embed="rId9"/>
                <a:stretch>
                  <a:fillRect r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465605" y="3959818"/>
                <a:ext cx="1397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605" y="3959818"/>
                <a:ext cx="139734" cy="276999"/>
              </a:xfrm>
              <a:prstGeom prst="rect">
                <a:avLst/>
              </a:prstGeom>
              <a:blipFill>
                <a:blip r:embed="rId10"/>
                <a:stretch>
                  <a:fillRect r="-4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057900" y="4908893"/>
                <a:ext cx="31005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If we similarly consider the line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𝒃𝒚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200" b="1" dirty="0"/>
                  <a:t>,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𝒃𝒚</m:t>
                    </m:r>
                  </m:oMath>
                </a14:m>
                <a:r>
                  <a:rPr lang="en-GB" sz="1200" b="1" dirty="0"/>
                  <a:t> is therefore maximised when the line is tangent to the unit circle.</a:t>
                </a: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4908893"/>
                <a:ext cx="3100516" cy="646331"/>
              </a:xfrm>
              <a:prstGeom prst="rect">
                <a:avLst/>
              </a:prstGeom>
              <a:blipFill>
                <a:blip r:embed="rId11"/>
                <a:stretch>
                  <a:fillRect l="-197" r="-394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904101" y="6413342"/>
            <a:ext cx="15823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067669" y="5527628"/>
            <a:ext cx="0" cy="1068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Arc 30"/>
          <p:cNvSpPr/>
          <p:nvPr/>
        </p:nvSpPr>
        <p:spPr>
          <a:xfrm>
            <a:off x="5306922" y="5857306"/>
            <a:ext cx="1429494" cy="1316118"/>
          </a:xfrm>
          <a:prstGeom prst="arc">
            <a:avLst>
              <a:gd name="adj1" fmla="val 15024339"/>
              <a:gd name="adj2" fmla="val 88046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6056780" y="5765047"/>
            <a:ext cx="1216025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 rot="1770672">
                <a:off x="6279624" y="5938044"/>
                <a:ext cx="1152128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05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70672">
                <a:off x="6279624" y="5938044"/>
                <a:ext cx="1152128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7134288" y="6393697"/>
                <a:ext cx="277936" cy="355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9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288" y="6393697"/>
                <a:ext cx="277936" cy="35529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5863047" y="5546085"/>
                <a:ext cx="277936" cy="355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9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9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9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047" y="5546085"/>
                <a:ext cx="277936" cy="35529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6067669" y="5901375"/>
            <a:ext cx="283318" cy="511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145872" y="6035494"/>
            <a:ext cx="16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7916603" y="5652574"/>
            <a:ext cx="0" cy="553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913514" y="6198743"/>
            <a:ext cx="9789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7913513" y="5656120"/>
            <a:ext cx="978967" cy="54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7913513" y="5791200"/>
            <a:ext cx="244650" cy="400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8178800" y="5813123"/>
            <a:ext cx="36367" cy="63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8077200" y="5822156"/>
            <a:ext cx="104777" cy="579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8077200" y="5765006"/>
            <a:ext cx="28575" cy="500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979569" y="6119812"/>
            <a:ext cx="2908" cy="76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917656" y="6124575"/>
            <a:ext cx="666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001000" y="5875043"/>
            <a:ext cx="1197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1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7738823" y="5718948"/>
                <a:ext cx="119783" cy="384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823" y="5718948"/>
                <a:ext cx="119783" cy="384529"/>
              </a:xfrm>
              <a:prstGeom prst="rect">
                <a:avLst/>
              </a:prstGeom>
              <a:blipFill>
                <a:blip r:embed="rId15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8251922" y="6019830"/>
                <a:ext cx="119783" cy="384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922" y="6019830"/>
                <a:ext cx="119783" cy="384529"/>
              </a:xfrm>
              <a:prstGeom prst="rect">
                <a:avLst/>
              </a:prstGeom>
              <a:blipFill>
                <a:blip r:embed="rId16"/>
                <a:stretch>
                  <a:fillRect r="-5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8274359" y="5363447"/>
                <a:ext cx="660092" cy="547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359" y="5363447"/>
                <a:ext cx="660092" cy="54700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7948613" y="5624513"/>
            <a:ext cx="949467" cy="5121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Arrow: Right 102"/>
          <p:cNvSpPr/>
          <p:nvPr/>
        </p:nvSpPr>
        <p:spPr>
          <a:xfrm rot="20181435">
            <a:off x="7269347" y="5890602"/>
            <a:ext cx="273596" cy="16700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7448550" y="6318562"/>
                <a:ext cx="1733549" cy="473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b="1" dirty="0"/>
                  <a:t>Using similar triangles, we can obtain </a:t>
                </a:r>
                <a14:m>
                  <m:oMath xmlns:m="http://schemas.openxmlformats.org/officeDocument/2006/math">
                    <m:r>
                      <a:rPr lang="en-GB" sz="11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1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1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11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1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GB" sz="11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sz="11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1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1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GB" sz="11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GB" b="1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550" y="6318562"/>
                <a:ext cx="1733549" cy="473463"/>
              </a:xfrm>
              <a:prstGeom prst="rect">
                <a:avLst/>
              </a:prstGeom>
              <a:blipFill>
                <a:blip r:embed="rId18"/>
                <a:stretch>
                  <a:fillRect t="-1299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3536454" y="1920440"/>
                <a:ext cx="2292846" cy="4874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2007 1D]</a:t>
                </a:r>
              </a:p>
              <a:p>
                <a:r>
                  <a:rPr lang="en-GB" sz="1600" dirty="0"/>
                  <a:t>The point on the circle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which is closest to the circle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has what coordinates?</a:t>
                </a:r>
              </a:p>
              <a:p>
                <a:endParaRPr lang="en-GB" sz="1600" dirty="0"/>
              </a:p>
              <a:p>
                <a:r>
                  <a:rPr lang="en-GB" sz="1600" b="1" dirty="0"/>
                  <a:t>Drawing the circles on the same axes, and drawing a straight line connecting their centres, the point is where the straight line intersects the first circle.</a:t>
                </a:r>
              </a:p>
              <a:p>
                <a:r>
                  <a:rPr lang="en-GB" sz="1600" b="1" dirty="0"/>
                  <a:t>The circle centres are 5 apart, so we need to go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1600" b="1" dirty="0"/>
                  <a:t> of the way across this line, giving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1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454" y="1920440"/>
                <a:ext cx="2292846" cy="4874027"/>
              </a:xfrm>
              <a:prstGeom prst="rect">
                <a:avLst/>
              </a:prstGeom>
              <a:blipFill>
                <a:blip r:embed="rId19"/>
                <a:stretch>
                  <a:fillRect l="-1330" t="-375" r="-2926" b="-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435156" y="3205748"/>
            <a:ext cx="2892244" cy="35887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610967" y="3886200"/>
            <a:ext cx="2116733" cy="29082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838027" y="3118545"/>
            <a:ext cx="3255289" cy="36701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07504" y="2241214"/>
            <a:ext cx="241548" cy="2516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320720" y="2002623"/>
            <a:ext cx="241548" cy="2516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943600" y="2013666"/>
            <a:ext cx="241548" cy="2516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332299" y="230938"/>
            <a:ext cx="52972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</a:t>
            </a:r>
            <a:r>
              <a:rPr lang="en-US" sz="2000" dirty="0" smtClean="0">
                <a:solidFill>
                  <a:schemeClr val="bg1"/>
                </a:solidFill>
              </a:rPr>
              <a:t>lesson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Q1-3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Green</a:t>
            </a:r>
            <a:r>
              <a:rPr lang="en-US" sz="2000" dirty="0" smtClean="0"/>
              <a:t>		</a:t>
            </a:r>
            <a:r>
              <a:rPr lang="en-US" sz="2000" dirty="0" smtClean="0"/>
              <a:t>Q5&amp;6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6"/>
                </a:solidFill>
              </a:rPr>
              <a:t>Amber</a:t>
            </a:r>
            <a:r>
              <a:rPr lang="en-US" sz="2000" dirty="0" smtClean="0"/>
              <a:t> </a:t>
            </a:r>
            <a:r>
              <a:rPr lang="en-US" sz="2000" dirty="0"/>
              <a:t>		</a:t>
            </a:r>
            <a:r>
              <a:rPr lang="en-US" sz="2000" dirty="0" smtClean="0"/>
              <a:t>Q7-10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		</a:t>
            </a:r>
            <a:r>
              <a:rPr lang="en-US" sz="2000" dirty="0" smtClean="0"/>
              <a:t>Q11-13 &amp; Challenge &amp; Ext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067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24027</TotalTime>
  <Words>288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942</cp:revision>
  <dcterms:created xsi:type="dcterms:W3CDTF">2013-02-28T07:36:55Z</dcterms:created>
  <dcterms:modified xsi:type="dcterms:W3CDTF">2019-09-02T02:36:44Z</dcterms:modified>
</cp:coreProperties>
</file>