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83" r:id="rId2"/>
    <p:sldId id="626" r:id="rId3"/>
    <p:sldId id="633" r:id="rId4"/>
    <p:sldId id="624" r:id="rId5"/>
    <p:sldId id="627" r:id="rId6"/>
    <p:sldId id="628" r:id="rId7"/>
    <p:sldId id="629" r:id="rId8"/>
    <p:sldId id="452" r:id="rId9"/>
    <p:sldId id="631" r:id="rId10"/>
    <p:sldId id="630" r:id="rId11"/>
    <p:sldId id="63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63" d="100"/>
          <a:sy n="63" d="100"/>
        </p:scale>
        <p:origin x="1444" y="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Chapter Overview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4271" y="2019767"/>
                <a:ext cx="3140716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1</a:t>
                </a:r>
                <a:r>
                  <a:rPr lang="en-GB" dirty="0"/>
                  <a:t>:: Revolving around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71" y="2019767"/>
                <a:ext cx="3140716" cy="369332"/>
              </a:xfrm>
              <a:prstGeom prst="rect">
                <a:avLst/>
              </a:prstGeom>
              <a:blipFill>
                <a:blip r:embed="rId2"/>
                <a:stretch>
                  <a:fillRect l="-1154" t="-4615" r="-38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99843" y="772917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 second entire chapter on a topic that used to be just a single exercise in the old A Level. Joy!</a:t>
            </a:r>
          </a:p>
          <a:p>
            <a:r>
              <a:rPr lang="en-GB" sz="1600" dirty="0"/>
              <a:t>However, it is a good opportunity to practise some integration. This is the same as the material in Core Pure Year 1, but </a:t>
            </a:r>
            <a:r>
              <a:rPr lang="en-GB" sz="1600" b="1" dirty="0"/>
              <a:t>just using the integration techniques you have since seen </a:t>
            </a:r>
            <a:r>
              <a:rPr lang="en-GB" sz="1600" dirty="0"/>
              <a:t>(e.g. Pure Year 2 integration techniques).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4271" y="2389099"/>
                <a:ext cx="3140716" cy="165006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“The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. Find the volume of the solid formed when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-axis.”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71" y="2389099"/>
                <a:ext cx="3140716" cy="1650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DE7060F-2C51-4037-BDC4-AB60B0A344F6}"/>
                  </a:ext>
                </a:extLst>
              </p:cNvPr>
              <p:cNvSpPr/>
              <p:nvPr/>
            </p:nvSpPr>
            <p:spPr>
              <a:xfrm>
                <a:off x="3779912" y="2389099"/>
                <a:ext cx="4536504" cy="18186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“The diagram shows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/>
                  <a:t>. The finite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, shown in the diagram,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/>
                  <a:t>.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is rotated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-axis. Use integration to show that the exact value of the volume of the solid generated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1600" dirty="0"/>
                  <a:t>.”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DE7060F-2C51-4037-BDC4-AB60B0A344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389099"/>
                <a:ext cx="4536504" cy="18186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A60026-0E8D-46FD-B2F8-5FA15767E14D}"/>
                  </a:ext>
                </a:extLst>
              </p:cNvPr>
              <p:cNvSpPr txBox="1"/>
              <p:nvPr/>
            </p:nvSpPr>
            <p:spPr>
              <a:xfrm>
                <a:off x="3779912" y="2019767"/>
                <a:ext cx="4536504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2</a:t>
                </a:r>
                <a:r>
                  <a:rPr lang="en-GB" dirty="0"/>
                  <a:t>:: Revolving around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CA60026-0E8D-46FD-B2F8-5FA15767E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019767"/>
                <a:ext cx="4536504" cy="369332"/>
              </a:xfrm>
              <a:prstGeom prst="rect">
                <a:avLst/>
              </a:prstGeom>
              <a:blipFill>
                <a:blip r:embed="rId5"/>
                <a:stretch>
                  <a:fillRect l="-802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8B118055-8066-4A31-9585-3044DA0F53BE}"/>
              </a:ext>
            </a:extLst>
          </p:cNvPr>
          <p:cNvSpPr txBox="1"/>
          <p:nvPr/>
        </p:nvSpPr>
        <p:spPr>
          <a:xfrm>
            <a:off x="288219" y="4366711"/>
            <a:ext cx="484580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  <a:r>
              <a:rPr lang="en-GB" dirty="0"/>
              <a:t>:: Volumes of revolution with parametric curves.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773744D-BB34-44B3-BB6C-21D60ED9EB18}"/>
                  </a:ext>
                </a:extLst>
              </p:cNvPr>
              <p:cNvSpPr/>
              <p:nvPr/>
            </p:nvSpPr>
            <p:spPr>
              <a:xfrm>
                <a:off x="288219" y="4750097"/>
                <a:ext cx="4845800" cy="125944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sz="1400" dirty="0"/>
                  <a:t>“The curve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/>
                  <a:t> has parametric equations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The region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/>
                  <a:t> is bounded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/>
                  <a:t>,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-axis and the lines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/>
                  <a:t> is rotated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/>
                  <a:t> radians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-axis.”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773744D-BB34-44B3-BB6C-21D60ED9EB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9" y="4750097"/>
                <a:ext cx="4845800" cy="12594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50DC0A2-77CA-4E04-800B-005957260BE5}"/>
              </a:ext>
            </a:extLst>
          </p:cNvPr>
          <p:cNvSpPr txBox="1"/>
          <p:nvPr/>
        </p:nvSpPr>
        <p:spPr>
          <a:xfrm>
            <a:off x="5364089" y="4366711"/>
            <a:ext cx="367240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  <a:r>
              <a:rPr lang="en-GB" dirty="0"/>
              <a:t>:: Modelling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611E103-43F3-4A27-8B81-36A462F89595}"/>
                  </a:ext>
                </a:extLst>
              </p:cNvPr>
              <p:cNvSpPr/>
              <p:nvPr/>
            </p:nvSpPr>
            <p:spPr>
              <a:xfrm>
                <a:off x="5364089" y="4750097"/>
                <a:ext cx="3672407" cy="169052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sz="1400" dirty="0"/>
                  <a:t>“The diagram shows a model of a goldfish bowl. The cross-section of the model is described by the curve with parametric equations </a:t>
                </a:r>
                <a:br>
                  <a:rPr lang="en-GB" sz="1400" dirty="0"/>
                </a:b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400" dirty="0"/>
                  <a:t>, where the units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are in cm. The goldfish bowl is formed by rotating this curve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-axis to form a solid of revolution…”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611E103-43F3-4A27-8B81-36A462F895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9" y="4750097"/>
                <a:ext cx="3672407" cy="16905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05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3370314-0681-4D83-9CAC-E1E5D12DDE0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321202B-BEF7-47A6-92B9-E05B6D405C2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with Volumes of Revolution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736EF9C-2B20-4DC0-8D68-33D3007F9E7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E1C4AA-F6BE-4E71-A6AB-A86901E55158}"/>
                  </a:ext>
                </a:extLst>
              </p:cNvPr>
              <p:cNvSpPr txBox="1"/>
              <p:nvPr/>
            </p:nvSpPr>
            <p:spPr>
              <a:xfrm>
                <a:off x="314271" y="816897"/>
                <a:ext cx="5985921" cy="212141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diagram shows a model of a goldfish bowl. The cross-section of the model is described by the curve with parametric equations </a:t>
                </a:r>
                <a:br>
                  <a:rPr lang="en-GB" sz="1400" dirty="0"/>
                </a:b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400" dirty="0"/>
                  <a:t>, where the units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are in cm. The goldfish bowl is formed by rotating this curve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-axis to form a solid of revolution.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volume of water required to fill the model to a height of 3cm.</a:t>
                </a:r>
              </a:p>
              <a:p>
                <a:r>
                  <a:rPr lang="en-GB" sz="1400" dirty="0"/>
                  <a:t>The real goldfish bowl has a maximum diameter of 48cm.</a:t>
                </a:r>
              </a:p>
              <a:p>
                <a:r>
                  <a:rPr lang="en-GB" sz="1400" dirty="0"/>
                  <a:t>(b) Find the volume of water required to fill the real goldfish bowl to the corresponding height.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E1C4AA-F6BE-4E71-A6AB-A86901E5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71" y="816897"/>
                <a:ext cx="5985921" cy="21214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4C8C34-4541-43AF-A748-DAE690E32DAF}"/>
              </a:ext>
            </a:extLst>
          </p:cNvPr>
          <p:cNvCxnSpPr/>
          <p:nvPr/>
        </p:nvCxnSpPr>
        <p:spPr>
          <a:xfrm>
            <a:off x="6856512" y="2636912"/>
            <a:ext cx="167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F6A222-5ADC-4B74-A76D-C843DDA6D172}"/>
              </a:ext>
            </a:extLst>
          </p:cNvPr>
          <p:cNvCxnSpPr>
            <a:cxnSpLocks/>
          </p:cNvCxnSpPr>
          <p:nvPr/>
        </p:nvCxnSpPr>
        <p:spPr>
          <a:xfrm flipV="1">
            <a:off x="7668344" y="1196752"/>
            <a:ext cx="0" cy="144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Arc 11">
            <a:extLst>
              <a:ext uri="{FF2B5EF4-FFF2-40B4-BE49-F238E27FC236}">
                <a16:creationId xmlns:a16="http://schemas.microsoft.com/office/drawing/2014/main" id="{EC9FCCCD-1A6C-4B49-9FFC-239943725FC8}"/>
              </a:ext>
            </a:extLst>
          </p:cNvPr>
          <p:cNvSpPr/>
          <p:nvPr/>
        </p:nvSpPr>
        <p:spPr>
          <a:xfrm>
            <a:off x="7092280" y="1484790"/>
            <a:ext cx="1152128" cy="1152122"/>
          </a:xfrm>
          <a:prstGeom prst="arc">
            <a:avLst>
              <a:gd name="adj1" fmla="val 18783551"/>
              <a:gd name="adj2" fmla="val 1356623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E47427F-E42C-48CB-97B9-59787B640281}"/>
              </a:ext>
            </a:extLst>
          </p:cNvPr>
          <p:cNvCxnSpPr>
            <a:cxnSpLocks/>
          </p:cNvCxnSpPr>
          <p:nvPr/>
        </p:nvCxnSpPr>
        <p:spPr>
          <a:xfrm flipV="1">
            <a:off x="7098754" y="1943100"/>
            <a:ext cx="1111796" cy="3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F7446A-EBCB-4898-A6E7-32F187B463E2}"/>
              </a:ext>
            </a:extLst>
          </p:cNvPr>
          <p:cNvCxnSpPr>
            <a:cxnSpLocks/>
          </p:cNvCxnSpPr>
          <p:nvPr/>
        </p:nvCxnSpPr>
        <p:spPr>
          <a:xfrm>
            <a:off x="8205763" y="1942231"/>
            <a:ext cx="455637" cy="86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FF6CC09-DF37-4961-A931-39FD9AD62E09}"/>
              </a:ext>
            </a:extLst>
          </p:cNvPr>
          <p:cNvCxnSpPr/>
          <p:nvPr/>
        </p:nvCxnSpPr>
        <p:spPr>
          <a:xfrm>
            <a:off x="8304621" y="1988840"/>
            <a:ext cx="0" cy="636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AA6562F-1E64-456D-91C2-00BDDA61A12B}"/>
              </a:ext>
            </a:extLst>
          </p:cNvPr>
          <p:cNvSpPr txBox="1"/>
          <p:nvPr/>
        </p:nvSpPr>
        <p:spPr>
          <a:xfrm>
            <a:off x="8267774" y="2141364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1"/>
                </a:solidFill>
              </a:rPr>
              <a:t>3cm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2D813B9-1FA8-4802-BFF5-9D8E591272CB}"/>
              </a:ext>
            </a:extLst>
          </p:cNvPr>
          <p:cNvCxnSpPr>
            <a:cxnSpLocks/>
          </p:cNvCxnSpPr>
          <p:nvPr/>
        </p:nvCxnSpPr>
        <p:spPr>
          <a:xfrm>
            <a:off x="7084751" y="2708920"/>
            <a:ext cx="1176599" cy="152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476B67-C783-43EE-AD40-D4B91C119611}"/>
              </a:ext>
            </a:extLst>
          </p:cNvPr>
          <p:cNvSpPr txBox="1"/>
          <p:nvPr/>
        </p:nvSpPr>
        <p:spPr>
          <a:xfrm>
            <a:off x="7442448" y="2684195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1"/>
                </a:solidFill>
              </a:rPr>
              <a:t>4cm</a:t>
            </a:r>
            <a:endParaRPr lang="en-GB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6FFAA0C-8C77-47D7-B29C-5BC4AB984C27}"/>
                  </a:ext>
                </a:extLst>
              </p:cNvPr>
              <p:cNvSpPr txBox="1"/>
              <p:nvPr/>
            </p:nvSpPr>
            <p:spPr>
              <a:xfrm>
                <a:off x="557438" y="3002913"/>
                <a:ext cx="4540342" cy="3531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We’re revolving around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-axis, so use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𝜋</m:t>
                    </m:r>
                    <m:nary>
                      <m:naryPr>
                        <m:subHide m:val="on"/>
                        <m:supHide m:val="on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GB" sz="1400" b="0" dirty="0"/>
              </a:p>
              <a:p>
                <a:r>
                  <a:rPr lang="en-GB" sz="1400" dirty="0"/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  ⇒ 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b="0" dirty="0"/>
              </a:p>
              <a:p>
                <a:r>
                  <a:rPr lang="en-GB" sz="1400" dirty="0"/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  ⇒ 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   ⇒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d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d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func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b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=…=9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6FFAA0C-8C77-47D7-B29C-5BC4AB984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38" y="3002913"/>
                <a:ext cx="4540342" cy="3531864"/>
              </a:xfrm>
              <a:prstGeom prst="rect">
                <a:avLst/>
              </a:prstGeom>
              <a:blipFill>
                <a:blip r:embed="rId3"/>
                <a:stretch>
                  <a:fillRect l="-3893" t="-98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1685E6D-314E-4881-AC0C-98FDB5B13212}"/>
                  </a:ext>
                </a:extLst>
              </p:cNvPr>
              <p:cNvSpPr txBox="1"/>
              <p:nvPr/>
            </p:nvSpPr>
            <p:spPr>
              <a:xfrm>
                <a:off x="5940152" y="3835195"/>
                <a:ext cx="305284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Linear scale factor = 12</a:t>
                </a:r>
              </a:p>
              <a:p>
                <a:r>
                  <a:rPr lang="en-GB" sz="1400" dirty="0"/>
                  <a:t>Volume scale factor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=1728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Volume in actual tank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=1728×9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br>
                  <a:rPr lang="en-GB" sz="1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=48900</m:t>
                    </m:r>
                  </m:oMath>
                </a14:m>
                <a:r>
                  <a:rPr lang="en-GB" sz="1400" dirty="0"/>
                  <a:t> cm</a:t>
                </a:r>
                <a:r>
                  <a:rPr lang="en-GB" sz="1400" baseline="30000" dirty="0"/>
                  <a:t>3</a:t>
                </a:r>
                <a:r>
                  <a:rPr lang="en-GB" sz="1400" dirty="0"/>
                  <a:t> (3sf)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1685E6D-314E-4881-AC0C-98FDB5B13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835195"/>
                <a:ext cx="3052846" cy="954107"/>
              </a:xfrm>
              <a:prstGeom prst="rect">
                <a:avLst/>
              </a:prstGeom>
              <a:blipFill>
                <a:blip r:embed="rId4"/>
                <a:stretch>
                  <a:fillRect l="-599"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82E05249-9A3D-4A1C-85A2-659A1F50612B}"/>
              </a:ext>
            </a:extLst>
          </p:cNvPr>
          <p:cNvSpPr/>
          <p:nvPr/>
        </p:nvSpPr>
        <p:spPr>
          <a:xfrm>
            <a:off x="288569" y="308573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243E6B-4CEB-4994-8B12-FCCAC5884C28}"/>
              </a:ext>
            </a:extLst>
          </p:cNvPr>
          <p:cNvSpPr/>
          <p:nvPr/>
        </p:nvSpPr>
        <p:spPr>
          <a:xfrm>
            <a:off x="5652120" y="387364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178BF67-FD6F-4AD6-87D4-6095E18E88A2}"/>
                  </a:ext>
                </a:extLst>
              </p:cNvPr>
              <p:cNvSpPr txBox="1"/>
              <p:nvPr/>
            </p:nvSpPr>
            <p:spPr>
              <a:xfrm>
                <a:off x="3914234" y="4003483"/>
                <a:ext cx="1368152" cy="76944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This is a well-established strategy for integrating powers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GB" sz="1100" dirty="0"/>
                  <a:t> or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178BF67-FD6F-4AD6-87D4-6095E18E8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234" y="4003483"/>
                <a:ext cx="1368152" cy="769441"/>
              </a:xfrm>
              <a:prstGeom prst="rect">
                <a:avLst/>
              </a:prstGeom>
              <a:blipFill>
                <a:blip r:embed="rId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C852A7-202D-495F-9D88-F11A1C006EEA}"/>
              </a:ext>
            </a:extLst>
          </p:cNvPr>
          <p:cNvCxnSpPr>
            <a:stCxn id="29" idx="1"/>
          </p:cNvCxnSpPr>
          <p:nvPr/>
        </p:nvCxnSpPr>
        <p:spPr>
          <a:xfrm flipH="1">
            <a:off x="3579361" y="4388204"/>
            <a:ext cx="334873" cy="554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46C5E9E-8A56-4F6E-804E-9A0307E8D583}"/>
              </a:ext>
            </a:extLst>
          </p:cNvPr>
          <p:cNvSpPr txBox="1"/>
          <p:nvPr/>
        </p:nvSpPr>
        <p:spPr>
          <a:xfrm>
            <a:off x="3579302" y="5236425"/>
            <a:ext cx="1521203" cy="7694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100" dirty="0"/>
              <a:t>Can use integration by inspection (‘reverse chain rule’). This is one to remember.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FEAECB6-6407-494E-ACDB-87213E62FA20}"/>
              </a:ext>
            </a:extLst>
          </p:cNvPr>
          <p:cNvCxnSpPr>
            <a:cxnSpLocks/>
          </p:cNvCxnSpPr>
          <p:nvPr/>
        </p:nvCxnSpPr>
        <p:spPr>
          <a:xfrm flipH="1">
            <a:off x="3112316" y="5284430"/>
            <a:ext cx="474120" cy="24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C414CB2E-24FB-41F8-A607-8493798058AF}"/>
              </a:ext>
            </a:extLst>
          </p:cNvPr>
          <p:cNvSpPr/>
          <p:nvPr/>
        </p:nvSpPr>
        <p:spPr>
          <a:xfrm>
            <a:off x="5868144" y="3870428"/>
            <a:ext cx="2903686" cy="11056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46C5E9E-8A56-4F6E-804E-9A0307E8D583}"/>
                  </a:ext>
                </a:extLst>
              </p:cNvPr>
              <p:cNvSpPr txBox="1"/>
              <p:nvPr/>
            </p:nvSpPr>
            <p:spPr>
              <a:xfrm>
                <a:off x="3418690" y="3398603"/>
                <a:ext cx="2152706" cy="51501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800" dirty="0"/>
                  <a:t>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8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8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800" dirty="0"/>
                  <a:t> corresponds to the two sides of the bowl. But we only want to integrate the curve on one side of the bowl, so choose one.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46C5E9E-8A56-4F6E-804E-9A0307E8D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690" y="3398603"/>
                <a:ext cx="2152706" cy="515013"/>
              </a:xfrm>
              <a:prstGeom prst="rect">
                <a:avLst/>
              </a:prstGeom>
              <a:blipFill>
                <a:blip r:embed="rId6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2C852A7-202D-495F-9D88-F11A1C006EEA}"/>
              </a:ext>
            </a:extLst>
          </p:cNvPr>
          <p:cNvCxnSpPr/>
          <p:nvPr/>
        </p:nvCxnSpPr>
        <p:spPr>
          <a:xfrm flipH="1">
            <a:off x="2889250" y="3621540"/>
            <a:ext cx="541645" cy="4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F773EC4E-AC69-468B-A281-EC3457EE7A13}"/>
              </a:ext>
            </a:extLst>
          </p:cNvPr>
          <p:cNvSpPr/>
          <p:nvPr/>
        </p:nvSpPr>
        <p:spPr>
          <a:xfrm>
            <a:off x="509404" y="3085738"/>
            <a:ext cx="5070708" cy="36042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852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Core Pure Year 2</a:t>
            </a:r>
          </a:p>
          <a:p>
            <a:r>
              <a:rPr lang="en-GB" sz="2400" dirty="0"/>
              <a:t>Pages 88-89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08E22AE-50F5-4578-86D6-D408BAFAE581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Q4-5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395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Volumes of Revolution with harder 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7943" y="800384"/>
                <a:ext cx="7411934" cy="445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Recap</a:t>
                </a:r>
                <a:r>
                  <a:rPr lang="en-GB" dirty="0"/>
                  <a:t>: When revolving around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𝝅</m:t>
                    </m:r>
                    <m:nary>
                      <m:nary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43" y="800384"/>
                <a:ext cx="7411934" cy="445699"/>
              </a:xfrm>
              <a:prstGeom prst="rect">
                <a:avLst/>
              </a:prstGeom>
              <a:blipFill>
                <a:blip r:embed="rId2"/>
                <a:stretch>
                  <a:fillRect l="-658" t="-115068" b="-179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B49CCC2-24F9-46AF-85C2-53EB397ACC1E}"/>
                  </a:ext>
                </a:extLst>
              </p:cNvPr>
              <p:cNvSpPr txBox="1"/>
              <p:nvPr/>
            </p:nvSpPr>
            <p:spPr>
              <a:xfrm>
                <a:off x="467544" y="1420781"/>
                <a:ext cx="7272808" cy="10137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region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is bounded by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. Find the volume of the solid formed when region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B49CCC2-24F9-46AF-85C2-53EB397AC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20781"/>
                <a:ext cx="7272808" cy="1013739"/>
              </a:xfrm>
              <a:prstGeom prst="rect">
                <a:avLst/>
              </a:prstGeom>
              <a:blipFill>
                <a:blip r:embed="rId3"/>
                <a:stretch>
                  <a:fillRect b="-10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AE308CD-B19C-48FD-80FB-0A6BC0E691C4}"/>
                  </a:ext>
                </a:extLst>
              </p:cNvPr>
              <p:cNvSpPr txBox="1"/>
              <p:nvPr/>
            </p:nvSpPr>
            <p:spPr>
              <a:xfrm>
                <a:off x="845926" y="2783464"/>
                <a:ext cx="3945149" cy="2734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AE308CD-B19C-48FD-80FB-0A6BC0E69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26" y="2783464"/>
                <a:ext cx="3945149" cy="27347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EFE1C0-A02A-4FAF-9B55-869D2AC7685E}"/>
                  </a:ext>
                </a:extLst>
              </p:cNvPr>
              <p:cNvSpPr txBox="1"/>
              <p:nvPr/>
            </p:nvSpPr>
            <p:spPr>
              <a:xfrm>
                <a:off x="4680189" y="3321473"/>
                <a:ext cx="2652103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=1−2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∴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EFE1C0-A02A-4FAF-9B55-869D2AC76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189" y="3321473"/>
                <a:ext cx="2652103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67544" y="2434519"/>
            <a:ext cx="7272807" cy="38357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6190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953B70-CF24-4C1C-9CC7-F9BA0E823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175490"/>
            <a:ext cx="4752528" cy="305444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17">
            <a:extLst>
              <a:ext uri="{FF2B5EF4-FFF2-40B4-BE49-F238E27FC236}">
                <a16:creationId xmlns:a16="http://schemas.microsoft.com/office/drawing/2014/main" id="{77C0A292-3E1A-49EC-B4D3-C293C5C6A78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A2ED56A-F9D0-4129-A7AE-68D35E9F19E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D32D47C-4E46-4CA5-8F0B-C3F12A7A060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D6F19CA-147E-4EDE-850B-31FB023B3A3C}"/>
              </a:ext>
            </a:extLst>
          </p:cNvPr>
          <p:cNvSpPr txBox="1"/>
          <p:nvPr/>
        </p:nvSpPr>
        <p:spPr>
          <a:xfrm>
            <a:off x="395536" y="806157"/>
            <a:ext cx="295232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C4(Old) Jan 2013 Q6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901F3B-32D9-40AB-8370-1133B0785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403" y="2193125"/>
            <a:ext cx="2214879" cy="7382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07C5E4-D8A3-4BFB-AFF4-956761FD36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3825136"/>
            <a:ext cx="4713731" cy="295438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4E311C7-6298-45C7-BA25-1B0C1CFC186E}"/>
              </a:ext>
            </a:extLst>
          </p:cNvPr>
          <p:cNvSpPr/>
          <p:nvPr/>
        </p:nvSpPr>
        <p:spPr>
          <a:xfrm>
            <a:off x="6049195" y="2082095"/>
            <a:ext cx="2228030" cy="11754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D505C5-5CD1-44CC-85E5-5DDE2DAF0F57}"/>
              </a:ext>
            </a:extLst>
          </p:cNvPr>
          <p:cNvSpPr/>
          <p:nvPr/>
        </p:nvSpPr>
        <p:spPr>
          <a:xfrm>
            <a:off x="4716015" y="3813754"/>
            <a:ext cx="4426839" cy="3044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705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Core Pure Year 2</a:t>
            </a:r>
          </a:p>
          <a:p>
            <a:r>
              <a:rPr lang="en-GB" sz="2400" dirty="0"/>
              <a:t>Pages 78-80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82E31D-885E-4533-BB56-F7AE002A28A9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273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0D0DBF9-0872-4CAA-A057-C55CF418BFE9}"/>
              </a:ext>
            </a:extLst>
          </p:cNvPr>
          <p:cNvSpPr/>
          <p:nvPr/>
        </p:nvSpPr>
        <p:spPr>
          <a:xfrm>
            <a:off x="6949440" y="2057400"/>
            <a:ext cx="1188720" cy="1303020"/>
          </a:xfrm>
          <a:custGeom>
            <a:avLst/>
            <a:gdLst>
              <a:gd name="connsiteX0" fmla="*/ 0 w 1188720"/>
              <a:gd name="connsiteY0" fmla="*/ 1303020 h 1303020"/>
              <a:gd name="connsiteX1" fmla="*/ 457200 w 1188720"/>
              <a:gd name="connsiteY1" fmla="*/ 1303020 h 1303020"/>
              <a:gd name="connsiteX2" fmla="*/ 548640 w 1188720"/>
              <a:gd name="connsiteY2" fmla="*/ 1005840 h 1303020"/>
              <a:gd name="connsiteX3" fmla="*/ 670560 w 1188720"/>
              <a:gd name="connsiteY3" fmla="*/ 746760 h 1303020"/>
              <a:gd name="connsiteX4" fmla="*/ 769620 w 1188720"/>
              <a:gd name="connsiteY4" fmla="*/ 541020 h 1303020"/>
              <a:gd name="connsiteX5" fmla="*/ 876300 w 1188720"/>
              <a:gd name="connsiteY5" fmla="*/ 358140 h 1303020"/>
              <a:gd name="connsiteX6" fmla="*/ 982980 w 1188720"/>
              <a:gd name="connsiteY6" fmla="*/ 220980 h 1303020"/>
              <a:gd name="connsiteX7" fmla="*/ 1066800 w 1188720"/>
              <a:gd name="connsiteY7" fmla="*/ 121920 h 1303020"/>
              <a:gd name="connsiteX8" fmla="*/ 1188720 w 1188720"/>
              <a:gd name="connsiteY8" fmla="*/ 0 h 1303020"/>
              <a:gd name="connsiteX9" fmla="*/ 7620 w 1188720"/>
              <a:gd name="connsiteY9" fmla="*/ 0 h 1303020"/>
              <a:gd name="connsiteX10" fmla="*/ 0 w 1188720"/>
              <a:gd name="connsiteY10" fmla="*/ 1303020 h 130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8720" h="1303020">
                <a:moveTo>
                  <a:pt x="0" y="1303020"/>
                </a:moveTo>
                <a:lnTo>
                  <a:pt x="457200" y="1303020"/>
                </a:lnTo>
                <a:lnTo>
                  <a:pt x="548640" y="1005840"/>
                </a:lnTo>
                <a:lnTo>
                  <a:pt x="670560" y="746760"/>
                </a:lnTo>
                <a:lnTo>
                  <a:pt x="769620" y="541020"/>
                </a:lnTo>
                <a:lnTo>
                  <a:pt x="876300" y="358140"/>
                </a:lnTo>
                <a:lnTo>
                  <a:pt x="982980" y="220980"/>
                </a:lnTo>
                <a:lnTo>
                  <a:pt x="1066800" y="121920"/>
                </a:lnTo>
                <a:lnTo>
                  <a:pt x="1188720" y="0"/>
                </a:lnTo>
                <a:lnTo>
                  <a:pt x="7620" y="0"/>
                </a:lnTo>
                <a:lnTo>
                  <a:pt x="0" y="130302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47E2892-852F-45F0-A546-535B393D4C7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CF74FF8E-E5A2-49A5-92C5-EB8A95F2D75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Revolving around the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r>
                    <a:rPr lang="en-GB" sz="3200" dirty="0"/>
                    <a:t>-axis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CF74FF8E-E5A2-49A5-92C5-EB8A95F2D7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AB276DE-73A4-45F8-985E-27711C9A331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75E24F-8A59-4F8E-B897-03B7BD851591}"/>
                  </a:ext>
                </a:extLst>
              </p:cNvPr>
              <p:cNvSpPr txBox="1"/>
              <p:nvPr/>
            </p:nvSpPr>
            <p:spPr>
              <a:xfrm>
                <a:off x="337943" y="800384"/>
                <a:ext cx="7411934" cy="721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Recap</a:t>
                </a:r>
                <a:r>
                  <a:rPr lang="en-GB" dirty="0"/>
                  <a:t>: When revolving around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-axis,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𝝅</m:t>
                    </m:r>
                    <m:nary>
                      <m:nary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𝒅𝒚</m:t>
                        </m:r>
                      </m:e>
                    </m:nary>
                  </m:oMath>
                </a14:m>
                <a:endParaRPr lang="en-GB" b="1" dirty="0"/>
              </a:p>
              <a:p>
                <a:r>
                  <a:rPr lang="en-GB" dirty="0"/>
                  <a:t>i.e. we are just </a:t>
                </a:r>
                <a:r>
                  <a:rPr lang="en-GB" b="1" dirty="0"/>
                  <a:t>swapping the roles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75E24F-8A59-4F8E-B897-03B7BD851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43" y="800384"/>
                <a:ext cx="7411934" cy="721416"/>
              </a:xfrm>
              <a:prstGeom prst="rect">
                <a:avLst/>
              </a:prstGeom>
              <a:blipFill>
                <a:blip r:embed="rId3"/>
                <a:stretch>
                  <a:fillRect l="-658" t="-70588" b="-7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300F87-8831-4FEB-861B-63EB04742FFB}"/>
                  </a:ext>
                </a:extLst>
              </p:cNvPr>
              <p:cNvSpPr txBox="1"/>
              <p:nvPr/>
            </p:nvSpPr>
            <p:spPr>
              <a:xfrm>
                <a:off x="467544" y="1770031"/>
                <a:ext cx="5688632" cy="175740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/>
                  <a:t>. The finite region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, shown in the diagram, is bounded by the curve,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-axis and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/>
                  <a:t>. Region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is rotated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-axis. Use integration to show that the exact value of the volume of the solid generated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ra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300F87-8831-4FEB-861B-63EB04742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70031"/>
                <a:ext cx="5688632" cy="17574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358E00C-4DDC-44F9-8941-087850DBD548}"/>
              </a:ext>
            </a:extLst>
          </p:cNvPr>
          <p:cNvCxnSpPr/>
          <p:nvPr/>
        </p:nvCxnSpPr>
        <p:spPr>
          <a:xfrm flipV="1">
            <a:off x="6948264" y="1770031"/>
            <a:ext cx="0" cy="1586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33D1CD-DF22-4617-A88A-2FE008A987FD}"/>
              </a:ext>
            </a:extLst>
          </p:cNvPr>
          <p:cNvCxnSpPr>
            <a:cxnSpLocks/>
          </p:cNvCxnSpPr>
          <p:nvPr/>
        </p:nvCxnSpPr>
        <p:spPr>
          <a:xfrm flipV="1">
            <a:off x="6948264" y="3356992"/>
            <a:ext cx="17281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2CBBCE-6874-43C4-9036-55FC7F2C693D}"/>
                  </a:ext>
                </a:extLst>
              </p:cNvPr>
              <p:cNvSpPr txBox="1"/>
              <p:nvPr/>
            </p:nvSpPr>
            <p:spPr>
              <a:xfrm>
                <a:off x="8628831" y="313144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2CBBCE-6874-43C4-9036-55FC7F2C6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8831" y="3131443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0319B5F-C096-4C1D-836A-F8651763431D}"/>
                  </a:ext>
                </a:extLst>
              </p:cNvPr>
              <p:cNvSpPr txBox="1"/>
              <p:nvPr/>
            </p:nvSpPr>
            <p:spPr>
              <a:xfrm>
                <a:off x="6768244" y="141412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0319B5F-C096-4C1D-836A-F86517634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1414124"/>
                <a:ext cx="360040" cy="369332"/>
              </a:xfrm>
              <a:prstGeom prst="rect">
                <a:avLst/>
              </a:prstGeom>
              <a:blipFill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9D4FAEF-8CFA-4DA0-9F18-44E1086E7E59}"/>
              </a:ext>
            </a:extLst>
          </p:cNvPr>
          <p:cNvSpPr/>
          <p:nvPr/>
        </p:nvSpPr>
        <p:spPr>
          <a:xfrm>
            <a:off x="7400925" y="1695450"/>
            <a:ext cx="1123950" cy="1657350"/>
          </a:xfrm>
          <a:custGeom>
            <a:avLst/>
            <a:gdLst>
              <a:gd name="connsiteX0" fmla="*/ 0 w 1123950"/>
              <a:gd name="connsiteY0" fmla="*/ 1657350 h 1657350"/>
              <a:gd name="connsiteX1" fmla="*/ 419100 w 1123950"/>
              <a:gd name="connsiteY1" fmla="*/ 723900 h 1657350"/>
              <a:gd name="connsiteX2" fmla="*/ 1123950 w 1123950"/>
              <a:gd name="connsiteY2" fmla="*/ 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3950" h="1657350">
                <a:moveTo>
                  <a:pt x="0" y="1657350"/>
                </a:moveTo>
                <a:cubicBezTo>
                  <a:pt x="115887" y="1328737"/>
                  <a:pt x="231775" y="1000125"/>
                  <a:pt x="419100" y="723900"/>
                </a:cubicBezTo>
                <a:cubicBezTo>
                  <a:pt x="606425" y="447675"/>
                  <a:pt x="865187" y="223837"/>
                  <a:pt x="112395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615807F-9C41-4645-B44A-84235BA0C626}"/>
              </a:ext>
            </a:extLst>
          </p:cNvPr>
          <p:cNvCxnSpPr/>
          <p:nvPr/>
        </p:nvCxnSpPr>
        <p:spPr>
          <a:xfrm>
            <a:off x="6948264" y="2060848"/>
            <a:ext cx="115212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E04B6C-1944-4CBF-9EC9-AADDD5A5D022}"/>
                  </a:ext>
                </a:extLst>
              </p:cNvPr>
              <p:cNvSpPr txBox="1"/>
              <p:nvPr/>
            </p:nvSpPr>
            <p:spPr>
              <a:xfrm>
                <a:off x="7138770" y="242605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E04B6C-1944-4CBF-9EC9-AADDD5A5D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770" y="2426056"/>
                <a:ext cx="3600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0FDD0F-D979-4109-A9F3-110223AE074C}"/>
                  </a:ext>
                </a:extLst>
              </p:cNvPr>
              <p:cNvSpPr txBox="1"/>
              <p:nvPr/>
            </p:nvSpPr>
            <p:spPr>
              <a:xfrm>
                <a:off x="6724545" y="3316244"/>
                <a:ext cx="360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D0FDD0F-D979-4109-A9F3-110223AE0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545" y="3316244"/>
                <a:ext cx="36004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61D604-AC5B-48F1-9789-4BF95DEAEA95}"/>
                  </a:ext>
                </a:extLst>
              </p:cNvPr>
              <p:cNvSpPr txBox="1"/>
              <p:nvPr/>
            </p:nvSpPr>
            <p:spPr>
              <a:xfrm>
                <a:off x="685800" y="3558164"/>
                <a:ext cx="4096891" cy="316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+mj-lt"/>
                  </a:rPr>
                  <a:t>Since we’re finding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𝝅</m:t>
                    </m:r>
                    <m:nary>
                      <m:nary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𝒅𝒚</m:t>
                        </m:r>
                      </m:e>
                    </m:nary>
                  </m:oMath>
                </a14:m>
                <a:r>
                  <a:rPr lang="en-GB" sz="1600" b="0" dirty="0">
                    <a:latin typeface="+mj-lt"/>
                  </a:rPr>
                  <a:t>, we need to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b="0" dirty="0">
                    <a:latin typeface="+mj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b="0" dirty="0">
                    <a:latin typeface="+mj-lt"/>
                  </a:rPr>
                  <a:t>.</a:t>
                </a: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GB" sz="16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61D604-AC5B-48F1-9789-4BF95DEAE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558164"/>
                <a:ext cx="4096891" cy="3169714"/>
              </a:xfrm>
              <a:prstGeom prst="rect">
                <a:avLst/>
              </a:prstGeom>
              <a:blipFill>
                <a:blip r:embed="rId9"/>
                <a:stretch>
                  <a:fillRect l="-893" t="-14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B0222C6F-99C9-4EB0-9943-7FDC22B5BA77}"/>
              </a:ext>
            </a:extLst>
          </p:cNvPr>
          <p:cNvSpPr/>
          <p:nvPr/>
        </p:nvSpPr>
        <p:spPr>
          <a:xfrm>
            <a:off x="467545" y="3526008"/>
            <a:ext cx="5688632" cy="31697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120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Core Pure Year 2</a:t>
            </a:r>
          </a:p>
          <a:p>
            <a:r>
              <a:rPr lang="en-GB" sz="2400" dirty="0"/>
              <a:t>Pages 81-83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4DC6B8C-5726-432F-950D-162C3E15A822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Q7-8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8551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70BCA7-7D01-4877-A879-F166E8FCE2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3F08D20-2E9B-4672-9988-F705D8DB312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Volumes of revolution for parametric curves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F47F63D-F8D2-4CD9-81CF-06935D4CB7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E056C4-3859-4820-AAE5-F12B6A66FBFD}"/>
                  </a:ext>
                </a:extLst>
              </p:cNvPr>
              <p:cNvSpPr txBox="1"/>
              <p:nvPr/>
            </p:nvSpPr>
            <p:spPr>
              <a:xfrm>
                <a:off x="307887" y="704957"/>
                <a:ext cx="7920880" cy="1450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saw in Pure Year 2 that parametric equations are where, instead of some single equation relating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, we have an equation for each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in terms of some parameter, e.g.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.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varies, this generates different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endParaRPr lang="en-GB" sz="600" dirty="0"/>
              </a:p>
              <a:p>
                <a:r>
                  <a:rPr lang="en-GB" b="1" dirty="0"/>
                  <a:t>To integrate parametrically, the trick was to replace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en-GB" b="1" dirty="0"/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𝒅𝒕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E056C4-3859-4820-AAE5-F12B6A66F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87" y="704957"/>
                <a:ext cx="7920880" cy="1450718"/>
              </a:xfrm>
              <a:prstGeom prst="rect">
                <a:avLst/>
              </a:prstGeom>
              <a:blipFill>
                <a:blip r:embed="rId2"/>
                <a:stretch>
                  <a:fillRect l="-693" t="-2521" r="-7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7302432-6814-4750-B97A-08661914A7ED}"/>
                  </a:ext>
                </a:extLst>
              </p:cNvPr>
              <p:cNvSpPr/>
              <p:nvPr/>
            </p:nvSpPr>
            <p:spPr>
              <a:xfrm>
                <a:off x="570913" y="2173624"/>
                <a:ext cx="1977016" cy="6910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sup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7302432-6814-4750-B97A-08661914A7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13" y="2173624"/>
                <a:ext cx="1977016" cy="6910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Right 6">
            <a:extLst>
              <a:ext uri="{FF2B5EF4-FFF2-40B4-BE49-F238E27FC236}">
                <a16:creationId xmlns:a16="http://schemas.microsoft.com/office/drawing/2014/main" id="{B46DB6AE-53A2-48C1-89B3-D44A028DB8EF}"/>
              </a:ext>
            </a:extLst>
          </p:cNvPr>
          <p:cNvSpPr/>
          <p:nvPr/>
        </p:nvSpPr>
        <p:spPr>
          <a:xfrm>
            <a:off x="2674917" y="2418180"/>
            <a:ext cx="576064" cy="2160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DE3277B-4675-464F-91C7-817A3A0FF52B}"/>
                  </a:ext>
                </a:extLst>
              </p:cNvPr>
              <p:cNvSpPr/>
              <p:nvPr/>
            </p:nvSpPr>
            <p:spPr>
              <a:xfrm>
                <a:off x="3597581" y="2173623"/>
                <a:ext cx="2557384" cy="7445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sup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</m:den>
                          </m:f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DE3277B-4675-464F-91C7-817A3A0FF5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581" y="2173623"/>
                <a:ext cx="2557384" cy="7445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47BF945-28BC-4383-848A-E4A63CD7810A}"/>
                  </a:ext>
                </a:extLst>
              </p:cNvPr>
              <p:cNvSpPr txBox="1"/>
              <p:nvPr/>
            </p:nvSpPr>
            <p:spPr>
              <a:xfrm>
                <a:off x="6149346" y="2132521"/>
                <a:ext cx="2782376" cy="97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dirty="0"/>
                  <a:t>Note that as we’re integrating with respect to </a:t>
                </a:r>
                <a14:m>
                  <m:oMath xmlns:m="http://schemas.openxmlformats.org/officeDocument/2006/math"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050" dirty="0"/>
                  <a:t> now, we need to find the equivalent limits for </a:t>
                </a:r>
                <a14:m>
                  <m:oMath xmlns:m="http://schemas.openxmlformats.org/officeDocument/2006/math"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050" dirty="0"/>
                  <a:t>.</a:t>
                </a:r>
              </a:p>
              <a:p>
                <a:r>
                  <a:rPr lang="en-GB" sz="1050" dirty="0"/>
                  <a:t>We can do the same for revolving around the </a:t>
                </a:r>
                <a14:m>
                  <m:oMath xmlns:m="http://schemas.openxmlformats.org/officeDocument/2006/math"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050" dirty="0"/>
                  <a:t>-axis: just replace </a:t>
                </a:r>
                <a14:m>
                  <m:oMath xmlns:m="http://schemas.openxmlformats.org/officeDocument/2006/math">
                    <m:r>
                      <a:rPr lang="en-GB" sz="1050" b="0" i="1" smtClean="0">
                        <a:latin typeface="Cambria Math" panose="02040503050406030204" pitchFamily="18" charset="0"/>
                      </a:rPr>
                      <m:t>𝑑𝑦</m:t>
                    </m:r>
                  </m:oMath>
                </a14:m>
                <a:r>
                  <a:rPr lang="en-GB" sz="1050" dirty="0"/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05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05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05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050" dirty="0"/>
                  <a:t> and change the limits.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47BF945-28BC-4383-848A-E4A63CD78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346" y="2132521"/>
                <a:ext cx="2782376" cy="971356"/>
              </a:xfrm>
              <a:prstGeom prst="rect">
                <a:avLst/>
              </a:prstGeom>
              <a:blipFill>
                <a:blip r:embed="rId5"/>
                <a:stretch>
                  <a:fillRect b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C6B2A208-CAD2-4850-8B7A-16C2B6B306B9}"/>
              </a:ext>
            </a:extLst>
          </p:cNvPr>
          <p:cNvSpPr/>
          <p:nvPr/>
        </p:nvSpPr>
        <p:spPr>
          <a:xfrm>
            <a:off x="3475776" y="2100673"/>
            <a:ext cx="2553549" cy="9473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8004F5-7A8F-40CD-9577-108C7D6151B2}"/>
                  </a:ext>
                </a:extLst>
              </p:cNvPr>
              <p:cNvSpPr txBox="1"/>
              <p:nvPr/>
            </p:nvSpPr>
            <p:spPr>
              <a:xfrm>
                <a:off x="448494" y="3232926"/>
                <a:ext cx="8155954" cy="10389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has parametric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The region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is bounded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 and the lines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is rotated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8004F5-7A8F-40CD-9577-108C7D615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4" y="3232926"/>
                <a:ext cx="8155954" cy="1038939"/>
              </a:xfrm>
              <a:prstGeom prst="rect">
                <a:avLst/>
              </a:prstGeom>
              <a:blipFill>
                <a:blip r:embed="rId6"/>
                <a:stretch>
                  <a:fillRect b="-5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9DEC413-8BA5-405B-980C-C38CBA9A3DEF}"/>
                  </a:ext>
                </a:extLst>
              </p:cNvPr>
              <p:cNvSpPr txBox="1"/>
              <p:nvPr/>
            </p:nvSpPr>
            <p:spPr>
              <a:xfrm>
                <a:off x="774987" y="4338977"/>
                <a:ext cx="7404013" cy="2248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=1+2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b="0" dirty="0"/>
              </a:p>
              <a:p>
                <a:pPr/>
                <a:r>
                  <a:rPr lang="en-GB" sz="1400" dirty="0"/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  ⇒  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b="0" dirty="0"/>
                  <a:t>             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  ⇒  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br>
                  <a:rPr lang="en-GB" sz="1400" b="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br>
                  <a:rPr lang="en-GB" sz="1400" b="0" dirty="0"/>
                </a:br>
                <a:r>
                  <a:rPr lang="en-GB" sz="1400" b="0" dirty="0"/>
                  <a:t>We have partial fractions: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1+2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⇒…⇒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=−1,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=…=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9DEC413-8BA5-405B-980C-C38CBA9A3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87" y="4338977"/>
                <a:ext cx="7404013" cy="2248244"/>
              </a:xfrm>
              <a:prstGeom prst="rect">
                <a:avLst/>
              </a:prstGeom>
              <a:blipFill>
                <a:blip r:embed="rId7"/>
                <a:stretch>
                  <a:fillRect l="-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1FBC628F-9D32-47B9-9C04-C6898DF16D39}"/>
              </a:ext>
            </a:extLst>
          </p:cNvPr>
          <p:cNvSpPr/>
          <p:nvPr/>
        </p:nvSpPr>
        <p:spPr>
          <a:xfrm>
            <a:off x="429656" y="4271865"/>
            <a:ext cx="8174792" cy="23153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557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5536" y="836712"/>
            <a:ext cx="312871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C4(Old) June 2011 Q7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27" y="1219930"/>
            <a:ext cx="5254001" cy="381642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066311"/>
            <a:ext cx="5832648" cy="124603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72200" y="692696"/>
                <a:ext cx="2376264" cy="5951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0" smtClean="0">
                                  <a:latin typeface="Cambria Math" panose="02040503050406030204" pitchFamily="18" charset="0"/>
                                </a:rPr>
                                <m:t>𝐬𝐞𝐜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When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GB" sz="1600" b="1" dirty="0"/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1600" b="1" dirty="0"/>
              </a:p>
              <a:p>
                <a:pPr/>
                <a:r>
                  <a:rPr lang="en-GB" sz="1600" b="1" dirty="0"/>
                  <a:t>When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/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br>
                  <a:rPr lang="en-GB" sz="1600" b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den>
                          </m:f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  <m:func>
                                <m:funcPr>
                                  <m:ctrlP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  <m:t>𝒔𝒆𝒄</m:t>
                                      </m:r>
                                    </m:e>
                                    <m:sup>
                                      <m: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nary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  <m:t>𝒔𝒊𝒏</m:t>
                                      </m:r>
                                    </m:e>
                                    <m:sup>
                                      <m: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  <m:t>𝒄𝒐𝒔</m:t>
                                      </m:r>
                                    </m:e>
                                    <m:sup>
                                      <m:r>
                                        <a:rPr lang="en-GB" sz="1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𝒕𝒂𝒏</m:t>
                                  </m:r>
                                </m:e>
                                <m:sup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nary>
                        <m:nary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𝒔𝒆𝒄</m:t>
                                  </m:r>
                                </m:e>
                                <m:sup>
                                  <m:r>
                                    <a:rPr lang="en-GB" sz="1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sSubSup>
                        <m:sSub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𝐭𝐚𝐧</m:t>
                                  </m:r>
                                </m:fName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d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bSup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600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𝝅</m:t>
                      </m:r>
                      <m:rad>
                        <m:radPr>
                          <m:degHide m:val="on"/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92696"/>
                <a:ext cx="2376264" cy="5951373"/>
              </a:xfrm>
              <a:prstGeom prst="rect">
                <a:avLst/>
              </a:prstGeom>
              <a:blipFill rotWithShape="0">
                <a:blip r:embed="rId4"/>
                <a:stretch>
                  <a:fillRect l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6444208" y="692696"/>
            <a:ext cx="2448272" cy="60033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880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Core Pure Year 2</a:t>
            </a:r>
          </a:p>
          <a:p>
            <a:r>
              <a:rPr lang="en-GB" sz="2400" dirty="0"/>
              <a:t>Pages 84-87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94A5E0B-E41E-465B-880D-E9EAC8DD5ACC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Q10-11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395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37353</TotalTime>
  <Words>1415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1362</cp:revision>
  <dcterms:created xsi:type="dcterms:W3CDTF">2013-02-28T07:36:55Z</dcterms:created>
  <dcterms:modified xsi:type="dcterms:W3CDTF">2021-06-21T10:21:58Z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2021-06-20T09:50:15.9474304Z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8e0ab435-d7c4-4eb7-8acc-7f0b18f7ce72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