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1158"/>
    <p:restoredTop sz="94421"/>
  </p:normalViewPr>
  <p:slideViewPr>
    <p:cSldViewPr snapToGrid="0" snapToObjects="1">
      <p:cViewPr>
        <p:scale>
          <a:sx n="50" d="100"/>
          <a:sy n="50" d="100"/>
        </p:scale>
        <p:origin x="288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AC50D9-2127-D945-A816-5D992604F3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1FDD77E-29A6-0D41-A46F-5535ADC707B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23A5D8-9C9D-8C42-8E84-33C0CEC332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08-08-2020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39F975-3C87-AF4E-BE00-D884C08049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B15F6E-C731-6144-BFC7-E4B3FCB905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7322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26749C-F96F-6741-A1CD-1F988BB851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876D8D1-7549-1845-981F-74D1BC9A1D3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B4F4DD-96B2-FA40-AE96-CABEFAA048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08-08-2020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D2AB1D-6F92-4A4D-885D-84ECB0C99A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05A082-036A-9246-8F30-4FE07408CA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41310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1C619AD-2296-E246-9F06-D36376E5D00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F767244-F53B-EB4E-8F05-0AC74A914E5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D26AA1-9DB7-7C48-ACD2-EAAC5C3563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08-08-2020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53A9A3-7114-B842-B051-0D463EFB73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D9266B-F273-D94A-8A3A-217BBFB4DC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91467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01898D-A3E4-ED44-B183-009AB1FAA8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4793BE-AC4F-0D4B-8878-12AD730CF2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D6CF4D-E620-6140-B825-083F8BD103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08-08-2020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7C343D-E444-9C4B-8F92-A52A6DF2DE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06C1C9-34CB-204D-921F-6473B8BAE5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01953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A228C7-4D81-924E-AD98-81738BB3C6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63EE089-B9AA-EB42-8539-EA38C0D891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D0191F-25A2-294F-B563-10FC77B4B3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08-08-2020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73B25E-BF64-2640-95ED-FA15CF4A65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F31823-842A-BE48-BD06-D866813E63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84856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1853CF-71B3-D54B-81B5-FA60E26DB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082982-663F-0941-A88C-8D5AAA6F293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8DD7A18-4318-9347-8039-4B4F69C516A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A964A7C-9395-E042-AA4D-AFBD7A2E2B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08-08-2020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FED9C3D-EE94-944C-8096-864F4CDFF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866B5EB-9003-2A41-9A42-71CF698652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66805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1890BC-4E5E-4342-9D54-1CDD7CED42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F6646D-5735-E64A-9686-09D26DDB89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4725ECB-D8D2-DD4B-88BE-AF67D9E2B48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09EF7DF-DFDF-644C-AD4E-F9C3BDFA904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47C5F3E-A1D2-474B-8928-FE538339FAD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37E5411-2D1D-5B4C-A12C-0EC6B0EA6A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08-08-2020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30BF440-4AE2-0F4D-AB79-F9EFF992C6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AE31655-22EE-1E4E-BC11-8BB3C2E695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74887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2DD553-3534-EF40-9829-C74F5D9F89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94C443B-16B2-3648-A96E-78521D3491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08-08-2020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4640B4F-35AB-AF42-AE23-1C7B32AC79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563D7EE-2E46-BC4C-9EC7-E95B9B73AF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19262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24A2664-1C92-5448-BC77-DFF6704E14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08-08-2020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8C0264C-82C8-FB4F-95F6-01685AAE1E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133F39-AB4C-034E-AAA5-7D10CC30DD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02559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26B186-3644-294B-8877-33DA3741D7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9CCB6A-1EA5-AC45-BBF5-74183AA5B4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70F3278-02DA-C443-93E6-090E0688464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A3793E1-2139-4E49-B823-5C997A275C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08-08-2020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648E894-4164-0446-90F4-AA8194EECB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E295428-F0F4-7D43-B19F-CD9F24C002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40629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32C417-078A-4D4A-B0C4-39ED67255E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589BA3E-FA4F-C849-9986-461783CF84C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1A2B122-0ECC-BA44-9F47-928F1C490F3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4918F78-C35E-6146-8304-EB91DE8EC1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08-08-2020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EC59862-05C4-4245-8302-E8FA26B0EB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0D817BF-7805-6E48-918D-48B6A6DFA5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62821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8A1164A-6B99-E349-B802-0F25D18AF5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5CC86E1-5678-E14C-AC4F-71A7AFD6E6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BA305D-6DC4-4143-B252-44A38F03321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565DD6-433C-0241-8F52-FCA97B514E0D}" type="datetimeFigureOut">
              <a:rPr lang="en-US" smtClean="0"/>
              <a:t>08-08-2020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E1B1CD-B6E0-4741-9029-1E24C58A57E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E5AB6E-5094-EA46-B284-098D4517B6E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66042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3" Type="http://schemas.openxmlformats.org/officeDocument/2006/relationships/image" Target="../media/image11.png"/><Relationship Id="rId7" Type="http://schemas.openxmlformats.org/officeDocument/2006/relationships/image" Target="../media/image15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Relationship Id="rId9" Type="http://schemas.openxmlformats.org/officeDocument/2006/relationships/image" Target="../media/image17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0.png"/><Relationship Id="rId4" Type="http://schemas.openxmlformats.org/officeDocument/2006/relationships/image" Target="../media/image19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3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1524000" y="1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What is a probability generating function?</a:t>
              </a: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15" name="Table 14">
                <a:extLst>
                  <a:ext uri="{FF2B5EF4-FFF2-40B4-BE49-F238E27FC236}">
                    <a16:creationId xmlns:a16="http://schemas.microsoft.com/office/drawing/2014/main" id="{CACDE94C-CBA8-4499-BBF8-86CCC1D5D769}"/>
                  </a:ext>
                </a:extLst>
              </p:cNvPr>
              <p:cNvGraphicFramePr>
                <a:graphicFrameLocks noGrp="1"/>
              </p:cNvGraphicFramePr>
              <p:nvPr>
                <p:extLst/>
              </p:nvPr>
            </p:nvGraphicFramePr>
            <p:xfrm>
              <a:off x="2423593" y="1207075"/>
              <a:ext cx="2530921" cy="741680"/>
            </p:xfrm>
            <a:graphic>
              <a:graphicData uri="http://schemas.openxmlformats.org/drawingml/2006/table">
                <a:tbl>
                  <a:tblPr firstRow="1" bandRow="1">
                    <a:tableStyleId>{073A0DAA-6AF3-43AB-8588-CEC1D06C72B9}</a:tableStyleId>
                  </a:tblPr>
                  <a:tblGrid>
                    <a:gridCol w="1044067">
                      <a:extLst>
                        <a:ext uri="{9D8B030D-6E8A-4147-A177-3AD203B41FA5}">
                          <a16:colId xmlns:a16="http://schemas.microsoft.com/office/drawing/2014/main" val="2707340979"/>
                        </a:ext>
                      </a:extLst>
                    </a:gridCol>
                    <a:gridCol w="495618">
                      <a:extLst>
                        <a:ext uri="{9D8B030D-6E8A-4147-A177-3AD203B41FA5}">
                          <a16:colId xmlns:a16="http://schemas.microsoft.com/office/drawing/2014/main" val="2220826523"/>
                        </a:ext>
                      </a:extLst>
                    </a:gridCol>
                    <a:gridCol w="495618">
                      <a:extLst>
                        <a:ext uri="{9D8B030D-6E8A-4147-A177-3AD203B41FA5}">
                          <a16:colId xmlns:a16="http://schemas.microsoft.com/office/drawing/2014/main" val="1485562352"/>
                        </a:ext>
                      </a:extLst>
                    </a:gridCol>
                    <a:gridCol w="495618">
                      <a:extLst>
                        <a:ext uri="{9D8B030D-6E8A-4147-A177-3AD203B41FA5}">
                          <a16:colId xmlns:a16="http://schemas.microsoft.com/office/drawing/2014/main" val="507684135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600" smtClean="0">
                                    <a:latin typeface="Cambria Math" panose="02040503050406030204" pitchFamily="18" charset="0"/>
                                  </a:rPr>
                                  <m:t>𝒙</m:t>
                                </m:r>
                              </m:oMath>
                            </m:oMathPara>
                          </a14:m>
                          <a:endParaRPr lang="en-GB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600" smtClean="0">
                                    <a:latin typeface="Cambria Math" panose="02040503050406030204" pitchFamily="18" charset="0"/>
                                  </a:rPr>
                                  <m:t>𝟎</m:t>
                                </m:r>
                              </m:oMath>
                            </m:oMathPara>
                          </a14:m>
                          <a:endParaRPr lang="en-GB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600" smtClean="0">
                                    <a:latin typeface="Cambria Math" panose="02040503050406030204" pitchFamily="18" charset="0"/>
                                  </a:rPr>
                                  <m:t>𝟏</m:t>
                                </m:r>
                              </m:oMath>
                            </m:oMathPara>
                          </a14:m>
                          <a:endParaRPr lang="en-GB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600" smtClean="0">
                                    <a:latin typeface="Cambria Math" panose="02040503050406030204" pitchFamily="18" charset="0"/>
                                  </a:rPr>
                                  <m:t>𝟐</m:t>
                                </m:r>
                              </m:oMath>
                            </m:oMathPara>
                          </a14:m>
                          <a:endParaRPr lang="en-GB" sz="16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14084609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600" smtClean="0">
                                    <a:latin typeface="Cambria Math" panose="02040503050406030204" pitchFamily="18" charset="0"/>
                                  </a:rPr>
                                  <m:t>𝑃</m:t>
                                </m:r>
                                <m:d>
                                  <m:dPr>
                                    <m:ctrlPr>
                                      <a:rPr lang="en-GB" sz="16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GB" sz="1600" smtClean="0">
                                        <a:latin typeface="Cambria Math" panose="02040503050406030204" pitchFamily="18" charset="0"/>
                                      </a:rPr>
                                      <m:t>𝑋</m:t>
                                    </m:r>
                                    <m:r>
                                      <a:rPr lang="en-GB" sz="1600" smtClean="0">
                                        <a:latin typeface="Cambria Math" panose="02040503050406030204" pitchFamily="18" charset="0"/>
                                      </a:rPr>
                                      <m:t>=</m:t>
                                    </m:r>
                                    <m:r>
                                      <a:rPr lang="en-GB" sz="1600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</m:d>
                              </m:oMath>
                            </m:oMathPara>
                          </a14:m>
                          <a:endParaRPr lang="en-GB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600" smtClean="0">
                                    <a:latin typeface="Cambria Math" panose="02040503050406030204" pitchFamily="18" charset="0"/>
                                  </a:rPr>
                                  <m:t>0.3</m:t>
                                </m:r>
                              </m:oMath>
                            </m:oMathPara>
                          </a14:m>
                          <a:endParaRPr lang="en-GB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600" smtClean="0">
                                    <a:latin typeface="Cambria Math" panose="02040503050406030204" pitchFamily="18" charset="0"/>
                                  </a:rPr>
                                  <m:t>0.2</m:t>
                                </m:r>
                              </m:oMath>
                            </m:oMathPara>
                          </a14:m>
                          <a:endParaRPr lang="en-GB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600" smtClean="0">
                                    <a:latin typeface="Cambria Math" panose="02040503050406030204" pitchFamily="18" charset="0"/>
                                  </a:rPr>
                                  <m:t>0.5</m:t>
                                </m:r>
                              </m:oMath>
                            </m:oMathPara>
                          </a14:m>
                          <a:endParaRPr lang="en-GB" sz="16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291999863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15" name="Table 14">
                <a:extLst>
                  <a:ext uri="{FF2B5EF4-FFF2-40B4-BE49-F238E27FC236}">
                    <a16:creationId xmlns:a16="http://schemas.microsoft.com/office/drawing/2014/main" id="{CACDE94C-CBA8-4499-BBF8-86CCC1D5D769}"/>
                  </a:ext>
                </a:extLst>
              </p:cNvPr>
              <p:cNvGraphicFramePr>
                <a:graphicFrameLocks noGrp="1"/>
              </p:cNvGraphicFramePr>
              <p:nvPr>
                <p:extLst/>
              </p:nvPr>
            </p:nvGraphicFramePr>
            <p:xfrm>
              <a:off x="2423593" y="1207075"/>
              <a:ext cx="2530921" cy="741680"/>
            </p:xfrm>
            <a:graphic>
              <a:graphicData uri="http://schemas.openxmlformats.org/drawingml/2006/table">
                <a:tbl>
                  <a:tblPr firstRow="1" bandRow="1">
                    <a:tableStyleId>{073A0DAA-6AF3-43AB-8588-CEC1D06C72B9}</a:tableStyleId>
                  </a:tblPr>
                  <a:tblGrid>
                    <a:gridCol w="1044067">
                      <a:extLst>
                        <a:ext uri="{9D8B030D-6E8A-4147-A177-3AD203B41FA5}">
                          <a16:colId xmlns:a16="http://schemas.microsoft.com/office/drawing/2014/main" val="2707340979"/>
                        </a:ext>
                      </a:extLst>
                    </a:gridCol>
                    <a:gridCol w="495618">
                      <a:extLst>
                        <a:ext uri="{9D8B030D-6E8A-4147-A177-3AD203B41FA5}">
                          <a16:colId xmlns:a16="http://schemas.microsoft.com/office/drawing/2014/main" val="2220826523"/>
                        </a:ext>
                      </a:extLst>
                    </a:gridCol>
                    <a:gridCol w="495618">
                      <a:extLst>
                        <a:ext uri="{9D8B030D-6E8A-4147-A177-3AD203B41FA5}">
                          <a16:colId xmlns:a16="http://schemas.microsoft.com/office/drawing/2014/main" val="1485562352"/>
                        </a:ext>
                      </a:extLst>
                    </a:gridCol>
                    <a:gridCol w="495618">
                      <a:extLst>
                        <a:ext uri="{9D8B030D-6E8A-4147-A177-3AD203B41FA5}">
                          <a16:colId xmlns:a16="http://schemas.microsoft.com/office/drawing/2014/main" val="507684135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581" t="-3279" r="-144186" b="-1032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213580" t="-3279" r="-206173" b="-1032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309756" t="-3279" r="-103659" b="-1032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414815" t="-3279" r="-4938" b="-10327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14084609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581" t="-103279" r="-144186" b="-32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213580" t="-103279" r="-206173" b="-32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309756" t="-103279" r="-103659" b="-32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414815" t="-103279" r="-4938" b="-327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291999863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16" name="Arrow: Right 15">
            <a:extLst>
              <a:ext uri="{FF2B5EF4-FFF2-40B4-BE49-F238E27FC236}">
                <a16:creationId xmlns:a16="http://schemas.microsoft.com/office/drawing/2014/main" id="{82F05A70-A86B-4A33-A648-484384990016}"/>
              </a:ext>
            </a:extLst>
          </p:cNvPr>
          <p:cNvSpPr/>
          <p:nvPr/>
        </p:nvSpPr>
        <p:spPr>
          <a:xfrm>
            <a:off x="5193290" y="1401394"/>
            <a:ext cx="936104" cy="288032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D5DE7FAB-39F8-4009-8805-24317F9CEC15}"/>
                  </a:ext>
                </a:extLst>
              </p:cNvPr>
              <p:cNvSpPr txBox="1"/>
              <p:nvPr/>
            </p:nvSpPr>
            <p:spPr>
              <a:xfrm>
                <a:off x="6387526" y="1366466"/>
                <a:ext cx="3433187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𝐺</m:t>
                          </m:r>
                        </m:e>
                        <m:sub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𝑋</m:t>
                          </m:r>
                        </m:sub>
                      </m:sSub>
                      <m:d>
                        <m:d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en-GB" i="1">
                          <a:latin typeface="Cambria Math" panose="02040503050406030204" pitchFamily="18" charset="0"/>
                        </a:rPr>
                        <m:t>=0.3</m:t>
                      </m:r>
                      <m:sSup>
                        <m:sSup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p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0</m:t>
                          </m:r>
                        </m:sup>
                      </m:sSup>
                      <m:r>
                        <a:rPr lang="en-GB" i="1">
                          <a:latin typeface="Cambria Math" panose="02040503050406030204" pitchFamily="18" charset="0"/>
                        </a:rPr>
                        <m:t>+0.2</m:t>
                      </m:r>
                      <m:sSup>
                        <m:sSup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p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1</m:t>
                          </m:r>
                        </m:sup>
                      </m:sSup>
                      <m:r>
                        <a:rPr lang="en-GB" i="1">
                          <a:latin typeface="Cambria Math" panose="02040503050406030204" pitchFamily="18" charset="0"/>
                        </a:rPr>
                        <m:t>+0.5</m:t>
                      </m:r>
                      <m:sSup>
                        <m:sSup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p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dirty="0"/>
              </a:p>
            </p:txBody>
          </p:sp>
        </mc:Choice>
        <mc:Fallback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D5DE7FAB-39F8-4009-8805-24317F9CEC1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87526" y="1366466"/>
                <a:ext cx="3433187" cy="36933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TextBox 17">
            <a:extLst>
              <a:ext uri="{FF2B5EF4-FFF2-40B4-BE49-F238E27FC236}">
                <a16:creationId xmlns:a16="http://schemas.microsoft.com/office/drawing/2014/main" id="{99225481-FA78-41DD-9A28-D5863A1A8ABA}"/>
              </a:ext>
            </a:extLst>
          </p:cNvPr>
          <p:cNvSpPr txBox="1"/>
          <p:nvPr/>
        </p:nvSpPr>
        <p:spPr>
          <a:xfrm>
            <a:off x="2334866" y="3059228"/>
            <a:ext cx="59766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  <a:p>
            <a:r>
              <a:rPr lang="en-GB" dirty="0"/>
              <a:t>The </a:t>
            </a:r>
            <a:r>
              <a:rPr lang="en-GB" b="1" dirty="0"/>
              <a:t>outcomes</a:t>
            </a:r>
            <a:r>
              <a:rPr lang="en-GB" dirty="0"/>
              <a:t> are the </a:t>
            </a:r>
            <a:r>
              <a:rPr lang="en-GB" b="1" dirty="0"/>
              <a:t>powers</a:t>
            </a:r>
            <a:r>
              <a:rPr lang="en-GB" dirty="0"/>
              <a:t> and the </a:t>
            </a:r>
            <a:r>
              <a:rPr lang="en-GB" b="1" dirty="0"/>
              <a:t>probabilities</a:t>
            </a:r>
            <a:r>
              <a:rPr lang="en-GB" dirty="0"/>
              <a:t> are the coefficients of each term.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id="{E792F9C9-B36F-4335-926B-C3B3E2080D77}"/>
                  </a:ext>
                </a:extLst>
              </p:cNvPr>
              <p:cNvSpPr/>
              <p:nvPr/>
            </p:nvSpPr>
            <p:spPr>
              <a:xfrm>
                <a:off x="2445237" y="2319369"/>
                <a:ext cx="5069966" cy="861774"/>
              </a:xfrm>
              <a:prstGeom prst="rect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wrap="square">
                <a:spAutoFit/>
              </a:bodyPr>
              <a:lstStyle/>
              <a:p>
                <a:r>
                  <a:rPr lang="en-GB" dirty="0"/>
                  <a:t>A probability generating function is an encoding of a probability distribution </a:t>
                </a:r>
                <a:r>
                  <a:rPr lang="en-GB" b="1" dirty="0"/>
                  <a:t>as a polynomial. </a:t>
                </a:r>
              </a:p>
              <a:p>
                <a:r>
                  <a:rPr lang="en-GB" sz="1400" dirty="0"/>
                  <a:t>(the variable is usually written as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GB" sz="1400" dirty="0"/>
                  <a:t>)</a:t>
                </a:r>
              </a:p>
            </p:txBody>
          </p:sp>
        </mc:Choice>
        <mc:Fallback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id="{E792F9C9-B36F-4335-926B-C3B3E2080D7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45237" y="2319369"/>
                <a:ext cx="5069966" cy="861774"/>
              </a:xfrm>
              <a:prstGeom prst="rect">
                <a:avLst/>
              </a:prstGeom>
              <a:blipFill>
                <a:blip r:embed="rId4"/>
                <a:stretch>
                  <a:fillRect l="-839" t="-2778" r="-1199" b="-555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20" name="Table 19">
                <a:extLst>
                  <a:ext uri="{FF2B5EF4-FFF2-40B4-BE49-F238E27FC236}">
                    <a16:creationId xmlns:a16="http://schemas.microsoft.com/office/drawing/2014/main" id="{F7AC2DA0-3D7E-4F12-B96B-116975A62DA1}"/>
                  </a:ext>
                </a:extLst>
              </p:cNvPr>
              <p:cNvGraphicFramePr>
                <a:graphicFrameLocks noGrp="1"/>
              </p:cNvGraphicFramePr>
              <p:nvPr>
                <p:extLst/>
              </p:nvPr>
            </p:nvGraphicFramePr>
            <p:xfrm>
              <a:off x="2398193" y="4081039"/>
              <a:ext cx="2035303" cy="741680"/>
            </p:xfrm>
            <a:graphic>
              <a:graphicData uri="http://schemas.openxmlformats.org/drawingml/2006/table">
                <a:tbl>
                  <a:tblPr firstRow="1" bandRow="1">
                    <a:tableStyleId>{073A0DAA-6AF3-43AB-8588-CEC1D06C72B9}</a:tableStyleId>
                  </a:tblPr>
                  <a:tblGrid>
                    <a:gridCol w="1044067">
                      <a:extLst>
                        <a:ext uri="{9D8B030D-6E8A-4147-A177-3AD203B41FA5}">
                          <a16:colId xmlns:a16="http://schemas.microsoft.com/office/drawing/2014/main" val="2707340979"/>
                        </a:ext>
                      </a:extLst>
                    </a:gridCol>
                    <a:gridCol w="495618">
                      <a:extLst>
                        <a:ext uri="{9D8B030D-6E8A-4147-A177-3AD203B41FA5}">
                          <a16:colId xmlns:a16="http://schemas.microsoft.com/office/drawing/2014/main" val="2220826523"/>
                        </a:ext>
                      </a:extLst>
                    </a:gridCol>
                    <a:gridCol w="495618">
                      <a:extLst>
                        <a:ext uri="{9D8B030D-6E8A-4147-A177-3AD203B41FA5}">
                          <a16:colId xmlns:a16="http://schemas.microsoft.com/office/drawing/2014/main" val="1485562352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600" smtClean="0">
                                    <a:latin typeface="Cambria Math" panose="02040503050406030204" pitchFamily="18" charset="0"/>
                                  </a:rPr>
                                  <m:t>𝒙</m:t>
                                </m:r>
                              </m:oMath>
                            </m:oMathPara>
                          </a14:m>
                          <a:endParaRPr lang="en-GB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600" smtClean="0">
                                    <a:latin typeface="Cambria Math" panose="02040503050406030204" pitchFamily="18" charset="0"/>
                                  </a:rPr>
                                  <m:t>𝟎</m:t>
                                </m:r>
                              </m:oMath>
                            </m:oMathPara>
                          </a14:m>
                          <a:endParaRPr lang="en-GB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600" smtClean="0">
                                    <a:latin typeface="Cambria Math" panose="02040503050406030204" pitchFamily="18" charset="0"/>
                                  </a:rPr>
                                  <m:t>𝟏</m:t>
                                </m:r>
                              </m:oMath>
                            </m:oMathPara>
                          </a14:m>
                          <a:endParaRPr lang="en-GB" sz="16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14084609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600" smtClean="0">
                                    <a:latin typeface="Cambria Math" panose="02040503050406030204" pitchFamily="18" charset="0"/>
                                  </a:rPr>
                                  <m:t>𝑃</m:t>
                                </m:r>
                                <m:d>
                                  <m:dPr>
                                    <m:ctrlPr>
                                      <a:rPr lang="en-GB" sz="16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GB" sz="1600" smtClean="0">
                                        <a:latin typeface="Cambria Math" panose="02040503050406030204" pitchFamily="18" charset="0"/>
                                      </a:rPr>
                                      <m:t>𝑋</m:t>
                                    </m:r>
                                    <m:r>
                                      <a:rPr lang="en-GB" sz="1600" smtClean="0">
                                        <a:latin typeface="Cambria Math" panose="02040503050406030204" pitchFamily="18" charset="0"/>
                                      </a:rPr>
                                      <m:t>=</m:t>
                                    </m:r>
                                    <m:r>
                                      <a:rPr lang="en-GB" sz="1600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</m:d>
                              </m:oMath>
                            </m:oMathPara>
                          </a14:m>
                          <a:endParaRPr lang="en-GB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600" b="0" i="0" smtClean="0">
                                    <a:latin typeface="Cambria Math" panose="02040503050406030204" pitchFamily="18" charset="0"/>
                                  </a:rPr>
                                  <m:t>0.2</m:t>
                                </m:r>
                              </m:oMath>
                            </m:oMathPara>
                          </a14:m>
                          <a:endParaRPr lang="en-GB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600" smtClean="0">
                                    <a:latin typeface="Cambria Math" panose="02040503050406030204" pitchFamily="18" charset="0"/>
                                  </a:rPr>
                                  <m:t>0.</m:t>
                                </m:r>
                                <m:r>
                                  <a:rPr lang="en-GB" sz="1600" b="0" i="0" smtClean="0">
                                    <a:latin typeface="Cambria Math" panose="02040503050406030204" pitchFamily="18" charset="0"/>
                                  </a:rPr>
                                  <m:t>8</m:t>
                                </m:r>
                              </m:oMath>
                            </m:oMathPara>
                          </a14:m>
                          <a:endParaRPr lang="en-GB" sz="16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291999863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20" name="Table 19">
                <a:extLst>
                  <a:ext uri="{FF2B5EF4-FFF2-40B4-BE49-F238E27FC236}">
                    <a16:creationId xmlns:a16="http://schemas.microsoft.com/office/drawing/2014/main" id="{F7AC2DA0-3D7E-4F12-B96B-116975A62DA1}"/>
                  </a:ext>
                </a:extLst>
              </p:cNvPr>
              <p:cNvGraphicFramePr>
                <a:graphicFrameLocks noGrp="1"/>
              </p:cNvGraphicFramePr>
              <p:nvPr>
                <p:extLst/>
              </p:nvPr>
            </p:nvGraphicFramePr>
            <p:xfrm>
              <a:off x="2398193" y="4081039"/>
              <a:ext cx="2035303" cy="741680"/>
            </p:xfrm>
            <a:graphic>
              <a:graphicData uri="http://schemas.openxmlformats.org/drawingml/2006/table">
                <a:tbl>
                  <a:tblPr firstRow="1" bandRow="1">
                    <a:tableStyleId>{073A0DAA-6AF3-43AB-8588-CEC1D06C72B9}</a:tableStyleId>
                  </a:tblPr>
                  <a:tblGrid>
                    <a:gridCol w="1044067">
                      <a:extLst>
                        <a:ext uri="{9D8B030D-6E8A-4147-A177-3AD203B41FA5}">
                          <a16:colId xmlns:a16="http://schemas.microsoft.com/office/drawing/2014/main" val="2707340979"/>
                        </a:ext>
                      </a:extLst>
                    </a:gridCol>
                    <a:gridCol w="495618">
                      <a:extLst>
                        <a:ext uri="{9D8B030D-6E8A-4147-A177-3AD203B41FA5}">
                          <a16:colId xmlns:a16="http://schemas.microsoft.com/office/drawing/2014/main" val="2220826523"/>
                        </a:ext>
                      </a:extLst>
                    </a:gridCol>
                    <a:gridCol w="495618">
                      <a:extLst>
                        <a:ext uri="{9D8B030D-6E8A-4147-A177-3AD203B41FA5}">
                          <a16:colId xmlns:a16="http://schemas.microsoft.com/office/drawing/2014/main" val="1485562352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5"/>
                          <a:stretch>
                            <a:fillRect l="-581" t="-1613" r="-97093" b="-10161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5"/>
                          <a:stretch>
                            <a:fillRect l="-213580" t="-1613" r="-106173" b="-10161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5"/>
                          <a:stretch>
                            <a:fillRect l="-309756" t="-1613" r="-4878" b="-101613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14084609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5"/>
                          <a:stretch>
                            <a:fillRect l="-581" t="-103279" r="-97093" b="-32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5"/>
                          <a:stretch>
                            <a:fillRect l="-213580" t="-103279" r="-106173" b="-32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5"/>
                          <a:stretch>
                            <a:fillRect l="-309756" t="-103279" r="-4878" b="-327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291999863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21" name="TextBox 20">
            <a:extLst>
              <a:ext uri="{FF2B5EF4-FFF2-40B4-BE49-F238E27FC236}">
                <a16:creationId xmlns:a16="http://schemas.microsoft.com/office/drawing/2014/main" id="{16F458A6-6419-46AB-A5B1-5184BE622ECD}"/>
              </a:ext>
            </a:extLst>
          </p:cNvPr>
          <p:cNvSpPr txBox="1"/>
          <p:nvPr/>
        </p:nvSpPr>
        <p:spPr>
          <a:xfrm>
            <a:off x="8628980" y="2834110"/>
            <a:ext cx="1892329" cy="10618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50" b="1" dirty="0" err="1"/>
              <a:t>Fro</a:t>
            </a:r>
            <a:r>
              <a:rPr lang="en-GB" sz="1050" b="1" dirty="0"/>
              <a:t> Note:</a:t>
            </a:r>
            <a:r>
              <a:rPr lang="en-GB" sz="1050" dirty="0"/>
              <a:t> Because polynomials only have non-negative integer powers, we can only obtain the probability generating function for discrete distributions with non-negative outcomes.</a:t>
            </a:r>
          </a:p>
        </p:txBody>
      </p: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E58F32E3-BA15-486F-9207-9C71B77837D3}"/>
              </a:ext>
            </a:extLst>
          </p:cNvPr>
          <p:cNvCxnSpPr/>
          <p:nvPr/>
        </p:nvCxnSpPr>
        <p:spPr>
          <a:xfrm flipH="1">
            <a:off x="8126137" y="3429000"/>
            <a:ext cx="490143" cy="7759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4" name="Arrow: Right 23">
            <a:extLst>
              <a:ext uri="{FF2B5EF4-FFF2-40B4-BE49-F238E27FC236}">
                <a16:creationId xmlns:a16="http://schemas.microsoft.com/office/drawing/2014/main" id="{C2A919A5-17AE-40C0-95F2-4E71C132877D}"/>
              </a:ext>
            </a:extLst>
          </p:cNvPr>
          <p:cNvSpPr/>
          <p:nvPr/>
        </p:nvSpPr>
        <p:spPr>
          <a:xfrm>
            <a:off x="5247213" y="4301373"/>
            <a:ext cx="936104" cy="288032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6CDC4347-B50E-4DDE-97E0-9FB873C02D10}"/>
                  </a:ext>
                </a:extLst>
              </p:cNvPr>
              <p:cNvSpPr txBox="1"/>
              <p:nvPr/>
            </p:nvSpPr>
            <p:spPr>
              <a:xfrm>
                <a:off x="6385606" y="4237295"/>
                <a:ext cx="3433187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𝐺</m:t>
                          </m:r>
                        </m:e>
                        <m:sub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𝑋</m:t>
                          </m:r>
                        </m:sub>
                      </m:sSub>
                      <m:d>
                        <m:d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en-GB" i="1">
                          <a:latin typeface="Cambria Math" panose="02040503050406030204" pitchFamily="18" charset="0"/>
                        </a:rPr>
                        <m:t>=0.2+0.8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𝑡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6CDC4347-B50E-4DDE-97E0-9FB873C02D1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85606" y="4237295"/>
                <a:ext cx="3433187" cy="36933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26" name="Table 25">
                <a:extLst>
                  <a:ext uri="{FF2B5EF4-FFF2-40B4-BE49-F238E27FC236}">
                    <a16:creationId xmlns:a16="http://schemas.microsoft.com/office/drawing/2014/main" id="{BBB902F2-450E-4565-A44B-2A307ABD23E8}"/>
                  </a:ext>
                </a:extLst>
              </p:cNvPr>
              <p:cNvGraphicFramePr>
                <a:graphicFrameLocks noGrp="1"/>
              </p:cNvGraphicFramePr>
              <p:nvPr>
                <p:extLst/>
              </p:nvPr>
            </p:nvGraphicFramePr>
            <p:xfrm>
              <a:off x="2395325" y="4897695"/>
              <a:ext cx="2530921" cy="920433"/>
            </p:xfrm>
            <a:graphic>
              <a:graphicData uri="http://schemas.openxmlformats.org/drawingml/2006/table">
                <a:tbl>
                  <a:tblPr firstRow="1" bandRow="1">
                    <a:tableStyleId>{073A0DAA-6AF3-43AB-8588-CEC1D06C72B9}</a:tableStyleId>
                  </a:tblPr>
                  <a:tblGrid>
                    <a:gridCol w="1044067">
                      <a:extLst>
                        <a:ext uri="{9D8B030D-6E8A-4147-A177-3AD203B41FA5}">
                          <a16:colId xmlns:a16="http://schemas.microsoft.com/office/drawing/2014/main" val="2707340979"/>
                        </a:ext>
                      </a:extLst>
                    </a:gridCol>
                    <a:gridCol w="495618">
                      <a:extLst>
                        <a:ext uri="{9D8B030D-6E8A-4147-A177-3AD203B41FA5}">
                          <a16:colId xmlns:a16="http://schemas.microsoft.com/office/drawing/2014/main" val="2220826523"/>
                        </a:ext>
                      </a:extLst>
                    </a:gridCol>
                    <a:gridCol w="495618">
                      <a:extLst>
                        <a:ext uri="{9D8B030D-6E8A-4147-A177-3AD203B41FA5}">
                          <a16:colId xmlns:a16="http://schemas.microsoft.com/office/drawing/2014/main" val="1485562352"/>
                        </a:ext>
                      </a:extLst>
                    </a:gridCol>
                    <a:gridCol w="495618">
                      <a:extLst>
                        <a:ext uri="{9D8B030D-6E8A-4147-A177-3AD203B41FA5}">
                          <a16:colId xmlns:a16="http://schemas.microsoft.com/office/drawing/2014/main" val="507684135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600" smtClean="0">
                                    <a:latin typeface="Cambria Math" panose="02040503050406030204" pitchFamily="18" charset="0"/>
                                  </a:rPr>
                                  <m:t>𝒙</m:t>
                                </m:r>
                              </m:oMath>
                            </m:oMathPara>
                          </a14:m>
                          <a:endParaRPr lang="en-GB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600" b="1" i="0" smtClean="0">
                                    <a:latin typeface="Cambria Math" panose="02040503050406030204" pitchFamily="18" charset="0"/>
                                  </a:rPr>
                                  <m:t>𝟏</m:t>
                                </m:r>
                              </m:oMath>
                            </m:oMathPara>
                          </a14:m>
                          <a:endParaRPr lang="en-GB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600" b="1" i="0" smtClean="0">
                                    <a:latin typeface="Cambria Math" panose="02040503050406030204" pitchFamily="18" charset="0"/>
                                  </a:rPr>
                                  <m:t>𝟑</m:t>
                                </m:r>
                              </m:oMath>
                            </m:oMathPara>
                          </a14:m>
                          <a:endParaRPr lang="en-GB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600" b="1" i="0" smtClean="0">
                                    <a:latin typeface="Cambria Math" panose="02040503050406030204" pitchFamily="18" charset="0"/>
                                  </a:rPr>
                                  <m:t>𝟓</m:t>
                                </m:r>
                              </m:oMath>
                            </m:oMathPara>
                          </a14:m>
                          <a:endParaRPr lang="en-GB" sz="16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14084609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600" smtClean="0">
                                    <a:latin typeface="Cambria Math" panose="02040503050406030204" pitchFamily="18" charset="0"/>
                                  </a:rPr>
                                  <m:t>𝑃</m:t>
                                </m:r>
                                <m:d>
                                  <m:dPr>
                                    <m:ctrlPr>
                                      <a:rPr lang="en-GB" sz="16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GB" sz="1600" smtClean="0">
                                        <a:latin typeface="Cambria Math" panose="02040503050406030204" pitchFamily="18" charset="0"/>
                                      </a:rPr>
                                      <m:t>𝑋</m:t>
                                    </m:r>
                                    <m:r>
                                      <a:rPr lang="en-GB" sz="1600" smtClean="0">
                                        <a:latin typeface="Cambria Math" panose="02040503050406030204" pitchFamily="18" charset="0"/>
                                      </a:rPr>
                                      <m:t>=</m:t>
                                    </m:r>
                                    <m:r>
                                      <a:rPr lang="en-GB" sz="1600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</m:d>
                              </m:oMath>
                            </m:oMathPara>
                          </a14:m>
                          <a:endParaRPr lang="en-GB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GB" sz="16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GB" sz="1600" b="0" i="0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num>
                                  <m:den>
                                    <m:r>
                                      <a:rPr lang="en-GB" sz="1600" b="0" i="0" smtClean="0"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GB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GB" sz="16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GB" sz="1600" b="0" i="1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num>
                                  <m:den>
                                    <m:r>
                                      <a:rPr lang="en-GB" sz="1600" b="0" i="1" smtClean="0"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GB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GB" sz="16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GB" sz="1600" b="0" i="1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num>
                                  <m:den>
                                    <m:r>
                                      <a:rPr lang="en-GB" sz="1600" b="0" i="1" smtClean="0"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GB" sz="16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291999863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26" name="Table 25">
                <a:extLst>
                  <a:ext uri="{FF2B5EF4-FFF2-40B4-BE49-F238E27FC236}">
                    <a16:creationId xmlns:a16="http://schemas.microsoft.com/office/drawing/2014/main" id="{BBB902F2-450E-4565-A44B-2A307ABD23E8}"/>
                  </a:ext>
                </a:extLst>
              </p:cNvPr>
              <p:cNvGraphicFramePr>
                <a:graphicFrameLocks noGrp="1"/>
              </p:cNvGraphicFramePr>
              <p:nvPr>
                <p:extLst/>
              </p:nvPr>
            </p:nvGraphicFramePr>
            <p:xfrm>
              <a:off x="2395325" y="4897695"/>
              <a:ext cx="2530921" cy="920433"/>
            </p:xfrm>
            <a:graphic>
              <a:graphicData uri="http://schemas.openxmlformats.org/drawingml/2006/table">
                <a:tbl>
                  <a:tblPr firstRow="1" bandRow="1">
                    <a:tableStyleId>{073A0DAA-6AF3-43AB-8588-CEC1D06C72B9}</a:tableStyleId>
                  </a:tblPr>
                  <a:tblGrid>
                    <a:gridCol w="1044067">
                      <a:extLst>
                        <a:ext uri="{9D8B030D-6E8A-4147-A177-3AD203B41FA5}">
                          <a16:colId xmlns:a16="http://schemas.microsoft.com/office/drawing/2014/main" val="2707340979"/>
                        </a:ext>
                      </a:extLst>
                    </a:gridCol>
                    <a:gridCol w="495618">
                      <a:extLst>
                        <a:ext uri="{9D8B030D-6E8A-4147-A177-3AD203B41FA5}">
                          <a16:colId xmlns:a16="http://schemas.microsoft.com/office/drawing/2014/main" val="2220826523"/>
                        </a:ext>
                      </a:extLst>
                    </a:gridCol>
                    <a:gridCol w="495618">
                      <a:extLst>
                        <a:ext uri="{9D8B030D-6E8A-4147-A177-3AD203B41FA5}">
                          <a16:colId xmlns:a16="http://schemas.microsoft.com/office/drawing/2014/main" val="1485562352"/>
                        </a:ext>
                      </a:extLst>
                    </a:gridCol>
                    <a:gridCol w="495618">
                      <a:extLst>
                        <a:ext uri="{9D8B030D-6E8A-4147-A177-3AD203B41FA5}">
                          <a16:colId xmlns:a16="http://schemas.microsoft.com/office/drawing/2014/main" val="507684135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7"/>
                          <a:stretch>
                            <a:fillRect l="-581" t="-1639" r="-144767" b="-15245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7"/>
                          <a:stretch>
                            <a:fillRect l="-210976" t="-1639" r="-203659" b="-15245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7"/>
                          <a:stretch>
                            <a:fillRect l="-314815" t="-1639" r="-106173" b="-15245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7"/>
                          <a:stretch>
                            <a:fillRect l="-409756" t="-1639" r="-4878" b="-15245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140846090"/>
                      </a:ext>
                    </a:extLst>
                  </a:tr>
                  <a:tr h="549593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7"/>
                          <a:stretch>
                            <a:fillRect l="-581" t="-68132" r="-144767" b="-219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7"/>
                          <a:stretch>
                            <a:fillRect l="-210976" t="-68132" r="-203659" b="-219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7"/>
                          <a:stretch>
                            <a:fillRect l="-314815" t="-68132" r="-106173" b="-219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7"/>
                          <a:stretch>
                            <a:fillRect l="-409756" t="-68132" r="-4878" b="-2198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291999863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27" name="Arrow: Right 26">
            <a:extLst>
              <a:ext uri="{FF2B5EF4-FFF2-40B4-BE49-F238E27FC236}">
                <a16:creationId xmlns:a16="http://schemas.microsoft.com/office/drawing/2014/main" id="{1B6F8B4B-26DB-4368-8C31-A155918641E8}"/>
              </a:ext>
            </a:extLst>
          </p:cNvPr>
          <p:cNvSpPr/>
          <p:nvPr/>
        </p:nvSpPr>
        <p:spPr>
          <a:xfrm>
            <a:off x="5247213" y="5292451"/>
            <a:ext cx="936104" cy="288032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04FA0677-A460-4D4B-9BEE-989EDCE6EF9D}"/>
                  </a:ext>
                </a:extLst>
              </p:cNvPr>
              <p:cNvSpPr txBox="1"/>
              <p:nvPr/>
            </p:nvSpPr>
            <p:spPr>
              <a:xfrm>
                <a:off x="6395131" y="5056923"/>
                <a:ext cx="3433187" cy="6127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𝐺</m:t>
                          </m:r>
                        </m:e>
                        <m:sub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𝑋</m:t>
                          </m:r>
                        </m:sub>
                      </m:sSub>
                      <m:d>
                        <m:d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en-GB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en-GB" i="1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sSup>
                        <m:sSup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p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GB" i="1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sSup>
                        <m:sSup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p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5</m:t>
                          </m:r>
                        </m:sup>
                      </m:sSup>
                    </m:oMath>
                  </m:oMathPara>
                </a14:m>
                <a:endParaRPr lang="en-GB" dirty="0"/>
              </a:p>
            </p:txBody>
          </p:sp>
        </mc:Choice>
        <mc:Fallback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04FA0677-A460-4D4B-9BEE-989EDCE6EF9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95131" y="5056923"/>
                <a:ext cx="3433187" cy="612732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9" name="Rectangle 28">
            <a:extLst>
              <a:ext uri="{FF2B5EF4-FFF2-40B4-BE49-F238E27FC236}">
                <a16:creationId xmlns:a16="http://schemas.microsoft.com/office/drawing/2014/main" id="{55279DC2-1608-4D62-ABF7-B7EFF6C3FEBF}"/>
              </a:ext>
            </a:extLst>
          </p:cNvPr>
          <p:cNvSpPr/>
          <p:nvPr/>
        </p:nvSpPr>
        <p:spPr>
          <a:xfrm>
            <a:off x="7313879" y="4125275"/>
            <a:ext cx="1877427" cy="599127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2800" dirty="0"/>
              <a:t>? 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0980E4E5-9DD1-42DC-9AF0-1B3A4C83BB12}"/>
              </a:ext>
            </a:extLst>
          </p:cNvPr>
          <p:cNvSpPr/>
          <p:nvPr/>
        </p:nvSpPr>
        <p:spPr>
          <a:xfrm>
            <a:off x="7304353" y="5073251"/>
            <a:ext cx="1877427" cy="599127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2800" dirty="0"/>
              <a:t>? 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31" name="Table 30">
                <a:extLst>
                  <a:ext uri="{FF2B5EF4-FFF2-40B4-BE49-F238E27FC236}">
                    <a16:creationId xmlns:a16="http://schemas.microsoft.com/office/drawing/2014/main" id="{B9BA7BAB-1681-49C5-B29C-C935CC3F4830}"/>
                  </a:ext>
                </a:extLst>
              </p:cNvPr>
              <p:cNvGraphicFramePr>
                <a:graphicFrameLocks noGrp="1"/>
              </p:cNvGraphicFramePr>
              <p:nvPr>
                <p:extLst/>
              </p:nvPr>
            </p:nvGraphicFramePr>
            <p:xfrm>
              <a:off x="2403292" y="5940106"/>
              <a:ext cx="2035303" cy="741680"/>
            </p:xfrm>
            <a:graphic>
              <a:graphicData uri="http://schemas.openxmlformats.org/drawingml/2006/table">
                <a:tbl>
                  <a:tblPr firstRow="1" bandRow="1">
                    <a:tableStyleId>{073A0DAA-6AF3-43AB-8588-CEC1D06C72B9}</a:tableStyleId>
                  </a:tblPr>
                  <a:tblGrid>
                    <a:gridCol w="1044067">
                      <a:extLst>
                        <a:ext uri="{9D8B030D-6E8A-4147-A177-3AD203B41FA5}">
                          <a16:colId xmlns:a16="http://schemas.microsoft.com/office/drawing/2014/main" val="2707340979"/>
                        </a:ext>
                      </a:extLst>
                    </a:gridCol>
                    <a:gridCol w="495618">
                      <a:extLst>
                        <a:ext uri="{9D8B030D-6E8A-4147-A177-3AD203B41FA5}">
                          <a16:colId xmlns:a16="http://schemas.microsoft.com/office/drawing/2014/main" val="2220826523"/>
                        </a:ext>
                      </a:extLst>
                    </a:gridCol>
                    <a:gridCol w="495618">
                      <a:extLst>
                        <a:ext uri="{9D8B030D-6E8A-4147-A177-3AD203B41FA5}">
                          <a16:colId xmlns:a16="http://schemas.microsoft.com/office/drawing/2014/main" val="1485562352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600" smtClean="0">
                                    <a:latin typeface="Cambria Math" panose="02040503050406030204" pitchFamily="18" charset="0"/>
                                  </a:rPr>
                                  <m:t>𝒙</m:t>
                                </m:r>
                              </m:oMath>
                            </m:oMathPara>
                          </a14:m>
                          <a:endParaRPr lang="en-GB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600" b="1" i="0" smtClean="0">
                                    <a:latin typeface="Cambria Math" panose="02040503050406030204" pitchFamily="18" charset="0"/>
                                  </a:rPr>
                                  <m:t>𝟎</m:t>
                                </m:r>
                              </m:oMath>
                            </m:oMathPara>
                          </a14:m>
                          <a:endParaRPr lang="en-GB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600" b="1" i="0" smtClean="0">
                                    <a:latin typeface="Cambria Math" panose="02040503050406030204" pitchFamily="18" charset="0"/>
                                  </a:rPr>
                                  <m:t>𝟐</m:t>
                                </m:r>
                              </m:oMath>
                            </m:oMathPara>
                          </a14:m>
                          <a:endParaRPr lang="en-GB" sz="16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14084609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600" smtClean="0">
                                    <a:latin typeface="Cambria Math" panose="02040503050406030204" pitchFamily="18" charset="0"/>
                                  </a:rPr>
                                  <m:t>𝑃</m:t>
                                </m:r>
                                <m:d>
                                  <m:dPr>
                                    <m:ctrlPr>
                                      <a:rPr lang="en-GB" sz="16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GB" sz="1600" smtClean="0">
                                        <a:latin typeface="Cambria Math" panose="02040503050406030204" pitchFamily="18" charset="0"/>
                                      </a:rPr>
                                      <m:t>𝑋</m:t>
                                    </m:r>
                                    <m:r>
                                      <a:rPr lang="en-GB" sz="1600" smtClean="0">
                                        <a:latin typeface="Cambria Math" panose="02040503050406030204" pitchFamily="18" charset="0"/>
                                      </a:rPr>
                                      <m:t>=</m:t>
                                    </m:r>
                                    <m:r>
                                      <a:rPr lang="en-GB" sz="1600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</m:d>
                              </m:oMath>
                            </m:oMathPara>
                          </a14:m>
                          <a:endParaRPr lang="en-GB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600" b="0" i="1" smtClean="0">
                                    <a:latin typeface="Cambria Math" panose="02040503050406030204" pitchFamily="18" charset="0"/>
                                  </a:rPr>
                                  <m:t>0.1</m:t>
                                </m:r>
                              </m:oMath>
                            </m:oMathPara>
                          </a14:m>
                          <a:endParaRPr lang="en-GB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600" b="0" i="1" smtClean="0">
                                    <a:latin typeface="Cambria Math" panose="02040503050406030204" pitchFamily="18" charset="0"/>
                                  </a:rPr>
                                  <m:t>0.9</m:t>
                                </m:r>
                              </m:oMath>
                            </m:oMathPara>
                          </a14:m>
                          <a:endParaRPr lang="en-GB" sz="16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291999863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31" name="Table 30">
                <a:extLst>
                  <a:ext uri="{FF2B5EF4-FFF2-40B4-BE49-F238E27FC236}">
                    <a16:creationId xmlns:a16="http://schemas.microsoft.com/office/drawing/2014/main" id="{B9BA7BAB-1681-49C5-B29C-C935CC3F4830}"/>
                  </a:ext>
                </a:extLst>
              </p:cNvPr>
              <p:cNvGraphicFramePr>
                <a:graphicFrameLocks noGrp="1"/>
              </p:cNvGraphicFramePr>
              <p:nvPr>
                <p:extLst/>
              </p:nvPr>
            </p:nvGraphicFramePr>
            <p:xfrm>
              <a:off x="2403292" y="5940106"/>
              <a:ext cx="2035303" cy="741680"/>
            </p:xfrm>
            <a:graphic>
              <a:graphicData uri="http://schemas.openxmlformats.org/drawingml/2006/table">
                <a:tbl>
                  <a:tblPr firstRow="1" bandRow="1">
                    <a:tableStyleId>{073A0DAA-6AF3-43AB-8588-CEC1D06C72B9}</a:tableStyleId>
                  </a:tblPr>
                  <a:tblGrid>
                    <a:gridCol w="1044067">
                      <a:extLst>
                        <a:ext uri="{9D8B030D-6E8A-4147-A177-3AD203B41FA5}">
                          <a16:colId xmlns:a16="http://schemas.microsoft.com/office/drawing/2014/main" val="2707340979"/>
                        </a:ext>
                      </a:extLst>
                    </a:gridCol>
                    <a:gridCol w="495618">
                      <a:extLst>
                        <a:ext uri="{9D8B030D-6E8A-4147-A177-3AD203B41FA5}">
                          <a16:colId xmlns:a16="http://schemas.microsoft.com/office/drawing/2014/main" val="2220826523"/>
                        </a:ext>
                      </a:extLst>
                    </a:gridCol>
                    <a:gridCol w="495618">
                      <a:extLst>
                        <a:ext uri="{9D8B030D-6E8A-4147-A177-3AD203B41FA5}">
                          <a16:colId xmlns:a16="http://schemas.microsoft.com/office/drawing/2014/main" val="1485562352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9"/>
                          <a:stretch>
                            <a:fillRect l="-581" t="-1613" r="-97093" b="-10161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9"/>
                          <a:stretch>
                            <a:fillRect l="-213580" t="-1613" r="-106173" b="-10161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9"/>
                          <a:stretch>
                            <a:fillRect l="-309756" t="-1613" r="-4878" b="-101613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14084609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9"/>
                          <a:stretch>
                            <a:fillRect l="-581" t="-103279" r="-97093" b="-32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9"/>
                          <a:stretch>
                            <a:fillRect l="-213580" t="-103279" r="-106173" b="-32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9"/>
                          <a:stretch>
                            <a:fillRect l="-309756" t="-103279" r="-4878" b="-327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291999863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32" name="Arrow: Right 31">
            <a:extLst>
              <a:ext uri="{FF2B5EF4-FFF2-40B4-BE49-F238E27FC236}">
                <a16:creationId xmlns:a16="http://schemas.microsoft.com/office/drawing/2014/main" id="{E257BFD5-950F-436C-8404-B4DF2CE8CDF3}"/>
              </a:ext>
            </a:extLst>
          </p:cNvPr>
          <p:cNvSpPr/>
          <p:nvPr/>
        </p:nvSpPr>
        <p:spPr>
          <a:xfrm>
            <a:off x="5264705" y="6220563"/>
            <a:ext cx="936104" cy="288032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AAC6F6CD-568B-408C-9714-4627959B700B}"/>
                  </a:ext>
                </a:extLst>
              </p:cNvPr>
              <p:cNvSpPr txBox="1"/>
              <p:nvPr/>
            </p:nvSpPr>
            <p:spPr>
              <a:xfrm>
                <a:off x="6403098" y="6156485"/>
                <a:ext cx="3433187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𝐺</m:t>
                          </m:r>
                        </m:e>
                        <m:sub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𝑋</m:t>
                          </m:r>
                        </m:sub>
                      </m:sSub>
                      <m:d>
                        <m:d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en-GB" i="1">
                          <a:latin typeface="Cambria Math" panose="02040503050406030204" pitchFamily="18" charset="0"/>
                        </a:rPr>
                        <m:t>=0.1+0.9</m:t>
                      </m:r>
                      <m:sSup>
                        <m:sSup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p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dirty="0"/>
              </a:p>
            </p:txBody>
          </p:sp>
        </mc:Choice>
        <mc:Fallback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AAC6F6CD-568B-408C-9714-4627959B700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03098" y="6156485"/>
                <a:ext cx="3433187" cy="369332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4" name="Rectangle 33">
            <a:extLst>
              <a:ext uri="{FF2B5EF4-FFF2-40B4-BE49-F238E27FC236}">
                <a16:creationId xmlns:a16="http://schemas.microsoft.com/office/drawing/2014/main" id="{C9D68181-6673-4158-805F-D4796F79BD1C}"/>
              </a:ext>
            </a:extLst>
          </p:cNvPr>
          <p:cNvSpPr/>
          <p:nvPr/>
        </p:nvSpPr>
        <p:spPr>
          <a:xfrm>
            <a:off x="7334489" y="6054493"/>
            <a:ext cx="1877427" cy="599127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2800" dirty="0"/>
              <a:t>? </a:t>
            </a:r>
          </a:p>
        </p:txBody>
      </p:sp>
    </p:spTree>
    <p:extLst>
      <p:ext uri="{BB962C8B-B14F-4D97-AF65-F5344CB8AC3E}">
        <p14:creationId xmlns:p14="http://schemas.microsoft.com/office/powerpoint/2010/main" val="42800621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40" restart="whenNotActive" fill="hold" evtFilter="cancelBubble" nodeType="interactiveSeq">
                <p:stCondLst>
                  <p:cond evt="onClick" delay="0">
                    <p:tgtEl>
                      <p:spTgt spid="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1" fill="hold">
                      <p:stCondLst>
                        <p:cond delay="0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"/>
                  </p:tgtEl>
                </p:cond>
              </p:nextCondLst>
            </p:seq>
            <p:seq concurrent="1" nextAc="seek">
              <p:cTn id="46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7" fill="hold">
                      <p:stCondLst>
                        <p:cond delay="0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  <p:seq concurrent="1" nextAc="seek">
              <p:cTn id="52" restart="whenNotActive" fill="hold" evtFilter="cancelBubble" nodeType="interactiveSeq">
                <p:stCondLst>
                  <p:cond evt="onClick" delay="0">
                    <p:tgtEl>
                      <p:spTgt spid="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" fill="hold">
                      <p:stCondLst>
                        <p:cond delay="0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"/>
                  </p:tgtEl>
                </p:cond>
              </p:nextCondLst>
            </p:seq>
          </p:childTnLst>
        </p:cTn>
      </p:par>
    </p:tnLst>
    <p:bldLst>
      <p:bldP spid="18" grpId="0"/>
      <p:bldP spid="21" grpId="0"/>
      <p:bldP spid="24" grpId="0" animBg="1"/>
      <p:bldP spid="25" grpId="0"/>
      <p:bldP spid="27" grpId="0" animBg="1"/>
      <p:bldP spid="28" grpId="0"/>
      <p:bldP spid="29" grpId="0" animBg="1"/>
      <p:bldP spid="29" grpId="1" animBg="1"/>
      <p:bldP spid="30" grpId="0" animBg="1"/>
      <p:bldP spid="30" grpId="1" animBg="1"/>
      <p:bldP spid="32" grpId="0" animBg="1"/>
      <p:bldP spid="33" grpId="0"/>
      <p:bldP spid="34" grpId="0" animBg="1"/>
      <p:bldP spid="34" grpId="1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4AECD811-A76A-4390-91CF-311C7821E17A}"/>
              </a:ext>
            </a:extLst>
          </p:cNvPr>
          <p:cNvGrpSpPr/>
          <p:nvPr/>
        </p:nvGrpSpPr>
        <p:grpSpPr>
          <a:xfrm>
            <a:off x="1524000" y="1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26E58A28-3766-496B-B3EA-C54A6421B1D3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Why use probability generating functions?</a:t>
              </a:r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0DF709F1-48E0-4F6C-877F-9865A4AC584E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>
            <a:extLst>
              <a:ext uri="{FF2B5EF4-FFF2-40B4-BE49-F238E27FC236}">
                <a16:creationId xmlns:a16="http://schemas.microsoft.com/office/drawing/2014/main" id="{3187F464-1C5A-451D-ABA9-827F9D92DBBF}"/>
              </a:ext>
            </a:extLst>
          </p:cNvPr>
          <p:cNvSpPr txBox="1"/>
          <p:nvPr/>
        </p:nvSpPr>
        <p:spPr>
          <a:xfrm>
            <a:off x="1919536" y="842045"/>
            <a:ext cx="8136904" cy="2708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700" dirty="0"/>
              <a:t>It seems a bit bizarre to use write a probability distribution as a polynomial, when they seem to have no conceptual connection.</a:t>
            </a:r>
          </a:p>
          <a:p>
            <a:endParaRPr lang="en-GB" sz="1700" dirty="0"/>
          </a:p>
          <a:p>
            <a:r>
              <a:rPr lang="en-GB" sz="1700" dirty="0"/>
              <a:t>We will see that there are operations on probability distributions, e.g. </a:t>
            </a:r>
            <a:r>
              <a:rPr lang="en-GB" sz="1700" b="1" dirty="0"/>
              <a:t>finding the expected value</a:t>
            </a:r>
            <a:r>
              <a:rPr lang="en-GB" sz="1700" dirty="0"/>
              <a:t> or </a:t>
            </a:r>
            <a:r>
              <a:rPr lang="en-GB" sz="1700" b="1" dirty="0"/>
              <a:t>adding random variables</a:t>
            </a:r>
            <a:r>
              <a:rPr lang="en-GB" sz="1700" dirty="0"/>
              <a:t>, where we can combine/manipulate their polynomial forms in a certain way. </a:t>
            </a:r>
          </a:p>
          <a:p>
            <a:r>
              <a:rPr lang="en-GB" sz="1700" b="1" dirty="0"/>
              <a:t>Polynomials are easy to manipulate</a:t>
            </a:r>
            <a:r>
              <a:rPr lang="en-GB" sz="1700" dirty="0"/>
              <a:t>: we can quickly multiply polynomials or differentiate them. Therefore, </a:t>
            </a:r>
            <a:r>
              <a:rPr lang="en-GB" sz="1700" b="1" dirty="0"/>
              <a:t>it is often easiest to work on their polynomial form instead</a:t>
            </a:r>
            <a:r>
              <a:rPr lang="en-GB" sz="1700" dirty="0"/>
              <a:t>, and where relevant, convert the resulting polynomial back into a standard probability distribution form. e.g.: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FBD75194-F17D-4C62-A888-C800BFF7B7C8}"/>
                  </a:ext>
                </a:extLst>
              </p:cNvPr>
              <p:cNvSpPr txBox="1"/>
              <p:nvPr/>
            </p:nvSpPr>
            <p:spPr>
              <a:xfrm>
                <a:off x="2097073" y="3832850"/>
                <a:ext cx="3240360" cy="738664"/>
              </a:xfrm>
              <a:prstGeom prst="rect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r>
                  <a:rPr lang="en-GB" sz="1400" dirty="0"/>
                  <a:t>We will see that to add two random variables,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𝑋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𝑌</m:t>
                    </m:r>
                  </m:oMath>
                </a14:m>
                <a:r>
                  <a:rPr lang="en-GB" sz="1400" dirty="0"/>
                  <a:t>, we just multiply their probability generating functions:</a:t>
                </a:r>
              </a:p>
            </p:txBody>
          </p:sp>
        </mc:Choice>
        <mc:Fallback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FBD75194-F17D-4C62-A888-C800BFF7B7C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97073" y="3832850"/>
                <a:ext cx="3240360" cy="738664"/>
              </a:xfrm>
              <a:prstGeom prst="rect">
                <a:avLst/>
              </a:prstGeom>
              <a:blipFill>
                <a:blip r:embed="rId2"/>
                <a:stretch>
                  <a:fillRect l="-375" t="-813" b="-650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7" name="Table 6">
                <a:extLst>
                  <a:ext uri="{FF2B5EF4-FFF2-40B4-BE49-F238E27FC236}">
                    <a16:creationId xmlns:a16="http://schemas.microsoft.com/office/drawing/2014/main" id="{21F57D6B-909C-434F-BFA3-09F7769EE7CB}"/>
                  </a:ext>
                </a:extLst>
              </p:cNvPr>
              <p:cNvGraphicFramePr>
                <a:graphicFrameLocks noGrp="1"/>
              </p:cNvGraphicFramePr>
              <p:nvPr>
                <p:extLst/>
              </p:nvPr>
            </p:nvGraphicFramePr>
            <p:xfrm>
              <a:off x="2537893" y="4706585"/>
              <a:ext cx="2035303" cy="74168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044067">
                      <a:extLst>
                        <a:ext uri="{9D8B030D-6E8A-4147-A177-3AD203B41FA5}">
                          <a16:colId xmlns:a16="http://schemas.microsoft.com/office/drawing/2014/main" val="2707340979"/>
                        </a:ext>
                      </a:extLst>
                    </a:gridCol>
                    <a:gridCol w="495618">
                      <a:extLst>
                        <a:ext uri="{9D8B030D-6E8A-4147-A177-3AD203B41FA5}">
                          <a16:colId xmlns:a16="http://schemas.microsoft.com/office/drawing/2014/main" val="2220826523"/>
                        </a:ext>
                      </a:extLst>
                    </a:gridCol>
                    <a:gridCol w="495618">
                      <a:extLst>
                        <a:ext uri="{9D8B030D-6E8A-4147-A177-3AD203B41FA5}">
                          <a16:colId xmlns:a16="http://schemas.microsoft.com/office/drawing/2014/main" val="1485562352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600" smtClean="0">
                                    <a:latin typeface="Cambria Math" panose="02040503050406030204" pitchFamily="18" charset="0"/>
                                  </a:rPr>
                                  <m:t>𝒙</m:t>
                                </m:r>
                              </m:oMath>
                            </m:oMathPara>
                          </a14:m>
                          <a:endParaRPr lang="en-GB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600" smtClean="0">
                                    <a:latin typeface="Cambria Math" panose="02040503050406030204" pitchFamily="18" charset="0"/>
                                  </a:rPr>
                                  <m:t>𝟎</m:t>
                                </m:r>
                              </m:oMath>
                            </m:oMathPara>
                          </a14:m>
                          <a:endParaRPr lang="en-GB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600" smtClean="0">
                                    <a:latin typeface="Cambria Math" panose="02040503050406030204" pitchFamily="18" charset="0"/>
                                  </a:rPr>
                                  <m:t>𝟏</m:t>
                                </m:r>
                              </m:oMath>
                            </m:oMathPara>
                          </a14:m>
                          <a:endParaRPr lang="en-GB" sz="16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14084609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600" smtClean="0">
                                    <a:latin typeface="Cambria Math" panose="02040503050406030204" pitchFamily="18" charset="0"/>
                                  </a:rPr>
                                  <m:t>𝑃</m:t>
                                </m:r>
                                <m:d>
                                  <m:dPr>
                                    <m:ctrlPr>
                                      <a:rPr lang="en-GB" sz="16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GB" sz="1600" smtClean="0">
                                        <a:latin typeface="Cambria Math" panose="02040503050406030204" pitchFamily="18" charset="0"/>
                                      </a:rPr>
                                      <m:t>𝑋</m:t>
                                    </m:r>
                                    <m:r>
                                      <a:rPr lang="en-GB" sz="1600" smtClean="0">
                                        <a:latin typeface="Cambria Math" panose="02040503050406030204" pitchFamily="18" charset="0"/>
                                      </a:rPr>
                                      <m:t>=</m:t>
                                    </m:r>
                                    <m:r>
                                      <a:rPr lang="en-GB" sz="1600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</m:d>
                              </m:oMath>
                            </m:oMathPara>
                          </a14:m>
                          <a:endParaRPr lang="en-GB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sz="1600" dirty="0"/>
                            <a:t>0.5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600" smtClean="0">
                                    <a:latin typeface="Cambria Math" panose="02040503050406030204" pitchFamily="18" charset="0"/>
                                  </a:rPr>
                                  <m:t>0.5</m:t>
                                </m:r>
                              </m:oMath>
                            </m:oMathPara>
                          </a14:m>
                          <a:endParaRPr lang="en-GB" sz="16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291999863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7" name="Table 6">
                <a:extLst>
                  <a:ext uri="{FF2B5EF4-FFF2-40B4-BE49-F238E27FC236}">
                    <a16:creationId xmlns:a16="http://schemas.microsoft.com/office/drawing/2014/main" id="{21F57D6B-909C-434F-BFA3-09F7769EE7CB}"/>
                  </a:ext>
                </a:extLst>
              </p:cNvPr>
              <p:cNvGraphicFramePr>
                <a:graphicFrameLocks noGrp="1"/>
              </p:cNvGraphicFramePr>
              <p:nvPr>
                <p:extLst/>
              </p:nvPr>
            </p:nvGraphicFramePr>
            <p:xfrm>
              <a:off x="2537893" y="4706585"/>
              <a:ext cx="2035303" cy="74168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044067">
                      <a:extLst>
                        <a:ext uri="{9D8B030D-6E8A-4147-A177-3AD203B41FA5}">
                          <a16:colId xmlns:a16="http://schemas.microsoft.com/office/drawing/2014/main" val="2707340979"/>
                        </a:ext>
                      </a:extLst>
                    </a:gridCol>
                    <a:gridCol w="495618">
                      <a:extLst>
                        <a:ext uri="{9D8B030D-6E8A-4147-A177-3AD203B41FA5}">
                          <a16:colId xmlns:a16="http://schemas.microsoft.com/office/drawing/2014/main" val="2220826523"/>
                        </a:ext>
                      </a:extLst>
                    </a:gridCol>
                    <a:gridCol w="495618">
                      <a:extLst>
                        <a:ext uri="{9D8B030D-6E8A-4147-A177-3AD203B41FA5}">
                          <a16:colId xmlns:a16="http://schemas.microsoft.com/office/drawing/2014/main" val="1485562352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581" t="-1639" r="-95930" b="-11147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213580" t="-1639" r="-103704" b="-11147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309756" t="-1639" r="-2439" b="-111475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14084609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581" t="-101639" r="-95930" b="-1147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GB" sz="1600" dirty="0"/>
                            <a:t>0.5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309756" t="-101639" r="-2439" b="-11475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291999863"/>
                      </a:ext>
                    </a:extLst>
                  </a:tr>
                </a:tbl>
              </a:graphicData>
            </a:graphic>
          </p:graphicFrame>
        </mc:Fallback>
      </mc:AlternateContent>
      <p:grpSp>
        <p:nvGrpSpPr>
          <p:cNvPr id="8" name="Group 7">
            <a:extLst>
              <a:ext uri="{FF2B5EF4-FFF2-40B4-BE49-F238E27FC236}">
                <a16:creationId xmlns:a16="http://schemas.microsoft.com/office/drawing/2014/main" id="{55262557-787B-4AC8-9F62-FE70873CB470}"/>
              </a:ext>
            </a:extLst>
          </p:cNvPr>
          <p:cNvGrpSpPr/>
          <p:nvPr/>
        </p:nvGrpSpPr>
        <p:grpSpPr>
          <a:xfrm>
            <a:off x="2536900" y="5806406"/>
            <a:ext cx="1082600" cy="701075"/>
            <a:chOff x="1006004" y="1769551"/>
            <a:chExt cx="1821867" cy="1440160"/>
          </a:xfrm>
        </p:grpSpPr>
        <p:sp>
          <p:nvSpPr>
            <p:cNvPr id="9" name="Can 5">
              <a:extLst>
                <a:ext uri="{FF2B5EF4-FFF2-40B4-BE49-F238E27FC236}">
                  <a16:creationId xmlns:a16="http://schemas.microsoft.com/office/drawing/2014/main" id="{557577D4-71FD-4772-8053-178FAC9ED060}"/>
                </a:ext>
              </a:extLst>
            </p:cNvPr>
            <p:cNvSpPr/>
            <p:nvPr/>
          </p:nvSpPr>
          <p:spPr>
            <a:xfrm>
              <a:off x="1945804" y="2866315"/>
              <a:ext cx="152586" cy="343396"/>
            </a:xfrm>
            <a:prstGeom prst="can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" name="Freeform 6">
              <a:extLst>
                <a:ext uri="{FF2B5EF4-FFF2-40B4-BE49-F238E27FC236}">
                  <a16:creationId xmlns:a16="http://schemas.microsoft.com/office/drawing/2014/main" id="{2C3C012A-37CB-4877-9031-55605A453224}"/>
                </a:ext>
              </a:extLst>
            </p:cNvPr>
            <p:cNvSpPr/>
            <p:nvPr/>
          </p:nvSpPr>
          <p:spPr>
            <a:xfrm>
              <a:off x="1006004" y="2037120"/>
              <a:ext cx="1076244" cy="1022191"/>
            </a:xfrm>
            <a:custGeom>
              <a:avLst/>
              <a:gdLst>
                <a:gd name="connsiteX0" fmla="*/ 0 w 1028700"/>
                <a:gd name="connsiteY0" fmla="*/ 762000 h 762000"/>
                <a:gd name="connsiteX1" fmla="*/ 901700 w 1028700"/>
                <a:gd name="connsiteY1" fmla="*/ 0 h 762000"/>
                <a:gd name="connsiteX2" fmla="*/ 1028700 w 1028700"/>
                <a:gd name="connsiteY2" fmla="*/ 762000 h 762000"/>
                <a:gd name="connsiteX3" fmla="*/ 0 w 1028700"/>
                <a:gd name="connsiteY3" fmla="*/ 762000 h 762000"/>
                <a:gd name="connsiteX0" fmla="*/ 0 w 1100016"/>
                <a:gd name="connsiteY0" fmla="*/ 762000 h 1078754"/>
                <a:gd name="connsiteX1" fmla="*/ 901700 w 1100016"/>
                <a:gd name="connsiteY1" fmla="*/ 0 h 1078754"/>
                <a:gd name="connsiteX2" fmla="*/ 1100016 w 1100016"/>
                <a:gd name="connsiteY2" fmla="*/ 1078754 h 1078754"/>
                <a:gd name="connsiteX3" fmla="*/ 0 w 1100016"/>
                <a:gd name="connsiteY3" fmla="*/ 762000 h 1078754"/>
                <a:gd name="connsiteX0" fmla="*/ 0 w 1076243"/>
                <a:gd name="connsiteY0" fmla="*/ 762000 h 1022192"/>
                <a:gd name="connsiteX1" fmla="*/ 901700 w 1076243"/>
                <a:gd name="connsiteY1" fmla="*/ 0 h 1022192"/>
                <a:gd name="connsiteX2" fmla="*/ 1076243 w 1076243"/>
                <a:gd name="connsiteY2" fmla="*/ 1022192 h 1022192"/>
                <a:gd name="connsiteX3" fmla="*/ 0 w 1076243"/>
                <a:gd name="connsiteY3" fmla="*/ 762000 h 10221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076243" h="1022192">
                  <a:moveTo>
                    <a:pt x="0" y="762000"/>
                  </a:moveTo>
                  <a:lnTo>
                    <a:pt x="901700" y="0"/>
                  </a:lnTo>
                  <a:lnTo>
                    <a:pt x="1076243" y="1022192"/>
                  </a:lnTo>
                  <a:lnTo>
                    <a:pt x="0" y="762000"/>
                  </a:lnTo>
                  <a:close/>
                </a:path>
              </a:pathLst>
            </a:cu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1" name="Freeform 7">
              <a:extLst>
                <a:ext uri="{FF2B5EF4-FFF2-40B4-BE49-F238E27FC236}">
                  <a16:creationId xmlns:a16="http://schemas.microsoft.com/office/drawing/2014/main" id="{C010F172-AEC3-4ABE-BFCB-A5FCC9FF08F9}"/>
                </a:ext>
              </a:extLst>
            </p:cNvPr>
            <p:cNvSpPr/>
            <p:nvPr/>
          </p:nvSpPr>
          <p:spPr>
            <a:xfrm>
              <a:off x="1907703" y="2037117"/>
              <a:ext cx="920168" cy="999567"/>
            </a:xfrm>
            <a:custGeom>
              <a:avLst/>
              <a:gdLst>
                <a:gd name="connsiteX0" fmla="*/ 0 w 901700"/>
                <a:gd name="connsiteY0" fmla="*/ 0 h 1257300"/>
                <a:gd name="connsiteX1" fmla="*/ 114300 w 901700"/>
                <a:gd name="connsiteY1" fmla="*/ 762000 h 1257300"/>
                <a:gd name="connsiteX2" fmla="*/ 901700 w 901700"/>
                <a:gd name="connsiteY2" fmla="*/ 1257300 h 1257300"/>
                <a:gd name="connsiteX3" fmla="*/ 0 w 901700"/>
                <a:gd name="connsiteY3" fmla="*/ 0 h 1257300"/>
                <a:gd name="connsiteX0" fmla="*/ 0 w 977900"/>
                <a:gd name="connsiteY0" fmla="*/ 0 h 1054100"/>
                <a:gd name="connsiteX1" fmla="*/ 114300 w 977900"/>
                <a:gd name="connsiteY1" fmla="*/ 762000 h 1054100"/>
                <a:gd name="connsiteX2" fmla="*/ 977900 w 977900"/>
                <a:gd name="connsiteY2" fmla="*/ 1054100 h 1054100"/>
                <a:gd name="connsiteX3" fmla="*/ 0 w 977900"/>
                <a:gd name="connsiteY3" fmla="*/ 0 h 1054100"/>
                <a:gd name="connsiteX0" fmla="*/ 0 w 784326"/>
                <a:gd name="connsiteY0" fmla="*/ 0 h 761999"/>
                <a:gd name="connsiteX1" fmla="*/ 114300 w 784326"/>
                <a:gd name="connsiteY1" fmla="*/ 762000 h 761999"/>
                <a:gd name="connsiteX2" fmla="*/ 784326 w 784326"/>
                <a:gd name="connsiteY2" fmla="*/ 533718 h 761999"/>
                <a:gd name="connsiteX3" fmla="*/ 0 w 784326"/>
                <a:gd name="connsiteY3" fmla="*/ 0 h 761999"/>
                <a:gd name="connsiteX0" fmla="*/ 0 w 784326"/>
                <a:gd name="connsiteY0" fmla="*/ 0 h 999566"/>
                <a:gd name="connsiteX1" fmla="*/ 161846 w 784326"/>
                <a:gd name="connsiteY1" fmla="*/ 999566 h 999566"/>
                <a:gd name="connsiteX2" fmla="*/ 784326 w 784326"/>
                <a:gd name="connsiteY2" fmla="*/ 533718 h 999566"/>
                <a:gd name="connsiteX3" fmla="*/ 0 w 784326"/>
                <a:gd name="connsiteY3" fmla="*/ 0 h 999566"/>
                <a:gd name="connsiteX0" fmla="*/ 0 w 920167"/>
                <a:gd name="connsiteY0" fmla="*/ 0 h 999566"/>
                <a:gd name="connsiteX1" fmla="*/ 161846 w 920167"/>
                <a:gd name="connsiteY1" fmla="*/ 999566 h 999566"/>
                <a:gd name="connsiteX2" fmla="*/ 920167 w 920167"/>
                <a:gd name="connsiteY2" fmla="*/ 496010 h 999566"/>
                <a:gd name="connsiteX3" fmla="*/ 0 w 920167"/>
                <a:gd name="connsiteY3" fmla="*/ 0 h 9995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20167" h="999566">
                  <a:moveTo>
                    <a:pt x="0" y="0"/>
                  </a:moveTo>
                  <a:lnTo>
                    <a:pt x="161846" y="999566"/>
                  </a:lnTo>
                  <a:lnTo>
                    <a:pt x="920167" y="496010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3" name="Can 9">
              <a:extLst>
                <a:ext uri="{FF2B5EF4-FFF2-40B4-BE49-F238E27FC236}">
                  <a16:creationId xmlns:a16="http://schemas.microsoft.com/office/drawing/2014/main" id="{73FDC7AE-DA47-43AF-BD83-127AAB758DF3}"/>
                </a:ext>
              </a:extLst>
            </p:cNvPr>
            <p:cNvSpPr/>
            <p:nvPr/>
          </p:nvSpPr>
          <p:spPr>
            <a:xfrm>
              <a:off x="1945618" y="1769551"/>
              <a:ext cx="152772" cy="909816"/>
            </a:xfrm>
            <a:prstGeom prst="can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60A1122F-A6A3-4B69-8C24-4F777E70B4B4}"/>
                </a:ext>
              </a:extLst>
            </p:cNvPr>
            <p:cNvSpPr txBox="1"/>
            <p:nvPr/>
          </p:nvSpPr>
          <p:spPr>
            <a:xfrm rot="16564555">
              <a:off x="1436097" y="2311818"/>
              <a:ext cx="399779" cy="62153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b="1" dirty="0">
                  <a:solidFill>
                    <a:schemeClr val="bg1"/>
                  </a:solidFill>
                </a:rPr>
                <a:t>0</a:t>
              </a:r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89BF77E2-90AC-42A3-B51E-A7629E5EE1BE}"/>
                </a:ext>
              </a:extLst>
            </p:cNvPr>
            <p:cNvSpPr txBox="1"/>
            <p:nvPr/>
          </p:nvSpPr>
          <p:spPr>
            <a:xfrm rot="3777335">
              <a:off x="2154026" y="2135851"/>
              <a:ext cx="360041" cy="62153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b="1" dirty="0">
                  <a:solidFill>
                    <a:schemeClr val="bg1"/>
                  </a:solidFill>
                </a:rPr>
                <a:t>1</a:t>
              </a:r>
            </a:p>
          </p:txBody>
        </p:sp>
      </p:grpSp>
      <p:grpSp>
        <p:nvGrpSpPr>
          <p:cNvPr id="17" name="Group 16">
            <a:extLst>
              <a:ext uri="{FF2B5EF4-FFF2-40B4-BE49-F238E27FC236}">
                <a16:creationId xmlns:a16="http://schemas.microsoft.com/office/drawing/2014/main" id="{BFE152D4-4665-4A84-9EA3-A3EB83BD91F8}"/>
              </a:ext>
            </a:extLst>
          </p:cNvPr>
          <p:cNvGrpSpPr/>
          <p:nvPr/>
        </p:nvGrpSpPr>
        <p:grpSpPr>
          <a:xfrm>
            <a:off x="3791744" y="5788073"/>
            <a:ext cx="1082600" cy="701075"/>
            <a:chOff x="1006004" y="1769551"/>
            <a:chExt cx="1821867" cy="1440160"/>
          </a:xfrm>
        </p:grpSpPr>
        <p:sp>
          <p:nvSpPr>
            <p:cNvPr id="18" name="Can 5">
              <a:extLst>
                <a:ext uri="{FF2B5EF4-FFF2-40B4-BE49-F238E27FC236}">
                  <a16:creationId xmlns:a16="http://schemas.microsoft.com/office/drawing/2014/main" id="{A9A1DBCD-7500-430B-A32F-F8127722B7D2}"/>
                </a:ext>
              </a:extLst>
            </p:cNvPr>
            <p:cNvSpPr/>
            <p:nvPr/>
          </p:nvSpPr>
          <p:spPr>
            <a:xfrm>
              <a:off x="1945804" y="2866315"/>
              <a:ext cx="152586" cy="343396"/>
            </a:xfrm>
            <a:prstGeom prst="can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9" name="Freeform 6">
              <a:extLst>
                <a:ext uri="{FF2B5EF4-FFF2-40B4-BE49-F238E27FC236}">
                  <a16:creationId xmlns:a16="http://schemas.microsoft.com/office/drawing/2014/main" id="{D63A4B41-90D2-4742-9605-3E7C42E33794}"/>
                </a:ext>
              </a:extLst>
            </p:cNvPr>
            <p:cNvSpPr/>
            <p:nvPr/>
          </p:nvSpPr>
          <p:spPr>
            <a:xfrm>
              <a:off x="1006004" y="2037120"/>
              <a:ext cx="1076244" cy="1022191"/>
            </a:xfrm>
            <a:custGeom>
              <a:avLst/>
              <a:gdLst>
                <a:gd name="connsiteX0" fmla="*/ 0 w 1028700"/>
                <a:gd name="connsiteY0" fmla="*/ 762000 h 762000"/>
                <a:gd name="connsiteX1" fmla="*/ 901700 w 1028700"/>
                <a:gd name="connsiteY1" fmla="*/ 0 h 762000"/>
                <a:gd name="connsiteX2" fmla="*/ 1028700 w 1028700"/>
                <a:gd name="connsiteY2" fmla="*/ 762000 h 762000"/>
                <a:gd name="connsiteX3" fmla="*/ 0 w 1028700"/>
                <a:gd name="connsiteY3" fmla="*/ 762000 h 762000"/>
                <a:gd name="connsiteX0" fmla="*/ 0 w 1100016"/>
                <a:gd name="connsiteY0" fmla="*/ 762000 h 1078754"/>
                <a:gd name="connsiteX1" fmla="*/ 901700 w 1100016"/>
                <a:gd name="connsiteY1" fmla="*/ 0 h 1078754"/>
                <a:gd name="connsiteX2" fmla="*/ 1100016 w 1100016"/>
                <a:gd name="connsiteY2" fmla="*/ 1078754 h 1078754"/>
                <a:gd name="connsiteX3" fmla="*/ 0 w 1100016"/>
                <a:gd name="connsiteY3" fmla="*/ 762000 h 1078754"/>
                <a:gd name="connsiteX0" fmla="*/ 0 w 1076243"/>
                <a:gd name="connsiteY0" fmla="*/ 762000 h 1022192"/>
                <a:gd name="connsiteX1" fmla="*/ 901700 w 1076243"/>
                <a:gd name="connsiteY1" fmla="*/ 0 h 1022192"/>
                <a:gd name="connsiteX2" fmla="*/ 1076243 w 1076243"/>
                <a:gd name="connsiteY2" fmla="*/ 1022192 h 1022192"/>
                <a:gd name="connsiteX3" fmla="*/ 0 w 1076243"/>
                <a:gd name="connsiteY3" fmla="*/ 762000 h 10221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076243" h="1022192">
                  <a:moveTo>
                    <a:pt x="0" y="762000"/>
                  </a:moveTo>
                  <a:lnTo>
                    <a:pt x="901700" y="0"/>
                  </a:lnTo>
                  <a:lnTo>
                    <a:pt x="1076243" y="1022192"/>
                  </a:lnTo>
                  <a:lnTo>
                    <a:pt x="0" y="762000"/>
                  </a:lnTo>
                  <a:close/>
                </a:path>
              </a:pathLst>
            </a:cu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0" name="Freeform 7">
              <a:extLst>
                <a:ext uri="{FF2B5EF4-FFF2-40B4-BE49-F238E27FC236}">
                  <a16:creationId xmlns:a16="http://schemas.microsoft.com/office/drawing/2014/main" id="{ABB1F878-23FF-4558-A892-D9A38CC3214A}"/>
                </a:ext>
              </a:extLst>
            </p:cNvPr>
            <p:cNvSpPr/>
            <p:nvPr/>
          </p:nvSpPr>
          <p:spPr>
            <a:xfrm>
              <a:off x="1907703" y="2037117"/>
              <a:ext cx="920168" cy="999567"/>
            </a:xfrm>
            <a:custGeom>
              <a:avLst/>
              <a:gdLst>
                <a:gd name="connsiteX0" fmla="*/ 0 w 901700"/>
                <a:gd name="connsiteY0" fmla="*/ 0 h 1257300"/>
                <a:gd name="connsiteX1" fmla="*/ 114300 w 901700"/>
                <a:gd name="connsiteY1" fmla="*/ 762000 h 1257300"/>
                <a:gd name="connsiteX2" fmla="*/ 901700 w 901700"/>
                <a:gd name="connsiteY2" fmla="*/ 1257300 h 1257300"/>
                <a:gd name="connsiteX3" fmla="*/ 0 w 901700"/>
                <a:gd name="connsiteY3" fmla="*/ 0 h 1257300"/>
                <a:gd name="connsiteX0" fmla="*/ 0 w 977900"/>
                <a:gd name="connsiteY0" fmla="*/ 0 h 1054100"/>
                <a:gd name="connsiteX1" fmla="*/ 114300 w 977900"/>
                <a:gd name="connsiteY1" fmla="*/ 762000 h 1054100"/>
                <a:gd name="connsiteX2" fmla="*/ 977900 w 977900"/>
                <a:gd name="connsiteY2" fmla="*/ 1054100 h 1054100"/>
                <a:gd name="connsiteX3" fmla="*/ 0 w 977900"/>
                <a:gd name="connsiteY3" fmla="*/ 0 h 1054100"/>
                <a:gd name="connsiteX0" fmla="*/ 0 w 784326"/>
                <a:gd name="connsiteY0" fmla="*/ 0 h 761999"/>
                <a:gd name="connsiteX1" fmla="*/ 114300 w 784326"/>
                <a:gd name="connsiteY1" fmla="*/ 762000 h 761999"/>
                <a:gd name="connsiteX2" fmla="*/ 784326 w 784326"/>
                <a:gd name="connsiteY2" fmla="*/ 533718 h 761999"/>
                <a:gd name="connsiteX3" fmla="*/ 0 w 784326"/>
                <a:gd name="connsiteY3" fmla="*/ 0 h 761999"/>
                <a:gd name="connsiteX0" fmla="*/ 0 w 784326"/>
                <a:gd name="connsiteY0" fmla="*/ 0 h 999566"/>
                <a:gd name="connsiteX1" fmla="*/ 161846 w 784326"/>
                <a:gd name="connsiteY1" fmla="*/ 999566 h 999566"/>
                <a:gd name="connsiteX2" fmla="*/ 784326 w 784326"/>
                <a:gd name="connsiteY2" fmla="*/ 533718 h 999566"/>
                <a:gd name="connsiteX3" fmla="*/ 0 w 784326"/>
                <a:gd name="connsiteY3" fmla="*/ 0 h 999566"/>
                <a:gd name="connsiteX0" fmla="*/ 0 w 920167"/>
                <a:gd name="connsiteY0" fmla="*/ 0 h 999566"/>
                <a:gd name="connsiteX1" fmla="*/ 161846 w 920167"/>
                <a:gd name="connsiteY1" fmla="*/ 999566 h 999566"/>
                <a:gd name="connsiteX2" fmla="*/ 920167 w 920167"/>
                <a:gd name="connsiteY2" fmla="*/ 496010 h 999566"/>
                <a:gd name="connsiteX3" fmla="*/ 0 w 920167"/>
                <a:gd name="connsiteY3" fmla="*/ 0 h 9995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20167" h="999566">
                  <a:moveTo>
                    <a:pt x="0" y="0"/>
                  </a:moveTo>
                  <a:lnTo>
                    <a:pt x="161846" y="999566"/>
                  </a:lnTo>
                  <a:lnTo>
                    <a:pt x="920167" y="496010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1" name="Can 9">
              <a:extLst>
                <a:ext uri="{FF2B5EF4-FFF2-40B4-BE49-F238E27FC236}">
                  <a16:creationId xmlns:a16="http://schemas.microsoft.com/office/drawing/2014/main" id="{68DFBE93-B0A4-4FD0-B2EC-6E9640AC35D7}"/>
                </a:ext>
              </a:extLst>
            </p:cNvPr>
            <p:cNvSpPr/>
            <p:nvPr/>
          </p:nvSpPr>
          <p:spPr>
            <a:xfrm>
              <a:off x="1945618" y="1769551"/>
              <a:ext cx="152772" cy="909816"/>
            </a:xfrm>
            <a:prstGeom prst="can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7B91E2F0-6959-4390-A334-B687824438CF}"/>
                </a:ext>
              </a:extLst>
            </p:cNvPr>
            <p:cNvSpPr txBox="1"/>
            <p:nvPr/>
          </p:nvSpPr>
          <p:spPr>
            <a:xfrm rot="16564555">
              <a:off x="1436097" y="2311818"/>
              <a:ext cx="399779" cy="62153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b="1" dirty="0">
                  <a:solidFill>
                    <a:schemeClr val="bg1"/>
                  </a:solidFill>
                </a:rPr>
                <a:t>0</a:t>
              </a:r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A25AF31D-7256-428B-AB47-3DB5E4BA3A76}"/>
                </a:ext>
              </a:extLst>
            </p:cNvPr>
            <p:cNvSpPr txBox="1"/>
            <p:nvPr/>
          </p:nvSpPr>
          <p:spPr>
            <a:xfrm rot="3777335">
              <a:off x="2154026" y="2135851"/>
              <a:ext cx="360041" cy="62153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b="1" dirty="0">
                  <a:solidFill>
                    <a:schemeClr val="bg1"/>
                  </a:solidFill>
                </a:rPr>
                <a:t>1</a:t>
              </a:r>
            </a:p>
          </p:txBody>
        </p:sp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F40C1A18-F98A-4EF1-BCD3-2C79AF2E548C}"/>
                  </a:ext>
                </a:extLst>
              </p:cNvPr>
              <p:cNvSpPr txBox="1"/>
              <p:nvPr/>
            </p:nvSpPr>
            <p:spPr>
              <a:xfrm>
                <a:off x="3483139" y="5716870"/>
                <a:ext cx="526898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1" i="1">
                          <a:latin typeface="Cambria Math" panose="02040503050406030204" pitchFamily="18" charset="0"/>
                        </a:rPr>
                        <m:t>+</m:t>
                      </m:r>
                    </m:oMath>
                  </m:oMathPara>
                </a14:m>
                <a:endParaRPr lang="en-GB" sz="2800" b="1" dirty="0"/>
              </a:p>
            </p:txBody>
          </p:sp>
        </mc:Choice>
        <mc:Fallback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F40C1A18-F98A-4EF1-BCD3-2C79AF2E548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83139" y="5716870"/>
                <a:ext cx="526898" cy="52322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" name="Arrow: Right 24">
            <a:extLst>
              <a:ext uri="{FF2B5EF4-FFF2-40B4-BE49-F238E27FC236}">
                <a16:creationId xmlns:a16="http://schemas.microsoft.com/office/drawing/2014/main" id="{E69894E3-5142-42B7-A3DC-7BD8BEC4C212}"/>
              </a:ext>
            </a:extLst>
          </p:cNvPr>
          <p:cNvSpPr/>
          <p:nvPr/>
        </p:nvSpPr>
        <p:spPr>
          <a:xfrm rot="19950086">
            <a:off x="4723351" y="5297839"/>
            <a:ext cx="840928" cy="264486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26" name="Table 25">
                <a:extLst>
                  <a:ext uri="{FF2B5EF4-FFF2-40B4-BE49-F238E27FC236}">
                    <a16:creationId xmlns:a16="http://schemas.microsoft.com/office/drawing/2014/main" id="{550C3DA4-82D4-4A9E-9573-6039F9966EBD}"/>
                  </a:ext>
                </a:extLst>
              </p:cNvPr>
              <p:cNvGraphicFramePr>
                <a:graphicFrameLocks noGrp="1"/>
              </p:cNvGraphicFramePr>
              <p:nvPr>
                <p:extLst/>
              </p:nvPr>
            </p:nvGraphicFramePr>
            <p:xfrm>
              <a:off x="5596353" y="4343543"/>
              <a:ext cx="1569213" cy="1112520"/>
            </p:xfrm>
            <a:graphic>
              <a:graphicData uri="http://schemas.openxmlformats.org/drawingml/2006/table">
                <a:tbl>
                  <a:tblPr firstRow="1" firstCol="1" bandRow="1">
                    <a:tableStyleId>{5940675A-B579-460E-94D1-54222C63F5DA}</a:tableStyleId>
                  </a:tblPr>
                  <a:tblGrid>
                    <a:gridCol w="722440">
                      <a:extLst>
                        <a:ext uri="{9D8B030D-6E8A-4147-A177-3AD203B41FA5}">
                          <a16:colId xmlns:a16="http://schemas.microsoft.com/office/drawing/2014/main" val="2707340979"/>
                        </a:ext>
                      </a:extLst>
                    </a:gridCol>
                    <a:gridCol w="351155">
                      <a:extLst>
                        <a:ext uri="{9D8B030D-6E8A-4147-A177-3AD203B41FA5}">
                          <a16:colId xmlns:a16="http://schemas.microsoft.com/office/drawing/2014/main" val="2220826523"/>
                        </a:ext>
                      </a:extLst>
                    </a:gridCol>
                    <a:gridCol w="495618">
                      <a:extLst>
                        <a:ext uri="{9D8B030D-6E8A-4147-A177-3AD203B41FA5}">
                          <a16:colId xmlns:a16="http://schemas.microsoft.com/office/drawing/2014/main" val="1485562352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600" smtClean="0">
                                    <a:latin typeface="Cambria Math" panose="02040503050406030204" pitchFamily="18" charset="0"/>
                                  </a:rPr>
                                  <m:t>𝐗</m:t>
                                </m:r>
                                <m:r>
                                  <a:rPr lang="en-GB" sz="1600" smtClean="0"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r>
                                  <a:rPr lang="en-GB" sz="1600" smtClean="0">
                                    <a:latin typeface="Cambria Math" panose="02040503050406030204" pitchFamily="18" charset="0"/>
                                  </a:rPr>
                                  <m:t>𝐘</m:t>
                                </m:r>
                              </m:oMath>
                            </m:oMathPara>
                          </a14:m>
                          <a:endParaRPr lang="en-GB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600" smtClean="0">
                                    <a:latin typeface="Cambria Math" panose="02040503050406030204" pitchFamily="18" charset="0"/>
                                  </a:rPr>
                                  <m:t>𝟎</m:t>
                                </m:r>
                              </m:oMath>
                            </m:oMathPara>
                          </a14:m>
                          <a:endParaRPr lang="en-GB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600" smtClean="0">
                                    <a:latin typeface="Cambria Math" panose="02040503050406030204" pitchFamily="18" charset="0"/>
                                  </a:rPr>
                                  <m:t>𝟏</m:t>
                                </m:r>
                              </m:oMath>
                            </m:oMathPara>
                          </a14:m>
                          <a:endParaRPr lang="en-GB" sz="16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14084609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600" b="1" i="1" smtClean="0">
                                    <a:latin typeface="Cambria Math" panose="02040503050406030204" pitchFamily="18" charset="0"/>
                                  </a:rPr>
                                  <m:t>𝟎</m:t>
                                </m:r>
                              </m:oMath>
                            </m:oMathPara>
                          </a14:m>
                          <a:endParaRPr lang="en-GB" sz="1600" b="1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600" dirty="0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oMath>
                            </m:oMathPara>
                          </a14:m>
                          <a:endParaRPr lang="en-GB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60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oMath>
                            </m:oMathPara>
                          </a14:m>
                          <a:endParaRPr lang="en-GB" sz="16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291999863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600" b="1" i="1" smtClean="0">
                                    <a:latin typeface="Cambria Math" panose="02040503050406030204" pitchFamily="18" charset="0"/>
                                  </a:rPr>
                                  <m:t>𝟏</m:t>
                                </m:r>
                              </m:oMath>
                            </m:oMathPara>
                          </a14:m>
                          <a:endParaRPr lang="en-GB" sz="1600" b="1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60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oMath>
                            </m:oMathPara>
                          </a14:m>
                          <a:endParaRPr lang="en-GB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600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oMath>
                            </m:oMathPara>
                          </a14:m>
                          <a:endParaRPr lang="en-GB" sz="16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921778152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26" name="Table 25">
                <a:extLst>
                  <a:ext uri="{FF2B5EF4-FFF2-40B4-BE49-F238E27FC236}">
                    <a16:creationId xmlns:a16="http://schemas.microsoft.com/office/drawing/2014/main" id="{550C3DA4-82D4-4A9E-9573-6039F9966EBD}"/>
                  </a:ext>
                </a:extLst>
              </p:cNvPr>
              <p:cNvGraphicFramePr>
                <a:graphicFrameLocks noGrp="1"/>
              </p:cNvGraphicFramePr>
              <p:nvPr>
                <p:extLst/>
              </p:nvPr>
            </p:nvGraphicFramePr>
            <p:xfrm>
              <a:off x="5596353" y="4343543"/>
              <a:ext cx="1569213" cy="1112520"/>
            </p:xfrm>
            <a:graphic>
              <a:graphicData uri="http://schemas.openxmlformats.org/drawingml/2006/table">
                <a:tbl>
                  <a:tblPr firstRow="1" firstCol="1" bandRow="1">
                    <a:tableStyleId>{5940675A-B579-460E-94D1-54222C63F5DA}</a:tableStyleId>
                  </a:tblPr>
                  <a:tblGrid>
                    <a:gridCol w="722440">
                      <a:extLst>
                        <a:ext uri="{9D8B030D-6E8A-4147-A177-3AD203B41FA5}">
                          <a16:colId xmlns:a16="http://schemas.microsoft.com/office/drawing/2014/main" val="2707340979"/>
                        </a:ext>
                      </a:extLst>
                    </a:gridCol>
                    <a:gridCol w="351155">
                      <a:extLst>
                        <a:ext uri="{9D8B030D-6E8A-4147-A177-3AD203B41FA5}">
                          <a16:colId xmlns:a16="http://schemas.microsoft.com/office/drawing/2014/main" val="2220826523"/>
                        </a:ext>
                      </a:extLst>
                    </a:gridCol>
                    <a:gridCol w="495618">
                      <a:extLst>
                        <a:ext uri="{9D8B030D-6E8A-4147-A177-3AD203B41FA5}">
                          <a16:colId xmlns:a16="http://schemas.microsoft.com/office/drawing/2014/main" val="1485562352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5"/>
                          <a:stretch>
                            <a:fillRect l="-1681" t="-1639" r="-118487" b="-20491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5"/>
                          <a:stretch>
                            <a:fillRect l="-208621" t="-1639" r="-143103" b="-20491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5"/>
                          <a:stretch>
                            <a:fillRect l="-220988" t="-1639" r="-2469" b="-204918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14084609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5"/>
                          <a:stretch>
                            <a:fillRect l="-1681" t="-100000" r="-118487" b="-10161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5"/>
                          <a:stretch>
                            <a:fillRect l="-208621" t="-100000" r="-143103" b="-10161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5"/>
                          <a:stretch>
                            <a:fillRect l="-220988" t="-100000" r="-2469" b="-101613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291999863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5"/>
                          <a:stretch>
                            <a:fillRect l="-1681" t="-203279" r="-118487" b="-32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5"/>
                          <a:stretch>
                            <a:fillRect l="-208621" t="-203279" r="-143103" b="-32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5"/>
                          <a:stretch>
                            <a:fillRect l="-220988" t="-203279" r="-2469" b="-327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921778152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27" name="Arrow: Right 26">
            <a:extLst>
              <a:ext uri="{FF2B5EF4-FFF2-40B4-BE49-F238E27FC236}">
                <a16:creationId xmlns:a16="http://schemas.microsoft.com/office/drawing/2014/main" id="{D08DFBC0-8F7D-4E8C-A1FD-5266E41723C8}"/>
              </a:ext>
            </a:extLst>
          </p:cNvPr>
          <p:cNvSpPr/>
          <p:nvPr/>
        </p:nvSpPr>
        <p:spPr>
          <a:xfrm rot="1520759">
            <a:off x="4919829" y="6043164"/>
            <a:ext cx="945672" cy="264486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12883434-0D90-4D4E-8ADE-63C50D84F4C4}"/>
              </a:ext>
            </a:extLst>
          </p:cNvPr>
          <p:cNvSpPr txBox="1"/>
          <p:nvPr/>
        </p:nvSpPr>
        <p:spPr>
          <a:xfrm rot="19970843">
            <a:off x="4625360" y="4817410"/>
            <a:ext cx="940512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dirty="0"/>
              <a:t>Working out using GCSE method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A52B341A-271A-41E9-908F-9996CED02C7B}"/>
              </a:ext>
            </a:extLst>
          </p:cNvPr>
          <p:cNvSpPr txBox="1"/>
          <p:nvPr/>
        </p:nvSpPr>
        <p:spPr>
          <a:xfrm rot="1475576">
            <a:off x="4939776" y="5712201"/>
            <a:ext cx="11663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dirty="0"/>
              <a:t>Using probability generating functions</a:t>
            </a:r>
          </a:p>
        </p:txBody>
      </p:sp>
      <p:sp>
        <p:nvSpPr>
          <p:cNvPr id="30" name="Arrow: Right 29">
            <a:extLst>
              <a:ext uri="{FF2B5EF4-FFF2-40B4-BE49-F238E27FC236}">
                <a16:creationId xmlns:a16="http://schemas.microsoft.com/office/drawing/2014/main" id="{EBE7A60E-D0C0-4E73-A5B4-DE9E285B8641}"/>
              </a:ext>
            </a:extLst>
          </p:cNvPr>
          <p:cNvSpPr/>
          <p:nvPr/>
        </p:nvSpPr>
        <p:spPr>
          <a:xfrm>
            <a:off x="7266076" y="4767560"/>
            <a:ext cx="506325" cy="264486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31" name="Table 30">
                <a:extLst>
                  <a:ext uri="{FF2B5EF4-FFF2-40B4-BE49-F238E27FC236}">
                    <a16:creationId xmlns:a16="http://schemas.microsoft.com/office/drawing/2014/main" id="{820DDCB1-A5A8-43C2-AF6C-EF36182F785F}"/>
                  </a:ext>
                </a:extLst>
              </p:cNvPr>
              <p:cNvGraphicFramePr>
                <a:graphicFrameLocks noGrp="1"/>
              </p:cNvGraphicFramePr>
              <p:nvPr>
                <p:extLst/>
              </p:nvPr>
            </p:nvGraphicFramePr>
            <p:xfrm>
              <a:off x="7926191" y="4501023"/>
              <a:ext cx="2651633" cy="74168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986980">
                      <a:extLst>
                        <a:ext uri="{9D8B030D-6E8A-4147-A177-3AD203B41FA5}">
                          <a16:colId xmlns:a16="http://schemas.microsoft.com/office/drawing/2014/main" val="2707340979"/>
                        </a:ext>
                      </a:extLst>
                    </a:gridCol>
                    <a:gridCol w="589280">
                      <a:extLst>
                        <a:ext uri="{9D8B030D-6E8A-4147-A177-3AD203B41FA5}">
                          <a16:colId xmlns:a16="http://schemas.microsoft.com/office/drawing/2014/main" val="2220826523"/>
                        </a:ext>
                      </a:extLst>
                    </a:gridCol>
                    <a:gridCol w="486093">
                      <a:extLst>
                        <a:ext uri="{9D8B030D-6E8A-4147-A177-3AD203B41FA5}">
                          <a16:colId xmlns:a16="http://schemas.microsoft.com/office/drawing/2014/main" val="1485562352"/>
                        </a:ext>
                      </a:extLst>
                    </a:gridCol>
                    <a:gridCol w="589280">
                      <a:extLst>
                        <a:ext uri="{9D8B030D-6E8A-4147-A177-3AD203B41FA5}">
                          <a16:colId xmlns:a16="http://schemas.microsoft.com/office/drawing/2014/main" val="1942261183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600" smtClean="0">
                                    <a:latin typeface="Cambria Math" panose="02040503050406030204" pitchFamily="18" charset="0"/>
                                  </a:rPr>
                                  <m:t>𝒙</m:t>
                                </m:r>
                                <m:r>
                                  <a:rPr lang="en-GB" sz="1600" smtClean="0"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r>
                                  <a:rPr lang="en-GB" sz="1600" smtClean="0">
                                    <a:latin typeface="Cambria Math" panose="02040503050406030204" pitchFamily="18" charset="0"/>
                                  </a:rPr>
                                  <m:t>𝒚</m:t>
                                </m:r>
                              </m:oMath>
                            </m:oMathPara>
                          </a14:m>
                          <a:endParaRPr lang="en-GB" sz="1600" i="1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600" smtClean="0">
                                    <a:latin typeface="Cambria Math" panose="02040503050406030204" pitchFamily="18" charset="0"/>
                                  </a:rPr>
                                  <m:t>𝟎</m:t>
                                </m:r>
                              </m:oMath>
                            </m:oMathPara>
                          </a14:m>
                          <a:endParaRPr lang="en-GB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600" smtClean="0">
                                    <a:latin typeface="Cambria Math" panose="02040503050406030204" pitchFamily="18" charset="0"/>
                                  </a:rPr>
                                  <m:t>𝟏</m:t>
                                </m:r>
                              </m:oMath>
                            </m:oMathPara>
                          </a14:m>
                          <a:endParaRPr lang="en-GB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600" smtClean="0">
                                    <a:latin typeface="Cambria Math" panose="02040503050406030204" pitchFamily="18" charset="0"/>
                                  </a:rPr>
                                  <m:t>𝟐</m:t>
                                </m:r>
                              </m:oMath>
                            </m:oMathPara>
                          </a14:m>
                          <a:endParaRPr lang="en-GB" sz="16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14084609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600" smtClean="0">
                                    <a:latin typeface="Cambria Math" panose="02040503050406030204" pitchFamily="18" charset="0"/>
                                  </a:rPr>
                                  <m:t>𝑝</m:t>
                                </m:r>
                                <m:r>
                                  <a:rPr lang="en-GB" sz="1600" smtClean="0"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en-GB" sz="1600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GB" sz="1600" smtClean="0"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r>
                                  <a:rPr lang="en-GB" sz="1600" smtClean="0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  <m:r>
                                  <a:rPr lang="en-GB" sz="1600" smtClean="0"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en-GB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sz="1600" dirty="0"/>
                            <a:t>0.25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sz="1600" dirty="0"/>
                            <a:t>0.5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sz="1600" dirty="0"/>
                            <a:t>0.25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291999863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31" name="Table 30">
                <a:extLst>
                  <a:ext uri="{FF2B5EF4-FFF2-40B4-BE49-F238E27FC236}">
                    <a16:creationId xmlns:a16="http://schemas.microsoft.com/office/drawing/2014/main" id="{820DDCB1-A5A8-43C2-AF6C-EF36182F785F}"/>
                  </a:ext>
                </a:extLst>
              </p:cNvPr>
              <p:cNvGraphicFramePr>
                <a:graphicFrameLocks noGrp="1"/>
              </p:cNvGraphicFramePr>
              <p:nvPr>
                <p:extLst/>
              </p:nvPr>
            </p:nvGraphicFramePr>
            <p:xfrm>
              <a:off x="7926191" y="4501023"/>
              <a:ext cx="2651633" cy="74168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986980">
                      <a:extLst>
                        <a:ext uri="{9D8B030D-6E8A-4147-A177-3AD203B41FA5}">
                          <a16:colId xmlns:a16="http://schemas.microsoft.com/office/drawing/2014/main" val="2707340979"/>
                        </a:ext>
                      </a:extLst>
                    </a:gridCol>
                    <a:gridCol w="589280">
                      <a:extLst>
                        <a:ext uri="{9D8B030D-6E8A-4147-A177-3AD203B41FA5}">
                          <a16:colId xmlns:a16="http://schemas.microsoft.com/office/drawing/2014/main" val="2220826523"/>
                        </a:ext>
                      </a:extLst>
                    </a:gridCol>
                    <a:gridCol w="486093">
                      <a:extLst>
                        <a:ext uri="{9D8B030D-6E8A-4147-A177-3AD203B41FA5}">
                          <a16:colId xmlns:a16="http://schemas.microsoft.com/office/drawing/2014/main" val="1485562352"/>
                        </a:ext>
                      </a:extLst>
                    </a:gridCol>
                    <a:gridCol w="589280">
                      <a:extLst>
                        <a:ext uri="{9D8B030D-6E8A-4147-A177-3AD203B41FA5}">
                          <a16:colId xmlns:a16="http://schemas.microsoft.com/office/drawing/2014/main" val="1942261183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6"/>
                          <a:stretch>
                            <a:fillRect l="-617" t="-1613" r="-170370" b="-10806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6"/>
                          <a:stretch>
                            <a:fillRect l="-168041" t="-1613" r="-184536" b="-10806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6"/>
                          <a:stretch>
                            <a:fillRect l="-325000" t="-1613" r="-123750" b="-10806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6"/>
                          <a:stretch>
                            <a:fillRect l="-350515" t="-1613" r="-2062" b="-108065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14084609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6"/>
                          <a:stretch>
                            <a:fillRect l="-617" t="-103279" r="-170370" b="-983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GB" sz="1600" dirty="0"/>
                            <a:t>0.25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sz="1600" dirty="0"/>
                            <a:t>0.5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sz="1600" dirty="0"/>
                            <a:t>0.25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291999863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7DAC0D3B-AFB6-4FBC-887D-C1241F668B65}"/>
                  </a:ext>
                </a:extLst>
              </p:cNvPr>
              <p:cNvSpPr txBox="1"/>
              <p:nvPr/>
            </p:nvSpPr>
            <p:spPr>
              <a:xfrm>
                <a:off x="6016392" y="5762167"/>
                <a:ext cx="2989237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𝐺</m:t>
                          </m:r>
                        </m:e>
                        <m:sub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𝑋</m:t>
                          </m:r>
                        </m:sub>
                      </m:sSub>
                      <m:d>
                        <m:d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en-GB" i="1">
                          <a:latin typeface="Cambria Math" panose="02040503050406030204" pitchFamily="18" charset="0"/>
                        </a:rPr>
                        <m:t>=0.5+0.5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𝑡</m:t>
                      </m:r>
                    </m:oMath>
                  </m:oMathPara>
                </a14:m>
                <a:r>
                  <a:rPr lang="en-GB" dirty="0"/>
                  <a:t/>
                </a:r>
                <a:br>
                  <a:rPr lang="en-GB" dirty="0"/>
                </a:br>
                <a:r>
                  <a:rPr lang="en-GB" sz="200" dirty="0"/>
                  <a:t/>
                </a:r>
                <a:br>
                  <a:rPr lang="en-GB" sz="200" dirty="0"/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>
                          <a:latin typeface="Cambria Math" panose="02040503050406030204" pitchFamily="18" charset="0"/>
                        </a:rPr>
                        <m:t>∴</m:t>
                      </m:r>
                      <m:d>
                        <m:d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0.5+0.5</m:t>
                          </m:r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d>
                        <m:d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0.5+0.5</m:t>
                          </m:r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</m:oMath>
                    <m:oMath xmlns:m="http://schemas.openxmlformats.org/officeDocument/2006/math">
                      <m:r>
                        <a:rPr lang="en-GB" i="1">
                          <a:latin typeface="Cambria Math" panose="02040503050406030204" pitchFamily="18" charset="0"/>
                        </a:rPr>
                        <m:t>=0.25+0.5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+0.25</m:t>
                      </m:r>
                      <m:sSup>
                        <m:sSup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p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dirty="0"/>
              </a:p>
            </p:txBody>
          </p:sp>
        </mc:Choice>
        <mc:Fallback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7DAC0D3B-AFB6-4FBC-887D-C1241F668B6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16392" y="5762167"/>
                <a:ext cx="2989237" cy="400110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3" name="Arrow: Right 32">
            <a:extLst>
              <a:ext uri="{FF2B5EF4-FFF2-40B4-BE49-F238E27FC236}">
                <a16:creationId xmlns:a16="http://schemas.microsoft.com/office/drawing/2014/main" id="{8885BB6E-531A-42D7-8359-553F0BEA86E1}"/>
              </a:ext>
            </a:extLst>
          </p:cNvPr>
          <p:cNvSpPr/>
          <p:nvPr/>
        </p:nvSpPr>
        <p:spPr>
          <a:xfrm rot="19026447">
            <a:off x="8607176" y="5453097"/>
            <a:ext cx="506325" cy="264486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18F7E950-C934-49AF-9D7C-6E129E645A04}"/>
              </a:ext>
            </a:extLst>
          </p:cNvPr>
          <p:cNvSpPr txBox="1"/>
          <p:nvPr/>
        </p:nvSpPr>
        <p:spPr>
          <a:xfrm>
            <a:off x="8962299" y="5597600"/>
            <a:ext cx="11663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dirty="0"/>
              <a:t>Convert back to distribution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7E7BA717-0174-4622-B581-22A9325CC43A}"/>
                  </a:ext>
                </a:extLst>
              </p:cNvPr>
              <p:cNvSpPr txBox="1"/>
              <p:nvPr/>
            </p:nvSpPr>
            <p:spPr>
              <a:xfrm>
                <a:off x="2436168" y="5683325"/>
                <a:ext cx="56803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>
                          <a:latin typeface="Cambria Math" panose="02040503050406030204" pitchFamily="18" charset="0"/>
                        </a:rPr>
                        <m:t>𝑋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7E7BA717-0174-4622-B581-22A9325CC43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36168" y="5683325"/>
                <a:ext cx="568030" cy="369332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6" name="TextBox 35">
                <a:extLst>
                  <a:ext uri="{FF2B5EF4-FFF2-40B4-BE49-F238E27FC236}">
                    <a16:creationId xmlns:a16="http://schemas.microsoft.com/office/drawing/2014/main" id="{00D7DD5D-0C96-4427-8D63-E17FF8C9C032}"/>
                  </a:ext>
                </a:extLst>
              </p:cNvPr>
              <p:cNvSpPr txBox="1"/>
              <p:nvPr/>
            </p:nvSpPr>
            <p:spPr>
              <a:xfrm>
                <a:off x="3780123" y="5665432"/>
                <a:ext cx="56803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>
                          <a:latin typeface="Cambria Math" panose="02040503050406030204" pitchFamily="18" charset="0"/>
                        </a:rPr>
                        <m:t>𝑌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>
          <p:sp>
            <p:nvSpPr>
              <p:cNvPr id="36" name="TextBox 35">
                <a:extLst>
                  <a:ext uri="{FF2B5EF4-FFF2-40B4-BE49-F238E27FC236}">
                    <a16:creationId xmlns:a16="http://schemas.microsoft.com/office/drawing/2014/main" id="{00D7DD5D-0C96-4427-8D63-E17FF8C9C03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80123" y="5665432"/>
                <a:ext cx="568030" cy="369332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681827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24" grpId="0"/>
      <p:bldP spid="25" grpId="0" animBg="1"/>
      <p:bldP spid="27" grpId="0" animBg="1"/>
      <p:bldP spid="28" grpId="0"/>
      <p:bldP spid="29" grpId="0"/>
      <p:bldP spid="30" grpId="0" animBg="1"/>
      <p:bldP spid="32" grpId="0"/>
      <p:bldP spid="33" grpId="0" animBg="1"/>
      <p:bldP spid="34" grpId="0"/>
      <p:bldP spid="35" grpId="0"/>
      <p:bldP spid="3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589D1713-E670-4FD2-B9FB-EDAA35CDBB10}"/>
              </a:ext>
            </a:extLst>
          </p:cNvPr>
          <p:cNvGrpSpPr/>
          <p:nvPr/>
        </p:nvGrpSpPr>
        <p:grpSpPr>
          <a:xfrm>
            <a:off x="1524000" y="1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9BE23915-0741-4B25-87AE-5F96E2BEE294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A few properties of P.G.F.s</a:t>
              </a:r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5828F734-1C32-4426-8CDD-26E15F502795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5" name="Table 4">
                <a:extLst>
                  <a:ext uri="{FF2B5EF4-FFF2-40B4-BE49-F238E27FC236}">
                    <a16:creationId xmlns:a16="http://schemas.microsoft.com/office/drawing/2014/main" id="{9A6BA592-FCEA-4C5D-8CC7-6302FA3ECD54}"/>
                  </a:ext>
                </a:extLst>
              </p:cNvPr>
              <p:cNvGraphicFramePr>
                <a:graphicFrameLocks noGrp="1"/>
              </p:cNvGraphicFramePr>
              <p:nvPr>
                <p:extLst/>
              </p:nvPr>
            </p:nvGraphicFramePr>
            <p:xfrm>
              <a:off x="2423593" y="1207075"/>
              <a:ext cx="2530921" cy="741680"/>
            </p:xfrm>
            <a:graphic>
              <a:graphicData uri="http://schemas.openxmlformats.org/drawingml/2006/table">
                <a:tbl>
                  <a:tblPr firstRow="1" bandRow="1">
                    <a:tableStyleId>{073A0DAA-6AF3-43AB-8588-CEC1D06C72B9}</a:tableStyleId>
                  </a:tblPr>
                  <a:tblGrid>
                    <a:gridCol w="1044067">
                      <a:extLst>
                        <a:ext uri="{9D8B030D-6E8A-4147-A177-3AD203B41FA5}">
                          <a16:colId xmlns:a16="http://schemas.microsoft.com/office/drawing/2014/main" val="2707340979"/>
                        </a:ext>
                      </a:extLst>
                    </a:gridCol>
                    <a:gridCol w="495618">
                      <a:extLst>
                        <a:ext uri="{9D8B030D-6E8A-4147-A177-3AD203B41FA5}">
                          <a16:colId xmlns:a16="http://schemas.microsoft.com/office/drawing/2014/main" val="2220826523"/>
                        </a:ext>
                      </a:extLst>
                    </a:gridCol>
                    <a:gridCol w="495618">
                      <a:extLst>
                        <a:ext uri="{9D8B030D-6E8A-4147-A177-3AD203B41FA5}">
                          <a16:colId xmlns:a16="http://schemas.microsoft.com/office/drawing/2014/main" val="1485562352"/>
                        </a:ext>
                      </a:extLst>
                    </a:gridCol>
                    <a:gridCol w="495618">
                      <a:extLst>
                        <a:ext uri="{9D8B030D-6E8A-4147-A177-3AD203B41FA5}">
                          <a16:colId xmlns:a16="http://schemas.microsoft.com/office/drawing/2014/main" val="507684135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600" smtClean="0">
                                    <a:latin typeface="Cambria Math" panose="02040503050406030204" pitchFamily="18" charset="0"/>
                                  </a:rPr>
                                  <m:t>𝒙</m:t>
                                </m:r>
                              </m:oMath>
                            </m:oMathPara>
                          </a14:m>
                          <a:endParaRPr lang="en-GB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600" smtClean="0">
                                    <a:latin typeface="Cambria Math" panose="02040503050406030204" pitchFamily="18" charset="0"/>
                                  </a:rPr>
                                  <m:t>𝟎</m:t>
                                </m:r>
                              </m:oMath>
                            </m:oMathPara>
                          </a14:m>
                          <a:endParaRPr lang="en-GB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600" smtClean="0">
                                    <a:latin typeface="Cambria Math" panose="02040503050406030204" pitchFamily="18" charset="0"/>
                                  </a:rPr>
                                  <m:t>𝟏</m:t>
                                </m:r>
                              </m:oMath>
                            </m:oMathPara>
                          </a14:m>
                          <a:endParaRPr lang="en-GB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600" smtClean="0">
                                    <a:latin typeface="Cambria Math" panose="02040503050406030204" pitchFamily="18" charset="0"/>
                                  </a:rPr>
                                  <m:t>𝟐</m:t>
                                </m:r>
                              </m:oMath>
                            </m:oMathPara>
                          </a14:m>
                          <a:endParaRPr lang="en-GB" sz="16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14084609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600" smtClean="0">
                                    <a:latin typeface="Cambria Math" panose="02040503050406030204" pitchFamily="18" charset="0"/>
                                  </a:rPr>
                                  <m:t>𝑃</m:t>
                                </m:r>
                                <m:d>
                                  <m:dPr>
                                    <m:ctrlPr>
                                      <a:rPr lang="en-GB" sz="16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GB" sz="1600" smtClean="0">
                                        <a:latin typeface="Cambria Math" panose="02040503050406030204" pitchFamily="18" charset="0"/>
                                      </a:rPr>
                                      <m:t>𝑋</m:t>
                                    </m:r>
                                    <m:r>
                                      <a:rPr lang="en-GB" sz="1600" smtClean="0">
                                        <a:latin typeface="Cambria Math" panose="02040503050406030204" pitchFamily="18" charset="0"/>
                                      </a:rPr>
                                      <m:t>=</m:t>
                                    </m:r>
                                    <m:r>
                                      <a:rPr lang="en-GB" sz="1600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</m:d>
                              </m:oMath>
                            </m:oMathPara>
                          </a14:m>
                          <a:endParaRPr lang="en-GB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600" smtClean="0">
                                    <a:latin typeface="Cambria Math" panose="02040503050406030204" pitchFamily="18" charset="0"/>
                                  </a:rPr>
                                  <m:t>0.3</m:t>
                                </m:r>
                              </m:oMath>
                            </m:oMathPara>
                          </a14:m>
                          <a:endParaRPr lang="en-GB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600" smtClean="0">
                                    <a:latin typeface="Cambria Math" panose="02040503050406030204" pitchFamily="18" charset="0"/>
                                  </a:rPr>
                                  <m:t>0.2</m:t>
                                </m:r>
                              </m:oMath>
                            </m:oMathPara>
                          </a14:m>
                          <a:endParaRPr lang="en-GB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600" smtClean="0">
                                    <a:latin typeface="Cambria Math" panose="02040503050406030204" pitchFamily="18" charset="0"/>
                                  </a:rPr>
                                  <m:t>0.5</m:t>
                                </m:r>
                              </m:oMath>
                            </m:oMathPara>
                          </a14:m>
                          <a:endParaRPr lang="en-GB" sz="16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291999863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5" name="Table 4">
                <a:extLst>
                  <a:ext uri="{FF2B5EF4-FFF2-40B4-BE49-F238E27FC236}">
                    <a16:creationId xmlns:a16="http://schemas.microsoft.com/office/drawing/2014/main" id="{9A6BA592-FCEA-4C5D-8CC7-6302FA3ECD54}"/>
                  </a:ext>
                </a:extLst>
              </p:cNvPr>
              <p:cNvGraphicFramePr>
                <a:graphicFrameLocks noGrp="1"/>
              </p:cNvGraphicFramePr>
              <p:nvPr>
                <p:extLst/>
              </p:nvPr>
            </p:nvGraphicFramePr>
            <p:xfrm>
              <a:off x="2423593" y="1207075"/>
              <a:ext cx="2530921" cy="741680"/>
            </p:xfrm>
            <a:graphic>
              <a:graphicData uri="http://schemas.openxmlformats.org/drawingml/2006/table">
                <a:tbl>
                  <a:tblPr firstRow="1" bandRow="1">
                    <a:tableStyleId>{073A0DAA-6AF3-43AB-8588-CEC1D06C72B9}</a:tableStyleId>
                  </a:tblPr>
                  <a:tblGrid>
                    <a:gridCol w="1044067">
                      <a:extLst>
                        <a:ext uri="{9D8B030D-6E8A-4147-A177-3AD203B41FA5}">
                          <a16:colId xmlns:a16="http://schemas.microsoft.com/office/drawing/2014/main" val="2707340979"/>
                        </a:ext>
                      </a:extLst>
                    </a:gridCol>
                    <a:gridCol w="495618">
                      <a:extLst>
                        <a:ext uri="{9D8B030D-6E8A-4147-A177-3AD203B41FA5}">
                          <a16:colId xmlns:a16="http://schemas.microsoft.com/office/drawing/2014/main" val="2220826523"/>
                        </a:ext>
                      </a:extLst>
                    </a:gridCol>
                    <a:gridCol w="495618">
                      <a:extLst>
                        <a:ext uri="{9D8B030D-6E8A-4147-A177-3AD203B41FA5}">
                          <a16:colId xmlns:a16="http://schemas.microsoft.com/office/drawing/2014/main" val="1485562352"/>
                        </a:ext>
                      </a:extLst>
                    </a:gridCol>
                    <a:gridCol w="495618">
                      <a:extLst>
                        <a:ext uri="{9D8B030D-6E8A-4147-A177-3AD203B41FA5}">
                          <a16:colId xmlns:a16="http://schemas.microsoft.com/office/drawing/2014/main" val="507684135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581" t="-3279" r="-144186" b="-1032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213580" t="-3279" r="-206173" b="-1032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309756" t="-3279" r="-103659" b="-1032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414815" t="-3279" r="-4938" b="-10327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14084609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581" t="-103279" r="-144186" b="-32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213580" t="-103279" r="-206173" b="-32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309756" t="-103279" r="-103659" b="-32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414815" t="-103279" r="-4938" b="-327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291999863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6" name="Arrow: Right 5">
            <a:extLst>
              <a:ext uri="{FF2B5EF4-FFF2-40B4-BE49-F238E27FC236}">
                <a16:creationId xmlns:a16="http://schemas.microsoft.com/office/drawing/2014/main" id="{7D5CD753-15F6-4D1C-ACEC-37E11C5F2B7B}"/>
              </a:ext>
            </a:extLst>
          </p:cNvPr>
          <p:cNvSpPr/>
          <p:nvPr/>
        </p:nvSpPr>
        <p:spPr>
          <a:xfrm>
            <a:off x="5421890" y="1401394"/>
            <a:ext cx="936104" cy="288032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FD701FAA-8DC5-4833-B189-6F47EB2D343E}"/>
                  </a:ext>
                </a:extLst>
              </p:cNvPr>
              <p:cNvSpPr txBox="1"/>
              <p:nvPr/>
            </p:nvSpPr>
            <p:spPr>
              <a:xfrm>
                <a:off x="6387526" y="1366466"/>
                <a:ext cx="3433187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𝐺</m:t>
                          </m:r>
                        </m:e>
                        <m:sub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𝑋</m:t>
                          </m:r>
                        </m:sub>
                      </m:sSub>
                      <m:d>
                        <m:d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en-GB" i="1">
                          <a:latin typeface="Cambria Math" panose="02040503050406030204" pitchFamily="18" charset="0"/>
                        </a:rPr>
                        <m:t>=0.3+0.2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+0.5</m:t>
                      </m:r>
                      <m:sSup>
                        <m:sSup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p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dirty="0"/>
              </a:p>
            </p:txBody>
          </p:sp>
        </mc:Choice>
        <mc:Fallback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FD701FAA-8DC5-4833-B189-6F47EB2D343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87526" y="1366466"/>
                <a:ext cx="3433187" cy="36933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0D83CF22-5A37-4A84-8C5C-46E16D35DA18}"/>
                  </a:ext>
                </a:extLst>
              </p:cNvPr>
              <p:cNvSpPr txBox="1"/>
              <p:nvPr/>
            </p:nvSpPr>
            <p:spPr>
              <a:xfrm>
                <a:off x="2279576" y="2420889"/>
                <a:ext cx="7207324" cy="321062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/>
                  <a:t>What is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𝐺</m:t>
                        </m:r>
                      </m:e>
                      <m:sub>
                        <m:r>
                          <a:rPr lang="en-GB" i="1">
                            <a:latin typeface="Cambria Math" panose="02040503050406030204" pitchFamily="18" charset="0"/>
                          </a:rPr>
                          <m:t>𝑋</m:t>
                        </m:r>
                      </m:sub>
                    </m:sSub>
                    <m:r>
                      <a:rPr lang="en-GB" i="1">
                        <a:latin typeface="Cambria Math" panose="02040503050406030204" pitchFamily="18" charset="0"/>
                      </a:rPr>
                      <m:t>(1)</m:t>
                    </m:r>
                  </m:oMath>
                </a14:m>
                <a:r>
                  <a:rPr lang="en-GB" dirty="0"/>
                  <a:t>, and why?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b="1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b="1" i="1">
                              <a:latin typeface="Cambria Math" panose="02040503050406030204" pitchFamily="18" charset="0"/>
                            </a:rPr>
                            <m:t>𝑮</m:t>
                          </m:r>
                        </m:e>
                        <m:sub>
                          <m:r>
                            <a:rPr lang="en-GB" b="1" i="1">
                              <a:latin typeface="Cambria Math" panose="02040503050406030204" pitchFamily="18" charset="0"/>
                            </a:rPr>
                            <m:t>𝑿</m:t>
                          </m:r>
                        </m:sub>
                      </m:sSub>
                      <m:d>
                        <m:dPr>
                          <m:ctrlPr>
                            <a:rPr lang="en-GB" b="1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1" i="1">
                              <a:latin typeface="Cambria Math" panose="02040503050406030204" pitchFamily="18" charset="0"/>
                            </a:rPr>
                            <m:t>𝟏</m:t>
                          </m:r>
                        </m:e>
                      </m:d>
                      <m:r>
                        <a:rPr lang="en-GB" b="1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b="1" i="1"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en-GB" b="1" i="1"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GB" b="1" i="1">
                          <a:latin typeface="Cambria Math" panose="02040503050406030204" pitchFamily="18" charset="0"/>
                        </a:rPr>
                        <m:t>𝟑</m:t>
                      </m:r>
                      <m:r>
                        <a:rPr lang="en-GB" b="1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b="1" i="1"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en-GB" b="1" i="1"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GB" b="1" i="1"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n-GB" b="1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b="1" i="1"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en-GB" b="1" i="1"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GB" b="1" i="1">
                          <a:latin typeface="Cambria Math" panose="02040503050406030204" pitchFamily="18" charset="0"/>
                        </a:rPr>
                        <m:t>𝟓</m:t>
                      </m:r>
                      <m:r>
                        <a:rPr lang="en-GB" b="1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b="1" i="1">
                          <a:latin typeface="Cambria Math" panose="02040503050406030204" pitchFamily="18" charset="0"/>
                        </a:rPr>
                        <m:t>𝟏</m:t>
                      </m:r>
                    </m:oMath>
                  </m:oMathPara>
                </a14:m>
                <a:endParaRPr lang="en-GB" b="1" dirty="0"/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GB" b="1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b="1" i="1">
                            <a:latin typeface="Cambria Math" panose="02040503050406030204" pitchFamily="18" charset="0"/>
                          </a:rPr>
                          <m:t>𝑮</m:t>
                        </m:r>
                      </m:e>
                      <m:sub>
                        <m:r>
                          <a:rPr lang="en-GB" b="1" i="1">
                            <a:latin typeface="Cambria Math" panose="02040503050406030204" pitchFamily="18" charset="0"/>
                          </a:rPr>
                          <m:t>𝑿</m:t>
                        </m:r>
                      </m:sub>
                    </m:sSub>
                    <m:r>
                      <a:rPr lang="en-GB" b="1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b="1" i="1">
                        <a:latin typeface="Cambria Math" panose="02040503050406030204" pitchFamily="18" charset="0"/>
                      </a:rPr>
                      <m:t>𝟏</m:t>
                    </m:r>
                    <m:r>
                      <a:rPr lang="en-GB" b="1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b="1" dirty="0"/>
                  <a:t> will always be 1 for all random variables </a:t>
                </a:r>
                <a14:m>
                  <m:oMath xmlns:m="http://schemas.openxmlformats.org/officeDocument/2006/math">
                    <m:r>
                      <a:rPr lang="en-GB" b="1" i="1">
                        <a:latin typeface="Cambria Math" panose="02040503050406030204" pitchFamily="18" charset="0"/>
                      </a:rPr>
                      <m:t>𝑿</m:t>
                    </m:r>
                  </m:oMath>
                </a14:m>
                <a:r>
                  <a:rPr lang="en-GB" b="1" dirty="0"/>
                  <a:t>, because substituting in 1 gives us the sum of the coefficients of the polynomial; these are the probabilities, and we know these sum to 1.</a:t>
                </a:r>
              </a:p>
              <a:p>
                <a:endParaRPr lang="en-GB" b="1" dirty="0"/>
              </a:p>
              <a:p>
                <a:r>
                  <a:rPr lang="en-GB" dirty="0"/>
                  <a:t>Find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𝐸</m:t>
                    </m:r>
                    <m:d>
                      <m:d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</m:d>
                    <m:r>
                      <a:rPr lang="en-GB" i="1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𝐸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(</m:t>
                    </m:r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p>
                        <m:r>
                          <a:rPr lang="en-GB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dirty="0"/>
                  <a:t> and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𝐸</m:t>
                    </m:r>
                    <m:d>
                      <m:d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  <m:sup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𝑋</m:t>
                            </m:r>
                          </m:sup>
                        </m:sSup>
                      </m:e>
                    </m:d>
                  </m:oMath>
                </a14:m>
                <a:r>
                  <a:rPr lang="en-GB" dirty="0"/>
                  <a:t>. What do you notice about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𝐸</m:t>
                    </m:r>
                    <m:d>
                      <m:d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  <m:sup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𝑋</m:t>
                            </m:r>
                          </m:sup>
                        </m:sSup>
                      </m:e>
                    </m:d>
                  </m:oMath>
                </a14:m>
                <a:r>
                  <a:rPr lang="en-GB" dirty="0"/>
                  <a:t>?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1" i="1">
                          <a:latin typeface="Cambria Math" panose="02040503050406030204" pitchFamily="18" charset="0"/>
                        </a:rPr>
                        <m:t>𝑬</m:t>
                      </m:r>
                      <m:d>
                        <m:dPr>
                          <m:ctrlPr>
                            <a:rPr lang="en-GB" b="1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1" i="1">
                              <a:latin typeface="Cambria Math" panose="02040503050406030204" pitchFamily="18" charset="0"/>
                            </a:rPr>
                            <m:t>𝑿</m:t>
                          </m:r>
                        </m:e>
                      </m:d>
                      <m:r>
                        <a:rPr lang="en-GB" b="1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b="1" i="1"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en-GB" b="1" i="1"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GB" b="1" i="1">
                          <a:latin typeface="Cambria Math" panose="02040503050406030204" pitchFamily="18" charset="0"/>
                        </a:rPr>
                        <m:t>𝟑</m:t>
                      </m:r>
                      <m:d>
                        <m:dPr>
                          <m:ctrlPr>
                            <a:rPr lang="en-GB" b="1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1" i="1">
                              <a:latin typeface="Cambria Math" panose="02040503050406030204" pitchFamily="18" charset="0"/>
                            </a:rPr>
                            <m:t>𝟎</m:t>
                          </m:r>
                        </m:e>
                      </m:d>
                      <m:r>
                        <a:rPr lang="en-GB" b="1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b="1" i="1"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en-GB" b="1" i="1"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GB" b="1" i="1">
                          <a:latin typeface="Cambria Math" panose="02040503050406030204" pitchFamily="18" charset="0"/>
                        </a:rPr>
                        <m:t>𝟐</m:t>
                      </m:r>
                      <m:d>
                        <m:dPr>
                          <m:ctrlPr>
                            <a:rPr lang="en-GB" b="1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1" i="1">
                              <a:latin typeface="Cambria Math" panose="02040503050406030204" pitchFamily="18" charset="0"/>
                            </a:rPr>
                            <m:t>𝟏</m:t>
                          </m:r>
                        </m:e>
                      </m:d>
                      <m:r>
                        <a:rPr lang="en-GB" b="1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b="1" i="1"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en-GB" b="1" i="1"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GB" b="1" i="1">
                          <a:latin typeface="Cambria Math" panose="02040503050406030204" pitchFamily="18" charset="0"/>
                        </a:rPr>
                        <m:t>𝟓</m:t>
                      </m:r>
                      <m:r>
                        <a:rPr lang="en-GB" b="1" i="1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GB" b="1" i="1"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n-GB" b="1" i="1">
                          <a:latin typeface="Cambria Math" panose="02040503050406030204" pitchFamily="18" charset="0"/>
                        </a:rPr>
                        <m:t>)</m:t>
                      </m:r>
                    </m:oMath>
                    <m:oMath xmlns:m="http://schemas.openxmlformats.org/officeDocument/2006/math">
                      <m:r>
                        <a:rPr lang="en-GB" b="1" i="1">
                          <a:latin typeface="Cambria Math" panose="02040503050406030204" pitchFamily="18" charset="0"/>
                        </a:rPr>
                        <m:t>𝑬</m:t>
                      </m:r>
                      <m:d>
                        <m:dPr>
                          <m:ctrlPr>
                            <a:rPr lang="en-GB" b="1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GB" b="1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b="1" i="1">
                                  <a:latin typeface="Cambria Math" panose="02040503050406030204" pitchFamily="18" charset="0"/>
                                </a:rPr>
                                <m:t>𝑿</m:t>
                              </m:r>
                            </m:e>
                            <m:sup>
                              <m:r>
                                <a:rPr lang="en-GB" b="1" i="1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</m:e>
                      </m:d>
                      <m:r>
                        <a:rPr lang="en-GB" b="1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b="1" i="1"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en-GB" b="1" i="1"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GB" b="1" i="1">
                          <a:latin typeface="Cambria Math" panose="02040503050406030204" pitchFamily="18" charset="0"/>
                        </a:rPr>
                        <m:t>𝟑</m:t>
                      </m:r>
                      <m:d>
                        <m:dPr>
                          <m:ctrlPr>
                            <a:rPr lang="en-GB" b="1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GB" b="1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b="1" i="1">
                                  <a:latin typeface="Cambria Math" panose="02040503050406030204" pitchFamily="18" charset="0"/>
                                </a:rPr>
                                <m:t>𝟎</m:t>
                              </m:r>
                            </m:e>
                            <m:sup>
                              <m:r>
                                <a:rPr lang="en-GB" b="1" i="1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</m:e>
                      </m:d>
                      <m:r>
                        <a:rPr lang="en-GB" b="1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b="1" i="1"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en-GB" b="1" i="1"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GB" b="1" i="1">
                          <a:latin typeface="Cambria Math" panose="02040503050406030204" pitchFamily="18" charset="0"/>
                        </a:rPr>
                        <m:t>𝟐</m:t>
                      </m:r>
                      <m:d>
                        <m:dPr>
                          <m:ctrlPr>
                            <a:rPr lang="en-GB" b="1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GB" b="1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b="1" i="1"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e>
                            <m:sup>
                              <m:r>
                                <a:rPr lang="en-GB" b="1" i="1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</m:e>
                      </m:d>
                      <m:r>
                        <a:rPr lang="en-GB" b="1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b="1" i="1"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en-GB" b="1" i="1"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GB" b="1" i="1">
                          <a:latin typeface="Cambria Math" panose="02040503050406030204" pitchFamily="18" charset="0"/>
                        </a:rPr>
                        <m:t>𝟓</m:t>
                      </m:r>
                      <m:d>
                        <m:dPr>
                          <m:ctrlPr>
                            <a:rPr lang="en-GB" b="1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GB" b="1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b="1" i="1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e>
                            <m:sup>
                              <m:r>
                                <a:rPr lang="en-GB" b="1" i="1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</m:e>
                      </m:d>
                    </m:oMath>
                    <m:oMath xmlns:m="http://schemas.openxmlformats.org/officeDocument/2006/math">
                      <m:r>
                        <a:rPr lang="en-GB" b="1" i="1">
                          <a:latin typeface="Cambria Math" panose="02040503050406030204" pitchFamily="18" charset="0"/>
                        </a:rPr>
                        <m:t>𝑬</m:t>
                      </m:r>
                      <m:d>
                        <m:dPr>
                          <m:ctrlPr>
                            <a:rPr lang="en-GB" b="1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GB" b="1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b="1" i="1">
                                  <a:latin typeface="Cambria Math" panose="02040503050406030204" pitchFamily="18" charset="0"/>
                                </a:rPr>
                                <m:t>𝒕</m:t>
                              </m:r>
                            </m:e>
                            <m:sup>
                              <m:r>
                                <a:rPr lang="en-GB" b="1" i="1">
                                  <a:latin typeface="Cambria Math" panose="02040503050406030204" pitchFamily="18" charset="0"/>
                                </a:rPr>
                                <m:t>𝑿</m:t>
                              </m:r>
                            </m:sup>
                          </m:sSup>
                        </m:e>
                      </m:d>
                      <m:r>
                        <a:rPr lang="en-GB" b="1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b="1" i="1"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en-GB" b="1" i="1"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GB" b="1" i="1">
                          <a:latin typeface="Cambria Math" panose="02040503050406030204" pitchFamily="18" charset="0"/>
                        </a:rPr>
                        <m:t>𝟑</m:t>
                      </m:r>
                      <m:d>
                        <m:dPr>
                          <m:ctrlPr>
                            <a:rPr lang="en-GB" b="1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GB" b="1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b="1" i="1">
                                  <a:latin typeface="Cambria Math" panose="02040503050406030204" pitchFamily="18" charset="0"/>
                                </a:rPr>
                                <m:t>𝒕</m:t>
                              </m:r>
                            </m:e>
                            <m:sup>
                              <m:r>
                                <a:rPr lang="en-GB" b="1" i="1">
                                  <a:latin typeface="Cambria Math" panose="02040503050406030204" pitchFamily="18" charset="0"/>
                                </a:rPr>
                                <m:t>𝟎</m:t>
                              </m:r>
                            </m:sup>
                          </m:sSup>
                        </m:e>
                      </m:d>
                      <m:r>
                        <a:rPr lang="en-GB" b="1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b="1" i="1"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en-GB" b="1" i="1"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GB" b="1" i="1">
                          <a:latin typeface="Cambria Math" panose="02040503050406030204" pitchFamily="18" charset="0"/>
                        </a:rPr>
                        <m:t>𝟐</m:t>
                      </m:r>
                      <m:d>
                        <m:dPr>
                          <m:ctrlPr>
                            <a:rPr lang="en-GB" b="1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GB" b="1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b="1" i="1">
                                  <a:latin typeface="Cambria Math" panose="02040503050406030204" pitchFamily="18" charset="0"/>
                                </a:rPr>
                                <m:t>𝒕</m:t>
                              </m:r>
                            </m:e>
                            <m:sup>
                              <m:r>
                                <a:rPr lang="en-GB" b="1" i="1"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sup>
                          </m:sSup>
                        </m:e>
                      </m:d>
                      <m:r>
                        <a:rPr lang="en-GB" b="1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b="1" i="1"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en-GB" b="1" i="1"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GB" b="1" i="1">
                          <a:latin typeface="Cambria Math" panose="02040503050406030204" pitchFamily="18" charset="0"/>
                        </a:rPr>
                        <m:t>𝟓</m:t>
                      </m:r>
                      <m:d>
                        <m:dPr>
                          <m:ctrlPr>
                            <a:rPr lang="en-GB" b="1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GB" b="1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b="1" i="1">
                                  <a:latin typeface="Cambria Math" panose="02040503050406030204" pitchFamily="18" charset="0"/>
                                </a:rPr>
                                <m:t>𝒕</m:t>
                              </m:r>
                            </m:e>
                            <m:sup>
                              <m:r>
                                <a:rPr lang="en-GB" b="1" i="1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</m:e>
                      </m:d>
                      <m:r>
                        <a:rPr lang="en-GB" b="1" i="1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GB" b="1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b="1" i="1">
                              <a:latin typeface="Cambria Math" panose="02040503050406030204" pitchFamily="18" charset="0"/>
                            </a:rPr>
                            <m:t>𝑮</m:t>
                          </m:r>
                        </m:e>
                        <m:sub>
                          <m:r>
                            <a:rPr lang="en-GB" b="1" i="1">
                              <a:latin typeface="Cambria Math" panose="02040503050406030204" pitchFamily="18" charset="0"/>
                            </a:rPr>
                            <m:t>𝑿</m:t>
                          </m:r>
                        </m:sub>
                      </m:sSub>
                      <m:r>
                        <a:rPr lang="en-GB" b="1" i="1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GB" b="1" i="1">
                          <a:latin typeface="Cambria Math" panose="02040503050406030204" pitchFamily="18" charset="0"/>
                        </a:rPr>
                        <m:t>𝒕</m:t>
                      </m:r>
                      <m:r>
                        <a:rPr lang="en-GB" b="1" i="1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b="1" dirty="0"/>
              </a:p>
              <a:p>
                <a:r>
                  <a:rPr lang="en-GB" b="1" dirty="0"/>
                  <a:t>The last of these is the same as the probability generating function of </a:t>
                </a:r>
                <a14:m>
                  <m:oMath xmlns:m="http://schemas.openxmlformats.org/officeDocument/2006/math">
                    <m:r>
                      <a:rPr lang="en-GB" b="1" i="1">
                        <a:latin typeface="Cambria Math" panose="02040503050406030204" pitchFamily="18" charset="0"/>
                      </a:rPr>
                      <m:t>𝑿</m:t>
                    </m:r>
                  </m:oMath>
                </a14:m>
                <a:r>
                  <a:rPr lang="en-GB" b="1" dirty="0"/>
                  <a:t>.</a:t>
                </a:r>
              </a:p>
            </p:txBody>
          </p:sp>
        </mc:Choice>
        <mc:Fallback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0D83CF22-5A37-4A84-8C5C-46E16D35DA1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79576" y="2420889"/>
                <a:ext cx="7207324" cy="3210623"/>
              </a:xfrm>
              <a:prstGeom prst="rect">
                <a:avLst/>
              </a:prstGeom>
              <a:blipFill>
                <a:blip r:embed="rId4"/>
                <a:stretch>
                  <a:fillRect l="-761" t="-949" r="-254" b="-208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Rectangle 8">
            <a:extLst>
              <a:ext uri="{FF2B5EF4-FFF2-40B4-BE49-F238E27FC236}">
                <a16:creationId xmlns:a16="http://schemas.microsoft.com/office/drawing/2014/main" id="{F9EC8F60-A33B-4FEC-9F19-080767BBB410}"/>
              </a:ext>
            </a:extLst>
          </p:cNvPr>
          <p:cNvSpPr/>
          <p:nvPr/>
        </p:nvSpPr>
        <p:spPr>
          <a:xfrm>
            <a:off x="2351354" y="2753674"/>
            <a:ext cx="7573697" cy="1113476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2800" dirty="0"/>
              <a:t>? 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719B096-891C-4796-A735-E13A63F4E0B9}"/>
              </a:ext>
            </a:extLst>
          </p:cNvPr>
          <p:cNvSpPr/>
          <p:nvPr/>
        </p:nvSpPr>
        <p:spPr>
          <a:xfrm>
            <a:off x="2353027" y="4393507"/>
            <a:ext cx="7573697" cy="1184542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2800" dirty="0"/>
              <a:t>? 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3012A6ED-4D40-405A-A45E-5C0D80814373}"/>
                  </a:ext>
                </a:extLst>
              </p:cNvPr>
              <p:cNvSpPr txBox="1"/>
              <p:nvPr/>
            </p:nvSpPr>
            <p:spPr>
              <a:xfrm>
                <a:off x="4882555" y="5833840"/>
                <a:ext cx="2004020" cy="646331"/>
              </a:xfrm>
              <a:prstGeom prst="rect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Wingdings" panose="05000000000000000000" pitchFamily="2" charset="2"/>
                  </a:rPr>
                  <a:t>!</a:t>
                </a:r>
                <a:r>
                  <a:rPr lang="en-GB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𝐺</m:t>
                        </m:r>
                      </m:e>
                      <m:sub>
                        <m:r>
                          <a:rPr lang="en-GB" i="1">
                            <a:latin typeface="Cambria Math" panose="02040503050406030204" pitchFamily="18" charset="0"/>
                          </a:rPr>
                          <m:t>𝑋</m:t>
                        </m:r>
                      </m:sub>
                    </m:sSub>
                    <m:d>
                      <m:d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1</m:t>
                        </m:r>
                      </m:e>
                    </m:d>
                    <m:r>
                      <a:rPr lang="en-GB" i="1">
                        <a:latin typeface="Cambria Math" panose="02040503050406030204" pitchFamily="18" charset="0"/>
                      </a:rPr>
                      <m:t>=1</m:t>
                    </m:r>
                  </m:oMath>
                </a14:m>
                <a:r>
                  <a:rPr lang="en-GB" dirty="0"/>
                  <a:t/>
                </a:r>
                <a:br>
                  <a:rPr lang="en-GB" dirty="0"/>
                </a:br>
                <a:r>
                  <a:rPr lang="en-GB" dirty="0"/>
                  <a:t>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𝐺</m:t>
                        </m:r>
                      </m:e>
                      <m:sub>
                        <m:r>
                          <a:rPr lang="en-GB" i="1">
                            <a:latin typeface="Cambria Math" panose="02040503050406030204" pitchFamily="18" charset="0"/>
                          </a:rPr>
                          <m:t>𝑋</m:t>
                        </m:r>
                      </m:sub>
                    </m:sSub>
                    <m:d>
                      <m:d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  <m:r>
                      <a:rPr lang="en-GB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𝐸</m:t>
                    </m:r>
                    <m:d>
                      <m:d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  <m:sup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𝑋</m:t>
                            </m:r>
                          </m:sup>
                        </m:sSup>
                      </m:e>
                    </m:d>
                  </m:oMath>
                </a14:m>
                <a:r>
                  <a:rPr lang="en-GB" dirty="0"/>
                  <a:t> </a:t>
                </a:r>
              </a:p>
            </p:txBody>
          </p:sp>
        </mc:Choice>
        <mc:Fallback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3012A6ED-4D40-405A-A45E-5C0D8081437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82555" y="5833840"/>
                <a:ext cx="2004020" cy="646331"/>
              </a:xfrm>
              <a:prstGeom prst="rect">
                <a:avLst/>
              </a:prstGeom>
              <a:blipFill>
                <a:blip r:embed="rId5"/>
                <a:stretch>
                  <a:fillRect l="-2417" t="-555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TextBox 11">
            <a:extLst>
              <a:ext uri="{FF2B5EF4-FFF2-40B4-BE49-F238E27FC236}">
                <a16:creationId xmlns:a16="http://schemas.microsoft.com/office/drawing/2014/main" id="{B412D150-D2CC-4181-9F4E-3FCA0AAEB54D}"/>
              </a:ext>
            </a:extLst>
          </p:cNvPr>
          <p:cNvSpPr txBox="1"/>
          <p:nvPr/>
        </p:nvSpPr>
        <p:spPr>
          <a:xfrm>
            <a:off x="7752184" y="5833840"/>
            <a:ext cx="256339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/>
              <a:t>You’re implicitly using this one when you form a polynomial with the outcomes as the powers and the probabilities as the coefficients.</a:t>
            </a:r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A2AB4A35-83E7-4A3E-992E-65D1CEB9867E}"/>
              </a:ext>
            </a:extLst>
          </p:cNvPr>
          <p:cNvCxnSpPr>
            <a:stCxn id="12" idx="1"/>
          </p:cNvCxnSpPr>
          <p:nvPr/>
        </p:nvCxnSpPr>
        <p:spPr>
          <a:xfrm flipH="1">
            <a:off x="7134225" y="6249339"/>
            <a:ext cx="617958" cy="6573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77665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  <p:bldP spid="1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AE229057-CFA9-4D13-9B9C-A7A8B7964816}"/>
              </a:ext>
            </a:extLst>
          </p:cNvPr>
          <p:cNvGrpSpPr/>
          <p:nvPr/>
        </p:nvGrpSpPr>
        <p:grpSpPr>
          <a:xfrm>
            <a:off x="1524000" y="1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EC9FEDDF-36A2-4F07-8A27-9B06B3BC478B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Examples</a:t>
              </a:r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14732CF4-E1C1-4D5F-B55E-3AAD2988FA9B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CBCC49F7-95B4-4855-BCFD-3A8C278BBD8C}"/>
                  </a:ext>
                </a:extLst>
              </p:cNvPr>
              <p:cNvSpPr txBox="1"/>
              <p:nvPr/>
            </p:nvSpPr>
            <p:spPr>
              <a:xfrm>
                <a:off x="1847528" y="836713"/>
                <a:ext cx="4464496" cy="1323439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/>
                  <a:t>[Textbook]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𝑋</m:t>
                    </m:r>
                  </m:oMath>
                </a14:m>
                <a:r>
                  <a:rPr lang="en-GB" sz="1600" dirty="0"/>
                  <a:t> is the discrete random variable that denotes the absolute difference of the scores where two fair dice are thrown. Construct the probability distribution of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𝑋</m:t>
                    </m:r>
                  </m:oMath>
                </a14:m>
                <a:r>
                  <a:rPr lang="en-GB" sz="1600" dirty="0"/>
                  <a:t> ad write down the probability generating function.</a:t>
                </a:r>
              </a:p>
            </p:txBody>
          </p:sp>
        </mc:Choice>
        <mc:Fallback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CBCC49F7-95B4-4855-BCFD-3A8C278BBD8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47528" y="836713"/>
                <a:ext cx="4464496" cy="1323439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6A85C371-CDC4-439E-A964-02B053AB2C54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2711625" y="2362200"/>
          <a:ext cx="2191385" cy="2133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13055">
                  <a:extLst>
                    <a:ext uri="{9D8B030D-6E8A-4147-A177-3AD203B41FA5}">
                      <a16:colId xmlns:a16="http://schemas.microsoft.com/office/drawing/2014/main" val="95174636"/>
                    </a:ext>
                  </a:extLst>
                </a:gridCol>
                <a:gridCol w="313055">
                  <a:extLst>
                    <a:ext uri="{9D8B030D-6E8A-4147-A177-3AD203B41FA5}">
                      <a16:colId xmlns:a16="http://schemas.microsoft.com/office/drawing/2014/main" val="596334186"/>
                    </a:ext>
                  </a:extLst>
                </a:gridCol>
                <a:gridCol w="313055">
                  <a:extLst>
                    <a:ext uri="{9D8B030D-6E8A-4147-A177-3AD203B41FA5}">
                      <a16:colId xmlns:a16="http://schemas.microsoft.com/office/drawing/2014/main" val="1686143834"/>
                    </a:ext>
                  </a:extLst>
                </a:gridCol>
                <a:gridCol w="313055">
                  <a:extLst>
                    <a:ext uri="{9D8B030D-6E8A-4147-A177-3AD203B41FA5}">
                      <a16:colId xmlns:a16="http://schemas.microsoft.com/office/drawing/2014/main" val="423513395"/>
                    </a:ext>
                  </a:extLst>
                </a:gridCol>
                <a:gridCol w="313055">
                  <a:extLst>
                    <a:ext uri="{9D8B030D-6E8A-4147-A177-3AD203B41FA5}">
                      <a16:colId xmlns:a16="http://schemas.microsoft.com/office/drawing/2014/main" val="855007444"/>
                    </a:ext>
                  </a:extLst>
                </a:gridCol>
                <a:gridCol w="313055">
                  <a:extLst>
                    <a:ext uri="{9D8B030D-6E8A-4147-A177-3AD203B41FA5}">
                      <a16:colId xmlns:a16="http://schemas.microsoft.com/office/drawing/2014/main" val="1025891018"/>
                    </a:ext>
                  </a:extLst>
                </a:gridCol>
                <a:gridCol w="313055">
                  <a:extLst>
                    <a:ext uri="{9D8B030D-6E8A-4147-A177-3AD203B41FA5}">
                      <a16:colId xmlns:a16="http://schemas.microsoft.com/office/drawing/2014/main" val="1573808416"/>
                    </a:ext>
                  </a:extLst>
                </a:gridCol>
              </a:tblGrid>
              <a:tr h="169463">
                <a:tc>
                  <a:txBody>
                    <a:bodyPr/>
                    <a:lstStyle/>
                    <a:p>
                      <a:endParaRPr lang="en-GB" sz="1400" b="1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b="1" dirty="0"/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b="1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b="1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b="1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b="1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b="1" dirty="0"/>
                        <a:t>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44951390"/>
                  </a:ext>
                </a:extLst>
              </a:tr>
              <a:tr h="152695">
                <a:tc>
                  <a:txBody>
                    <a:bodyPr/>
                    <a:lstStyle/>
                    <a:p>
                      <a:r>
                        <a:rPr lang="en-GB" sz="1400" b="1" dirty="0"/>
                        <a:t>1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/>
                        <a:t>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0817783"/>
                  </a:ext>
                </a:extLst>
              </a:tr>
              <a:tr h="135927">
                <a:tc>
                  <a:txBody>
                    <a:bodyPr/>
                    <a:lstStyle/>
                    <a:p>
                      <a:r>
                        <a:rPr lang="en-GB" sz="1400" b="1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/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95681709"/>
                  </a:ext>
                </a:extLst>
              </a:tr>
              <a:tr h="119159">
                <a:tc>
                  <a:txBody>
                    <a:bodyPr/>
                    <a:lstStyle/>
                    <a:p>
                      <a:r>
                        <a:rPr lang="en-GB" sz="1400" b="1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/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14937439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GB" sz="1400" b="1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/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4196299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GB" sz="1400" b="1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8007685"/>
                  </a:ext>
                </a:extLst>
              </a:tr>
              <a:tr h="140863">
                <a:tc>
                  <a:txBody>
                    <a:bodyPr/>
                    <a:lstStyle/>
                    <a:p>
                      <a:r>
                        <a:rPr lang="en-GB" sz="1400" b="1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58896069"/>
                  </a:ext>
                </a:extLst>
              </a:tr>
            </a:tbl>
          </a:graphicData>
        </a:graphic>
      </p:graphicFrame>
      <p:sp>
        <p:nvSpPr>
          <p:cNvPr id="8" name="Arrow: Right 7">
            <a:extLst>
              <a:ext uri="{FF2B5EF4-FFF2-40B4-BE49-F238E27FC236}">
                <a16:creationId xmlns:a16="http://schemas.microsoft.com/office/drawing/2014/main" id="{FBD8C088-11F4-4AAC-834C-A603E58EAEFA}"/>
              </a:ext>
            </a:extLst>
          </p:cNvPr>
          <p:cNvSpPr/>
          <p:nvPr/>
        </p:nvSpPr>
        <p:spPr>
          <a:xfrm rot="5400000">
            <a:off x="3460441" y="4593916"/>
            <a:ext cx="296255" cy="269515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9" name="Table 8">
                <a:extLst>
                  <a:ext uri="{FF2B5EF4-FFF2-40B4-BE49-F238E27FC236}">
                    <a16:creationId xmlns:a16="http://schemas.microsoft.com/office/drawing/2014/main" id="{9B41D057-1F12-4E99-8413-503981747722}"/>
                  </a:ext>
                </a:extLst>
              </p:cNvPr>
              <p:cNvGraphicFramePr>
                <a:graphicFrameLocks noGrp="1"/>
              </p:cNvGraphicFramePr>
              <p:nvPr>
                <p:extLst/>
              </p:nvPr>
            </p:nvGraphicFramePr>
            <p:xfrm>
              <a:off x="2213276" y="4931035"/>
              <a:ext cx="2779400" cy="797052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592177">
                      <a:extLst>
                        <a:ext uri="{9D8B030D-6E8A-4147-A177-3AD203B41FA5}">
                          <a16:colId xmlns:a16="http://schemas.microsoft.com/office/drawing/2014/main" val="2707340979"/>
                        </a:ext>
                      </a:extLst>
                    </a:gridCol>
                    <a:gridCol w="353561">
                      <a:extLst>
                        <a:ext uri="{9D8B030D-6E8A-4147-A177-3AD203B41FA5}">
                          <a16:colId xmlns:a16="http://schemas.microsoft.com/office/drawing/2014/main" val="2220826523"/>
                        </a:ext>
                      </a:extLst>
                    </a:gridCol>
                    <a:gridCol w="419418">
                      <a:extLst>
                        <a:ext uri="{9D8B030D-6E8A-4147-A177-3AD203B41FA5}">
                          <a16:colId xmlns:a16="http://schemas.microsoft.com/office/drawing/2014/main" val="1485562352"/>
                        </a:ext>
                      </a:extLst>
                    </a:gridCol>
                    <a:gridCol w="353561">
                      <a:extLst>
                        <a:ext uri="{9D8B030D-6E8A-4147-A177-3AD203B41FA5}">
                          <a16:colId xmlns:a16="http://schemas.microsoft.com/office/drawing/2014/main" val="1942261183"/>
                        </a:ext>
                      </a:extLst>
                    </a:gridCol>
                    <a:gridCol w="353561">
                      <a:extLst>
                        <a:ext uri="{9D8B030D-6E8A-4147-A177-3AD203B41FA5}">
                          <a16:colId xmlns:a16="http://schemas.microsoft.com/office/drawing/2014/main" val="480543092"/>
                        </a:ext>
                      </a:extLst>
                    </a:gridCol>
                    <a:gridCol w="353561">
                      <a:extLst>
                        <a:ext uri="{9D8B030D-6E8A-4147-A177-3AD203B41FA5}">
                          <a16:colId xmlns:a16="http://schemas.microsoft.com/office/drawing/2014/main" val="1040946445"/>
                        </a:ext>
                      </a:extLst>
                    </a:gridCol>
                    <a:gridCol w="353561">
                      <a:extLst>
                        <a:ext uri="{9D8B030D-6E8A-4147-A177-3AD203B41FA5}">
                          <a16:colId xmlns:a16="http://schemas.microsoft.com/office/drawing/2014/main" val="1770021767"/>
                        </a:ext>
                      </a:extLst>
                    </a:gridCol>
                  </a:tblGrid>
                  <a:tr h="189444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400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oMath>
                            </m:oMathPara>
                          </a14:m>
                          <a:endParaRPr lang="en-GB" sz="1400" i="1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400" smtClean="0">
                                    <a:latin typeface="Cambria Math" panose="02040503050406030204" pitchFamily="18" charset="0"/>
                                  </a:rPr>
                                  <m:t>𝟎</m:t>
                                </m:r>
                              </m:oMath>
                            </m:oMathPara>
                          </a14:m>
                          <a:endParaRPr lang="en-GB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400" smtClean="0">
                                    <a:latin typeface="Cambria Math" panose="02040503050406030204" pitchFamily="18" charset="0"/>
                                  </a:rPr>
                                  <m:t>𝟏</m:t>
                                </m:r>
                              </m:oMath>
                            </m:oMathPara>
                          </a14:m>
                          <a:endParaRPr lang="en-GB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400" smtClean="0">
                                    <a:latin typeface="Cambria Math" panose="02040503050406030204" pitchFamily="18" charset="0"/>
                                  </a:rPr>
                                  <m:t>𝟐</m:t>
                                </m:r>
                              </m:oMath>
                            </m:oMathPara>
                          </a14:m>
                          <a:endParaRPr lang="en-GB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400" b="1" i="1" smtClean="0">
                                    <a:latin typeface="Cambria Math" panose="02040503050406030204" pitchFamily="18" charset="0"/>
                                  </a:rPr>
                                  <m:t>𝟑</m:t>
                                </m:r>
                              </m:oMath>
                            </m:oMathPara>
                          </a14:m>
                          <a:endParaRPr lang="en-GB" sz="1400" b="1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400" b="1" i="1" smtClean="0">
                                    <a:latin typeface="Cambria Math" panose="02040503050406030204" pitchFamily="18" charset="0"/>
                                  </a:rPr>
                                  <m:t>𝟒</m:t>
                                </m:r>
                              </m:oMath>
                            </m:oMathPara>
                          </a14:m>
                          <a:endParaRPr lang="en-GB" sz="1400" b="1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400" b="1" i="1" smtClean="0">
                                    <a:latin typeface="Cambria Math" panose="02040503050406030204" pitchFamily="18" charset="0"/>
                                  </a:rPr>
                                  <m:t>𝟓</m:t>
                                </m:r>
                              </m:oMath>
                            </m:oMathPara>
                          </a14:m>
                          <a:endParaRPr lang="en-GB" sz="1400" b="1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140846090"/>
                      </a:ext>
                    </a:extLst>
                  </a:tr>
                  <a:tr h="171289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400" b="0" i="1" smtClean="0">
                                    <a:latin typeface="Cambria Math" panose="02040503050406030204" pitchFamily="18" charset="0"/>
                                  </a:rPr>
                                  <m:t>𝑝</m:t>
                                </m:r>
                                <m:r>
                                  <a:rPr lang="en-GB" sz="1400" b="0" i="1" smtClean="0"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en-GB" sz="1400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GB" sz="1400" b="0" i="1" smtClean="0"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en-GB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GB" sz="1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GB" sz="1400" b="0" i="1" smtClean="0">
                                        <a:latin typeface="Cambria Math" panose="02040503050406030204" pitchFamily="18" charset="0"/>
                                      </a:rPr>
                                      <m:t>6</m:t>
                                    </m:r>
                                  </m:num>
                                  <m:den>
                                    <m:r>
                                      <a:rPr lang="en-GB" sz="1400" b="0" i="1" smtClean="0">
                                        <a:latin typeface="Cambria Math" panose="02040503050406030204" pitchFamily="18" charset="0"/>
                                      </a:rPr>
                                      <m:t>36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GB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GB" sz="1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GB" sz="1400" b="0" i="1" smtClean="0">
                                        <a:latin typeface="Cambria Math" panose="02040503050406030204" pitchFamily="18" charset="0"/>
                                      </a:rPr>
                                      <m:t>10</m:t>
                                    </m:r>
                                  </m:num>
                                  <m:den>
                                    <m:r>
                                      <a:rPr lang="en-GB" sz="1400" b="0" i="1" smtClean="0">
                                        <a:latin typeface="Cambria Math" panose="02040503050406030204" pitchFamily="18" charset="0"/>
                                      </a:rPr>
                                      <m:t>36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GB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GB" sz="1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GB" sz="1400" b="0" i="1" smtClean="0">
                                        <a:latin typeface="Cambria Math" panose="02040503050406030204" pitchFamily="18" charset="0"/>
                                      </a:rPr>
                                      <m:t>8</m:t>
                                    </m:r>
                                  </m:num>
                                  <m:den>
                                    <m:r>
                                      <a:rPr lang="en-GB" sz="1400" b="0" i="1" smtClean="0">
                                        <a:latin typeface="Cambria Math" panose="02040503050406030204" pitchFamily="18" charset="0"/>
                                      </a:rPr>
                                      <m:t>36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GB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GB" sz="1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GB" sz="1400" b="0" i="1" smtClean="0">
                                        <a:latin typeface="Cambria Math" panose="02040503050406030204" pitchFamily="18" charset="0"/>
                                      </a:rPr>
                                      <m:t>6</m:t>
                                    </m:r>
                                  </m:num>
                                  <m:den>
                                    <m:r>
                                      <a:rPr lang="en-GB" sz="1400" b="0" i="1" smtClean="0">
                                        <a:latin typeface="Cambria Math" panose="02040503050406030204" pitchFamily="18" charset="0"/>
                                      </a:rPr>
                                      <m:t>36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GB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GB" sz="1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GB" sz="1400" b="0" i="1" smtClean="0">
                                        <a:latin typeface="Cambria Math" panose="02040503050406030204" pitchFamily="18" charset="0"/>
                                      </a:rPr>
                                      <m:t>4</m:t>
                                    </m:r>
                                  </m:num>
                                  <m:den>
                                    <m:r>
                                      <a:rPr lang="en-GB" sz="1400" b="0" i="1" smtClean="0">
                                        <a:latin typeface="Cambria Math" panose="02040503050406030204" pitchFamily="18" charset="0"/>
                                      </a:rPr>
                                      <m:t>36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GB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GB" sz="1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GB" sz="1400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num>
                                  <m:den>
                                    <m:r>
                                      <a:rPr lang="en-GB" sz="1400" b="0" i="1" smtClean="0">
                                        <a:latin typeface="Cambria Math" panose="02040503050406030204" pitchFamily="18" charset="0"/>
                                      </a:rPr>
                                      <m:t>36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GB" sz="1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291999863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9" name="Table 8">
                <a:extLst>
                  <a:ext uri="{FF2B5EF4-FFF2-40B4-BE49-F238E27FC236}">
                    <a16:creationId xmlns:a16="http://schemas.microsoft.com/office/drawing/2014/main" id="{9B41D057-1F12-4E99-8413-503981747722}"/>
                  </a:ext>
                </a:extLst>
              </p:cNvPr>
              <p:cNvGraphicFramePr>
                <a:graphicFrameLocks noGrp="1"/>
              </p:cNvGraphicFramePr>
              <p:nvPr>
                <p:extLst/>
              </p:nvPr>
            </p:nvGraphicFramePr>
            <p:xfrm>
              <a:off x="2213276" y="4931035"/>
              <a:ext cx="2779400" cy="797052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592177">
                      <a:extLst>
                        <a:ext uri="{9D8B030D-6E8A-4147-A177-3AD203B41FA5}">
                          <a16:colId xmlns:a16="http://schemas.microsoft.com/office/drawing/2014/main" val="2707340979"/>
                        </a:ext>
                      </a:extLst>
                    </a:gridCol>
                    <a:gridCol w="353561">
                      <a:extLst>
                        <a:ext uri="{9D8B030D-6E8A-4147-A177-3AD203B41FA5}">
                          <a16:colId xmlns:a16="http://schemas.microsoft.com/office/drawing/2014/main" val="2220826523"/>
                        </a:ext>
                      </a:extLst>
                    </a:gridCol>
                    <a:gridCol w="419418">
                      <a:extLst>
                        <a:ext uri="{9D8B030D-6E8A-4147-A177-3AD203B41FA5}">
                          <a16:colId xmlns:a16="http://schemas.microsoft.com/office/drawing/2014/main" val="1485562352"/>
                        </a:ext>
                      </a:extLst>
                    </a:gridCol>
                    <a:gridCol w="353561">
                      <a:extLst>
                        <a:ext uri="{9D8B030D-6E8A-4147-A177-3AD203B41FA5}">
                          <a16:colId xmlns:a16="http://schemas.microsoft.com/office/drawing/2014/main" val="1942261183"/>
                        </a:ext>
                      </a:extLst>
                    </a:gridCol>
                    <a:gridCol w="353561">
                      <a:extLst>
                        <a:ext uri="{9D8B030D-6E8A-4147-A177-3AD203B41FA5}">
                          <a16:colId xmlns:a16="http://schemas.microsoft.com/office/drawing/2014/main" val="480543092"/>
                        </a:ext>
                      </a:extLst>
                    </a:gridCol>
                    <a:gridCol w="353561">
                      <a:extLst>
                        <a:ext uri="{9D8B030D-6E8A-4147-A177-3AD203B41FA5}">
                          <a16:colId xmlns:a16="http://schemas.microsoft.com/office/drawing/2014/main" val="1040946445"/>
                        </a:ext>
                      </a:extLst>
                    </a:gridCol>
                    <a:gridCol w="353561">
                      <a:extLst>
                        <a:ext uri="{9D8B030D-6E8A-4147-A177-3AD203B41FA5}">
                          <a16:colId xmlns:a16="http://schemas.microsoft.com/office/drawing/2014/main" val="1770021767"/>
                        </a:ext>
                      </a:extLst>
                    </a:gridCol>
                  </a:tblGrid>
                  <a:tr h="3048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1031" t="-2000" r="-373196" b="-168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166102" t="-2000" r="-513559" b="-168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230882" t="-2000" r="-345588" b="-168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381356" t="-2000" r="-298305" b="-168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489655" t="-2000" r="-203448" b="-168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589655" t="-2000" r="-103448" b="-168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689655" t="-2000" r="-3448" b="-16800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140846090"/>
                      </a:ext>
                    </a:extLst>
                  </a:tr>
                  <a:tr h="492252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1031" t="-62195" r="-373196" b="-243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166102" t="-62195" r="-513559" b="-243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230882" t="-62195" r="-345588" b="-243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381356" t="-62195" r="-298305" b="-243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489655" t="-62195" r="-203448" b="-243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589655" t="-62195" r="-103448" b="-243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689655" t="-62195" r="-3448" b="-243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291999863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10" name="Arrow: Right 9">
            <a:extLst>
              <a:ext uri="{FF2B5EF4-FFF2-40B4-BE49-F238E27FC236}">
                <a16:creationId xmlns:a16="http://schemas.microsoft.com/office/drawing/2014/main" id="{5A967D04-0CC8-4140-8174-D25180B1CE77}"/>
              </a:ext>
            </a:extLst>
          </p:cNvPr>
          <p:cNvSpPr/>
          <p:nvPr/>
        </p:nvSpPr>
        <p:spPr>
          <a:xfrm rot="5400000">
            <a:off x="3460441" y="5795707"/>
            <a:ext cx="296255" cy="269515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5652EC12-71CA-48B5-9F22-1061898B3DB4}"/>
                  </a:ext>
                </a:extLst>
              </p:cNvPr>
              <p:cNvSpPr txBox="1"/>
              <p:nvPr/>
            </p:nvSpPr>
            <p:spPr>
              <a:xfrm>
                <a:off x="1767508" y="6091292"/>
                <a:ext cx="4137992" cy="55996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𝐺</m:t>
                          </m:r>
                        </m:e>
                        <m:sub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𝑋</m:t>
                          </m:r>
                        </m:sub>
                      </m:sSub>
                      <m:d>
                        <m:d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en-GB" sz="16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  <m:r>
                        <a:rPr lang="en-GB" sz="1600" i="1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18</m:t>
                          </m:r>
                        </m:den>
                      </m:f>
                      <m:r>
                        <a:rPr lang="en-GB" sz="1600" i="1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9</m:t>
                          </m:r>
                        </m:den>
                      </m:f>
                      <m:sSup>
                        <m:sSup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p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1600" i="1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  <m:sSup>
                        <m:sSup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p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GB" sz="1600" i="1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9</m:t>
                          </m:r>
                        </m:den>
                      </m:f>
                      <m:sSup>
                        <m:sSup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p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  <m:r>
                        <a:rPr lang="en-GB" sz="1600" i="1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18</m:t>
                          </m:r>
                        </m:den>
                      </m:f>
                      <m:sSup>
                        <m:sSup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p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5</m:t>
                          </m:r>
                        </m:sup>
                      </m:sSup>
                    </m:oMath>
                  </m:oMathPara>
                </a14:m>
                <a:endParaRPr lang="en-GB" dirty="0"/>
              </a:p>
            </p:txBody>
          </p:sp>
        </mc:Choice>
        <mc:Fallback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5652EC12-71CA-48B5-9F22-1061898B3DB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67508" y="6091292"/>
                <a:ext cx="4137992" cy="55996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Rectangle 17">
            <a:extLst>
              <a:ext uri="{FF2B5EF4-FFF2-40B4-BE49-F238E27FC236}">
                <a16:creationId xmlns:a16="http://schemas.microsoft.com/office/drawing/2014/main" id="{5DBC1522-14EE-424B-AD2D-CF99A41F60F2}"/>
              </a:ext>
            </a:extLst>
          </p:cNvPr>
          <p:cNvSpPr/>
          <p:nvPr/>
        </p:nvSpPr>
        <p:spPr>
          <a:xfrm>
            <a:off x="1847529" y="2181653"/>
            <a:ext cx="4438974" cy="4469599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2800" dirty="0"/>
              <a:t>? </a:t>
            </a:r>
          </a:p>
        </p:txBody>
      </p:sp>
    </p:spTree>
    <p:extLst>
      <p:ext uri="{BB962C8B-B14F-4D97-AF65-F5344CB8AC3E}">
        <p14:creationId xmlns:p14="http://schemas.microsoft.com/office/powerpoint/2010/main" val="13248215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</p:childTnLst>
        </p:cTn>
      </p:par>
    </p:tnLst>
    <p:bldLst>
      <p:bldP spid="1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1524000" y="1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Exercise 7A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1919536" y="725841"/>
            <a:ext cx="79208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Pearson Further Statistics 1</a:t>
            </a:r>
          </a:p>
          <a:p>
            <a:r>
              <a:rPr lang="en-GB" sz="2400" dirty="0"/>
              <a:t>Pages 130-131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1524000" y="1739717"/>
            <a:ext cx="91440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5FFC1CE0-04BD-D64E-A49E-528424B9C522}"/>
              </a:ext>
            </a:extLst>
          </p:cNvPr>
          <p:cNvSpPr txBox="1"/>
          <p:nvPr/>
        </p:nvSpPr>
        <p:spPr>
          <a:xfrm>
            <a:off x="2135560" y="2682537"/>
            <a:ext cx="6336704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Complete before the lesson		Q1-2</a:t>
            </a:r>
          </a:p>
          <a:p>
            <a:endParaRPr lang="en-US" sz="2400" dirty="0"/>
          </a:p>
          <a:p>
            <a:r>
              <a:rPr lang="en-US" sz="2400" dirty="0"/>
              <a:t>In Class:			</a:t>
            </a:r>
          </a:p>
          <a:p>
            <a:r>
              <a:rPr lang="en-US" sz="2400" dirty="0">
                <a:solidFill>
                  <a:srgbClr val="00B050"/>
                </a:solidFill>
              </a:rPr>
              <a:t>Green</a:t>
            </a:r>
            <a:r>
              <a:rPr lang="en-US" sz="2400" dirty="0"/>
              <a:t>					</a:t>
            </a:r>
            <a:r>
              <a:rPr lang="en-US" sz="2400" dirty="0"/>
              <a:t>Q3-5</a:t>
            </a:r>
            <a:endParaRPr lang="en-US" sz="2400" dirty="0"/>
          </a:p>
          <a:p>
            <a:r>
              <a:rPr lang="en-US" sz="2400" dirty="0">
                <a:solidFill>
                  <a:schemeClr val="accent6"/>
                </a:solidFill>
              </a:rPr>
              <a:t>Amber</a:t>
            </a:r>
            <a:r>
              <a:rPr lang="en-US" sz="2400" dirty="0"/>
              <a:t> 					</a:t>
            </a:r>
            <a:r>
              <a:rPr lang="en-US" sz="2400" dirty="0"/>
              <a:t>Q6-8</a:t>
            </a:r>
            <a:endParaRPr lang="en-US" sz="2400" dirty="0"/>
          </a:p>
          <a:p>
            <a:r>
              <a:rPr lang="en-US" sz="2400" dirty="0">
                <a:solidFill>
                  <a:srgbClr val="FF0000"/>
                </a:solidFill>
              </a:rPr>
              <a:t>Red</a:t>
            </a:r>
            <a:r>
              <a:rPr lang="en-US" sz="2400" dirty="0"/>
              <a:t>					</a:t>
            </a:r>
            <a:r>
              <a:rPr lang="en-US" sz="2400" dirty="0"/>
              <a:t>Q9-11</a:t>
            </a:r>
            <a:endParaRPr lang="en-US" sz="24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7673359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437</Words>
  <Application>Microsoft Office PowerPoint</Application>
  <PresentationFormat>Widescreen</PresentationFormat>
  <Paragraphs>177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Calibri</vt:lpstr>
      <vt:lpstr>Calibri Light</vt:lpstr>
      <vt:lpstr>Cambria Math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Richard Lawton</dc:creator>
  <cp:lastModifiedBy>Richard Lawton</cp:lastModifiedBy>
  <cp:revision>2</cp:revision>
  <dcterms:created xsi:type="dcterms:W3CDTF">2019-08-06T16:32:53Z</dcterms:created>
  <dcterms:modified xsi:type="dcterms:W3CDTF">2020-08-08T06:19:20Z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2c1703a4-cc6f-4025-8438-815d9f7bd05c_Enabled">
    <vt:lpwstr>True</vt:lpwstr>
  </property>
  <property fmtid="{D5CDD505-2E9C-101B-9397-08002B2CF9AE}" pid="3" name="MSIP_Label_2c1703a4-cc6f-4025-8438-815d9f7bd05c_SiteId">
    <vt:lpwstr>d2b3a7dc-d57e-417f-90ad-149b872e9aa1</vt:lpwstr>
  </property>
  <property fmtid="{D5CDD505-2E9C-101B-9397-08002B2CF9AE}" pid="4" name="MSIP_Label_2c1703a4-cc6f-4025-8438-815d9f7bd05c_Owner">
    <vt:lpwstr>r.lawton_jcd@gemsedu.com</vt:lpwstr>
  </property>
  <property fmtid="{D5CDD505-2E9C-101B-9397-08002B2CF9AE}" pid="5" name="MSIP_Label_2c1703a4-cc6f-4025-8438-815d9f7bd05c_SetDate">
    <vt:lpwstr>2020-08-08T06:19:18.0929655Z</vt:lpwstr>
  </property>
  <property fmtid="{D5CDD505-2E9C-101B-9397-08002B2CF9AE}" pid="6" name="MSIP_Label_2c1703a4-cc6f-4025-8438-815d9f7bd05c_Name">
    <vt:lpwstr>Internal</vt:lpwstr>
  </property>
  <property fmtid="{D5CDD505-2E9C-101B-9397-08002B2CF9AE}" pid="7" name="MSIP_Label_2c1703a4-cc6f-4025-8438-815d9f7bd05c_Application">
    <vt:lpwstr>Microsoft Azure Information Protection</vt:lpwstr>
  </property>
  <property fmtid="{D5CDD505-2E9C-101B-9397-08002B2CF9AE}" pid="8" name="MSIP_Label_2c1703a4-cc6f-4025-8438-815d9f7bd05c_ActionId">
    <vt:lpwstr>3a8e186e-6731-4ade-bc46-484a6088ebe1</vt:lpwstr>
  </property>
  <property fmtid="{D5CDD505-2E9C-101B-9397-08002B2CF9AE}" pid="9" name="MSIP_Label_2c1703a4-cc6f-4025-8438-815d9f7bd05c_Extended_MSFT_Method">
    <vt:lpwstr>Automatic</vt:lpwstr>
  </property>
  <property fmtid="{D5CDD505-2E9C-101B-9397-08002B2CF9AE}" pid="10" name="Sensitivity">
    <vt:lpwstr>Internal</vt:lpwstr>
  </property>
</Properties>
</file>