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81" r:id="rId2"/>
    <p:sldId id="484" r:id="rId3"/>
    <p:sldId id="483" r:id="rId4"/>
    <p:sldId id="517" r:id="rId5"/>
    <p:sldId id="518" r:id="rId6"/>
    <p:sldId id="519" r:id="rId7"/>
    <p:sldId id="520" r:id="rId8"/>
    <p:sldId id="521" r:id="rId9"/>
    <p:sldId id="527" r:id="rId10"/>
    <p:sldId id="547" r:id="rId11"/>
    <p:sldId id="522" r:id="rId12"/>
    <p:sldId id="525" r:id="rId13"/>
    <p:sldId id="526" r:id="rId14"/>
    <p:sldId id="524" r:id="rId15"/>
    <p:sldId id="523" r:id="rId16"/>
    <p:sldId id="528" r:id="rId17"/>
    <p:sldId id="529" r:id="rId18"/>
    <p:sldId id="530" r:id="rId19"/>
    <p:sldId id="531" r:id="rId20"/>
    <p:sldId id="532" r:id="rId21"/>
    <p:sldId id="533" r:id="rId22"/>
    <p:sldId id="534" r:id="rId23"/>
    <p:sldId id="535" r:id="rId24"/>
    <p:sldId id="536" r:id="rId25"/>
    <p:sldId id="537" r:id="rId26"/>
    <p:sldId id="550" r:id="rId27"/>
    <p:sldId id="539" r:id="rId28"/>
    <p:sldId id="540" r:id="rId29"/>
    <p:sldId id="538" r:id="rId30"/>
    <p:sldId id="541" r:id="rId31"/>
    <p:sldId id="542" r:id="rId32"/>
    <p:sldId id="543" r:id="rId33"/>
    <p:sldId id="545" r:id="rId34"/>
    <p:sldId id="548" r:id="rId35"/>
    <p:sldId id="546" r:id="rId36"/>
    <p:sldId id="54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69" d="100"/>
          <a:sy n="69" d="100"/>
        </p:scale>
        <p:origin x="1184"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01/09/2019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01/09/2019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01/09/2019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image" Target="../media/image53.png"/><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1.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hyperlink" Target="http://www.drfrostmaths.com/rz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40.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0.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45.png"/><Relationship Id="rId9" Type="http://schemas.openxmlformats.org/officeDocument/2006/relationships/image" Target="../media/image115.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20.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1.png"/><Relationship Id="rId4" Type="http://schemas.openxmlformats.org/officeDocument/2006/relationships/image" Target="../media/image123.png"/></Relationships>
</file>

<file path=ppt/slides/_rels/slide2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28.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24.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29.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610.png"/></Relationships>
</file>

<file path=ppt/slides/_rels/slide30.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70.png"/><Relationship Id="rId17" Type="http://schemas.openxmlformats.org/officeDocument/2006/relationships/image" Target="../media/image175.png"/><Relationship Id="rId2" Type="http://schemas.openxmlformats.org/officeDocument/2006/relationships/image" Target="../media/image160.png"/><Relationship Id="rId16"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s>
</file>

<file path=ppt/slides/_rels/slide31.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3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84.png"/><Relationship Id="rId9" Type="http://schemas.openxmlformats.org/officeDocument/2006/relationships/image" Target="../media/image18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4 :: </a:t>
            </a:r>
            <a:r>
              <a:rPr lang="en-GB" dirty="0"/>
              <a:t>Graphs &amp; Transformations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equation yourself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73" y="802718"/>
            <a:ext cx="4464496" cy="191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384390" y="2805798"/>
                <a:ext cx="8208912" cy="184665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Figure 1 shows a sketch of the curve </a:t>
                </a:r>
                <a14:m>
                  <m:oMath xmlns:m="http://schemas.openxmlformats.org/officeDocument/2006/math">
                    <m:r>
                      <a:rPr lang="en-GB" sz="1600" i="1" dirty="0" smtClean="0">
                        <a:latin typeface="Cambria Math" panose="02040503050406030204" pitchFamily="18" charset="0"/>
                      </a:rPr>
                      <m:t>𝐶</m:t>
                    </m:r>
                  </m:oMath>
                </a14:m>
                <a:r>
                  <a:rPr lang="en-GB" sz="1600" dirty="0"/>
                  <a:t> with equation </a:t>
                </a:r>
                <a14:m>
                  <m:oMath xmlns:m="http://schemas.openxmlformats.org/officeDocument/2006/math">
                    <m:r>
                      <a:rPr lang="en-GB" sz="1600" i="1" dirty="0" smtClean="0">
                        <a:latin typeface="Cambria Math" panose="02040503050406030204" pitchFamily="18" charset="0"/>
                      </a:rPr>
                      <m:t>𝑦</m:t>
                    </m:r>
                    <m:r>
                      <a:rPr lang="en-GB" sz="1600" i="1" dirty="0" smtClean="0">
                        <a:latin typeface="Cambria Math" panose="02040503050406030204" pitchFamily="18" charset="0"/>
                      </a:rPr>
                      <m:t>=</m:t>
                    </m:r>
                    <m:r>
                      <a:rPr lang="en-GB" sz="1600" i="1" dirty="0" smtClean="0">
                        <a:latin typeface="Cambria Math" panose="02040503050406030204" pitchFamily="18" charset="0"/>
                      </a:rPr>
                      <m:t>𝑓</m:t>
                    </m:r>
                    <m:r>
                      <a:rPr lang="en-GB" sz="1600" i="1" dirty="0" smtClean="0">
                        <a:latin typeface="Cambria Math" panose="02040503050406030204" pitchFamily="18" charset="0"/>
                      </a:rPr>
                      <m:t>(</m:t>
                    </m:r>
                    <m:r>
                      <a:rPr lang="en-GB" sz="1600" i="1" dirty="0" smtClean="0">
                        <a:latin typeface="Cambria Math" panose="02040503050406030204" pitchFamily="18" charset="0"/>
                      </a:rPr>
                      <m:t>𝑥</m:t>
                    </m:r>
                    <m:r>
                      <a:rPr lang="en-GB" sz="1600" i="1" dirty="0" smtClean="0">
                        <a:latin typeface="Cambria Math" panose="02040503050406030204" pitchFamily="18" charset="0"/>
                      </a:rPr>
                      <m:t>)</m:t>
                    </m:r>
                  </m:oMath>
                </a14:m>
                <a:r>
                  <a:rPr lang="en-GB" sz="1600" dirty="0"/>
                  <a:t>.</a:t>
                </a:r>
              </a:p>
              <a:p>
                <a:r>
                  <a:rPr lang="en-GB" sz="1600" dirty="0"/>
                  <a:t>The curve </a:t>
                </a:r>
                <a14:m>
                  <m:oMath xmlns:m="http://schemas.openxmlformats.org/officeDocument/2006/math">
                    <m:r>
                      <a:rPr lang="en-GB" sz="1600" i="1" dirty="0" smtClean="0">
                        <a:latin typeface="Cambria Math" panose="02040503050406030204" pitchFamily="18" charset="0"/>
                      </a:rPr>
                      <m:t>𝐶</m:t>
                    </m:r>
                  </m:oMath>
                </a14:m>
                <a:r>
                  <a:rPr lang="en-GB" sz="1600" dirty="0"/>
                  <a:t> passes through the point (–1, 0) and touches the </a:t>
                </a:r>
                <a14:m>
                  <m:oMath xmlns:m="http://schemas.openxmlformats.org/officeDocument/2006/math">
                    <m:r>
                      <a:rPr lang="en-GB" sz="1600" i="1" dirty="0" smtClean="0">
                        <a:latin typeface="Cambria Math" panose="02040503050406030204" pitchFamily="18" charset="0"/>
                      </a:rPr>
                      <m:t>𝑥</m:t>
                    </m:r>
                  </m:oMath>
                </a14:m>
                <a:r>
                  <a:rPr lang="en-GB" sz="1600" dirty="0"/>
                  <a:t>-axis at the point (2, 0).</a:t>
                </a:r>
              </a:p>
              <a:p>
                <a:r>
                  <a:rPr lang="en-GB" sz="1600" dirty="0"/>
                  <a:t>The curve </a:t>
                </a:r>
                <a14:m>
                  <m:oMath xmlns:m="http://schemas.openxmlformats.org/officeDocument/2006/math">
                    <m:r>
                      <a:rPr lang="en-GB" sz="1600" i="1" dirty="0" smtClean="0">
                        <a:latin typeface="Cambria Math" panose="02040503050406030204" pitchFamily="18" charset="0"/>
                      </a:rPr>
                      <m:t>𝐶</m:t>
                    </m:r>
                  </m:oMath>
                </a14:m>
                <a:r>
                  <a:rPr lang="en-GB" sz="1600" dirty="0"/>
                  <a:t> has a maximum at the point (0, 4).</a:t>
                </a:r>
              </a:p>
              <a:p>
                <a:r>
                  <a:rPr lang="en-GB" sz="1600" dirty="0"/>
                  <a:t>The equation of the curve </a:t>
                </a:r>
                <a14:m>
                  <m:oMath xmlns:m="http://schemas.openxmlformats.org/officeDocument/2006/math">
                    <m:r>
                      <a:rPr lang="en-GB" sz="1600" i="1" dirty="0" smtClean="0">
                        <a:latin typeface="Cambria Math" panose="02040503050406030204" pitchFamily="18" charset="0"/>
                      </a:rPr>
                      <m:t>𝐶</m:t>
                    </m:r>
                  </m:oMath>
                </a14:m>
                <a:r>
                  <a:rPr lang="en-GB" sz="1600" dirty="0"/>
                  <a:t> can be written in the form.</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Para>
                </a14:m>
                <a:endParaRPr lang="en-GB" sz="1600" dirty="0"/>
              </a:p>
              <a:p>
                <a:r>
                  <a:rPr lang="en-GB" sz="1600" dirty="0"/>
                  <a:t>where </a:t>
                </a:r>
                <a14:m>
                  <m:oMath xmlns:m="http://schemas.openxmlformats.org/officeDocument/2006/math">
                    <m:r>
                      <a:rPr lang="en-GB" sz="1600" i="1" dirty="0" smtClean="0">
                        <a:latin typeface="Cambria Math" panose="02040503050406030204" pitchFamily="18" charset="0"/>
                      </a:rPr>
                      <m:t>𝑎</m:t>
                    </m:r>
                  </m:oMath>
                </a14:m>
                <a:r>
                  <a:rPr lang="en-GB" sz="1600" dirty="0"/>
                  <a:t>, </a:t>
                </a:r>
                <a14:m>
                  <m:oMath xmlns:m="http://schemas.openxmlformats.org/officeDocument/2006/math">
                    <m:r>
                      <a:rPr lang="en-GB" sz="1600" i="1" dirty="0" smtClean="0">
                        <a:latin typeface="Cambria Math" panose="02040503050406030204" pitchFamily="18" charset="0"/>
                      </a:rPr>
                      <m:t>𝑏</m:t>
                    </m:r>
                  </m:oMath>
                </a14:m>
                <a:r>
                  <a:rPr lang="en-GB" sz="1600" dirty="0"/>
                  <a:t> and </a:t>
                </a:r>
                <a14:m>
                  <m:oMath xmlns:m="http://schemas.openxmlformats.org/officeDocument/2006/math">
                    <m:r>
                      <a:rPr lang="en-GB" sz="1600" i="1" dirty="0" smtClean="0">
                        <a:latin typeface="Cambria Math" panose="02040503050406030204" pitchFamily="18" charset="0"/>
                      </a:rPr>
                      <m:t>𝑐</m:t>
                    </m:r>
                  </m:oMath>
                </a14:m>
                <a:r>
                  <a:rPr lang="en-GB" sz="1600" dirty="0"/>
                  <a:t> are integers.</a:t>
                </a:r>
              </a:p>
              <a:p>
                <a:r>
                  <a:rPr lang="en-GB" sz="1600" dirty="0"/>
                  <a:t>(a) Calculate the values of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384390" y="2805798"/>
                <a:ext cx="8208912" cy="184665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95536" y="836712"/>
            <a:ext cx="280831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2013(R) Q9</a:t>
            </a:r>
          </a:p>
        </p:txBody>
      </p:sp>
      <mc:AlternateContent xmlns:mc="http://schemas.openxmlformats.org/markup-compatibility/2006" xmlns:a14="http://schemas.microsoft.com/office/drawing/2010/main">
        <mc:Choice Requires="a14">
          <p:sp>
            <p:nvSpPr>
              <p:cNvPr id="8" name="TextBox 7"/>
              <p:cNvSpPr txBox="1"/>
              <p:nvPr/>
            </p:nvSpPr>
            <p:spPr>
              <a:xfrm>
                <a:off x="2091392" y="4755574"/>
                <a:ext cx="5040560" cy="2031325"/>
              </a:xfrm>
              <a:prstGeom prst="rect">
                <a:avLst/>
              </a:prstGeom>
              <a:noFill/>
            </p:spPr>
            <p:txBody>
              <a:bodyPr wrap="square" rtlCol="0">
                <a:spAutoFit/>
              </a:bodyPr>
              <a:lstStyle/>
              <a:p>
                <a:r>
                  <a:rPr lang="en-GB" dirty="0"/>
                  <a:t>If it crosses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a14:m>
                <a:r>
                  <a:rPr lang="en-GB" dirty="0"/>
                  <a:t> we must have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r>
                  <a:rPr lang="en-GB" dirty="0"/>
                  <a:t>If it touches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2,0</m:t>
                        </m:r>
                      </m:e>
                    </m:d>
                  </m:oMath>
                </a14:m>
                <a:r>
                  <a:rPr lang="en-GB" dirty="0"/>
                  <a:t> we must have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𝑏</m:t>
                      </m:r>
                      <m:r>
                        <a:rPr lang="en-GB" b="0" i="1" smtClean="0">
                          <a:latin typeface="Cambria Math" panose="02040503050406030204" pitchFamily="18" charset="0"/>
                        </a:rPr>
                        <m:t>=0, </m:t>
                      </m:r>
                      <m:r>
                        <a:rPr lang="en-GB" b="0" i="1" smtClean="0">
                          <a:latin typeface="Cambria Math" panose="02040503050406030204" pitchFamily="18" charset="0"/>
                        </a:rPr>
                        <m:t>𝑐</m:t>
                      </m:r>
                      <m:r>
                        <a:rPr lang="en-GB" b="0" i="1" smtClean="0">
                          <a:latin typeface="Cambria Math" panose="02040503050406030204" pitchFamily="18" charset="0"/>
                        </a:rPr>
                        <m:t>=4</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091392" y="4755574"/>
                <a:ext cx="5040560" cy="2031325"/>
              </a:xfrm>
              <a:prstGeom prst="rect">
                <a:avLst/>
              </a:prstGeom>
              <a:blipFill>
                <a:blip r:embed="rId4"/>
                <a:stretch>
                  <a:fillRect l="-967" t="-1502"/>
                </a:stretch>
              </a:blipFill>
            </p:spPr>
            <p:txBody>
              <a:bodyPr/>
              <a:lstStyle/>
              <a:p>
                <a:r>
                  <a:rPr lang="en-GB">
                    <a:noFill/>
                  </a:rPr>
                  <a:t> </a:t>
                </a:r>
              </a:p>
            </p:txBody>
          </p:sp>
        </mc:Fallback>
      </mc:AlternateContent>
      <p:sp>
        <p:nvSpPr>
          <p:cNvPr id="10" name="Rectangle 9"/>
          <p:cNvSpPr/>
          <p:nvPr/>
        </p:nvSpPr>
        <p:spPr>
          <a:xfrm>
            <a:off x="2064773" y="4737518"/>
            <a:ext cx="4805995" cy="2018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35143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6002" y="84585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86002" y="845853"/>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a:off x="737115" y="3077689"/>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1429612" y="2051084"/>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410339" y="3024020"/>
            <a:ext cx="415472" cy="369332"/>
          </a:xfrm>
          <a:prstGeom prst="rect">
            <a:avLst/>
          </a:prstGeom>
          <a:noFill/>
        </p:spPr>
        <p:txBody>
          <a:bodyPr wrap="square" rtlCol="0">
            <a:spAutoFit/>
          </a:bodyPr>
          <a:lstStyle/>
          <a:p>
            <a:r>
              <a:rPr lang="en-GB" dirty="0"/>
              <a:t>3</a:t>
            </a:r>
          </a:p>
        </p:txBody>
      </p:sp>
      <p:sp>
        <p:nvSpPr>
          <p:cNvPr id="10" name="Freeform: Shape 9"/>
          <p:cNvSpPr/>
          <p:nvPr/>
        </p:nvSpPr>
        <p:spPr>
          <a:xfrm flipV="1">
            <a:off x="1149978" y="2100117"/>
            <a:ext cx="1946813" cy="1655535"/>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82233 w 1781713"/>
              <a:gd name="connsiteY5" fmla="*/ 808074 h 1776144"/>
              <a:gd name="connsiteX6" fmla="*/ 1781713 w 1781713"/>
              <a:gd name="connsiteY6" fmla="*/ 1776144 h 1776144"/>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93119 w 1781713"/>
              <a:gd name="connsiteY5" fmla="*/ 764531 h 1776144"/>
              <a:gd name="connsiteX6" fmla="*/ 1781713 w 1781713"/>
              <a:gd name="connsiteY6" fmla="*/ 1776144 h 1776144"/>
              <a:gd name="connsiteX0" fmla="*/ 0 w 1946813"/>
              <a:gd name="connsiteY0" fmla="*/ 0 h 2240127"/>
              <a:gd name="connsiteX1" fmla="*/ 430914 w 1946813"/>
              <a:gd name="connsiteY1" fmla="*/ 1272057 h 2240127"/>
              <a:gd name="connsiteX2" fmla="*/ 771156 w 1946813"/>
              <a:gd name="connsiteY2" fmla="*/ 1707992 h 2240127"/>
              <a:gd name="connsiteX3" fmla="*/ 1111397 w 1946813"/>
              <a:gd name="connsiteY3" fmla="*/ 1240160 h 2240127"/>
              <a:gd name="connsiteX4" fmla="*/ 1355947 w 1946813"/>
              <a:gd name="connsiteY4" fmla="*/ 910550 h 2240127"/>
              <a:gd name="connsiteX5" fmla="*/ 1558219 w 1946813"/>
              <a:gd name="connsiteY5" fmla="*/ 1228514 h 2240127"/>
              <a:gd name="connsiteX6" fmla="*/ 1946813 w 1946813"/>
              <a:gd name="connsiteY6" fmla="*/ 2240127 h 224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813" h="2240127">
                <a:moveTo>
                  <a:pt x="0" y="0"/>
                </a:moveTo>
                <a:cubicBezTo>
                  <a:pt x="82402" y="300369"/>
                  <a:pt x="302388" y="987392"/>
                  <a:pt x="430914" y="1272057"/>
                </a:cubicBezTo>
                <a:cubicBezTo>
                  <a:pt x="559440" y="1556722"/>
                  <a:pt x="657742" y="1713308"/>
                  <a:pt x="771156" y="1707992"/>
                </a:cubicBezTo>
                <a:cubicBezTo>
                  <a:pt x="884570" y="1702676"/>
                  <a:pt x="1035197" y="1394332"/>
                  <a:pt x="1111397" y="1240160"/>
                </a:cubicBezTo>
                <a:cubicBezTo>
                  <a:pt x="1187597" y="1085988"/>
                  <a:pt x="1281477" y="912491"/>
                  <a:pt x="1355947" y="910550"/>
                </a:cubicBezTo>
                <a:cubicBezTo>
                  <a:pt x="1430417" y="908609"/>
                  <a:pt x="1459741" y="1006918"/>
                  <a:pt x="1558219" y="1228514"/>
                </a:cubicBezTo>
                <a:cubicBezTo>
                  <a:pt x="1656697" y="1450110"/>
                  <a:pt x="1905169" y="2066461"/>
                  <a:pt x="1946813" y="2240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1171076" y="17242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71076" y="1724258"/>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36331" y="294819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036331" y="2948194"/>
                <a:ext cx="415472" cy="276999"/>
              </a:xfrm>
              <a:prstGeom prst="rect">
                <a:avLst/>
              </a:prstGeom>
              <a:blipFill>
                <a:blip r:embed="rId4"/>
                <a:stretch>
                  <a:fillRect/>
                </a:stretch>
              </a:blipFill>
            </p:spPr>
            <p:txBody>
              <a:bodyPr/>
              <a:lstStyle/>
              <a:p>
                <a:r>
                  <a:rPr lang="en-GB">
                    <a:noFill/>
                  </a:rPr>
                  <a:t> </a:t>
                </a:r>
              </a:p>
            </p:txBody>
          </p:sp>
        </mc:Fallback>
      </mc:AlternateContent>
      <p:sp>
        <p:nvSpPr>
          <p:cNvPr id="14" name="Rectangle 13"/>
          <p:cNvSpPr/>
          <p:nvPr/>
        </p:nvSpPr>
        <p:spPr>
          <a:xfrm>
            <a:off x="736959" y="1699478"/>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5" name="TextBox 14"/>
              <p:cNvSpPr txBox="1"/>
              <p:nvPr/>
            </p:nvSpPr>
            <p:spPr>
              <a:xfrm>
                <a:off x="4809289" y="2733092"/>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i="1">
                          <a:latin typeface="Cambria Math"/>
                        </a:rPr>
                        <m:t>𝑦</m:t>
                      </m:r>
                      <m:r>
                        <a:rPr lang="en-GB" i="1">
                          <a:latin typeface="Cambria Math"/>
                        </a:rPr>
                        <m:t>=2</m:t>
                      </m:r>
                      <m:sSup>
                        <m:sSupPr>
                          <m:ctrlPr>
                            <a:rPr lang="en-GB" i="1">
                              <a:latin typeface="Cambria Math" panose="02040503050406030204" pitchFamily="18" charset="0"/>
                            </a:rPr>
                          </m:ctrlPr>
                        </m:sSupPr>
                        <m:e>
                          <m:r>
                            <a:rPr lang="en-GB" i="1">
                              <a:latin typeface="Cambria Math"/>
                            </a:rPr>
                            <m:t>𝑥</m:t>
                          </m:r>
                        </m:e>
                        <m:sup>
                          <m:r>
                            <a:rPr lang="en-GB" i="1">
                              <a:latin typeface="Cambria Math"/>
                            </a:rPr>
                            <m:t>2</m:t>
                          </m:r>
                        </m:sup>
                      </m:sSup>
                      <m:d>
                        <m:dPr>
                          <m:ctrlPr>
                            <a:rPr lang="en-GB" i="1">
                              <a:latin typeface="Cambria Math" panose="02040503050406030204" pitchFamily="18" charset="0"/>
                            </a:rPr>
                          </m:ctrlPr>
                        </m:dPr>
                        <m:e>
                          <m:r>
                            <a:rPr lang="en-GB" i="1">
                              <a:latin typeface="Cambria Math"/>
                            </a:rPr>
                            <m:t>𝑥</m:t>
                          </m:r>
                          <m:r>
                            <a:rPr lang="en-GB" i="1">
                              <a:latin typeface="Cambria Math"/>
                            </a:rPr>
                            <m:t>−1</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a:rPr>
                                <m:t>𝑥</m:t>
                              </m:r>
                              <m:r>
                                <a:rPr lang="en-GB" i="1">
                                  <a:latin typeface="Cambria Math"/>
                                </a:rPr>
                                <m:t>+1</m:t>
                              </m:r>
                            </m:e>
                          </m:d>
                        </m:e>
                        <m:sup>
                          <m:r>
                            <a:rPr lang="en-GB" i="1">
                              <a:latin typeface="Cambria Math"/>
                            </a:rPr>
                            <m:t>3</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809289" y="2733092"/>
                <a:ext cx="3274764" cy="64633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Rectangle 15"/>
          <p:cNvSpPr/>
          <p:nvPr/>
        </p:nvSpPr>
        <p:spPr>
          <a:xfrm>
            <a:off x="161051" y="845853"/>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7" name="Rectangle 16"/>
          <p:cNvSpPr/>
          <p:nvPr/>
        </p:nvSpPr>
        <p:spPr>
          <a:xfrm>
            <a:off x="4463072" y="2722459"/>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pic>
        <p:nvPicPr>
          <p:cNvPr id="19" name="Picture 2" descr="Graph Pl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879" y="3509380"/>
            <a:ext cx="3886607" cy="2400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506913" y="3944930"/>
            <a:ext cx="864096" cy="461665"/>
          </a:xfrm>
          <a:prstGeom prst="rect">
            <a:avLst/>
          </a:prstGeom>
          <a:noFill/>
        </p:spPr>
        <p:txBody>
          <a:bodyPr wrap="square" rtlCol="0">
            <a:spAutoFit/>
          </a:bodyPr>
          <a:lstStyle/>
          <a:p>
            <a:r>
              <a:rPr lang="en-GB" sz="1200" dirty="0"/>
              <a:t>Point of inflection</a:t>
            </a:r>
          </a:p>
        </p:txBody>
      </p:sp>
      <p:cxnSp>
        <p:nvCxnSpPr>
          <p:cNvPr id="22" name="Straight Arrow Connector 21"/>
          <p:cNvCxnSpPr/>
          <p:nvPr/>
        </p:nvCxnSpPr>
        <p:spPr>
          <a:xfrm flipH="1">
            <a:off x="5404197" y="4437326"/>
            <a:ext cx="360040" cy="449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667881" y="3920064"/>
                <a:ext cx="864096" cy="461665"/>
              </a:xfrm>
              <a:prstGeom prst="rect">
                <a:avLst/>
              </a:prstGeom>
              <a:noFill/>
            </p:spPr>
            <p:txBody>
              <a:bodyPr wrap="square" rtlCol="0">
                <a:spAutoFit/>
              </a:bodyPr>
              <a:lstStyle/>
              <a:p>
                <a:r>
                  <a:rPr lang="en-GB" sz="1200" b="1" dirty="0"/>
                  <a:t>Touches</a:t>
                </a:r>
              </a:p>
              <a:p>
                <a14:m>
                  <m:oMath xmlns:m="http://schemas.openxmlformats.org/officeDocument/2006/math">
                    <m:r>
                      <a:rPr lang="en-GB" sz="1200" b="0" i="1" smtClean="0">
                        <a:latin typeface="Cambria Math" panose="02040503050406030204" pitchFamily="18" charset="0"/>
                      </a:rPr>
                      <m:t>𝑥</m:t>
                    </m:r>
                  </m:oMath>
                </a14:m>
                <a:r>
                  <a:rPr lang="en-GB" sz="1200" dirty="0"/>
                  <a:t>-axis</a:t>
                </a:r>
              </a:p>
            </p:txBody>
          </p:sp>
        </mc:Choice>
        <mc:Fallback xmlns="">
          <p:sp>
            <p:nvSpPr>
              <p:cNvPr id="23" name="TextBox 22"/>
              <p:cNvSpPr txBox="1">
                <a:spLocks noRot="1" noChangeAspect="1" noMove="1" noResize="1" noEditPoints="1" noAdjustHandles="1" noChangeArrowheads="1" noChangeShapeType="1" noTextEdit="1"/>
              </p:cNvSpPr>
              <p:nvPr/>
            </p:nvSpPr>
            <p:spPr>
              <a:xfrm>
                <a:off x="6667881" y="3920064"/>
                <a:ext cx="864096" cy="461665"/>
              </a:xfrm>
              <a:prstGeom prst="rect">
                <a:avLst/>
              </a:prstGeom>
              <a:blipFill>
                <a:blip r:embed="rId7"/>
                <a:stretch>
                  <a:fillRect l="-704" b="-9211"/>
                </a:stretch>
              </a:blipFill>
            </p:spPr>
            <p:txBody>
              <a:bodyPr/>
              <a:lstStyle/>
              <a:p>
                <a:r>
                  <a:rPr lang="en-GB">
                    <a:noFill/>
                  </a:rPr>
                  <a:t> </a:t>
                </a:r>
              </a:p>
            </p:txBody>
          </p:sp>
        </mc:Fallback>
      </mc:AlternateContent>
      <p:cxnSp>
        <p:nvCxnSpPr>
          <p:cNvPr id="24" name="Straight Arrow Connector 23"/>
          <p:cNvCxnSpPr/>
          <p:nvPr/>
        </p:nvCxnSpPr>
        <p:spPr>
          <a:xfrm flipH="1">
            <a:off x="6371113" y="4313940"/>
            <a:ext cx="338694" cy="589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669663" y="3877534"/>
                <a:ext cx="864096" cy="461665"/>
              </a:xfrm>
              <a:prstGeom prst="rect">
                <a:avLst/>
              </a:prstGeom>
              <a:noFill/>
            </p:spPr>
            <p:txBody>
              <a:bodyPr wrap="square" rtlCol="0">
                <a:spAutoFit/>
              </a:bodyPr>
              <a:lstStyle/>
              <a:p>
                <a:r>
                  <a:rPr lang="en-GB" sz="1200" b="1" dirty="0"/>
                  <a:t>Crosses</a:t>
                </a:r>
              </a:p>
              <a:p>
                <a14:m>
                  <m:oMath xmlns:m="http://schemas.openxmlformats.org/officeDocument/2006/math">
                    <m:r>
                      <a:rPr lang="en-GB" sz="1200" b="0" i="1" smtClean="0">
                        <a:latin typeface="Cambria Math" panose="02040503050406030204" pitchFamily="18" charset="0"/>
                      </a:rPr>
                      <m:t>𝑥</m:t>
                    </m:r>
                  </m:oMath>
                </a14:m>
                <a:r>
                  <a:rPr lang="en-GB" sz="1200" dirty="0"/>
                  <a:t>-axis</a:t>
                </a:r>
              </a:p>
            </p:txBody>
          </p:sp>
        </mc:Choice>
        <mc:Fallback xmlns="">
          <p:sp>
            <p:nvSpPr>
              <p:cNvPr id="26" name="TextBox 25"/>
              <p:cNvSpPr txBox="1">
                <a:spLocks noRot="1" noChangeAspect="1" noMove="1" noResize="1" noEditPoints="1" noAdjustHandles="1" noChangeArrowheads="1" noChangeShapeType="1" noTextEdit="1"/>
              </p:cNvSpPr>
              <p:nvPr/>
            </p:nvSpPr>
            <p:spPr>
              <a:xfrm>
                <a:off x="7669663" y="3877534"/>
                <a:ext cx="864096" cy="461665"/>
              </a:xfrm>
              <a:prstGeom prst="rect">
                <a:avLst/>
              </a:prstGeom>
              <a:blipFill>
                <a:blip r:embed="rId8"/>
                <a:stretch>
                  <a:fillRect b="-9211"/>
                </a:stretch>
              </a:blipFill>
            </p:spPr>
            <p:txBody>
              <a:bodyPr/>
              <a:lstStyle/>
              <a:p>
                <a:r>
                  <a:rPr lang="en-GB">
                    <a:noFill/>
                  </a:rPr>
                  <a:t> </a:t>
                </a:r>
              </a:p>
            </p:txBody>
          </p:sp>
        </mc:Fallback>
      </mc:AlternateContent>
      <p:cxnSp>
        <p:nvCxnSpPr>
          <p:cNvPr id="27" name="Straight Arrow Connector 26"/>
          <p:cNvCxnSpPr/>
          <p:nvPr/>
        </p:nvCxnSpPr>
        <p:spPr>
          <a:xfrm flipH="1">
            <a:off x="7393990" y="4352266"/>
            <a:ext cx="338694" cy="589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4295870" y="3426039"/>
            <a:ext cx="4210177" cy="2475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4374935" y="5942111"/>
            <a:ext cx="4583807" cy="861774"/>
          </a:xfrm>
          <a:prstGeom prst="rect">
            <a:avLst/>
          </a:prstGeom>
          <a:noFill/>
        </p:spPr>
        <p:txBody>
          <a:bodyPr wrap="square" rtlCol="0">
            <a:spAutoFit/>
          </a:bodyPr>
          <a:lstStyle/>
          <a:p>
            <a:r>
              <a:rPr lang="en-GB" sz="1400" dirty="0"/>
              <a:t>(I took this question from my Riemann Zeta Club materials:</a:t>
            </a:r>
          </a:p>
          <a:p>
            <a:r>
              <a:rPr lang="en-GB" sz="1400" dirty="0">
                <a:hlinkClick r:id="rId9"/>
              </a:rPr>
              <a:t>www.drfrostmaths.com/rzc</a:t>
            </a:r>
            <a:r>
              <a:rPr lang="en-GB" sz="1400" dirty="0"/>
              <a:t> )</a:t>
            </a:r>
          </a:p>
          <a:p>
            <a:endParaRPr lang="en-GB" sz="1400" dirty="0"/>
          </a:p>
          <a:p>
            <a:r>
              <a:rPr lang="en-GB" sz="800" dirty="0"/>
              <a:t>[end shameless plug]</a:t>
            </a:r>
          </a:p>
        </p:txBody>
      </p:sp>
      <mc:AlternateContent xmlns:mc="http://schemas.openxmlformats.org/markup-compatibility/2006" xmlns:a14="http://schemas.microsoft.com/office/drawing/2010/main">
        <mc:Choice Requires="a14">
          <p:sp>
            <p:nvSpPr>
              <p:cNvPr id="30" name="TextBox 29"/>
              <p:cNvSpPr txBox="1"/>
              <p:nvPr/>
            </p:nvSpPr>
            <p:spPr>
              <a:xfrm>
                <a:off x="477453" y="4410058"/>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3</m:t>
                          </m:r>
                        </m:sup>
                      </m:sSup>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477453" y="4410058"/>
                <a:ext cx="3274764" cy="64633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152502" y="4410058"/>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cxnSp>
        <p:nvCxnSpPr>
          <p:cNvPr id="32" name="Straight Arrow Connector 31"/>
          <p:cNvCxnSpPr/>
          <p:nvPr/>
        </p:nvCxnSpPr>
        <p:spPr>
          <a:xfrm flipV="1">
            <a:off x="989310" y="5990536"/>
            <a:ext cx="1971822" cy="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flipV="1">
            <a:off x="2004060" y="5379720"/>
            <a:ext cx="2128" cy="1281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714930" y="6060239"/>
            <a:ext cx="514705" cy="369332"/>
          </a:xfrm>
          <a:prstGeom prst="rect">
            <a:avLst/>
          </a:prstGeom>
          <a:noFill/>
        </p:spPr>
        <p:txBody>
          <a:bodyPr wrap="square" rtlCol="0">
            <a:spAutoFit/>
          </a:bodyPr>
          <a:lstStyle/>
          <a:p>
            <a:r>
              <a:rPr lang="en-GB" dirty="0"/>
              <a:t>-8</a:t>
            </a:r>
          </a:p>
        </p:txBody>
      </p:sp>
      <p:sp>
        <p:nvSpPr>
          <p:cNvPr id="35" name="TextBox 34"/>
          <p:cNvSpPr txBox="1"/>
          <p:nvPr/>
        </p:nvSpPr>
        <p:spPr>
          <a:xfrm>
            <a:off x="1358412" y="5931787"/>
            <a:ext cx="41547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36" name="TextBox 35"/>
              <p:cNvSpPr txBox="1"/>
              <p:nvPr/>
            </p:nvSpPr>
            <p:spPr>
              <a:xfrm>
                <a:off x="1813692" y="514764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1813692" y="5147645"/>
                <a:ext cx="415472"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838207" y="5825481"/>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838207" y="5825481"/>
                <a:ext cx="415472" cy="276999"/>
              </a:xfrm>
              <a:prstGeom prst="rect">
                <a:avLst/>
              </a:prstGeom>
              <a:blipFill>
                <a:blip r:embed="rId4"/>
                <a:stretch>
                  <a:fillRect/>
                </a:stretch>
              </a:blipFill>
            </p:spPr>
            <p:txBody>
              <a:bodyPr/>
              <a:lstStyle/>
              <a:p>
                <a:r>
                  <a:rPr lang="en-GB">
                    <a:noFill/>
                  </a:rPr>
                  <a:t> </a:t>
                </a:r>
              </a:p>
            </p:txBody>
          </p:sp>
        </mc:Fallback>
      </mc:AlternateContent>
      <p:sp>
        <p:nvSpPr>
          <p:cNvPr id="38" name="Freeform: Shape 37"/>
          <p:cNvSpPr/>
          <p:nvPr/>
        </p:nvSpPr>
        <p:spPr>
          <a:xfrm flipV="1">
            <a:off x="965805" y="5273040"/>
            <a:ext cx="1213515" cy="1440179"/>
          </a:xfrm>
          <a:custGeom>
            <a:avLst/>
            <a:gdLst>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881743 w 1284514"/>
              <a:gd name="connsiteY4" fmla="*/ 979714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54" h="1959428">
                <a:moveTo>
                  <a:pt x="0" y="1959428"/>
                </a:moveTo>
                <a:cubicBezTo>
                  <a:pt x="36104" y="1861819"/>
                  <a:pt x="67128" y="1685471"/>
                  <a:pt x="145868" y="1534885"/>
                </a:cubicBezTo>
                <a:cubicBezTo>
                  <a:pt x="224608" y="1384299"/>
                  <a:pt x="379911" y="1148442"/>
                  <a:pt x="472440" y="1055914"/>
                </a:cubicBezTo>
                <a:cubicBezTo>
                  <a:pt x="564969" y="963386"/>
                  <a:pt x="613047" y="980621"/>
                  <a:pt x="701040" y="979714"/>
                </a:cubicBezTo>
                <a:cubicBezTo>
                  <a:pt x="789033" y="978807"/>
                  <a:pt x="895169" y="919843"/>
                  <a:pt x="962297" y="859971"/>
                </a:cubicBezTo>
                <a:cubicBezTo>
                  <a:pt x="1004706" y="805920"/>
                  <a:pt x="1060268" y="763813"/>
                  <a:pt x="1103811" y="620485"/>
                </a:cubicBezTo>
                <a:cubicBezTo>
                  <a:pt x="1147354" y="477156"/>
                  <a:pt x="1185454" y="238578"/>
                  <a:pt x="12235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25714" y="5239656"/>
            <a:ext cx="2946401" cy="1511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952655" y="758698"/>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44" name="Freeform: Shape 43"/>
          <p:cNvSpPr/>
          <p:nvPr/>
        </p:nvSpPr>
        <p:spPr>
          <a:xfrm>
            <a:off x="4210494" y="808075"/>
            <a:ext cx="1116418" cy="744279"/>
          </a:xfrm>
          <a:custGeom>
            <a:avLst/>
            <a:gdLst>
              <a:gd name="connsiteX0" fmla="*/ 0 w 1116418"/>
              <a:gd name="connsiteY0" fmla="*/ 744279 h 744279"/>
              <a:gd name="connsiteX1" fmla="*/ 372139 w 1116418"/>
              <a:gd name="connsiteY1" fmla="*/ 170121 h 744279"/>
              <a:gd name="connsiteX2" fmla="*/ 712381 w 1116418"/>
              <a:gd name="connsiteY2" fmla="*/ 489097 h 744279"/>
              <a:gd name="connsiteX3" fmla="*/ 1010093 w 1116418"/>
              <a:gd name="connsiteY3" fmla="*/ 244548 h 744279"/>
              <a:gd name="connsiteX4" fmla="*/ 1116418 w 1116418"/>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18" h="744279">
                <a:moveTo>
                  <a:pt x="0" y="744279"/>
                </a:moveTo>
                <a:cubicBezTo>
                  <a:pt x="126704" y="478465"/>
                  <a:pt x="253409" y="212651"/>
                  <a:pt x="372139" y="170121"/>
                </a:cubicBezTo>
                <a:cubicBezTo>
                  <a:pt x="490869" y="127591"/>
                  <a:pt x="606055" y="476693"/>
                  <a:pt x="712381" y="489097"/>
                </a:cubicBezTo>
                <a:cubicBezTo>
                  <a:pt x="818707" y="501501"/>
                  <a:pt x="942754" y="326064"/>
                  <a:pt x="1010093" y="244548"/>
                </a:cubicBezTo>
                <a:cubicBezTo>
                  <a:pt x="1077432" y="163032"/>
                  <a:pt x="1096925" y="81516"/>
                  <a:pt x="111641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5448760" y="657127"/>
                <a:ext cx="35357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curve has this shape, touches the </a:t>
                </a:r>
                <a14:m>
                  <m:oMath xmlns:m="http://schemas.openxmlformats.org/officeDocument/2006/math">
                    <m:r>
                      <a:rPr lang="en-GB" b="0" i="1" smtClean="0">
                        <a:latin typeface="Cambria Math" panose="02040503050406030204" pitchFamily="18" charset="0"/>
                      </a:rPr>
                      <m:t>𝑥</m:t>
                    </m:r>
                  </m:oMath>
                </a14:m>
                <a:r>
                  <a:rPr lang="en-GB" dirty="0"/>
                  <a:t> axis at 3 and crosses the </a:t>
                </a:r>
                <a14:m>
                  <m:oMath xmlns:m="http://schemas.openxmlformats.org/officeDocument/2006/math">
                    <m:r>
                      <a:rPr lang="en-GB" b="0" i="1" smtClean="0">
                        <a:latin typeface="Cambria Math" panose="02040503050406030204" pitchFamily="18" charset="0"/>
                      </a:rPr>
                      <m:t>𝑥</m:t>
                    </m:r>
                  </m:oMath>
                </a14:m>
                <a:r>
                  <a:rPr lang="en-GB" dirty="0"/>
                  <a:t> axis at -2. Give a suitable equation for this graph.</a:t>
                </a:r>
              </a:p>
            </p:txBody>
          </p:sp>
        </mc:Choice>
        <mc:Fallback xmlns="">
          <p:sp>
            <p:nvSpPr>
              <p:cNvPr id="45" name="TextBox 44"/>
              <p:cNvSpPr txBox="1">
                <a:spLocks noRot="1" noChangeAspect="1" noMove="1" noResize="1" noEditPoints="1" noAdjustHandles="1" noChangeArrowheads="1" noChangeShapeType="1" noTextEdit="1"/>
              </p:cNvSpPr>
              <p:nvPr/>
            </p:nvSpPr>
            <p:spPr>
              <a:xfrm>
                <a:off x="5448760" y="657127"/>
                <a:ext cx="3535751" cy="1200329"/>
              </a:xfrm>
              <a:prstGeom prst="rect">
                <a:avLst/>
              </a:prstGeom>
              <a:blipFill>
                <a:blip r:embed="rId1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48064" y="2067949"/>
                <a:ext cx="27363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5148064" y="2067949"/>
                <a:ext cx="2736304" cy="369332"/>
              </a:xfrm>
              <a:prstGeom prst="rect">
                <a:avLst/>
              </a:prstGeom>
              <a:blipFill>
                <a:blip r:embed="rId13"/>
                <a:stretch>
                  <a:fillRect b="-6557"/>
                </a:stretch>
              </a:blipFill>
            </p:spPr>
            <p:txBody>
              <a:bodyPr/>
              <a:lstStyle/>
              <a:p>
                <a:r>
                  <a:rPr lang="en-GB">
                    <a:noFill/>
                  </a:rPr>
                  <a:t> </a:t>
                </a:r>
              </a:p>
            </p:txBody>
          </p:sp>
        </mc:Fallback>
      </mc:AlternateContent>
      <p:sp>
        <p:nvSpPr>
          <p:cNvPr id="47" name="Rectangle 46"/>
          <p:cNvSpPr/>
          <p:nvPr/>
        </p:nvSpPr>
        <p:spPr>
          <a:xfrm>
            <a:off x="5426889" y="2011257"/>
            <a:ext cx="2345512" cy="466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58368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14" grpId="0" animBg="1"/>
      <p:bldP spid="28" grpId="0" animBg="1"/>
      <p:bldP spid="42"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30080" y="692696"/>
            <a:ext cx="4050408" cy="830997"/>
          </a:xfrm>
          <a:prstGeom prst="rect">
            <a:avLst/>
          </a:prstGeom>
          <a:noFill/>
        </p:spPr>
        <p:txBody>
          <a:bodyPr wrap="square" rtlCol="0">
            <a:spAutoFit/>
          </a:bodyPr>
          <a:lstStyle/>
          <a:p>
            <a:r>
              <a:rPr lang="en-GB" sz="2400" dirty="0"/>
              <a:t>Pearson Pure Mathematics Year </a:t>
            </a:r>
            <a:r>
              <a:rPr lang="en-GB" sz="2400" dirty="0" smtClean="0"/>
              <a:t>1/AS Pages </a:t>
            </a:r>
            <a:r>
              <a:rPr lang="en-GB" sz="2400" dirty="0"/>
              <a:t>62-63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3172" y="231427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TextBox 6"/>
          <p:cNvSpPr txBox="1"/>
          <p:nvPr/>
        </p:nvSpPr>
        <p:spPr>
          <a:xfrm>
            <a:off x="412162" y="1800347"/>
            <a:ext cx="1224136" cy="369332"/>
          </a:xfrm>
          <a:prstGeom prst="rect">
            <a:avLst/>
          </a:prstGeom>
          <a:noFill/>
        </p:spPr>
        <p:txBody>
          <a:bodyPr wrap="square" rtlCol="0">
            <a:spAutoFit/>
          </a:bodyPr>
          <a:lstStyle/>
          <a:p>
            <a:r>
              <a:rPr lang="en-GB" b="1" dirty="0"/>
              <a:t>Extension</a:t>
            </a:r>
          </a:p>
        </p:txBody>
      </p:sp>
      <p:sp>
        <p:nvSpPr>
          <p:cNvPr id="10" name="TextBox 9"/>
          <p:cNvSpPr txBox="1"/>
          <p:nvPr/>
        </p:nvSpPr>
        <p:spPr>
          <a:xfrm>
            <a:off x="539551" y="2223772"/>
            <a:ext cx="3388414" cy="923330"/>
          </a:xfrm>
          <a:prstGeom prst="rect">
            <a:avLst/>
          </a:prstGeom>
          <a:noFill/>
        </p:spPr>
        <p:txBody>
          <a:bodyPr wrap="square" rtlCol="0">
            <a:spAutoFit/>
          </a:bodyPr>
          <a:lstStyle/>
          <a:p>
            <a:r>
              <a:rPr lang="en-GB" dirty="0"/>
              <a:t>[MAT 2012 1E] Which one of the following equations could possibly have the graph given below?</a:t>
            </a:r>
          </a:p>
        </p:txBody>
      </p:sp>
      <p:pic>
        <p:nvPicPr>
          <p:cNvPr id="11" name="Picture 10"/>
          <p:cNvPicPr>
            <a:picLocks noChangeAspect="1"/>
          </p:cNvPicPr>
          <p:nvPr/>
        </p:nvPicPr>
        <p:blipFill>
          <a:blip r:embed="rId2"/>
          <a:stretch>
            <a:fillRect/>
          </a:stretch>
        </p:blipFill>
        <p:spPr>
          <a:xfrm>
            <a:off x="662581" y="3100947"/>
            <a:ext cx="2762614" cy="185248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94408" y="4987680"/>
                <a:ext cx="3744417" cy="1754326"/>
              </a:xfrm>
              <a:prstGeom prst="rect">
                <a:avLst/>
              </a:prstGeom>
              <a:noFill/>
            </p:spPr>
            <p:txBody>
              <a:bodyPr wrap="square" rtlCol="0">
                <a:spAutoFit/>
              </a:bodyPr>
              <a:lstStyle/>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endParaRPr lang="en-GB" b="0" dirty="0"/>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−9</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e>
                    </m:d>
                  </m:oMath>
                </a14:m>
                <a:endParaRPr lang="en-GB" b="0" dirty="0"/>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endParaRPr lang="en-GB" b="0"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oMath>
                </a14:m>
                <a:endParaRPr lang="en-GB" b="0" dirty="0"/>
              </a:p>
              <a:p>
                <a:pPr marL="342900" indent="-342900">
                  <a:buAutoNum type="alphaUcParenR"/>
                </a:pPr>
                <a:endParaRPr lang="en-GB" dirty="0"/>
              </a:p>
              <a:p>
                <a:r>
                  <a:rPr lang="en-GB" b="1" dirty="0"/>
                  <a:t>Solution: D</a:t>
                </a:r>
              </a:p>
            </p:txBody>
          </p:sp>
        </mc:Choice>
        <mc:Fallback xmlns="">
          <p:sp>
            <p:nvSpPr>
              <p:cNvPr id="20" name="TextBox 19"/>
              <p:cNvSpPr txBox="1">
                <a:spLocks noRot="1" noChangeAspect="1" noMove="1" noResize="1" noEditPoints="1" noAdjustHandles="1" noChangeArrowheads="1" noChangeShapeType="1" noTextEdit="1"/>
              </p:cNvSpPr>
              <p:nvPr/>
            </p:nvSpPr>
            <p:spPr>
              <a:xfrm>
                <a:off x="394408" y="4987680"/>
                <a:ext cx="3744417" cy="1754326"/>
              </a:xfrm>
              <a:prstGeom prst="rect">
                <a:avLst/>
              </a:prstGeom>
              <a:blipFill>
                <a:blip r:embed="rId3"/>
                <a:stretch>
                  <a:fillRect l="-1466" t="-1736" b="-4514"/>
                </a:stretch>
              </a:blipFill>
            </p:spPr>
            <p:txBody>
              <a:bodyPr/>
              <a:lstStyle/>
              <a:p>
                <a:r>
                  <a:rPr lang="en-GB">
                    <a:noFill/>
                  </a:rPr>
                  <a:t> </a:t>
                </a:r>
              </a:p>
            </p:txBody>
          </p:sp>
        </mc:Fallback>
      </mc:AlternateContent>
      <p:sp>
        <p:nvSpPr>
          <p:cNvPr id="21" name="Rectangle 20"/>
          <p:cNvSpPr/>
          <p:nvPr/>
        </p:nvSpPr>
        <p:spPr>
          <a:xfrm>
            <a:off x="4113605" y="191318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pic>
        <p:nvPicPr>
          <p:cNvPr id="12" name="Picture 11"/>
          <p:cNvPicPr>
            <a:picLocks noChangeAspect="1"/>
          </p:cNvPicPr>
          <p:nvPr/>
        </p:nvPicPr>
        <p:blipFill>
          <a:blip r:embed="rId4"/>
          <a:stretch>
            <a:fillRect/>
          </a:stretch>
        </p:blipFill>
        <p:spPr>
          <a:xfrm>
            <a:off x="4676317" y="2739776"/>
            <a:ext cx="3594304" cy="2668401"/>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4480488" y="1841495"/>
                <a:ext cx="3836198" cy="923330"/>
              </a:xfrm>
              <a:prstGeom prst="rect">
                <a:avLst/>
              </a:prstGeom>
              <a:noFill/>
            </p:spPr>
            <p:txBody>
              <a:bodyPr wrap="square" rtlCol="0">
                <a:spAutoFit/>
              </a:bodyPr>
              <a:lstStyle/>
              <a:p>
                <a:r>
                  <a:rPr lang="en-GB" dirty="0"/>
                  <a:t>[MAT 2011 1A] A sketch of the graph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appears on which of the following axis?</a:t>
                </a:r>
              </a:p>
            </p:txBody>
          </p:sp>
        </mc:Choice>
        <mc:Fallback xmlns="">
          <p:sp>
            <p:nvSpPr>
              <p:cNvPr id="22" name="TextBox 21"/>
              <p:cNvSpPr txBox="1">
                <a:spLocks noRot="1" noChangeAspect="1" noMove="1" noResize="1" noEditPoints="1" noAdjustHandles="1" noChangeArrowheads="1" noChangeShapeType="1" noTextEdit="1"/>
              </p:cNvSpPr>
              <p:nvPr/>
            </p:nvSpPr>
            <p:spPr>
              <a:xfrm>
                <a:off x="4480488" y="1841495"/>
                <a:ext cx="3836198" cy="923330"/>
              </a:xfrm>
              <a:prstGeom prst="rect">
                <a:avLst/>
              </a:prstGeom>
              <a:blipFill>
                <a:blip r:embed="rId5"/>
                <a:stretch>
                  <a:fillRect l="-1431" t="-3289" b="-9211"/>
                </a:stretch>
              </a:blipFill>
            </p:spPr>
            <p:txBody>
              <a:bodyPr/>
              <a:lstStyle/>
              <a:p>
                <a:r>
                  <a:rPr lang="en-GB">
                    <a:noFill/>
                  </a:rPr>
                  <a:t> </a:t>
                </a:r>
              </a:p>
            </p:txBody>
          </p:sp>
        </mc:Fallback>
      </mc:AlternateContent>
      <p:sp>
        <p:nvSpPr>
          <p:cNvPr id="23" name="TextBox 22"/>
          <p:cNvSpPr txBox="1"/>
          <p:nvPr/>
        </p:nvSpPr>
        <p:spPr>
          <a:xfrm>
            <a:off x="4632774" y="3784848"/>
            <a:ext cx="548826" cy="369332"/>
          </a:xfrm>
          <a:prstGeom prst="rect">
            <a:avLst/>
          </a:prstGeom>
          <a:solidFill>
            <a:schemeClr val="bg1"/>
          </a:solidFill>
        </p:spPr>
        <p:txBody>
          <a:bodyPr wrap="square" rtlCol="0">
            <a:spAutoFit/>
          </a:bodyPr>
          <a:lstStyle/>
          <a:p>
            <a:r>
              <a:rPr lang="en-GB" dirty="0"/>
              <a:t>(a)</a:t>
            </a:r>
          </a:p>
        </p:txBody>
      </p:sp>
      <p:sp>
        <p:nvSpPr>
          <p:cNvPr id="24" name="TextBox 23"/>
          <p:cNvSpPr txBox="1"/>
          <p:nvPr/>
        </p:nvSpPr>
        <p:spPr>
          <a:xfrm>
            <a:off x="6389179" y="3774774"/>
            <a:ext cx="548826" cy="369332"/>
          </a:xfrm>
          <a:prstGeom prst="rect">
            <a:avLst/>
          </a:prstGeom>
          <a:solidFill>
            <a:schemeClr val="bg1"/>
          </a:solidFill>
        </p:spPr>
        <p:txBody>
          <a:bodyPr wrap="square" rtlCol="0">
            <a:spAutoFit/>
          </a:bodyPr>
          <a:lstStyle/>
          <a:p>
            <a:r>
              <a:rPr lang="en-GB" dirty="0"/>
              <a:t>(b)</a:t>
            </a:r>
          </a:p>
        </p:txBody>
      </p:sp>
      <p:sp>
        <p:nvSpPr>
          <p:cNvPr id="25" name="TextBox 24"/>
          <p:cNvSpPr txBox="1"/>
          <p:nvPr/>
        </p:nvSpPr>
        <p:spPr>
          <a:xfrm>
            <a:off x="4630252" y="5038845"/>
            <a:ext cx="548826" cy="369332"/>
          </a:xfrm>
          <a:prstGeom prst="rect">
            <a:avLst/>
          </a:prstGeom>
          <a:solidFill>
            <a:schemeClr val="bg1"/>
          </a:solidFill>
        </p:spPr>
        <p:txBody>
          <a:bodyPr wrap="square" rtlCol="0">
            <a:spAutoFit/>
          </a:bodyPr>
          <a:lstStyle/>
          <a:p>
            <a:r>
              <a:rPr lang="en-GB" dirty="0"/>
              <a:t>(c)</a:t>
            </a:r>
          </a:p>
        </p:txBody>
      </p:sp>
      <p:sp>
        <p:nvSpPr>
          <p:cNvPr id="26" name="TextBox 25"/>
          <p:cNvSpPr txBox="1"/>
          <p:nvPr/>
        </p:nvSpPr>
        <p:spPr>
          <a:xfrm>
            <a:off x="6389179" y="5038845"/>
            <a:ext cx="548826" cy="369332"/>
          </a:xfrm>
          <a:prstGeom prst="rect">
            <a:avLst/>
          </a:prstGeom>
          <a:solidFill>
            <a:schemeClr val="bg1"/>
          </a:solidFill>
        </p:spPr>
        <p:txBody>
          <a:bodyPr wrap="square" rtlCol="0">
            <a:spAutoFit/>
          </a:bodyPr>
          <a:lstStyle/>
          <a:p>
            <a:r>
              <a:rPr lang="en-GB" dirty="0"/>
              <a:t>(d)</a:t>
            </a:r>
          </a:p>
        </p:txBody>
      </p:sp>
      <mc:AlternateContent xmlns:mc="http://schemas.openxmlformats.org/markup-compatibility/2006" xmlns:a14="http://schemas.microsoft.com/office/drawing/2010/main">
        <mc:Choice Requires="a14">
          <p:sp>
            <p:nvSpPr>
              <p:cNvPr id="27" name="TextBox 26"/>
              <p:cNvSpPr txBox="1"/>
              <p:nvPr/>
            </p:nvSpPr>
            <p:spPr>
              <a:xfrm>
                <a:off x="4279376" y="5666271"/>
                <a:ext cx="4570812" cy="965201"/>
              </a:xfrm>
              <a:prstGeom prst="rect">
                <a:avLst/>
              </a:prstGeom>
              <a:noFill/>
            </p:spPr>
            <p:txBody>
              <a:bodyPr wrap="square" rtlCol="0">
                <a:spAutoFit/>
              </a:bodyPr>
              <a:lstStyle/>
              <a:p>
                <a:r>
                  <a:rPr lang="en-GB" b="1" dirty="0"/>
                  <a:t>Cubics can sometimes be factorised by pairing the terms: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𝟏</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e>
                    </m:d>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𝟐</m:t>
                        </m:r>
                      </m:sup>
                    </m:sSup>
                  </m:oMath>
                </a14:m>
                <a:r>
                  <a:rPr lang="en-GB" b="1" dirty="0"/>
                  <a:t>   </a:t>
                </a:r>
                <a14:m>
                  <m:oMath xmlns:m="http://schemas.openxmlformats.org/officeDocument/2006/math">
                    <m:r>
                      <a:rPr lang="en-GB" b="1" i="1" dirty="0" smtClean="0">
                        <a:latin typeface="Cambria Math" panose="02040503050406030204" pitchFamily="18" charset="0"/>
                      </a:rPr>
                      <m:t>∴</m:t>
                    </m:r>
                  </m:oMath>
                </a14:m>
                <a:r>
                  <a:rPr lang="en-GB" b="1" dirty="0"/>
                  <a:t> (c)</a:t>
                </a:r>
              </a:p>
            </p:txBody>
          </p:sp>
        </mc:Choice>
        <mc:Fallback xmlns="">
          <p:sp>
            <p:nvSpPr>
              <p:cNvPr id="27" name="TextBox 26"/>
              <p:cNvSpPr txBox="1">
                <a:spLocks noRot="1" noChangeAspect="1" noMove="1" noResize="1" noEditPoints="1" noAdjustHandles="1" noChangeArrowheads="1" noChangeShapeType="1" noTextEdit="1"/>
              </p:cNvSpPr>
              <p:nvPr/>
            </p:nvSpPr>
            <p:spPr>
              <a:xfrm>
                <a:off x="4279376" y="5666271"/>
                <a:ext cx="4570812" cy="965201"/>
              </a:xfrm>
              <a:prstGeom prst="rect">
                <a:avLst/>
              </a:prstGeom>
              <a:blipFill>
                <a:blip r:embed="rId6"/>
                <a:stretch>
                  <a:fillRect l="-1200" t="-3797" r="-1333" b="-8228"/>
                </a:stretch>
              </a:blipFill>
            </p:spPr>
            <p:txBody>
              <a:bodyPr/>
              <a:lstStyle/>
              <a:p>
                <a:r>
                  <a:rPr lang="en-GB">
                    <a:noFill/>
                  </a:rPr>
                  <a:t> </a:t>
                </a:r>
              </a:p>
            </p:txBody>
          </p:sp>
        </mc:Fallback>
      </mc:AlternateContent>
      <p:sp>
        <p:nvSpPr>
          <p:cNvPr id="16" name="Rectangle 15"/>
          <p:cNvSpPr/>
          <p:nvPr/>
        </p:nvSpPr>
        <p:spPr>
          <a:xfrm>
            <a:off x="4371402" y="5666270"/>
            <a:ext cx="4478785" cy="965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65655" y="6261100"/>
            <a:ext cx="2264846" cy="430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a:extLst>
              <a:ext uri="{FF2B5EF4-FFF2-40B4-BE49-F238E27FC236}">
                <a16:creationId xmlns:a16="http://schemas.microsoft.com/office/drawing/2014/main" id="{075B4E23-3E17-D047-94EF-0811F871D3C4}"/>
              </a:ext>
            </a:extLst>
          </p:cNvPr>
          <p:cNvSpPr txBox="1"/>
          <p:nvPr/>
        </p:nvSpPr>
        <p:spPr>
          <a:xfrm>
            <a:off x="4480488" y="135194"/>
            <a:ext cx="5297278" cy="2123658"/>
          </a:xfrm>
          <a:prstGeom prst="rect">
            <a:avLst/>
          </a:prstGeom>
          <a:noFill/>
        </p:spPr>
        <p:txBody>
          <a:bodyPr wrap="square" rtlCol="0">
            <a:spAutoFit/>
          </a:bodyPr>
          <a:lstStyle/>
          <a:p>
            <a:r>
              <a:rPr lang="en-US" sz="2000" dirty="0">
                <a:solidFill>
                  <a:schemeClr val="bg1"/>
                </a:solidFill>
              </a:rPr>
              <a:t>Complete before the </a:t>
            </a:r>
            <a:r>
              <a:rPr lang="en-US" sz="2000" dirty="0" smtClean="0">
                <a:solidFill>
                  <a:schemeClr val="bg1"/>
                </a:solidFill>
              </a:rPr>
              <a:t>lesson</a:t>
            </a:r>
            <a:r>
              <a:rPr lang="en-US" sz="2000" dirty="0">
                <a:solidFill>
                  <a:schemeClr val="bg1"/>
                </a:solidFill>
              </a:rPr>
              <a:t> </a:t>
            </a:r>
            <a:r>
              <a:rPr lang="en-US" sz="2000" dirty="0" smtClean="0">
                <a:solidFill>
                  <a:schemeClr val="bg1"/>
                </a:solidFill>
              </a:rPr>
              <a:t>Q1-2 a-d only</a:t>
            </a:r>
            <a:endParaRPr lang="en-US" sz="2000" dirty="0" smtClean="0">
              <a:solidFill>
                <a:schemeClr val="bg1"/>
              </a:solidFill>
            </a:endParaRPr>
          </a:p>
          <a:p>
            <a:endParaRPr lang="en-US" sz="2000" dirty="0" smtClean="0"/>
          </a:p>
          <a:p>
            <a:r>
              <a:rPr lang="en-US" sz="2000" dirty="0" smtClean="0">
                <a:solidFill>
                  <a:srgbClr val="00B050"/>
                </a:solidFill>
              </a:rPr>
              <a:t>Green</a:t>
            </a:r>
            <a:r>
              <a:rPr lang="en-US" sz="2000" dirty="0" smtClean="0"/>
              <a:t>		</a:t>
            </a:r>
            <a:r>
              <a:rPr lang="en-US" sz="2000" dirty="0" smtClean="0"/>
              <a:t>Q3-4</a:t>
            </a:r>
            <a:endParaRPr lang="en-US" sz="2000" dirty="0" smtClean="0"/>
          </a:p>
          <a:p>
            <a:r>
              <a:rPr lang="en-US" sz="2000" dirty="0" smtClean="0">
                <a:solidFill>
                  <a:schemeClr val="accent6"/>
                </a:solidFill>
              </a:rPr>
              <a:t>Amber</a:t>
            </a:r>
            <a:r>
              <a:rPr lang="en-US" sz="2000" dirty="0" smtClean="0"/>
              <a:t> </a:t>
            </a:r>
            <a:r>
              <a:rPr lang="en-US" sz="2000" dirty="0"/>
              <a:t>		</a:t>
            </a:r>
            <a:r>
              <a:rPr lang="en-US" sz="2000" dirty="0" smtClean="0"/>
              <a:t>Q5</a:t>
            </a:r>
            <a:endParaRPr lang="en-US" sz="2000" dirty="0"/>
          </a:p>
          <a:p>
            <a:r>
              <a:rPr lang="en-US" sz="2000" dirty="0">
                <a:solidFill>
                  <a:srgbClr val="FF0000"/>
                </a:solidFill>
              </a:rPr>
              <a:t>Red</a:t>
            </a:r>
            <a:r>
              <a:rPr lang="en-US" sz="2000" dirty="0"/>
              <a:t>		</a:t>
            </a:r>
            <a:r>
              <a:rPr lang="en-US" sz="2000" dirty="0" smtClean="0"/>
              <a:t>Q6-7</a:t>
            </a:r>
            <a:endParaRPr lang="en-US" sz="2000" dirty="0" smtClean="0"/>
          </a:p>
          <a:p>
            <a:endParaRPr lang="en-US" sz="2800" dirty="0"/>
          </a:p>
        </p:txBody>
      </p:sp>
    </p:spTree>
    <p:extLst>
      <p:ext uri="{BB962C8B-B14F-4D97-AF65-F5344CB8AC3E}">
        <p14:creationId xmlns:p14="http://schemas.microsoft.com/office/powerpoint/2010/main" val="2553695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Recap</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49412" y="1057353"/>
                <a:ext cx="7878464" cy="3785652"/>
              </a:xfrm>
              <a:prstGeom prst="rect">
                <a:avLst/>
              </a:prstGeom>
              <a:noFill/>
            </p:spPr>
            <p:txBody>
              <a:bodyPr wrap="square" rtlCol="0">
                <a:spAutoFit/>
              </a:bodyPr>
              <a:lstStyle/>
              <a:p>
                <a:r>
                  <a:rPr lang="en-GB" sz="2400" dirty="0"/>
                  <a:t>If we sketched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𝑎</m:t>
                        </m:r>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e>
                        </m:d>
                      </m:e>
                      <m:sup>
                        <m:r>
                          <a:rPr lang="en-GB" sz="2400" b="0" i="1" smtClean="0">
                            <a:latin typeface="Cambria Math" panose="02040503050406030204" pitchFamily="18" charset="0"/>
                          </a:rPr>
                          <m:t>3</m:t>
                        </m:r>
                      </m:sup>
                    </m:sSup>
                  </m:oMath>
                </a14:m>
                <a:r>
                  <a:rPr lang="en-GB" sz="2400" dirty="0"/>
                  <a:t> what happens on the </a:t>
                </a:r>
                <a14:m>
                  <m:oMath xmlns:m="http://schemas.openxmlformats.org/officeDocument/2006/math">
                    <m:r>
                      <a:rPr lang="en-GB" sz="2400" b="0" i="1" smtClean="0">
                        <a:latin typeface="Cambria Math" panose="02040503050406030204" pitchFamily="18" charset="0"/>
                      </a:rPr>
                      <m:t>𝑥</m:t>
                    </m:r>
                  </m:oMath>
                </a14:m>
                <a:r>
                  <a:rPr lang="en-GB" sz="2400" dirty="0"/>
                  <a:t>-axis at:</a:t>
                </a:r>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𝑎</m:t>
                    </m:r>
                  </m:oMath>
                </a14:m>
                <a:r>
                  <a:rPr lang="en-GB" sz="2400" dirty="0"/>
                  <a:t>:     The line </a:t>
                </a:r>
                <a:r>
                  <a:rPr lang="en-GB" sz="2400" b="1" dirty="0"/>
                  <a:t>crosses</a:t>
                </a:r>
                <a:r>
                  <a:rPr lang="en-GB" sz="2400" dirty="0"/>
                  <a:t> the axis.</a:t>
                </a:r>
              </a:p>
              <a:p>
                <a:endParaRPr lang="en-GB" sz="2400" dirty="0"/>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a:t>:	    The line </a:t>
                </a:r>
                <a:r>
                  <a:rPr lang="en-GB" sz="2400" b="1" dirty="0"/>
                  <a:t>touches</a:t>
                </a:r>
                <a:r>
                  <a:rPr lang="en-GB" sz="2400" dirty="0"/>
                  <a:t> the axis.</a:t>
                </a:r>
              </a:p>
              <a:p>
                <a:endParaRPr lang="en-GB" sz="2400" dirty="0"/>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a14:m>
                <a:r>
                  <a:rPr lang="en-GB" sz="2400" dirty="0"/>
                  <a:t>:      </a:t>
                </a:r>
                <a:r>
                  <a:rPr lang="en-GB" sz="2400" b="1" dirty="0"/>
                  <a:t>Point of inflection </a:t>
                </a:r>
                <a:r>
                  <a:rPr lang="en-GB" sz="2400" dirty="0"/>
                  <a:t>on the axis.</a:t>
                </a:r>
              </a:p>
            </p:txBody>
          </p:sp>
        </mc:Choice>
        <mc:Fallback xmlns="">
          <p:sp>
            <p:nvSpPr>
              <p:cNvPr id="5" name="TextBox 4"/>
              <p:cNvSpPr txBox="1">
                <a:spLocks noRot="1" noChangeAspect="1" noMove="1" noResize="1" noEditPoints="1" noAdjustHandles="1" noChangeArrowheads="1" noChangeShapeType="1" noTextEdit="1"/>
              </p:cNvSpPr>
              <p:nvPr/>
            </p:nvSpPr>
            <p:spPr>
              <a:xfrm>
                <a:off x="249412" y="1057353"/>
                <a:ext cx="7878464" cy="3785652"/>
              </a:xfrm>
              <a:prstGeom prst="rect">
                <a:avLst/>
              </a:prstGeom>
              <a:blipFill>
                <a:blip r:embed="rId2"/>
                <a:stretch>
                  <a:fillRect l="-1238" t="-1288" b="-2738"/>
                </a:stretch>
              </a:blipFill>
            </p:spPr>
            <p:txBody>
              <a:bodyPr/>
              <a:lstStyle/>
              <a:p>
                <a:r>
                  <a:rPr lang="en-GB">
                    <a:noFill/>
                  </a:rPr>
                  <a:t> </a:t>
                </a:r>
              </a:p>
            </p:txBody>
          </p:sp>
        </mc:Fallback>
      </mc:AlternateContent>
      <p:cxnSp>
        <p:nvCxnSpPr>
          <p:cNvPr id="7" name="Straight Arrow Connector 6"/>
          <p:cNvCxnSpPr/>
          <p:nvPr/>
        </p:nvCxnSpPr>
        <p:spPr>
          <a:xfrm>
            <a:off x="5508104" y="2420888"/>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143204" y="220486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143204" y="2204864"/>
                <a:ext cx="50405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73626" y="236363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073626" y="2363634"/>
                <a:ext cx="504056" cy="369332"/>
              </a:xfrm>
              <a:prstGeom prst="rect">
                <a:avLst/>
              </a:prstGeom>
              <a:blipFill>
                <a:blip r:embed="rId4"/>
                <a:stretch>
                  <a:fillRect/>
                </a:stretch>
              </a:blipFill>
            </p:spPr>
            <p:txBody>
              <a:bodyPr/>
              <a:lstStyle/>
              <a:p>
                <a:r>
                  <a:rPr lang="en-GB">
                    <a:noFill/>
                  </a:rPr>
                  <a:t> </a:t>
                </a:r>
              </a:p>
            </p:txBody>
          </p:sp>
        </mc:Fallback>
      </mc:AlternateContent>
      <p:sp>
        <p:nvSpPr>
          <p:cNvPr id="10" name="Freeform: Shape 9"/>
          <p:cNvSpPr/>
          <p:nvPr/>
        </p:nvSpPr>
        <p:spPr>
          <a:xfrm>
            <a:off x="5867400" y="1803400"/>
            <a:ext cx="927100" cy="977900"/>
          </a:xfrm>
          <a:custGeom>
            <a:avLst/>
            <a:gdLst>
              <a:gd name="connsiteX0" fmla="*/ 0 w 927100"/>
              <a:gd name="connsiteY0" fmla="*/ 0 h 977900"/>
              <a:gd name="connsiteX1" fmla="*/ 469900 w 927100"/>
              <a:gd name="connsiteY1" fmla="*/ 635000 h 977900"/>
              <a:gd name="connsiteX2" fmla="*/ 927100 w 927100"/>
              <a:gd name="connsiteY2" fmla="*/ 977900 h 977900"/>
            </a:gdLst>
            <a:ahLst/>
            <a:cxnLst>
              <a:cxn ang="0">
                <a:pos x="connsiteX0" y="connsiteY0"/>
              </a:cxn>
              <a:cxn ang="0">
                <a:pos x="connsiteX1" y="connsiteY1"/>
              </a:cxn>
              <a:cxn ang="0">
                <a:pos x="connsiteX2" y="connsiteY2"/>
              </a:cxn>
            </a:cxnLst>
            <a:rect l="l" t="t" r="r" b="b"/>
            <a:pathLst>
              <a:path w="927100" h="977900">
                <a:moveTo>
                  <a:pt x="0" y="0"/>
                </a:moveTo>
                <a:cubicBezTo>
                  <a:pt x="157691" y="236008"/>
                  <a:pt x="315383" y="472017"/>
                  <a:pt x="469900" y="635000"/>
                </a:cubicBezTo>
                <a:cubicBezTo>
                  <a:pt x="624417" y="797983"/>
                  <a:pt x="775758" y="887941"/>
                  <a:pt x="927100" y="977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5488260" y="3504209"/>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7123360" y="328818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3360" y="3288185"/>
                <a:ext cx="50405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53782" y="344695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𝑏</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053782" y="3446955"/>
                <a:ext cx="504056"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a:off x="5508104" y="4709842"/>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7143204" y="449381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143204" y="4493818"/>
                <a:ext cx="50405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73626" y="465258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073626" y="4652588"/>
                <a:ext cx="504056" cy="369332"/>
              </a:xfrm>
              <a:prstGeom prst="rect">
                <a:avLst/>
              </a:prstGeom>
              <a:blipFill>
                <a:blip r:embed="rId8"/>
                <a:stretch>
                  <a:fillRect/>
                </a:stretch>
              </a:blipFill>
            </p:spPr>
            <p:txBody>
              <a:bodyPr/>
              <a:lstStyle/>
              <a:p>
                <a:r>
                  <a:rPr lang="en-GB">
                    <a:noFill/>
                  </a:rPr>
                  <a:t> </a:t>
                </a:r>
              </a:p>
            </p:txBody>
          </p:sp>
        </mc:Fallback>
      </mc:AlternateContent>
      <p:sp>
        <p:nvSpPr>
          <p:cNvPr id="19" name="Freeform: Shape 18"/>
          <p:cNvSpPr/>
          <p:nvPr/>
        </p:nvSpPr>
        <p:spPr>
          <a:xfrm>
            <a:off x="5867400" y="3009900"/>
            <a:ext cx="812800" cy="495530"/>
          </a:xfrm>
          <a:custGeom>
            <a:avLst/>
            <a:gdLst>
              <a:gd name="connsiteX0" fmla="*/ 0 w 812800"/>
              <a:gd name="connsiteY0" fmla="*/ 0 h 495530"/>
              <a:gd name="connsiteX1" fmla="*/ 444500 w 812800"/>
              <a:gd name="connsiteY1" fmla="*/ 495300 h 495530"/>
              <a:gd name="connsiteX2" fmla="*/ 812800 w 812800"/>
              <a:gd name="connsiteY2" fmla="*/ 50800 h 495530"/>
            </a:gdLst>
            <a:ahLst/>
            <a:cxnLst>
              <a:cxn ang="0">
                <a:pos x="connsiteX0" y="connsiteY0"/>
              </a:cxn>
              <a:cxn ang="0">
                <a:pos x="connsiteX1" y="connsiteY1"/>
              </a:cxn>
              <a:cxn ang="0">
                <a:pos x="connsiteX2" y="connsiteY2"/>
              </a:cxn>
            </a:cxnLst>
            <a:rect l="l" t="t" r="r" b="b"/>
            <a:pathLst>
              <a:path w="812800" h="495530">
                <a:moveTo>
                  <a:pt x="0" y="0"/>
                </a:moveTo>
                <a:cubicBezTo>
                  <a:pt x="154516" y="243416"/>
                  <a:pt x="309033" y="486833"/>
                  <a:pt x="444500" y="495300"/>
                </a:cubicBezTo>
                <a:cubicBezTo>
                  <a:pt x="579967" y="503767"/>
                  <a:pt x="696383" y="277283"/>
                  <a:pt x="812800" y="50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p:cNvSpPr/>
          <p:nvPr/>
        </p:nvSpPr>
        <p:spPr>
          <a:xfrm>
            <a:off x="5854700" y="4241800"/>
            <a:ext cx="990600" cy="901700"/>
          </a:xfrm>
          <a:custGeom>
            <a:avLst/>
            <a:gdLst>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Lst>
            <a:ahLst/>
            <a:cxnLst>
              <a:cxn ang="0">
                <a:pos x="connsiteX0" y="connsiteY0"/>
              </a:cxn>
              <a:cxn ang="0">
                <a:pos x="connsiteX1" y="connsiteY1"/>
              </a:cxn>
              <a:cxn ang="0">
                <a:pos x="connsiteX2" y="connsiteY2"/>
              </a:cxn>
            </a:cxnLst>
            <a:rect l="l" t="t" r="r" b="b"/>
            <a:pathLst>
              <a:path w="990600" h="901700">
                <a:moveTo>
                  <a:pt x="0" y="901700"/>
                </a:moveTo>
                <a:cubicBezTo>
                  <a:pt x="71967" y="732367"/>
                  <a:pt x="63500" y="480483"/>
                  <a:pt x="482600" y="469900"/>
                </a:cubicBezTo>
                <a:cubicBezTo>
                  <a:pt x="901700" y="459317"/>
                  <a:pt x="908050" y="159808"/>
                  <a:pt x="990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514640" y="1877721"/>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514640" y="2968806"/>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514639" y="4059891"/>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19587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Quartics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94420"/>
                <a:ext cx="8280920" cy="923330"/>
              </a:xfrm>
              <a:prstGeom prst="rect">
                <a:avLst/>
              </a:prstGeom>
              <a:noFill/>
            </p:spPr>
            <p:txBody>
              <a:bodyPr wrap="square" rtlCol="0">
                <a:spAutoFit/>
              </a:bodyPr>
              <a:lstStyle/>
              <a:p>
                <a:r>
                  <a:rPr lang="en-GB" dirty="0"/>
                  <a:t>If you understand the principle of sketching polynomials in general, then sketching </a:t>
                </a:r>
                <a:r>
                  <a:rPr lang="en-GB" dirty="0" err="1"/>
                  <a:t>quartics</a:t>
                </a:r>
                <a:r>
                  <a:rPr lang="en-GB" dirty="0"/>
                  <a:t> shouldn’t feel like anything new.</a:t>
                </a:r>
              </a:p>
              <a:p>
                <a:r>
                  <a:rPr lang="en-GB" dirty="0"/>
                  <a:t>Recall that if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oMath>
                </a14:m>
                <a:r>
                  <a:rPr lang="en-GB" dirty="0"/>
                  <a:t> term is positive, the ‘tails’ both go upwards, otherwise downwards.</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94420"/>
                <a:ext cx="8280920" cy="923330"/>
              </a:xfrm>
              <a:prstGeom prst="rect">
                <a:avLst/>
              </a:prstGeom>
              <a:blipFill>
                <a:blip r:embed="rId2"/>
                <a:stretch>
                  <a:fillRect l="-589" t="-3289" r="-663"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7260" y="1878019"/>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97260" y="1878019"/>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2444" y="2645420"/>
                <a:ext cx="3393256" cy="923330"/>
              </a:xfrm>
              <a:prstGeom prst="rect">
                <a:avLst/>
              </a:prstGeom>
              <a:noFill/>
            </p:spPr>
            <p:txBody>
              <a:bodyPr wrap="square" rtlCol="0">
                <a:spAutoFit/>
              </a:bodyPr>
              <a:lstStyle/>
              <a:p>
                <a:r>
                  <a:rPr lang="en-GB" dirty="0"/>
                  <a:t>Shape: 		</a:t>
                </a:r>
                <a:r>
                  <a:rPr lang="en-GB" b="1" dirty="0"/>
                  <a:t>Tails upwards</a:t>
                </a:r>
              </a:p>
              <a:p>
                <a:r>
                  <a:rPr lang="en-GB" dirty="0"/>
                  <a:t>Roots: 		</a:t>
                </a:r>
                <a:r>
                  <a:rPr lang="en-GB" b="1" dirty="0"/>
                  <a:t>-1, 0, 2, 3</a:t>
                </a:r>
              </a:p>
              <a:p>
                <a14:m>
                  <m:oMath xmlns:m="http://schemas.openxmlformats.org/officeDocument/2006/math">
                    <m:r>
                      <a:rPr lang="en-GB" b="0" i="1" smtClean="0">
                        <a:latin typeface="Cambria Math" panose="02040503050406030204" pitchFamily="18" charset="0"/>
                      </a:rPr>
                      <m:t>𝑦</m:t>
                    </m:r>
                  </m:oMath>
                </a14:m>
                <a:r>
                  <a:rPr lang="en-GB" dirty="0"/>
                  <a:t>-intercept: 	</a:t>
                </a:r>
                <a:r>
                  <a:rPr lang="en-GB" b="1" dirty="0"/>
                  <a:t>0</a:t>
                </a:r>
              </a:p>
            </p:txBody>
          </p:sp>
        </mc:Choice>
        <mc:Fallback xmlns="">
          <p:sp>
            <p:nvSpPr>
              <p:cNvPr id="7" name="TextBox 6"/>
              <p:cNvSpPr txBox="1">
                <a:spLocks noRot="1" noChangeAspect="1" noMove="1" noResize="1" noEditPoints="1" noAdjustHandles="1" noChangeArrowheads="1" noChangeShapeType="1" noTextEdit="1"/>
              </p:cNvSpPr>
              <p:nvPr/>
            </p:nvSpPr>
            <p:spPr>
              <a:xfrm>
                <a:off x="302444" y="2645420"/>
                <a:ext cx="3393256" cy="923330"/>
              </a:xfrm>
              <a:prstGeom prst="rect">
                <a:avLst/>
              </a:prstGeom>
              <a:blipFill>
                <a:blip r:embed="rId4"/>
                <a:stretch>
                  <a:fillRect l="-1619" t="-3974" b="-9934"/>
                </a:stretch>
              </a:blipFill>
            </p:spPr>
            <p:txBody>
              <a:bodyPr/>
              <a:lstStyle/>
              <a:p>
                <a:r>
                  <a:rPr lang="en-GB">
                    <a:noFill/>
                  </a:rPr>
                  <a:t> </a:t>
                </a:r>
              </a:p>
            </p:txBody>
          </p:sp>
        </mc:Fallback>
      </mc:AlternateContent>
      <p:cxnSp>
        <p:nvCxnSpPr>
          <p:cNvPr id="8" name="Straight Arrow Connector 7"/>
          <p:cNvCxnSpPr/>
          <p:nvPr/>
        </p:nvCxnSpPr>
        <p:spPr>
          <a:xfrm>
            <a:off x="585013" y="5181453"/>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277510" y="4154848"/>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0068" y="5144291"/>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2" name="TextBox 11"/>
              <p:cNvSpPr txBox="1"/>
              <p:nvPr/>
            </p:nvSpPr>
            <p:spPr>
              <a:xfrm>
                <a:off x="1018974" y="382802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018974" y="3828022"/>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84229" y="50519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884229" y="5051958"/>
                <a:ext cx="415472" cy="276999"/>
              </a:xfrm>
              <a:prstGeom prst="rect">
                <a:avLst/>
              </a:prstGeom>
              <a:blipFill>
                <a:blip r:embed="rId6"/>
                <a:stretch>
                  <a:fillRect/>
                </a:stretch>
              </a:blipFill>
            </p:spPr>
            <p:txBody>
              <a:bodyPr/>
              <a:lstStyle/>
              <a:p>
                <a:r>
                  <a:rPr lang="en-GB">
                    <a:noFill/>
                  </a:rPr>
                  <a:t> </a:t>
                </a:r>
              </a:p>
            </p:txBody>
          </p:sp>
        </mc:Fallback>
      </mc:AlternateContent>
      <p:sp>
        <p:nvSpPr>
          <p:cNvPr id="15" name="TextBox 14"/>
          <p:cNvSpPr txBox="1"/>
          <p:nvPr/>
        </p:nvSpPr>
        <p:spPr>
          <a:xfrm>
            <a:off x="1906286" y="5130205"/>
            <a:ext cx="415472" cy="369332"/>
          </a:xfrm>
          <a:prstGeom prst="rect">
            <a:avLst/>
          </a:prstGeom>
          <a:noFill/>
        </p:spPr>
        <p:txBody>
          <a:bodyPr wrap="square" rtlCol="0">
            <a:spAutoFit/>
          </a:bodyPr>
          <a:lstStyle/>
          <a:p>
            <a:r>
              <a:rPr lang="en-GB" dirty="0"/>
              <a:t>2</a:t>
            </a:r>
          </a:p>
        </p:txBody>
      </p:sp>
      <p:sp>
        <p:nvSpPr>
          <p:cNvPr id="16" name="TextBox 15"/>
          <p:cNvSpPr txBox="1"/>
          <p:nvPr/>
        </p:nvSpPr>
        <p:spPr>
          <a:xfrm>
            <a:off x="2338326" y="5142905"/>
            <a:ext cx="415472" cy="369332"/>
          </a:xfrm>
          <a:prstGeom prst="rect">
            <a:avLst/>
          </a:prstGeom>
          <a:noFill/>
        </p:spPr>
        <p:txBody>
          <a:bodyPr wrap="square" rtlCol="0">
            <a:spAutoFit/>
          </a:bodyPr>
          <a:lstStyle/>
          <a:p>
            <a:r>
              <a:rPr lang="en-GB" dirty="0"/>
              <a:t>3</a:t>
            </a:r>
          </a:p>
        </p:txBody>
      </p:sp>
      <p:sp>
        <p:nvSpPr>
          <p:cNvPr id="17" name="Freeform: Shape 16"/>
          <p:cNvSpPr/>
          <p:nvPr/>
        </p:nvSpPr>
        <p:spPr>
          <a:xfrm>
            <a:off x="546100" y="4254500"/>
            <a:ext cx="2349500" cy="1231933"/>
          </a:xfrm>
          <a:custGeom>
            <a:avLst/>
            <a:gdLst>
              <a:gd name="connsiteX0" fmla="*/ 0 w 2349500"/>
              <a:gd name="connsiteY0" fmla="*/ 63500 h 1231933"/>
              <a:gd name="connsiteX1" fmla="*/ 304800 w 2349500"/>
              <a:gd name="connsiteY1" fmla="*/ 939800 h 1231933"/>
              <a:gd name="connsiteX2" fmla="*/ 469900 w 2349500"/>
              <a:gd name="connsiteY2" fmla="*/ 1231900 h 1231933"/>
              <a:gd name="connsiteX3" fmla="*/ 749300 w 2349500"/>
              <a:gd name="connsiteY3" fmla="*/ 927100 h 1231933"/>
              <a:gd name="connsiteX4" fmla="*/ 1066800 w 2349500"/>
              <a:gd name="connsiteY4" fmla="*/ 406400 h 1231933"/>
              <a:gd name="connsiteX5" fmla="*/ 1498600 w 2349500"/>
              <a:gd name="connsiteY5" fmla="*/ 965200 h 1231933"/>
              <a:gd name="connsiteX6" fmla="*/ 1701800 w 2349500"/>
              <a:gd name="connsiteY6" fmla="*/ 1168400 h 1231933"/>
              <a:gd name="connsiteX7" fmla="*/ 1943100 w 2349500"/>
              <a:gd name="connsiteY7" fmla="*/ 927100 h 1231933"/>
              <a:gd name="connsiteX8" fmla="*/ 2349500 w 2349500"/>
              <a:gd name="connsiteY8" fmla="*/ 0 h 123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00" h="1231933">
                <a:moveTo>
                  <a:pt x="0" y="63500"/>
                </a:moveTo>
                <a:cubicBezTo>
                  <a:pt x="113241" y="404283"/>
                  <a:pt x="226483" y="745067"/>
                  <a:pt x="304800" y="939800"/>
                </a:cubicBezTo>
                <a:cubicBezTo>
                  <a:pt x="383117" y="1134533"/>
                  <a:pt x="395817" y="1234017"/>
                  <a:pt x="469900" y="1231900"/>
                </a:cubicBezTo>
                <a:cubicBezTo>
                  <a:pt x="543983" y="1229783"/>
                  <a:pt x="649817" y="1064683"/>
                  <a:pt x="749300" y="927100"/>
                </a:cubicBezTo>
                <a:cubicBezTo>
                  <a:pt x="848783" y="789517"/>
                  <a:pt x="941917" y="400050"/>
                  <a:pt x="1066800" y="406400"/>
                </a:cubicBezTo>
                <a:cubicBezTo>
                  <a:pt x="1191683" y="412750"/>
                  <a:pt x="1392767" y="838200"/>
                  <a:pt x="1498600" y="965200"/>
                </a:cubicBezTo>
                <a:cubicBezTo>
                  <a:pt x="1604433" y="1092200"/>
                  <a:pt x="1627717" y="1174750"/>
                  <a:pt x="1701800" y="1168400"/>
                </a:cubicBezTo>
                <a:cubicBezTo>
                  <a:pt x="1775883" y="1162050"/>
                  <a:pt x="1835150" y="1121833"/>
                  <a:pt x="1943100" y="927100"/>
                </a:cubicBezTo>
                <a:cubicBezTo>
                  <a:pt x="2051050" y="732367"/>
                  <a:pt x="2200275" y="366183"/>
                  <a:pt x="23495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4229282" y="191304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+1)(3−</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229282" y="1913043"/>
                <a:ext cx="3274764" cy="646331"/>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10790" y="2645420"/>
                <a:ext cx="3737810" cy="1200329"/>
              </a:xfrm>
              <a:prstGeom prst="rect">
                <a:avLst/>
              </a:prstGeom>
              <a:noFill/>
            </p:spPr>
            <p:txBody>
              <a:bodyPr wrap="square" rtlCol="0">
                <a:spAutoFit/>
              </a:bodyPr>
              <a:lstStyle/>
              <a:p>
                <a:r>
                  <a:rPr lang="en-GB" dirty="0"/>
                  <a:t>Shape: 		</a:t>
                </a:r>
                <a:r>
                  <a:rPr lang="en-GB" b="1" dirty="0"/>
                  <a:t>Tails downwards</a:t>
                </a:r>
              </a:p>
              <a:p>
                <a:r>
                  <a:rPr lang="en-GB" dirty="0"/>
                  <a:t>Roots: 		</a:t>
                </a:r>
                <a:r>
                  <a:rPr lang="en-GB" b="1" dirty="0"/>
                  <a:t>-1, 2, 3</a:t>
                </a:r>
                <a:br>
                  <a:rPr lang="en-GB" b="1" dirty="0"/>
                </a:br>
                <a:r>
                  <a:rPr lang="en-GB" b="1" dirty="0"/>
                  <a:t>		2 is repeated.</a:t>
                </a:r>
              </a:p>
              <a:p>
                <a14:m>
                  <m:oMath xmlns:m="http://schemas.openxmlformats.org/officeDocument/2006/math">
                    <m:r>
                      <a:rPr lang="en-GB" b="0" i="1" smtClean="0">
                        <a:latin typeface="Cambria Math" panose="02040503050406030204" pitchFamily="18" charset="0"/>
                      </a:rPr>
                      <m:t>𝑦</m:t>
                    </m:r>
                  </m:oMath>
                </a14:m>
                <a:r>
                  <a:rPr lang="en-GB" dirty="0"/>
                  <a:t>-intercept: 	</a:t>
                </a:r>
                <a14:m>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𝟏𝟐</m:t>
                    </m:r>
                  </m:oMath>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110790" y="2645420"/>
                <a:ext cx="3737810" cy="1200329"/>
              </a:xfrm>
              <a:prstGeom prst="rect">
                <a:avLst/>
              </a:prstGeom>
              <a:blipFill>
                <a:blip r:embed="rId8"/>
                <a:stretch>
                  <a:fillRect l="-1303" t="-3046" b="-7107"/>
                </a:stretch>
              </a:blipFill>
            </p:spPr>
            <p:txBody>
              <a:bodyPr/>
              <a:lstStyle/>
              <a:p>
                <a:r>
                  <a:rPr lang="en-GB">
                    <a:noFill/>
                  </a:rPr>
                  <a:t> </a:t>
                </a:r>
              </a:p>
            </p:txBody>
          </p:sp>
        </mc:Fallback>
      </mc:AlternateContent>
      <p:cxnSp>
        <p:nvCxnSpPr>
          <p:cNvPr id="20" name="Straight Arrow Connector 19"/>
          <p:cNvCxnSpPr/>
          <p:nvPr/>
        </p:nvCxnSpPr>
        <p:spPr>
          <a:xfrm>
            <a:off x="4998697" y="536294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5691194" y="433633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093752" y="5325782"/>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3" name="TextBox 22"/>
              <p:cNvSpPr txBox="1"/>
              <p:nvPr/>
            </p:nvSpPr>
            <p:spPr>
              <a:xfrm>
                <a:off x="5432658" y="400951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432658" y="4009513"/>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297913" y="523344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297913" y="5233449"/>
                <a:ext cx="415472" cy="276999"/>
              </a:xfrm>
              <a:prstGeom prst="rect">
                <a:avLst/>
              </a:prstGeom>
              <a:blipFill>
                <a:blip r:embed="rId6"/>
                <a:stretch>
                  <a:fillRect/>
                </a:stretch>
              </a:blipFill>
            </p:spPr>
            <p:txBody>
              <a:bodyPr/>
              <a:lstStyle/>
              <a:p>
                <a:r>
                  <a:rPr lang="en-GB">
                    <a:noFill/>
                  </a:rPr>
                  <a:t> </a:t>
                </a:r>
              </a:p>
            </p:txBody>
          </p:sp>
        </mc:Fallback>
      </mc:AlternateContent>
      <p:sp>
        <p:nvSpPr>
          <p:cNvPr id="25" name="TextBox 24"/>
          <p:cNvSpPr txBox="1"/>
          <p:nvPr/>
        </p:nvSpPr>
        <p:spPr>
          <a:xfrm>
            <a:off x="6319970" y="5311696"/>
            <a:ext cx="415472" cy="369332"/>
          </a:xfrm>
          <a:prstGeom prst="rect">
            <a:avLst/>
          </a:prstGeom>
          <a:noFill/>
        </p:spPr>
        <p:txBody>
          <a:bodyPr wrap="square" rtlCol="0">
            <a:spAutoFit/>
          </a:bodyPr>
          <a:lstStyle/>
          <a:p>
            <a:r>
              <a:rPr lang="en-GB" dirty="0"/>
              <a:t>2</a:t>
            </a:r>
          </a:p>
        </p:txBody>
      </p:sp>
      <p:sp>
        <p:nvSpPr>
          <p:cNvPr id="26" name="TextBox 25"/>
          <p:cNvSpPr txBox="1"/>
          <p:nvPr/>
        </p:nvSpPr>
        <p:spPr>
          <a:xfrm>
            <a:off x="6752010" y="5324396"/>
            <a:ext cx="415472" cy="369332"/>
          </a:xfrm>
          <a:prstGeom prst="rect">
            <a:avLst/>
          </a:prstGeom>
          <a:noFill/>
        </p:spPr>
        <p:txBody>
          <a:bodyPr wrap="square" rtlCol="0">
            <a:spAutoFit/>
          </a:bodyPr>
          <a:lstStyle/>
          <a:p>
            <a:r>
              <a:rPr lang="en-GB" dirty="0"/>
              <a:t>3</a:t>
            </a:r>
          </a:p>
        </p:txBody>
      </p:sp>
      <p:sp>
        <p:nvSpPr>
          <p:cNvPr id="28" name="Freeform: Shape 27"/>
          <p:cNvSpPr/>
          <p:nvPr/>
        </p:nvSpPr>
        <p:spPr>
          <a:xfrm>
            <a:off x="5029200" y="4610100"/>
            <a:ext cx="2044700" cy="1473200"/>
          </a:xfrm>
          <a:custGeom>
            <a:avLst/>
            <a:gdLst>
              <a:gd name="connsiteX0" fmla="*/ 0 w 2044700"/>
              <a:gd name="connsiteY0" fmla="*/ 1473200 h 1473200"/>
              <a:gd name="connsiteX1" fmla="*/ 292100 w 2044700"/>
              <a:gd name="connsiteY1" fmla="*/ 749300 h 1473200"/>
              <a:gd name="connsiteX2" fmla="*/ 774700 w 2044700"/>
              <a:gd name="connsiteY2" fmla="*/ 0 h 1473200"/>
              <a:gd name="connsiteX3" fmla="*/ 1422400 w 2044700"/>
              <a:gd name="connsiteY3" fmla="*/ 749300 h 1473200"/>
              <a:gd name="connsiteX4" fmla="*/ 1676400 w 2044700"/>
              <a:gd name="connsiteY4" fmla="*/ 457200 h 1473200"/>
              <a:gd name="connsiteX5" fmla="*/ 2044700 w 2044700"/>
              <a:gd name="connsiteY5" fmla="*/ 12954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700" h="1473200">
                <a:moveTo>
                  <a:pt x="0" y="1473200"/>
                </a:moveTo>
                <a:cubicBezTo>
                  <a:pt x="81491" y="1234016"/>
                  <a:pt x="162983" y="994833"/>
                  <a:pt x="292100" y="749300"/>
                </a:cubicBezTo>
                <a:cubicBezTo>
                  <a:pt x="421217" y="503767"/>
                  <a:pt x="586317" y="0"/>
                  <a:pt x="774700" y="0"/>
                </a:cubicBezTo>
                <a:cubicBezTo>
                  <a:pt x="963083" y="0"/>
                  <a:pt x="1272117" y="673100"/>
                  <a:pt x="1422400" y="749300"/>
                </a:cubicBezTo>
                <a:cubicBezTo>
                  <a:pt x="1572683" y="825500"/>
                  <a:pt x="1572683" y="366183"/>
                  <a:pt x="1676400" y="457200"/>
                </a:cubicBezTo>
                <a:cubicBezTo>
                  <a:pt x="1780117" y="548217"/>
                  <a:pt x="1912408" y="921808"/>
                  <a:pt x="2044700" y="1295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073441" y="2665121"/>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073441" y="2967959"/>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2073441" y="3274973"/>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13224" y="3847505"/>
            <a:ext cx="3345976" cy="21976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5974526" y="2651684"/>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5974526" y="2945815"/>
            <a:ext cx="1698460" cy="5466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974526" y="3491356"/>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a:extLst>
              <a:ext uri="{FF2B5EF4-FFF2-40B4-BE49-F238E27FC236}">
                <a16:creationId xmlns:a16="http://schemas.microsoft.com/office/drawing/2014/main" id="{A3CB08CC-9482-429A-88E6-DA31835305B1}"/>
              </a:ext>
            </a:extLst>
          </p:cNvPr>
          <p:cNvSpPr txBox="1"/>
          <p:nvPr/>
        </p:nvSpPr>
        <p:spPr>
          <a:xfrm>
            <a:off x="5343658" y="4427973"/>
            <a:ext cx="415472" cy="369332"/>
          </a:xfrm>
          <a:prstGeom prst="rect">
            <a:avLst/>
          </a:prstGeom>
          <a:noFill/>
        </p:spPr>
        <p:txBody>
          <a:bodyPr wrap="square" rtlCol="0">
            <a:spAutoFit/>
          </a:bodyPr>
          <a:lstStyle/>
          <a:p>
            <a:r>
              <a:rPr lang="en-GB" dirty="0"/>
              <a:t>12</a:t>
            </a:r>
          </a:p>
        </p:txBody>
      </p:sp>
      <p:sp>
        <p:nvSpPr>
          <p:cNvPr id="35" name="Rectangle 34"/>
          <p:cNvSpPr/>
          <p:nvPr/>
        </p:nvSpPr>
        <p:spPr>
          <a:xfrm>
            <a:off x="4387975" y="3896446"/>
            <a:ext cx="3314014" cy="2311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98645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4" grpId="0" animBg="1"/>
      <p:bldP spid="29"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Quartics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3</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99992" y="911090"/>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4</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499992" y="911090"/>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5536" y="1916832"/>
                <a:ext cx="3516064" cy="1200329"/>
              </a:xfrm>
              <a:prstGeom prst="rect">
                <a:avLst/>
              </a:prstGeom>
              <a:noFill/>
            </p:spPr>
            <p:txBody>
              <a:bodyPr wrap="square" rtlCol="0">
                <a:spAutoFit/>
              </a:bodyPr>
              <a:lstStyle/>
              <a:p>
                <a:r>
                  <a:rPr lang="en-GB" b="0" i="0" dirty="0">
                    <a:latin typeface="+mj-lt"/>
                  </a:rPr>
                  <a:t>-1 root </a:t>
                </a:r>
                <a:r>
                  <a:rPr lang="en-GB" dirty="0"/>
                  <a:t>only appears once so line crosses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a:p>
                <a:r>
                  <a:rPr lang="en-GB" dirty="0">
                    <a:latin typeface="+mj-lt"/>
                  </a:rPr>
                  <a:t>+</a:t>
                </a:r>
                <a:r>
                  <a:rPr lang="en-GB" b="0" i="0" dirty="0">
                    <a:latin typeface="+mj-lt"/>
                  </a:rPr>
                  <a:t>1 root triple repeated </a:t>
                </a:r>
                <a:r>
                  <a:rPr lang="en-GB" dirty="0"/>
                  <a:t>so point of inflection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916832"/>
                <a:ext cx="3516064" cy="1200329"/>
              </a:xfrm>
              <a:prstGeom prst="rect">
                <a:avLst/>
              </a:prstGeom>
              <a:blipFill>
                <a:blip r:embed="rId4"/>
                <a:stretch>
                  <a:fillRect l="-1560" t="-2538" b="-7107"/>
                </a:stretch>
              </a:blipFill>
            </p:spPr>
            <p:txBody>
              <a:bodyPr/>
              <a:lstStyle/>
              <a:p>
                <a:r>
                  <a:rPr lang="en-GB">
                    <a:noFill/>
                  </a:rPr>
                  <a:t> </a:t>
                </a:r>
              </a:p>
            </p:txBody>
          </p:sp>
        </mc:Fallback>
      </mc:AlternateContent>
      <p:cxnSp>
        <p:nvCxnSpPr>
          <p:cNvPr id="8" name="Straight Arrow Connector 7"/>
          <p:cNvCxnSpPr/>
          <p:nvPr/>
        </p:nvCxnSpPr>
        <p:spPr>
          <a:xfrm>
            <a:off x="585013" y="5181453"/>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436999" y="4154848"/>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0068" y="5144291"/>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1" name="TextBox 10"/>
              <p:cNvSpPr txBox="1"/>
              <p:nvPr/>
            </p:nvSpPr>
            <p:spPr>
              <a:xfrm>
                <a:off x="1210360" y="383865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10360" y="3838654"/>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84229" y="50519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884229" y="5051958"/>
                <a:ext cx="415472" cy="276999"/>
              </a:xfrm>
              <a:prstGeom prst="rect">
                <a:avLst/>
              </a:prstGeom>
              <a:blipFill>
                <a:blip r:embed="rId6"/>
                <a:stretch>
                  <a:fillRect/>
                </a:stretch>
              </a:blipFill>
            </p:spPr>
            <p:txBody>
              <a:bodyPr/>
              <a:lstStyle/>
              <a:p>
                <a:r>
                  <a:rPr lang="en-GB">
                    <a:noFill/>
                  </a:rPr>
                  <a:t> </a:t>
                </a:r>
              </a:p>
            </p:txBody>
          </p:sp>
        </mc:Fallback>
      </mc:AlternateContent>
      <p:sp>
        <p:nvSpPr>
          <p:cNvPr id="13" name="TextBox 12"/>
          <p:cNvSpPr txBox="1"/>
          <p:nvPr/>
        </p:nvSpPr>
        <p:spPr>
          <a:xfrm>
            <a:off x="1906286" y="5130205"/>
            <a:ext cx="415472" cy="369332"/>
          </a:xfrm>
          <a:prstGeom prst="rect">
            <a:avLst/>
          </a:prstGeom>
          <a:noFill/>
        </p:spPr>
        <p:txBody>
          <a:bodyPr wrap="square" rtlCol="0">
            <a:spAutoFit/>
          </a:bodyPr>
          <a:lstStyle/>
          <a:p>
            <a:r>
              <a:rPr lang="en-GB" dirty="0"/>
              <a:t>1</a:t>
            </a:r>
          </a:p>
        </p:txBody>
      </p:sp>
      <p:sp>
        <p:nvSpPr>
          <p:cNvPr id="14" name="TextBox 13"/>
          <p:cNvSpPr txBox="1"/>
          <p:nvPr/>
        </p:nvSpPr>
        <p:spPr>
          <a:xfrm>
            <a:off x="1114667" y="5526761"/>
            <a:ext cx="415472" cy="369332"/>
          </a:xfrm>
          <a:prstGeom prst="rect">
            <a:avLst/>
          </a:prstGeom>
          <a:noFill/>
        </p:spPr>
        <p:txBody>
          <a:bodyPr wrap="square" rtlCol="0">
            <a:spAutoFit/>
          </a:bodyPr>
          <a:lstStyle/>
          <a:p>
            <a:r>
              <a:rPr lang="en-GB" dirty="0"/>
              <a:t>-1</a:t>
            </a:r>
          </a:p>
        </p:txBody>
      </p:sp>
      <p:sp>
        <p:nvSpPr>
          <p:cNvPr id="18" name="Freeform: Shape 17"/>
          <p:cNvSpPr/>
          <p:nvPr/>
        </p:nvSpPr>
        <p:spPr>
          <a:xfrm>
            <a:off x="467833" y="4518837"/>
            <a:ext cx="2009553" cy="1222750"/>
          </a:xfrm>
          <a:custGeom>
            <a:avLst/>
            <a:gdLst>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53" h="1222750">
                <a:moveTo>
                  <a:pt x="0" y="74428"/>
                </a:moveTo>
                <a:cubicBezTo>
                  <a:pt x="116072" y="281763"/>
                  <a:pt x="232144" y="489098"/>
                  <a:pt x="393404" y="680484"/>
                </a:cubicBezTo>
                <a:cubicBezTo>
                  <a:pt x="554664" y="871870"/>
                  <a:pt x="769088" y="1224516"/>
                  <a:pt x="967562" y="1222744"/>
                </a:cubicBezTo>
                <a:cubicBezTo>
                  <a:pt x="1166036" y="1220972"/>
                  <a:pt x="1219200" y="682255"/>
                  <a:pt x="1584251" y="669851"/>
                </a:cubicBezTo>
                <a:cubicBezTo>
                  <a:pt x="1949302" y="657447"/>
                  <a:pt x="1947529" y="233030"/>
                  <a:pt x="20095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5061610" y="481001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5913596" y="378341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686957" y="346721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86957" y="3467218"/>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360826" y="468052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7360826" y="4680522"/>
                <a:ext cx="415472" cy="276999"/>
              </a:xfrm>
              <a:prstGeom prst="rect">
                <a:avLst/>
              </a:prstGeom>
              <a:blipFill>
                <a:blip r:embed="rId7"/>
                <a:stretch>
                  <a:fillRect/>
                </a:stretch>
              </a:blipFill>
            </p:spPr>
            <p:txBody>
              <a:bodyPr/>
              <a:lstStyle/>
              <a:p>
                <a:r>
                  <a:rPr lang="en-GB">
                    <a:noFill/>
                  </a:rPr>
                  <a:t> </a:t>
                </a:r>
              </a:p>
            </p:txBody>
          </p:sp>
        </mc:Fallback>
      </mc:AlternateContent>
      <p:sp>
        <p:nvSpPr>
          <p:cNvPr id="24" name="TextBox 23"/>
          <p:cNvSpPr txBox="1"/>
          <p:nvPr/>
        </p:nvSpPr>
        <p:spPr>
          <a:xfrm>
            <a:off x="6382883" y="4758769"/>
            <a:ext cx="415472" cy="369332"/>
          </a:xfrm>
          <a:prstGeom prst="rect">
            <a:avLst/>
          </a:prstGeom>
          <a:noFill/>
        </p:spPr>
        <p:txBody>
          <a:bodyPr wrap="square" rtlCol="0">
            <a:spAutoFit/>
          </a:bodyPr>
          <a:lstStyle/>
          <a:p>
            <a:r>
              <a:rPr lang="en-GB" dirty="0"/>
              <a:t>2</a:t>
            </a:r>
          </a:p>
        </p:txBody>
      </p:sp>
      <p:sp>
        <p:nvSpPr>
          <p:cNvPr id="27" name="TextBox 26"/>
          <p:cNvSpPr txBox="1"/>
          <p:nvPr/>
        </p:nvSpPr>
        <p:spPr>
          <a:xfrm>
            <a:off x="4422203" y="1799874"/>
            <a:ext cx="3881825" cy="1477328"/>
          </a:xfrm>
          <a:prstGeom prst="rect">
            <a:avLst/>
          </a:prstGeom>
          <a:noFill/>
        </p:spPr>
        <p:txBody>
          <a:bodyPr wrap="square" rtlCol="0">
            <a:spAutoFit/>
          </a:bodyPr>
          <a:lstStyle/>
          <a:p>
            <a:r>
              <a:rPr lang="en-GB" dirty="0"/>
              <a:t>2 is a quadruple repeated root! Because the line effectively crosses the axis 4 times all at -2, it ends up in the opposite direction, and hence looks like a ‘touch’ point.</a:t>
            </a:r>
          </a:p>
        </p:txBody>
      </p:sp>
      <p:sp>
        <p:nvSpPr>
          <p:cNvPr id="28" name="Freeform: Shape 27"/>
          <p:cNvSpPr/>
          <p:nvPr/>
        </p:nvSpPr>
        <p:spPr>
          <a:xfrm>
            <a:off x="5688419" y="3742660"/>
            <a:ext cx="1531088" cy="1084592"/>
          </a:xfrm>
          <a:custGeom>
            <a:avLst/>
            <a:gdLst>
              <a:gd name="connsiteX0" fmla="*/ 0 w 1531088"/>
              <a:gd name="connsiteY0" fmla="*/ 0 h 1084592"/>
              <a:gd name="connsiteX1" fmla="*/ 829339 w 1531088"/>
              <a:gd name="connsiteY1" fmla="*/ 1084521 h 1084592"/>
              <a:gd name="connsiteX2" fmla="*/ 1531088 w 1531088"/>
              <a:gd name="connsiteY2" fmla="*/ 42531 h 1084592"/>
            </a:gdLst>
            <a:ahLst/>
            <a:cxnLst>
              <a:cxn ang="0">
                <a:pos x="connsiteX0" y="connsiteY0"/>
              </a:cxn>
              <a:cxn ang="0">
                <a:pos x="connsiteX1" y="connsiteY1"/>
              </a:cxn>
              <a:cxn ang="0">
                <a:pos x="connsiteX2" y="connsiteY2"/>
              </a:cxn>
            </a:cxnLst>
            <a:rect l="l" t="t" r="r" b="b"/>
            <a:pathLst>
              <a:path w="1531088" h="1084592">
                <a:moveTo>
                  <a:pt x="0" y="0"/>
                </a:moveTo>
                <a:cubicBezTo>
                  <a:pt x="287079" y="538716"/>
                  <a:pt x="574158" y="1077433"/>
                  <a:pt x="829339" y="1084521"/>
                </a:cubicBezTo>
                <a:cubicBezTo>
                  <a:pt x="1084520" y="1091610"/>
                  <a:pt x="1307804" y="567070"/>
                  <a:pt x="1531088" y="42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552557" y="4029357"/>
            <a:ext cx="415472" cy="369332"/>
          </a:xfrm>
          <a:prstGeom prst="rect">
            <a:avLst/>
          </a:prstGeom>
          <a:noFill/>
        </p:spPr>
        <p:txBody>
          <a:bodyPr wrap="square" rtlCol="0">
            <a:spAutoFit/>
          </a:bodyPr>
          <a:lstStyle/>
          <a:p>
            <a:r>
              <a:rPr lang="en-GB" dirty="0"/>
              <a:t>16</a:t>
            </a:r>
          </a:p>
        </p:txBody>
      </p:sp>
      <p:sp>
        <p:nvSpPr>
          <p:cNvPr id="16" name="Rectangle 15"/>
          <p:cNvSpPr/>
          <p:nvPr/>
        </p:nvSpPr>
        <p:spPr>
          <a:xfrm>
            <a:off x="4780975" y="3528683"/>
            <a:ext cx="3345976" cy="249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07763" y="3528683"/>
            <a:ext cx="3345976"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01264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6"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55976" y="89308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3</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355976" y="893083"/>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035783" y="219927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121726" y="3264915"/>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0" name="TextBox 9"/>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2" name="TextBox 11"/>
          <p:cNvSpPr txBox="1"/>
          <p:nvPr/>
        </p:nvSpPr>
        <p:spPr>
          <a:xfrm>
            <a:off x="2471400" y="3272094"/>
            <a:ext cx="415472" cy="369332"/>
          </a:xfrm>
          <a:prstGeom prst="rect">
            <a:avLst/>
          </a:prstGeom>
          <a:noFill/>
        </p:spPr>
        <p:txBody>
          <a:bodyPr wrap="square" rtlCol="0">
            <a:spAutoFit/>
          </a:bodyPr>
          <a:lstStyle/>
          <a:p>
            <a:r>
              <a:rPr lang="en-GB" dirty="0"/>
              <a:t>1</a:t>
            </a:r>
          </a:p>
        </p:txBody>
      </p:sp>
      <p:sp>
        <p:nvSpPr>
          <p:cNvPr id="16" name="Freeform: Shape 15"/>
          <p:cNvSpPr/>
          <p:nvPr/>
        </p:nvSpPr>
        <p:spPr>
          <a:xfrm flipV="1">
            <a:off x="1119484" y="2534568"/>
            <a:ext cx="1651000" cy="1389951"/>
          </a:xfrm>
          <a:custGeom>
            <a:avLst/>
            <a:gdLst>
              <a:gd name="connsiteX0" fmla="*/ 0 w 1651000"/>
              <a:gd name="connsiteY0" fmla="*/ 1320805 h 1320805"/>
              <a:gd name="connsiteX1" fmla="*/ 304800 w 1651000"/>
              <a:gd name="connsiteY1" fmla="*/ 596905 h 1320805"/>
              <a:gd name="connsiteX2" fmla="*/ 596900 w 1651000"/>
              <a:gd name="connsiteY2" fmla="*/ 5 h 1320805"/>
              <a:gd name="connsiteX3" fmla="*/ 914400 w 1651000"/>
              <a:gd name="connsiteY3" fmla="*/ 584205 h 1320805"/>
              <a:gd name="connsiteX4" fmla="*/ 1219200 w 1651000"/>
              <a:gd name="connsiteY4" fmla="*/ 38105 h 1320805"/>
              <a:gd name="connsiteX5" fmla="*/ 1460500 w 1651000"/>
              <a:gd name="connsiteY5" fmla="*/ 584205 h 1320805"/>
              <a:gd name="connsiteX6" fmla="*/ 1651000 w 1651000"/>
              <a:gd name="connsiteY6" fmla="*/ 1257305 h 13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0" h="1320805">
                <a:moveTo>
                  <a:pt x="0" y="1320805"/>
                </a:moveTo>
                <a:cubicBezTo>
                  <a:pt x="102658" y="1068921"/>
                  <a:pt x="205317" y="817038"/>
                  <a:pt x="304800" y="596905"/>
                </a:cubicBezTo>
                <a:cubicBezTo>
                  <a:pt x="404283" y="376772"/>
                  <a:pt x="495300" y="2122"/>
                  <a:pt x="596900" y="5"/>
                </a:cubicBezTo>
                <a:cubicBezTo>
                  <a:pt x="698500" y="-2112"/>
                  <a:pt x="810683" y="577855"/>
                  <a:pt x="914400" y="584205"/>
                </a:cubicBezTo>
                <a:cubicBezTo>
                  <a:pt x="1018117" y="590555"/>
                  <a:pt x="1128183" y="38105"/>
                  <a:pt x="1219200" y="38105"/>
                </a:cubicBezTo>
                <a:cubicBezTo>
                  <a:pt x="1310217" y="38105"/>
                  <a:pt x="1388533" y="381005"/>
                  <a:pt x="1460500" y="584205"/>
                </a:cubicBezTo>
                <a:cubicBezTo>
                  <a:pt x="1532467" y="787405"/>
                  <a:pt x="1591733" y="1022355"/>
                  <a:pt x="1651000" y="12573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4508179"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5715765" y="219927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003728" y="3275547"/>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0" name="TextBox 19"/>
              <p:cNvSpPr txBox="1"/>
              <p:nvPr/>
            </p:nvSpPr>
            <p:spPr>
              <a:xfrm>
                <a:off x="5476426"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476426" y="1857678"/>
                <a:ext cx="415472"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807395"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807395"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22" name="TextBox 21"/>
          <p:cNvSpPr txBox="1"/>
          <p:nvPr/>
        </p:nvSpPr>
        <p:spPr>
          <a:xfrm>
            <a:off x="6395932" y="3261461"/>
            <a:ext cx="415472" cy="369332"/>
          </a:xfrm>
          <a:prstGeom prst="rect">
            <a:avLst/>
          </a:prstGeom>
          <a:noFill/>
        </p:spPr>
        <p:txBody>
          <a:bodyPr wrap="square" rtlCol="0">
            <a:spAutoFit/>
          </a:bodyPr>
          <a:lstStyle/>
          <a:p>
            <a:r>
              <a:rPr lang="en-GB" dirty="0"/>
              <a:t>3</a:t>
            </a:r>
          </a:p>
        </p:txBody>
      </p:sp>
      <p:sp>
        <p:nvSpPr>
          <p:cNvPr id="24" name="TextBox 23"/>
          <p:cNvSpPr txBox="1"/>
          <p:nvPr/>
        </p:nvSpPr>
        <p:spPr>
          <a:xfrm>
            <a:off x="5331819" y="2240673"/>
            <a:ext cx="415472" cy="369332"/>
          </a:xfrm>
          <a:prstGeom prst="rect">
            <a:avLst/>
          </a:prstGeom>
          <a:noFill/>
        </p:spPr>
        <p:txBody>
          <a:bodyPr wrap="square" rtlCol="0">
            <a:spAutoFit/>
          </a:bodyPr>
          <a:lstStyle/>
          <a:p>
            <a:r>
              <a:rPr lang="en-GB" dirty="0"/>
              <a:t>27</a:t>
            </a:r>
          </a:p>
        </p:txBody>
      </p:sp>
      <p:sp>
        <p:nvSpPr>
          <p:cNvPr id="25" name="Freeform: Shape 24"/>
          <p:cNvSpPr/>
          <p:nvPr/>
        </p:nvSpPr>
        <p:spPr>
          <a:xfrm>
            <a:off x="4805916" y="2477382"/>
            <a:ext cx="2317898" cy="1658683"/>
          </a:xfrm>
          <a:custGeom>
            <a:avLst/>
            <a:gdLst>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658683">
                <a:moveTo>
                  <a:pt x="0" y="1658683"/>
                </a:moveTo>
                <a:cubicBezTo>
                  <a:pt x="77972" y="1387552"/>
                  <a:pt x="155944" y="1116422"/>
                  <a:pt x="308344" y="839976"/>
                </a:cubicBezTo>
                <a:cubicBezTo>
                  <a:pt x="460744" y="563530"/>
                  <a:pt x="678712" y="-1768"/>
                  <a:pt x="914400" y="4"/>
                </a:cubicBezTo>
                <a:cubicBezTo>
                  <a:pt x="1150088" y="1776"/>
                  <a:pt x="1265276" y="838205"/>
                  <a:pt x="1722475" y="850609"/>
                </a:cubicBezTo>
                <a:cubicBezTo>
                  <a:pt x="2179674" y="863013"/>
                  <a:pt x="2200939" y="1228950"/>
                  <a:pt x="2317898" y="15417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55976" y="1833370"/>
            <a:ext cx="3345976"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82772" y="1833370"/>
            <a:ext cx="3293038"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3686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9922" y="692696"/>
            <a:ext cx="7920880" cy="830997"/>
          </a:xfrm>
          <a:prstGeom prst="rect">
            <a:avLst/>
          </a:prstGeom>
          <a:noFill/>
        </p:spPr>
        <p:txBody>
          <a:bodyPr wrap="square" rtlCol="0">
            <a:spAutoFit/>
          </a:bodyPr>
          <a:lstStyle/>
          <a:p>
            <a:r>
              <a:rPr lang="en-GB" sz="2400" dirty="0"/>
              <a:t>Pearson Pure Mathematics Year 1/AS</a:t>
            </a:r>
          </a:p>
          <a:p>
            <a:r>
              <a:rPr lang="en-GB" sz="2400" dirty="0"/>
              <a:t>Pages 65-66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3172" y="231427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TextBox 6"/>
          <p:cNvSpPr txBox="1"/>
          <p:nvPr/>
        </p:nvSpPr>
        <p:spPr>
          <a:xfrm>
            <a:off x="412162" y="1800347"/>
            <a:ext cx="122413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29" name="TextBox 28"/>
              <p:cNvSpPr txBox="1"/>
              <p:nvPr/>
            </p:nvSpPr>
            <p:spPr>
              <a:xfrm>
                <a:off x="491840" y="2152156"/>
                <a:ext cx="8136904" cy="1200329"/>
              </a:xfrm>
              <a:prstGeom prst="rect">
                <a:avLst/>
              </a:prstGeom>
              <a:noFill/>
            </p:spPr>
            <p:txBody>
              <a:bodyPr wrap="square" rtlCol="0">
                <a:spAutoFit/>
              </a:bodyPr>
              <a:lstStyle/>
              <a:p>
                <a:r>
                  <a:rPr lang="en-GB" i="1" dirty="0"/>
                  <a:t>[STEP I 2012 Q2a]</a:t>
                </a:r>
              </a:p>
              <a:p>
                <a:pPr marL="400050" indent="-400050">
                  <a:buFont typeface="+mj-lt"/>
                  <a:buAutoNum type="alphaLcPeriod"/>
                </a:pPr>
                <a:r>
                  <a:rPr lang="en-GB" dirty="0"/>
                  <a:t>Sketch </a:t>
                </a:r>
                <a14:m>
                  <m:oMath xmlns:m="http://schemas.openxmlformats.org/officeDocument/2006/math">
                    <m:r>
                      <a:rPr lang="en-GB" b="0" i="1" smtClean="0">
                        <a:latin typeface="Cambria Math"/>
                      </a:rPr>
                      <m:t>𝑦</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−6</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+9</m:t>
                    </m:r>
                  </m:oMath>
                </a14:m>
                <a:endParaRPr lang="en-GB" dirty="0"/>
              </a:p>
              <a:p>
                <a:pPr marL="342900" indent="-342900">
                  <a:buAutoNum type="alphaLcPeriod"/>
                </a:pPr>
                <a:r>
                  <a:rPr lang="en-GB" dirty="0"/>
                  <a:t>For what values of </a:t>
                </a:r>
                <a14:m>
                  <m:oMath xmlns:m="http://schemas.openxmlformats.org/officeDocument/2006/math">
                    <m:r>
                      <a:rPr lang="en-GB" i="1" dirty="0" smtClean="0">
                        <a:latin typeface="Cambria Math"/>
                      </a:rPr>
                      <m:t>𝑏</m:t>
                    </m:r>
                  </m:oMath>
                </a14:m>
                <a:r>
                  <a:rPr lang="en-GB" dirty="0"/>
                  <a:t> does the equation </a:t>
                </a:r>
                <a14:m>
                  <m:oMath xmlns:m="http://schemas.openxmlformats.org/officeDocument/2006/math">
                    <m:r>
                      <m:rPr>
                        <m:sty m:val="p"/>
                      </m:rPr>
                      <a:rPr lang="en-GB" b="0" i="0" smtClean="0">
                        <a:latin typeface="Cambria Math"/>
                      </a:rPr>
                      <m:t>y</m:t>
                    </m:r>
                    <m:r>
                      <a:rPr lang="en-GB" b="0" i="0"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−6</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m:t>
                    </m:r>
                    <m:r>
                      <a:rPr lang="en-GB" b="0" i="1" smtClean="0">
                        <a:latin typeface="Cambria Math"/>
                      </a:rPr>
                      <m:t>𝑏</m:t>
                    </m:r>
                  </m:oMath>
                </a14:m>
                <a:r>
                  <a:rPr lang="en-GB" dirty="0"/>
                  <a:t> have the following number of </a:t>
                </a:r>
                <a:r>
                  <a:rPr lang="en-GB" u="sng" dirty="0"/>
                  <a:t>distinct</a:t>
                </a:r>
                <a:r>
                  <a:rPr lang="en-GB" dirty="0"/>
                  <a:t> roots (i) 0, (ii) 1, (iii) 2, (iv) 3, (v) 4.</a:t>
                </a:r>
              </a:p>
            </p:txBody>
          </p:sp>
        </mc:Choice>
        <mc:Fallback xmlns="">
          <p:sp>
            <p:nvSpPr>
              <p:cNvPr id="29" name="TextBox 28"/>
              <p:cNvSpPr txBox="1">
                <a:spLocks noRot="1" noChangeAspect="1" noMove="1" noResize="1" noEditPoints="1" noAdjustHandles="1" noChangeArrowheads="1" noChangeShapeType="1" noTextEdit="1"/>
              </p:cNvSpPr>
              <p:nvPr/>
            </p:nvSpPr>
            <p:spPr>
              <a:xfrm>
                <a:off x="491840" y="2152156"/>
                <a:ext cx="8136904" cy="1200329"/>
              </a:xfrm>
              <a:prstGeom prst="rect">
                <a:avLst/>
              </a:prstGeom>
              <a:blipFill>
                <a:blip r:embed="rId2"/>
                <a:stretch>
                  <a:fillRect l="-675"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53137" y="3425068"/>
                <a:ext cx="4464496" cy="943976"/>
              </a:xfrm>
              <a:prstGeom prst="rect">
                <a:avLst/>
              </a:prstGeom>
              <a:noFill/>
            </p:spPr>
            <p:txBody>
              <a:bodyPr wrap="square" rtlCol="0">
                <a:spAutoFit/>
              </a:bodyPr>
              <a:lstStyle/>
              <a:p>
                <a:r>
                  <a:rPr lang="en-GB" b="0" dirty="0"/>
                  <a:t>By factorising, </a:t>
                </a:r>
                <a14:m>
                  <m:oMath xmlns:m="http://schemas.openxmlformats.org/officeDocument/2006/math">
                    <m:r>
                      <a:rPr lang="en-GB" b="0" i="1" smtClean="0">
                        <a:latin typeface="Cambria Math"/>
                      </a:rPr>
                      <m:t>𝑦</m:t>
                    </m:r>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−3</m:t>
                            </m:r>
                          </m:e>
                        </m:d>
                      </m:e>
                      <m:sup>
                        <m:r>
                          <a:rPr lang="en-GB" b="0" i="1" smtClean="0">
                            <a:latin typeface="Cambria Math"/>
                          </a:rPr>
                          <m:t>2</m:t>
                        </m:r>
                      </m:sup>
                    </m:sSup>
                  </m:oMath>
                </a14:m>
                <a:r>
                  <a:rPr lang="en-GB" dirty="0"/>
                  <a:t>. This is a quartic, where </a:t>
                </a:r>
                <a14:m>
                  <m:oMath xmlns:m="http://schemas.openxmlformats.org/officeDocument/2006/math">
                    <m:r>
                      <a:rPr lang="en-GB" i="1" dirty="0" smtClean="0">
                        <a:latin typeface="Cambria Math"/>
                      </a:rPr>
                      <m:t>𝑦</m:t>
                    </m:r>
                  </m:oMath>
                </a14:m>
                <a:r>
                  <a:rPr lang="en-GB" dirty="0"/>
                  <a:t> is always positive, and has repeated roots at </a:t>
                </a:r>
                <a14:m>
                  <m:oMath xmlns:m="http://schemas.openxmlformats.org/officeDocument/2006/math">
                    <m:r>
                      <a:rPr lang="en-GB" b="0" i="1" smtClean="0">
                        <a:latin typeface="Cambria Math"/>
                      </a:rPr>
                      <m:t>𝑥</m:t>
                    </m:r>
                    <m:r>
                      <a:rPr lang="en-GB" b="0" i="1" smtClean="0">
                        <a:latin typeface="Cambria Math"/>
                      </a:rPr>
                      <m:t>=±</m:t>
                    </m:r>
                    <m:rad>
                      <m:radPr>
                        <m:degHide m:val="on"/>
                        <m:ctrlPr>
                          <a:rPr lang="en-GB" b="0" i="1" smtClean="0">
                            <a:latin typeface="Cambria Math" panose="02040503050406030204" pitchFamily="18" charset="0"/>
                          </a:rPr>
                        </m:ctrlPr>
                      </m:radPr>
                      <m:deg/>
                      <m:e>
                        <m:r>
                          <a:rPr lang="en-GB" b="0" i="1" smtClean="0">
                            <a:latin typeface="Cambria Math"/>
                          </a:rPr>
                          <m:t>3</m:t>
                        </m:r>
                      </m:e>
                    </m:rad>
                  </m:oMath>
                </a14:m>
                <a:r>
                  <a:rPr lang="en-GB"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653137" y="3425068"/>
                <a:ext cx="4464496" cy="943976"/>
              </a:xfrm>
              <a:prstGeom prst="rect">
                <a:avLst/>
              </a:prstGeom>
              <a:blipFill>
                <a:blip r:embed="rId3"/>
                <a:stretch>
                  <a:fillRect l="-1091" t="-3871" b="-10323"/>
                </a:stretch>
              </a:blipFill>
            </p:spPr>
            <p:txBody>
              <a:bodyPr/>
              <a:lstStyle/>
              <a:p>
                <a:r>
                  <a:rPr lang="en-GB">
                    <a:noFill/>
                  </a:rPr>
                  <a:t> </a:t>
                </a:r>
              </a:p>
            </p:txBody>
          </p:sp>
        </mc:Fallback>
      </mc:AlternateContent>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245" y="4531898"/>
            <a:ext cx="2421603" cy="209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2" name="TextBox 31"/>
              <p:cNvSpPr txBox="1"/>
              <p:nvPr/>
            </p:nvSpPr>
            <p:spPr>
              <a:xfrm>
                <a:off x="5462765" y="3425068"/>
                <a:ext cx="2952328" cy="3416320"/>
              </a:xfrm>
              <a:prstGeom prst="rect">
                <a:avLst/>
              </a:prstGeom>
              <a:noFill/>
            </p:spPr>
            <p:txBody>
              <a:bodyPr wrap="square" rtlCol="0">
                <a:spAutoFit/>
              </a:bodyPr>
              <a:lstStyle/>
              <a:p>
                <a:r>
                  <a:rPr lang="en-GB" dirty="0"/>
                  <a:t>By changing </a:t>
                </a:r>
                <a14:m>
                  <m:oMath xmlns:m="http://schemas.openxmlformats.org/officeDocument/2006/math">
                    <m:r>
                      <a:rPr lang="en-GB" b="0" i="1" smtClean="0">
                        <a:latin typeface="Cambria Math"/>
                      </a:rPr>
                      <m:t>𝑏</m:t>
                    </m:r>
                  </m:oMath>
                </a14:m>
                <a:r>
                  <a:rPr lang="en-GB" dirty="0"/>
                  <a:t>, we shift the graph up and down. Then we can see that:</a:t>
                </a:r>
              </a:p>
              <a:p>
                <a:endParaRPr lang="en-GB" dirty="0"/>
              </a:p>
              <a:p>
                <a:pPr marL="400050" indent="-400050">
                  <a:buAutoNum type="romanLcParenR"/>
                </a:pPr>
                <a:r>
                  <a:rPr lang="en-GB" dirty="0"/>
                  <a:t>0 roots: When </a:t>
                </a:r>
                <a14:m>
                  <m:oMath xmlns:m="http://schemas.openxmlformats.org/officeDocument/2006/math">
                    <m:r>
                      <a:rPr lang="en-GB" b="0" i="1" smtClean="0">
                        <a:latin typeface="Cambria Math"/>
                      </a:rPr>
                      <m:t>𝑏</m:t>
                    </m:r>
                    <m:r>
                      <a:rPr lang="en-GB" b="0" i="1" smtClean="0">
                        <a:latin typeface="Cambria Math"/>
                      </a:rPr>
                      <m:t>&gt;9</m:t>
                    </m:r>
                  </m:oMath>
                </a14:m>
                <a:endParaRPr lang="en-GB" b="0" dirty="0"/>
              </a:p>
              <a:p>
                <a:pPr marL="400050" indent="-400050">
                  <a:buAutoNum type="romanLcParenR"/>
                </a:pPr>
                <a:r>
                  <a:rPr lang="en-GB" dirty="0"/>
                  <a:t>1 root: Not possible.</a:t>
                </a:r>
              </a:p>
              <a:p>
                <a:pPr marL="400050" indent="-400050">
                  <a:buAutoNum type="romanLcParenR"/>
                </a:pPr>
                <a:r>
                  <a:rPr lang="en-GB" dirty="0"/>
                  <a:t>2 roots: When </a:t>
                </a:r>
                <a14:m>
                  <m:oMath xmlns:m="http://schemas.openxmlformats.org/officeDocument/2006/math">
                    <m:r>
                      <m:rPr>
                        <m:sty m:val="p"/>
                      </m:rPr>
                      <a:rPr lang="en-GB" b="0" i="0" smtClean="0">
                        <a:latin typeface="Cambria Math"/>
                      </a:rPr>
                      <m:t>b</m:t>
                    </m:r>
                    <m:r>
                      <a:rPr lang="en-GB" b="0" i="0" smtClean="0">
                        <a:latin typeface="Cambria Math"/>
                      </a:rPr>
                      <m:t>=9 </m:t>
                    </m:r>
                    <m:r>
                      <m:rPr>
                        <m:sty m:val="p"/>
                      </m:rPr>
                      <a:rPr lang="en-GB" b="0" i="0" smtClean="0">
                        <a:latin typeface="Cambria Math"/>
                      </a:rPr>
                      <m:t>or</m:t>
                    </m:r>
                    <m:r>
                      <a:rPr lang="en-GB" b="0" i="0" smtClean="0">
                        <a:latin typeface="Cambria Math"/>
                      </a:rPr>
                      <m:t> </m:t>
                    </m:r>
                    <m:r>
                      <a:rPr lang="en-GB" b="0" i="1" smtClean="0">
                        <a:latin typeface="Cambria Math"/>
                      </a:rPr>
                      <m:t>𝑏</m:t>
                    </m:r>
                    <m:r>
                      <a:rPr lang="en-GB" b="0" i="1" smtClean="0">
                        <a:latin typeface="Cambria Math"/>
                      </a:rPr>
                      <m:t>&lt;0</m:t>
                    </m:r>
                  </m:oMath>
                </a14:m>
                <a:endParaRPr lang="en-GB" b="0" i="1" dirty="0">
                  <a:latin typeface="Cambria Math"/>
                </a:endParaRPr>
              </a:p>
              <a:p>
                <a:pPr marL="400050" indent="-400050">
                  <a:buAutoNum type="romanLcParenR"/>
                </a:pPr>
                <a:r>
                  <a:rPr lang="en-GB" dirty="0"/>
                  <a:t>3 roots: </a:t>
                </a:r>
                <a14:m>
                  <m:oMath xmlns:m="http://schemas.openxmlformats.org/officeDocument/2006/math">
                    <m:r>
                      <a:rPr lang="en-GB" i="1" dirty="0" smtClean="0">
                        <a:latin typeface="Cambria Math"/>
                      </a:rPr>
                      <m:t>𝑏</m:t>
                    </m:r>
                    <m:r>
                      <a:rPr lang="en-GB" i="1" dirty="0" smtClean="0">
                        <a:latin typeface="Cambria Math"/>
                      </a:rPr>
                      <m:t>=0</m:t>
                    </m:r>
                  </m:oMath>
                </a14:m>
                <a:endParaRPr lang="en-GB" dirty="0"/>
              </a:p>
              <a:p>
                <a:pPr marL="400050" indent="-400050">
                  <a:buAutoNum type="romanLcParenR"/>
                </a:pPr>
                <a:r>
                  <a:rPr lang="en-GB" dirty="0"/>
                  <a:t>4 roots: </a:t>
                </a:r>
                <a14:m>
                  <m:oMath xmlns:m="http://schemas.openxmlformats.org/officeDocument/2006/math">
                    <m:r>
                      <a:rPr lang="en-GB" b="0" i="1" smtClean="0">
                        <a:latin typeface="Cambria Math"/>
                      </a:rPr>
                      <m:t>0&lt;</m:t>
                    </m:r>
                    <m:r>
                      <a:rPr lang="en-GB" b="0" i="1" smtClean="0">
                        <a:latin typeface="Cambria Math"/>
                      </a:rPr>
                      <m:t>𝑏</m:t>
                    </m:r>
                    <m:r>
                      <a:rPr lang="en-GB" b="0" i="1" smtClean="0">
                        <a:latin typeface="Cambria Math"/>
                      </a:rPr>
                      <m:t>&lt;9</m:t>
                    </m:r>
                  </m:oMath>
                </a14:m>
                <a:endParaRPr lang="en-GB" dirty="0"/>
              </a:p>
              <a:p>
                <a:pPr marL="400050" indent="-400050">
                  <a:buAutoNum type="romanLcParenR"/>
                </a:pPr>
                <a:endParaRPr lang="en-GB" dirty="0"/>
              </a:p>
              <a:p>
                <a:pPr marL="400050" indent="-400050">
                  <a:buAutoNum type="romanLcParenR"/>
                </a:pPr>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462765" y="3425068"/>
                <a:ext cx="2952328" cy="3416320"/>
              </a:xfrm>
              <a:prstGeom prst="rect">
                <a:avLst/>
              </a:prstGeom>
              <a:blipFill>
                <a:blip r:embed="rId5"/>
                <a:stretch>
                  <a:fillRect l="-1653" t="-1071" r="-1653"/>
                </a:stretch>
              </a:blipFill>
            </p:spPr>
            <p:txBody>
              <a:bodyPr/>
              <a:lstStyle/>
              <a:p>
                <a:r>
                  <a:rPr lang="en-GB">
                    <a:noFill/>
                  </a:rPr>
                  <a:t> </a:t>
                </a:r>
              </a:p>
            </p:txBody>
          </p:sp>
        </mc:Fallback>
      </mc:AlternateContent>
      <p:sp>
        <p:nvSpPr>
          <p:cNvPr id="35" name="Rectangle 34"/>
          <p:cNvSpPr/>
          <p:nvPr/>
        </p:nvSpPr>
        <p:spPr>
          <a:xfrm>
            <a:off x="653135" y="3497075"/>
            <a:ext cx="4104456" cy="31432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5894814" y="4500640"/>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5894813" y="4818234"/>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894813" y="5133228"/>
            <a:ext cx="2520279" cy="511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5894814" y="5644308"/>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5894812" y="5956388"/>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235094" y="3426066"/>
            <a:ext cx="384336" cy="382818"/>
          </a:xfrm>
          <a:prstGeom prst="rect">
            <a:avLst/>
          </a:prstGeom>
          <a:noFill/>
        </p:spPr>
        <p:txBody>
          <a:bodyPr wrap="square" rtlCol="0">
            <a:spAutoFit/>
          </a:bodyPr>
          <a:lstStyle/>
          <a:p>
            <a:r>
              <a:rPr lang="en-GB" dirty="0"/>
              <a:t>a)</a:t>
            </a:r>
          </a:p>
        </p:txBody>
      </p:sp>
      <p:sp>
        <p:nvSpPr>
          <p:cNvPr id="41" name="TextBox 40"/>
          <p:cNvSpPr txBox="1"/>
          <p:nvPr/>
        </p:nvSpPr>
        <p:spPr>
          <a:xfrm>
            <a:off x="5070539" y="3404800"/>
            <a:ext cx="384336" cy="382818"/>
          </a:xfrm>
          <a:prstGeom prst="rect">
            <a:avLst/>
          </a:prstGeom>
          <a:noFill/>
        </p:spPr>
        <p:txBody>
          <a:bodyPr wrap="square" rtlCol="0">
            <a:spAutoFit/>
          </a:bodyPr>
          <a:lstStyle/>
          <a:p>
            <a:r>
              <a:rPr lang="en-GB" dirty="0"/>
              <a:t>b)</a:t>
            </a:r>
          </a:p>
        </p:txBody>
      </p:sp>
      <p:sp>
        <p:nvSpPr>
          <p:cNvPr id="21" name="TextBox 20">
            <a:extLst>
              <a:ext uri="{FF2B5EF4-FFF2-40B4-BE49-F238E27FC236}">
                <a16:creationId xmlns:a16="http://schemas.microsoft.com/office/drawing/2014/main" id="{075B4E23-3E17-D047-94EF-0811F871D3C4}"/>
              </a:ext>
            </a:extLst>
          </p:cNvPr>
          <p:cNvSpPr txBox="1"/>
          <p:nvPr/>
        </p:nvSpPr>
        <p:spPr>
          <a:xfrm>
            <a:off x="4932040" y="130968"/>
            <a:ext cx="5297278" cy="2123658"/>
          </a:xfrm>
          <a:prstGeom prst="rect">
            <a:avLst/>
          </a:prstGeom>
          <a:noFill/>
        </p:spPr>
        <p:txBody>
          <a:bodyPr wrap="square" rtlCol="0">
            <a:spAutoFit/>
          </a:bodyPr>
          <a:lstStyle/>
          <a:p>
            <a:r>
              <a:rPr lang="en-US" sz="2000" dirty="0">
                <a:solidFill>
                  <a:schemeClr val="bg1"/>
                </a:solidFill>
              </a:rPr>
              <a:t>Complete before the </a:t>
            </a:r>
            <a:r>
              <a:rPr lang="en-US" sz="2000" dirty="0" smtClean="0">
                <a:solidFill>
                  <a:schemeClr val="bg1"/>
                </a:solidFill>
              </a:rPr>
              <a:t>lesson</a:t>
            </a:r>
            <a:r>
              <a:rPr lang="en-US" sz="2000" dirty="0">
                <a:solidFill>
                  <a:schemeClr val="bg1"/>
                </a:solidFill>
              </a:rPr>
              <a:t> </a:t>
            </a:r>
            <a:r>
              <a:rPr lang="en-US" sz="2000" dirty="0" smtClean="0">
                <a:solidFill>
                  <a:schemeClr val="bg1"/>
                </a:solidFill>
              </a:rPr>
              <a:t>Q1 a-d only</a:t>
            </a:r>
            <a:endParaRPr lang="en-US" sz="2000" dirty="0" smtClean="0">
              <a:solidFill>
                <a:schemeClr val="bg1"/>
              </a:solidFill>
            </a:endParaRPr>
          </a:p>
          <a:p>
            <a:endParaRPr lang="en-US" sz="2000" dirty="0" smtClean="0"/>
          </a:p>
          <a:p>
            <a:r>
              <a:rPr lang="en-US" sz="2000" dirty="0" smtClean="0">
                <a:solidFill>
                  <a:srgbClr val="00B050"/>
                </a:solidFill>
              </a:rPr>
              <a:t>Green</a:t>
            </a:r>
            <a:r>
              <a:rPr lang="en-US" sz="2000" dirty="0" smtClean="0"/>
              <a:t>		Complete </a:t>
            </a:r>
            <a:r>
              <a:rPr lang="en-US" sz="2000" dirty="0" smtClean="0"/>
              <a:t>Q1</a:t>
            </a:r>
            <a:endParaRPr lang="en-US" sz="2000" dirty="0" smtClean="0"/>
          </a:p>
          <a:p>
            <a:r>
              <a:rPr lang="en-US" sz="2000" dirty="0" smtClean="0">
                <a:solidFill>
                  <a:schemeClr val="accent6"/>
                </a:solidFill>
              </a:rPr>
              <a:t>Amber</a:t>
            </a:r>
            <a:r>
              <a:rPr lang="en-US" sz="2000" dirty="0" smtClean="0"/>
              <a:t> </a:t>
            </a:r>
            <a:r>
              <a:rPr lang="en-US" sz="2000" dirty="0"/>
              <a:t>		</a:t>
            </a:r>
            <a:r>
              <a:rPr lang="en-US" sz="2000" dirty="0" smtClean="0"/>
              <a:t>Q2-3</a:t>
            </a:r>
            <a:endParaRPr lang="en-US" sz="2000" dirty="0"/>
          </a:p>
          <a:p>
            <a:r>
              <a:rPr lang="en-US" sz="2000" dirty="0">
                <a:solidFill>
                  <a:srgbClr val="FF0000"/>
                </a:solidFill>
              </a:rPr>
              <a:t>Red</a:t>
            </a:r>
            <a:r>
              <a:rPr lang="en-US" sz="2000" dirty="0"/>
              <a:t>		</a:t>
            </a:r>
            <a:r>
              <a:rPr lang="en-US" sz="2000" dirty="0" smtClean="0"/>
              <a:t>Q4 &amp; Challenge</a:t>
            </a:r>
            <a:endParaRPr lang="en-US" sz="2000" dirty="0" smtClean="0"/>
          </a:p>
          <a:p>
            <a:endParaRPr lang="en-US" sz="2800" dirty="0"/>
          </a:p>
        </p:txBody>
      </p:sp>
    </p:spTree>
    <p:extLst>
      <p:ext uri="{BB962C8B-B14F-4D97-AF65-F5344CB8AC3E}">
        <p14:creationId xmlns:p14="http://schemas.microsoft.com/office/powerpoint/2010/main" val="1308875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5" grpId="0" animBg="1"/>
      <p:bldP spid="36" grpId="0" animBg="1"/>
      <p:bldP spid="37"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GCSE RECAP </a:t>
              </a:r>
              <a:r>
                <a:rPr lang="en-GB" sz="3200" dirty="0">
                  <a:latin typeface="+mj-lt"/>
                </a:rPr>
                <a:t>:: 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2160240"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2160240"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85070" y="944400"/>
                <a:ext cx="2160240" cy="4855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𝑥</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585070" y="944400"/>
                <a:ext cx="2160240" cy="4855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2035783" y="2199272"/>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a:off x="2094614" y="2317898"/>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rot="10800000">
            <a:off x="972421" y="3368319"/>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4217642" y="3344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5425228" y="2228589"/>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185889" y="188699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185889" y="1886995"/>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16858" y="3214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516858" y="3214599"/>
                <a:ext cx="415472" cy="276999"/>
              </a:xfrm>
              <a:prstGeom prst="rect">
                <a:avLst/>
              </a:prstGeom>
              <a:blipFill>
                <a:blip r:embed="rId6"/>
                <a:stretch>
                  <a:fillRect/>
                </a:stretch>
              </a:blipFill>
            </p:spPr>
            <p:txBody>
              <a:bodyPr/>
              <a:lstStyle/>
              <a:p>
                <a:r>
                  <a:rPr lang="en-GB">
                    <a:noFill/>
                  </a:rPr>
                  <a:t> </a:t>
                </a:r>
              </a:p>
            </p:txBody>
          </p:sp>
        </mc:Fallback>
      </mc:AlternateContent>
      <p:sp>
        <p:nvSpPr>
          <p:cNvPr id="24" name="Freeform: Shape 23"/>
          <p:cNvSpPr/>
          <p:nvPr/>
        </p:nvSpPr>
        <p:spPr>
          <a:xfrm flipV="1">
            <a:off x="5484059" y="3399837"/>
            <a:ext cx="1031358" cy="1108367"/>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p:cNvSpPr/>
          <p:nvPr/>
        </p:nvSpPr>
        <p:spPr>
          <a:xfrm rot="10800000" flipV="1">
            <a:off x="4340601" y="2158409"/>
            <a:ext cx="1031358" cy="1143533"/>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740553" y="1888346"/>
            <a:ext cx="2978145" cy="1169551"/>
          </a:xfrm>
          <a:prstGeom prst="rect">
            <a:avLst/>
          </a:prstGeom>
          <a:noFill/>
        </p:spPr>
        <p:txBody>
          <a:bodyPr wrap="square" rtlCol="0">
            <a:spAutoFit/>
          </a:bodyPr>
          <a:lstStyle/>
          <a:p>
            <a:r>
              <a:rPr lang="en-GB" sz="1400" b="1" dirty="0" err="1"/>
              <a:t>Fro</a:t>
            </a:r>
            <a:r>
              <a:rPr lang="en-GB" sz="1400" b="1" dirty="0"/>
              <a:t> Note</a:t>
            </a:r>
            <a:r>
              <a:rPr lang="en-GB" sz="1400" dirty="0"/>
              <a:t>: The scaling caused by the 3 isn’t observable for this graph in isolation because the axes have no scale. This will only be observation for multiple graphs on the same axes.</a:t>
            </a:r>
          </a:p>
        </p:txBody>
      </p:sp>
      <mc:AlternateContent xmlns:mc="http://schemas.openxmlformats.org/markup-compatibility/2006" xmlns:a14="http://schemas.microsoft.com/office/drawing/2010/main">
        <mc:Choice Requires="a14">
          <p:sp>
            <p:nvSpPr>
              <p:cNvPr id="27" name="TextBox 26"/>
              <p:cNvSpPr txBox="1"/>
              <p:nvPr/>
            </p:nvSpPr>
            <p:spPr>
              <a:xfrm>
                <a:off x="520996" y="4394614"/>
                <a:ext cx="3535839" cy="830997"/>
              </a:xfrm>
              <a:prstGeom prst="rect">
                <a:avLst/>
              </a:prstGeom>
              <a:noFill/>
            </p:spPr>
            <p:txBody>
              <a:bodyPr wrap="square" rtlCol="0">
                <a:spAutoFit/>
              </a:bodyPr>
              <a:lstStyle/>
              <a:p>
                <a:r>
                  <a:rPr lang="en-GB" sz="1200" dirty="0"/>
                  <a:t>Notice the distance between this line and the </a:t>
                </a:r>
                <a14:m>
                  <m:oMath xmlns:m="http://schemas.openxmlformats.org/officeDocument/2006/math">
                    <m:r>
                      <a:rPr lang="en-GB" sz="1200" b="0" i="1" smtClean="0">
                        <a:latin typeface="Cambria Math" panose="02040503050406030204" pitchFamily="18" charset="0"/>
                      </a:rPr>
                      <m:t>𝑥</m:t>
                    </m:r>
                  </m:oMath>
                </a14:m>
                <a:r>
                  <a:rPr lang="en-GB" sz="1200" dirty="0"/>
                  <a:t>-axis (i.e. the line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=0</m:t>
                    </m:r>
                  </m:oMath>
                </a14:m>
                <a:r>
                  <a:rPr lang="en-GB" sz="1200" dirty="0"/>
                  <a:t>) gradually decreases as the lines go off towards infinity. The line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=0</m:t>
                    </m:r>
                  </m:oMath>
                </a14:m>
                <a:r>
                  <a:rPr lang="en-GB" sz="1200" dirty="0"/>
                  <a:t> is known as an </a:t>
                </a:r>
                <a:r>
                  <a:rPr lang="en-GB" sz="1200" b="1" dirty="0"/>
                  <a:t>asymptote</a:t>
                </a:r>
                <a:r>
                  <a:rPr lang="en-GB" sz="1200" dirty="0"/>
                  <a:t> of the graph.</a:t>
                </a:r>
              </a:p>
            </p:txBody>
          </p:sp>
        </mc:Choice>
        <mc:Fallback xmlns="">
          <p:sp>
            <p:nvSpPr>
              <p:cNvPr id="27" name="TextBox 26"/>
              <p:cNvSpPr txBox="1">
                <a:spLocks noRot="1" noChangeAspect="1" noMove="1" noResize="1" noEditPoints="1" noAdjustHandles="1" noChangeArrowheads="1" noChangeShapeType="1" noTextEdit="1"/>
              </p:cNvSpPr>
              <p:nvPr/>
            </p:nvSpPr>
            <p:spPr>
              <a:xfrm>
                <a:off x="520996" y="4394614"/>
                <a:ext cx="3535839" cy="830997"/>
              </a:xfrm>
              <a:prstGeom prst="rect">
                <a:avLst/>
              </a:prstGeom>
              <a:blipFill>
                <a:blip r:embed="rId7"/>
                <a:stretch>
                  <a:fillRect t="-735" b="-5147"/>
                </a:stretch>
              </a:blipFill>
            </p:spPr>
            <p:txBody>
              <a:bodyPr/>
              <a:lstStyle/>
              <a:p>
                <a:r>
                  <a:rPr lang="en-GB">
                    <a:noFill/>
                  </a:rPr>
                  <a:t> </a:t>
                </a:r>
              </a:p>
            </p:txBody>
          </p:sp>
        </mc:Fallback>
      </mc:AlternateContent>
      <p:sp>
        <p:nvSpPr>
          <p:cNvPr id="28" name="TextBox 27"/>
          <p:cNvSpPr txBox="1"/>
          <p:nvPr/>
        </p:nvSpPr>
        <p:spPr>
          <a:xfrm>
            <a:off x="1006562" y="5423528"/>
            <a:ext cx="269571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An asymptote is a line which the graph approaches but never reaches.</a:t>
            </a:r>
          </a:p>
        </p:txBody>
      </p:sp>
      <p:sp>
        <p:nvSpPr>
          <p:cNvPr id="29" name="Freeform: Shape 28"/>
          <p:cNvSpPr/>
          <p:nvPr/>
        </p:nvSpPr>
        <p:spPr>
          <a:xfrm>
            <a:off x="2695575" y="3176588"/>
            <a:ext cx="433387" cy="85725"/>
          </a:xfrm>
          <a:custGeom>
            <a:avLst/>
            <a:gdLst>
              <a:gd name="connsiteX0" fmla="*/ 0 w 433387"/>
              <a:gd name="connsiteY0" fmla="*/ 0 h 85725"/>
              <a:gd name="connsiteX1" fmla="*/ 195262 w 433387"/>
              <a:gd name="connsiteY1" fmla="*/ 61913 h 85725"/>
              <a:gd name="connsiteX2" fmla="*/ 433387 w 433387"/>
              <a:gd name="connsiteY2" fmla="*/ 85725 h 85725"/>
            </a:gdLst>
            <a:ahLst/>
            <a:cxnLst>
              <a:cxn ang="0">
                <a:pos x="connsiteX0" y="connsiteY0"/>
              </a:cxn>
              <a:cxn ang="0">
                <a:pos x="connsiteX1" y="connsiteY1"/>
              </a:cxn>
              <a:cxn ang="0">
                <a:pos x="connsiteX2" y="connsiteY2"/>
              </a:cxn>
            </a:cxnLst>
            <a:rect l="l" t="t" r="r" b="b"/>
            <a:pathLst>
              <a:path w="433387" h="85725">
                <a:moveTo>
                  <a:pt x="0" y="0"/>
                </a:moveTo>
                <a:cubicBezTo>
                  <a:pt x="61515" y="23813"/>
                  <a:pt x="123031" y="47626"/>
                  <a:pt x="195262" y="61913"/>
                </a:cubicBezTo>
                <a:cubicBezTo>
                  <a:pt x="267493" y="76200"/>
                  <a:pt x="350440" y="80962"/>
                  <a:pt x="433387" y="8572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flipH="1">
            <a:off x="2599089" y="3342831"/>
            <a:ext cx="529327"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flipV="1">
            <a:off x="2695575" y="3491598"/>
            <a:ext cx="168177" cy="84418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5713" y="1520078"/>
            <a:ext cx="3475172" cy="300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4" name="TextBox 33"/>
              <p:cNvSpPr txBox="1"/>
              <p:nvPr/>
            </p:nvSpPr>
            <p:spPr>
              <a:xfrm>
                <a:off x="3857684" y="5317203"/>
                <a:ext cx="2687955" cy="1016945"/>
              </a:xfrm>
              <a:prstGeom prst="rect">
                <a:avLst/>
              </a:prstGeom>
              <a:noFill/>
            </p:spPr>
            <p:txBody>
              <a:bodyPr wrap="square" rtlCol="0">
                <a:spAutoFit/>
              </a:bodyPr>
              <a:lstStyle/>
              <a:p>
                <a:r>
                  <a:rPr lang="en-GB" dirty="0"/>
                  <a:t>Asymptotes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num>
                      <m:den>
                        <m:r>
                          <a:rPr lang="en-GB" b="0" i="1" smtClean="0">
                            <a:latin typeface="Cambria Math" panose="02040503050406030204" pitchFamily="18" charset="0"/>
                          </a:rPr>
                          <m:t>𝑥</m:t>
                        </m:r>
                      </m:den>
                    </m:f>
                  </m:oMath>
                </a14:m>
                <a:r>
                  <a:rPr lang="en-GB" dirty="0"/>
                  <a:t> :</a:t>
                </a:r>
              </a:p>
              <a:p>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endParaRPr lang="en-GB" dirty="0"/>
              </a:p>
              <a:p>
                <a:r>
                  <a:rPr lang="en-GB" dirty="0"/>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857684" y="5317203"/>
                <a:ext cx="2687955" cy="1016945"/>
              </a:xfrm>
              <a:prstGeom prst="rect">
                <a:avLst/>
              </a:prstGeom>
              <a:blipFill>
                <a:blip r:embed="rId8"/>
                <a:stretch>
                  <a:fillRect l="-2041"/>
                </a:stretch>
              </a:blipFill>
            </p:spPr>
            <p:txBody>
              <a:bodyPr/>
              <a:lstStyle/>
              <a:p>
                <a:r>
                  <a:rPr lang="en-GB">
                    <a:noFill/>
                  </a:rPr>
                  <a:t> </a:t>
                </a:r>
              </a:p>
            </p:txBody>
          </p:sp>
        </mc:Fallback>
      </mc:AlternateContent>
      <p:sp>
        <p:nvSpPr>
          <p:cNvPr id="35" name="Rectangle 34"/>
          <p:cNvSpPr/>
          <p:nvPr/>
        </p:nvSpPr>
        <p:spPr>
          <a:xfrm>
            <a:off x="4116383" y="6060559"/>
            <a:ext cx="1327488" cy="510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4223766" y="1547065"/>
            <a:ext cx="4579991" cy="2982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8550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000"/>
                            </p:stCondLst>
                            <p:childTnLst>
                              <p:par>
                                <p:cTn id="27" presetID="1" presetClass="entr" presetSubtype="0" fill="hold" grpId="1" nodeType="after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7" grpId="0"/>
      <p:bldP spid="28" grpId="0" animBg="1"/>
      <p:bldP spid="29" grpId="0" animBg="1"/>
      <p:bldP spid="14" grpId="0" animBg="1"/>
      <p:bldP spid="34" grpId="0"/>
      <p:bldP spid="35" grpId="0" animBg="1"/>
      <p:bldP spid="35" grpId="1"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2160240"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2160240"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99992" y="911091"/>
                <a:ext cx="2160240" cy="4843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499992" y="911091"/>
                <a:ext cx="2160240" cy="48436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2035783" y="2199272"/>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1" name="Freeform: Shape 10"/>
          <p:cNvSpPr/>
          <p:nvPr/>
        </p:nvSpPr>
        <p:spPr>
          <a:xfrm>
            <a:off x="2094614" y="2317898"/>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flipH="1">
            <a:off x="944416" y="2299050"/>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9140" y="5031069"/>
            <a:ext cx="2859317" cy="523220"/>
          </a:xfrm>
          <a:prstGeom prst="rect">
            <a:avLst/>
          </a:prstGeom>
          <a:noFill/>
        </p:spPr>
        <p:txBody>
          <a:bodyPr wrap="square" rtlCol="0">
            <a:spAutoFit/>
          </a:bodyPr>
          <a:lstStyle/>
          <a:p>
            <a:r>
              <a:rPr lang="en-GB" sz="1400" b="1" dirty="0"/>
              <a:t>Hint</a:t>
            </a:r>
            <a:r>
              <a:rPr lang="en-GB" sz="1400" dirty="0"/>
              <a:t>: Note that anything squared will always be at least 0.</a:t>
            </a:r>
          </a:p>
        </p:txBody>
      </p:sp>
      <p:cxnSp>
        <p:nvCxnSpPr>
          <p:cNvPr id="18" name="Straight Arrow Connector 17"/>
          <p:cNvCxnSpPr/>
          <p:nvPr/>
        </p:nvCxnSpPr>
        <p:spPr>
          <a:xfrm>
            <a:off x="4491836" y="3344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5699422" y="2228589"/>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60083" y="188699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460083" y="1886995"/>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91052" y="3214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791052" y="3214599"/>
                <a:ext cx="415472" cy="276999"/>
              </a:xfrm>
              <a:prstGeom prst="rect">
                <a:avLst/>
              </a:prstGeom>
              <a:blipFill>
                <a:blip r:embed="rId6"/>
                <a:stretch>
                  <a:fillRect/>
                </a:stretch>
              </a:blipFill>
            </p:spPr>
            <p:txBody>
              <a:bodyPr/>
              <a:lstStyle/>
              <a:p>
                <a:r>
                  <a:rPr lang="en-GB">
                    <a:noFill/>
                  </a:rPr>
                  <a:t> </a:t>
                </a:r>
              </a:p>
            </p:txBody>
          </p:sp>
        </mc:Fallback>
      </mc:AlternateContent>
      <p:sp>
        <p:nvSpPr>
          <p:cNvPr id="22" name="Freeform: Shape 21"/>
          <p:cNvSpPr/>
          <p:nvPr/>
        </p:nvSpPr>
        <p:spPr>
          <a:xfrm flipV="1">
            <a:off x="5768885" y="3421103"/>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p:cNvSpPr/>
          <p:nvPr/>
        </p:nvSpPr>
        <p:spPr>
          <a:xfrm flipH="1" flipV="1">
            <a:off x="4618687" y="3402255"/>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70076" y="1740103"/>
            <a:ext cx="2974873" cy="2704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315271" y="1740103"/>
            <a:ext cx="2974873" cy="2704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2875706" y="740971"/>
            <a:ext cx="1152128" cy="600164"/>
          </a:xfrm>
          <a:prstGeom prst="rect">
            <a:avLst/>
          </a:prstGeom>
          <a:noFill/>
        </p:spPr>
        <p:txBody>
          <a:bodyPr wrap="square" rtlCol="0">
            <a:spAutoFit/>
          </a:bodyPr>
          <a:lstStyle/>
          <a:p>
            <a:r>
              <a:rPr lang="en-GB" sz="1100" dirty="0"/>
              <a:t>This is new to the A Level 2017 syllabus.</a:t>
            </a:r>
          </a:p>
        </p:txBody>
      </p:sp>
      <p:cxnSp>
        <p:nvCxnSpPr>
          <p:cNvPr id="27" name="Straight Arrow Connector 26"/>
          <p:cNvCxnSpPr/>
          <p:nvPr/>
        </p:nvCxnSpPr>
        <p:spPr>
          <a:xfrm flipH="1">
            <a:off x="2627784" y="911091"/>
            <a:ext cx="288032" cy="141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884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6"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39026" y="890053"/>
                <a:ext cx="6696744"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axes,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𝑥</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39026" y="890053"/>
                <a:ext cx="6696744"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a:off x="2720793" y="3761345"/>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3928380" y="2645840"/>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689040" y="230424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89040" y="2304246"/>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0009" y="3631850"/>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020009" y="3631850"/>
                <a:ext cx="415472" cy="276999"/>
              </a:xfrm>
              <a:prstGeom prst="rect">
                <a:avLst/>
              </a:prstGeom>
              <a:blipFill>
                <a:blip r:embed="rId4"/>
                <a:stretch>
                  <a:fillRect/>
                </a:stretch>
              </a:blipFill>
            </p:spPr>
            <p:txBody>
              <a:bodyPr/>
              <a:lstStyle/>
              <a:p>
                <a:r>
                  <a:rPr lang="en-GB">
                    <a:noFill/>
                  </a:rPr>
                  <a:t> </a:t>
                </a:r>
              </a:p>
            </p:txBody>
          </p:sp>
        </mc:Fallback>
      </mc:AlternateContent>
      <p:sp>
        <p:nvSpPr>
          <p:cNvPr id="10" name="Freeform: Shape 9"/>
          <p:cNvSpPr/>
          <p:nvPr/>
        </p:nvSpPr>
        <p:spPr>
          <a:xfrm>
            <a:off x="3987210" y="2764466"/>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p:cNvSpPr/>
          <p:nvPr/>
        </p:nvSpPr>
        <p:spPr>
          <a:xfrm rot="10800000">
            <a:off x="2865017" y="3814887"/>
            <a:ext cx="1063256" cy="1233376"/>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63256"/>
              <a:gd name="connsiteY0" fmla="*/ 0 h 1233376"/>
              <a:gd name="connsiteX1" fmla="*/ 350875 w 1063256"/>
              <a:gd name="connsiteY1" fmla="*/ 988828 h 1233376"/>
              <a:gd name="connsiteX2" fmla="*/ 1063256 w 1063256"/>
              <a:gd name="connsiteY2" fmla="*/ 1233376 h 1233376"/>
            </a:gdLst>
            <a:ahLst/>
            <a:cxnLst>
              <a:cxn ang="0">
                <a:pos x="connsiteX0" y="connsiteY0"/>
              </a:cxn>
              <a:cxn ang="0">
                <a:pos x="connsiteX1" y="connsiteY1"/>
              </a:cxn>
              <a:cxn ang="0">
                <a:pos x="connsiteX2" y="connsiteY2"/>
              </a:cxn>
            </a:cxnLst>
            <a:rect l="l" t="t" r="r" b="b"/>
            <a:pathLst>
              <a:path w="1063256" h="1233376">
                <a:moveTo>
                  <a:pt x="0" y="0"/>
                </a:moveTo>
                <a:cubicBezTo>
                  <a:pt x="31012" y="227714"/>
                  <a:pt x="173666" y="783265"/>
                  <a:pt x="350875" y="988828"/>
                </a:cubicBezTo>
                <a:cubicBezTo>
                  <a:pt x="528084" y="1194391"/>
                  <a:pt x="729217" y="1202365"/>
                  <a:pt x="1063256" y="12333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p:cNvSpPr/>
          <p:nvPr/>
        </p:nvSpPr>
        <p:spPr>
          <a:xfrm>
            <a:off x="4029741" y="1998922"/>
            <a:ext cx="1031358" cy="162678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p:cNvSpPr/>
          <p:nvPr/>
        </p:nvSpPr>
        <p:spPr>
          <a:xfrm flipH="1" flipV="1">
            <a:off x="2856019" y="3913773"/>
            <a:ext cx="1031358" cy="162678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187398" y="2380026"/>
                <a:ext cx="714212"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6"/>
                          </a:solidFill>
                          <a:latin typeface="Cambria Math" panose="02040503050406030204" pitchFamily="18" charset="0"/>
                        </a:rPr>
                        <m:t>𝑦</m:t>
                      </m:r>
                      <m:r>
                        <a:rPr lang="en-GB" sz="1400" b="0" i="1" smtClean="0">
                          <a:solidFill>
                            <a:schemeClr val="accent6"/>
                          </a:solidFill>
                          <a:latin typeface="Cambria Math" panose="02040503050406030204" pitchFamily="18" charset="0"/>
                        </a:rPr>
                        <m:t>=</m:t>
                      </m:r>
                      <m:f>
                        <m:fPr>
                          <m:ctrlPr>
                            <a:rPr lang="en-GB" sz="1400" b="0" i="1" smtClean="0">
                              <a:solidFill>
                                <a:schemeClr val="accent6"/>
                              </a:solidFill>
                              <a:latin typeface="Cambria Math" panose="02040503050406030204" pitchFamily="18" charset="0"/>
                            </a:rPr>
                          </m:ctrlPr>
                        </m:fPr>
                        <m:num>
                          <m:r>
                            <a:rPr lang="en-GB" sz="1400" b="0" i="1" smtClean="0">
                              <a:solidFill>
                                <a:schemeClr val="accent6"/>
                              </a:solidFill>
                              <a:latin typeface="Cambria Math" panose="02040503050406030204" pitchFamily="18" charset="0"/>
                            </a:rPr>
                            <m:t>3</m:t>
                          </m:r>
                        </m:num>
                        <m:den>
                          <m:r>
                            <a:rPr lang="en-GB" sz="1400" b="0" i="1" smtClean="0">
                              <a:solidFill>
                                <a:schemeClr val="accent6"/>
                              </a:solidFill>
                              <a:latin typeface="Cambria Math" panose="02040503050406030204" pitchFamily="18" charset="0"/>
                            </a:rPr>
                            <m:t>𝑥</m:t>
                          </m:r>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187398" y="2380026"/>
                <a:ext cx="714212" cy="49705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352803" y="3723299"/>
                <a:ext cx="714212"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002060"/>
                          </a:solidFill>
                          <a:latin typeface="Cambria Math" panose="02040503050406030204" pitchFamily="18" charset="0"/>
                        </a:rPr>
                        <m:t>𝑦</m:t>
                      </m:r>
                      <m:r>
                        <a:rPr lang="en-GB" sz="1400" b="0" i="1" smtClean="0">
                          <a:solidFill>
                            <a:srgbClr val="002060"/>
                          </a:solidFill>
                          <a:latin typeface="Cambria Math" panose="02040503050406030204" pitchFamily="18" charset="0"/>
                        </a:rPr>
                        <m:t>=</m:t>
                      </m:r>
                      <m:f>
                        <m:fPr>
                          <m:ctrlPr>
                            <a:rPr lang="en-GB" sz="1400" b="0" i="1" smtClean="0">
                              <a:solidFill>
                                <a:srgbClr val="002060"/>
                              </a:solidFill>
                              <a:latin typeface="Cambria Math" panose="02040503050406030204" pitchFamily="18" charset="0"/>
                            </a:rPr>
                          </m:ctrlPr>
                        </m:fPr>
                        <m:num>
                          <m:r>
                            <a:rPr lang="en-GB" sz="1400" b="0" i="1" smtClean="0">
                              <a:solidFill>
                                <a:srgbClr val="002060"/>
                              </a:solidFill>
                              <a:latin typeface="Cambria Math" panose="02040503050406030204" pitchFamily="18" charset="0"/>
                            </a:rPr>
                            <m:t>1</m:t>
                          </m:r>
                        </m:num>
                        <m:den>
                          <m:r>
                            <a:rPr lang="en-GB" sz="1400" b="0" i="1" smtClean="0">
                              <a:solidFill>
                                <a:srgbClr val="002060"/>
                              </a:solidFill>
                              <a:latin typeface="Cambria Math" panose="02040503050406030204" pitchFamily="18" charset="0"/>
                            </a:rPr>
                            <m:t>𝑥</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352803" y="3723299"/>
                <a:ext cx="714212"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85875" y="2749494"/>
                <a:ext cx="2588544" cy="790729"/>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𝑦</m:t>
                    </m:r>
                  </m:oMath>
                </a14:m>
                <a:r>
                  <a:rPr lang="en-GB" sz="1600" dirty="0"/>
                  <a:t> value for </a:t>
                </a:r>
                <a14:m>
                  <m:oMath xmlns:m="http://schemas.openxmlformats.org/officeDocument/2006/math">
                    <m:r>
                      <a:rPr lang="en-GB" sz="1600" b="0" i="1" smtClean="0">
                        <a:latin typeface="Cambria Math" panose="02040503050406030204" pitchFamily="18" charset="0"/>
                      </a:rPr>
                      <m:t>𝑦</m:t>
                    </m:r>
                    <m:r>
                      <a:rPr lang="en-GB" sz="1600" b="0" i="0"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𝑥</m:t>
                        </m:r>
                      </m:den>
                    </m:f>
                  </m:oMath>
                </a14:m>
                <a:r>
                  <a:rPr lang="en-GB" sz="1600" dirty="0"/>
                  <a:t> will be 3 times greater than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oMath>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385875" y="2749494"/>
                <a:ext cx="2588544" cy="790729"/>
              </a:xfrm>
              <a:prstGeom prst="rect">
                <a:avLst/>
              </a:prstGeom>
              <a:blipFill>
                <a:blip r:embed="rId7"/>
                <a:stretch>
                  <a:fillRect l="-1415" r="-708" b="-2308"/>
                </a:stretch>
              </a:blipFill>
            </p:spPr>
            <p:txBody>
              <a:bodyPr/>
              <a:lstStyle/>
              <a:p>
                <a:r>
                  <a:rPr lang="en-GB">
                    <a:noFill/>
                  </a:rPr>
                  <a:t> </a:t>
                </a:r>
              </a:p>
            </p:txBody>
          </p:sp>
        </mc:Fallback>
      </mc:AlternateContent>
      <p:sp>
        <p:nvSpPr>
          <p:cNvPr id="15" name="Rectangle 14"/>
          <p:cNvSpPr/>
          <p:nvPr/>
        </p:nvSpPr>
        <p:spPr>
          <a:xfrm>
            <a:off x="1540665" y="1707996"/>
            <a:ext cx="6343703" cy="3905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0501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1692771"/>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Q2</a:t>
            </a:r>
            <a:endParaRPr lang="en-US" sz="2400" dirty="0" smtClean="0"/>
          </a:p>
          <a:p>
            <a:endParaRPr lang="en-US" sz="3200" dirty="0"/>
          </a:p>
        </p:txBody>
      </p:sp>
    </p:spTree>
    <p:extLst>
      <p:ext uri="{BB962C8B-B14F-4D97-AF65-F5344CB8AC3E}">
        <p14:creationId xmlns:p14="http://schemas.microsoft.com/office/powerpoint/2010/main" val="79155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Points of Intersection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992888" cy="646331"/>
          </a:xfrm>
          <a:prstGeom prst="rect">
            <a:avLst/>
          </a:prstGeom>
          <a:noFill/>
        </p:spPr>
        <p:txBody>
          <a:bodyPr wrap="square" rtlCol="0">
            <a:spAutoFit/>
          </a:bodyPr>
          <a:lstStyle/>
          <a:p>
            <a:r>
              <a:rPr lang="en-GB" dirty="0"/>
              <a:t>In the previous chapter we saw why the points of intersection of two graphs gave the solutions to the simultaneous equations corresponding to these graphs.</a:t>
            </a:r>
          </a:p>
        </p:txBody>
      </p:sp>
      <mc:AlternateContent xmlns:mc="http://schemas.openxmlformats.org/markup-compatibility/2006" xmlns:a14="http://schemas.microsoft.com/office/drawing/2010/main">
        <mc:Choice Requires="a14">
          <p:sp>
            <p:nvSpPr>
              <p:cNvPr id="6" name="Rectangle 5"/>
              <p:cNvSpPr/>
              <p:nvPr/>
            </p:nvSpPr>
            <p:spPr>
              <a:xfrm>
                <a:off x="467544" y="1624917"/>
                <a:ext cx="79928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t>If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and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then the </a:t>
                </a:r>
                <a14:m>
                  <m:oMath xmlns:m="http://schemas.openxmlformats.org/officeDocument/2006/math">
                    <m:r>
                      <a:rPr lang="en-GB" i="1">
                        <a:latin typeface="Cambria Math" panose="02040503050406030204" pitchFamily="18" charset="0"/>
                      </a:rPr>
                      <m:t>𝑥</m:t>
                    </m:r>
                  </m:oMath>
                </a14:m>
                <a:r>
                  <a:rPr lang="en-GB" dirty="0"/>
                  <a:t> values of the points of intersection can be found when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p:txBody>
          </p:sp>
        </mc:Choice>
        <mc:Fallback xmlns="">
          <p:sp>
            <p:nvSpPr>
              <p:cNvPr id="6" name="Rectangle 5"/>
              <p:cNvSpPr>
                <a:spLocks noRot="1" noChangeAspect="1" noMove="1" noResize="1" noEditPoints="1" noAdjustHandles="1" noChangeArrowheads="1" noChangeShapeType="1" noTextEdit="1"/>
              </p:cNvSpPr>
              <p:nvPr/>
            </p:nvSpPr>
            <p:spPr>
              <a:xfrm>
                <a:off x="467544" y="1624917"/>
                <a:ext cx="7992888" cy="646331"/>
              </a:xfrm>
              <a:prstGeom prst="rect">
                <a:avLst/>
              </a:prstGeom>
              <a:blipFill>
                <a:blip r:embed="rId2"/>
                <a:stretch>
                  <a:fillRect l="-532"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9396" y="2502794"/>
                <a:ext cx="795103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Example</a:t>
                </a:r>
                <a:r>
                  <a:rPr lang="en-GB" dirty="0"/>
                  <a:t>: 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r>
                  <a:rPr lang="en-GB" dirty="0"/>
                  <a:t>. Find the coordinates of their points of intersection.</a:t>
                </a:r>
              </a:p>
            </p:txBody>
          </p:sp>
        </mc:Choice>
        <mc:Fallback xmlns="">
          <p:sp>
            <p:nvSpPr>
              <p:cNvPr id="7" name="TextBox 6"/>
              <p:cNvSpPr txBox="1">
                <a:spLocks noRot="1" noChangeAspect="1" noMove="1" noResize="1" noEditPoints="1" noAdjustHandles="1" noChangeArrowheads="1" noChangeShapeType="1" noTextEdit="1"/>
              </p:cNvSpPr>
              <p:nvPr/>
            </p:nvSpPr>
            <p:spPr>
              <a:xfrm>
                <a:off x="509396" y="2502794"/>
                <a:ext cx="7951035"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323528" y="5085891"/>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1755171" y="3681982"/>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553931" y="340388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553931" y="340388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2000" y="494739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2000" y="4947392"/>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9131803">
                <a:off x="2630443" y="4734041"/>
                <a:ext cx="124623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𝒙</m:t>
                      </m:r>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𝟑</m:t>
                          </m:r>
                        </m:e>
                      </m:d>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rot="19131803">
                <a:off x="2630443" y="4734041"/>
                <a:ext cx="1246231"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46497" y="3553425"/>
                <a:ext cx="2989800" cy="2921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−3</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𝑥</m:t>
                          </m:r>
                        </m:e>
                      </m:d>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=0</m:t>
                      </m:r>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e>
                      </m:d>
                      <m:r>
                        <a:rPr lang="en-GB" sz="1600" b="0" i="1" smtClean="0">
                          <a:latin typeface="Cambria Math" panose="02040503050406030204" pitchFamily="18" charset="0"/>
                        </a:rPr>
                        <m:t>=0</m:t>
                      </m:r>
                    </m:oMath>
                  </m:oMathPara>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b="0" i="0" dirty="0">
                    <a:latin typeface="+mj-lt"/>
                  </a:rPr>
                  <a:t> or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oMath>
                </a14:m>
                <a:r>
                  <a:rPr lang="en-GB" sz="1600" dirty="0"/>
                  <a:t> or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oMath>
                </a14:m>
                <a:endParaRPr lang="en-GB" sz="1600" dirty="0"/>
              </a:p>
              <a:p>
                <a:r>
                  <a:rPr lang="en-GB" sz="1600" dirty="0"/>
                  <a:t>Substituting these values back into either equation, we obtain points: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3+3</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e>
                      </m:d>
                      <m:r>
                        <a:rPr lang="en-GB" sz="1600" b="0" i="1" smtClean="0">
                          <a:latin typeface="Cambria Math" panose="02040503050406030204" pitchFamily="18" charset="0"/>
                        </a:rPr>
                        <m:t>, </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r>
                        <a:rPr lang="en-GB" sz="1600" b="0" i="1" smtClean="0">
                          <a:latin typeface="Cambria Math" panose="02040503050406030204" pitchFamily="18" charset="0"/>
                        </a:rPr>
                        <m:t>, </m:t>
                      </m:r>
                    </m:oMath>
                    <m:oMath xmlns:m="http://schemas.openxmlformats.org/officeDocument/2006/math">
                      <m:d>
                        <m:dPr>
                          <m:ctrlPr>
                            <a:rPr lang="en-GB" sz="1600" b="0" i="1" smtClean="0">
                              <a:latin typeface="Cambria Math" panose="02040503050406030204" pitchFamily="18" charset="0"/>
                            </a:rPr>
                          </m:ctrlPr>
                        </m:dPr>
                        <m:e>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3−3</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e>
                      </m:d>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6497" y="3553425"/>
                <a:ext cx="2989800" cy="2921569"/>
              </a:xfrm>
              <a:prstGeom prst="rect">
                <a:avLst/>
              </a:prstGeom>
              <a:blipFill>
                <a:blip r:embed="rId7"/>
                <a:stretch>
                  <a:fillRect l="-1224"/>
                </a:stretch>
              </a:blipFill>
            </p:spPr>
            <p:txBody>
              <a:bodyPr/>
              <a:lstStyle/>
              <a:p>
                <a:r>
                  <a:rPr lang="en-GB">
                    <a:noFill/>
                  </a:rPr>
                  <a:t> </a:t>
                </a:r>
              </a:p>
            </p:txBody>
          </p:sp>
        </mc:Fallback>
      </mc:AlternateContent>
      <p:sp>
        <p:nvSpPr>
          <p:cNvPr id="23" name="Freeform: Shape 22"/>
          <p:cNvSpPr/>
          <p:nvPr/>
        </p:nvSpPr>
        <p:spPr>
          <a:xfrm>
            <a:off x="825500" y="3815900"/>
            <a:ext cx="2120900" cy="2171700"/>
          </a:xfrm>
          <a:custGeom>
            <a:avLst/>
            <a:gdLst>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900" h="2171700">
                <a:moveTo>
                  <a:pt x="0" y="0"/>
                </a:moveTo>
                <a:cubicBezTo>
                  <a:pt x="328083" y="558800"/>
                  <a:pt x="475192" y="1165225"/>
                  <a:pt x="876300" y="1257300"/>
                </a:cubicBezTo>
                <a:cubicBezTo>
                  <a:pt x="1277408" y="1349375"/>
                  <a:pt x="1183217" y="838200"/>
                  <a:pt x="1320800" y="838200"/>
                </a:cubicBezTo>
                <a:cubicBezTo>
                  <a:pt x="1458383" y="838200"/>
                  <a:pt x="1568450" y="1035050"/>
                  <a:pt x="1701800" y="1257300"/>
                </a:cubicBezTo>
                <a:cubicBezTo>
                  <a:pt x="1835150" y="1479550"/>
                  <a:pt x="1978025" y="1825625"/>
                  <a:pt x="2120900" y="21717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p:cNvSpPr/>
          <p:nvPr/>
        </p:nvSpPr>
        <p:spPr>
          <a:xfrm>
            <a:off x="828675" y="4022275"/>
            <a:ext cx="2743200" cy="1453943"/>
          </a:xfrm>
          <a:custGeom>
            <a:avLst/>
            <a:gdLst>
              <a:gd name="connsiteX0" fmla="*/ 0 w 2743200"/>
              <a:gd name="connsiteY0" fmla="*/ 0 h 1453943"/>
              <a:gd name="connsiteX1" fmla="*/ 933450 w 2743200"/>
              <a:gd name="connsiteY1" fmla="*/ 1076325 h 1453943"/>
              <a:gd name="connsiteX2" fmla="*/ 1838325 w 2743200"/>
              <a:gd name="connsiteY2" fmla="*/ 1447800 h 1453943"/>
              <a:gd name="connsiteX3" fmla="*/ 2743200 w 2743200"/>
              <a:gd name="connsiteY3" fmla="*/ 828675 h 1453943"/>
            </a:gdLst>
            <a:ahLst/>
            <a:cxnLst>
              <a:cxn ang="0">
                <a:pos x="connsiteX0" y="connsiteY0"/>
              </a:cxn>
              <a:cxn ang="0">
                <a:pos x="connsiteX1" y="connsiteY1"/>
              </a:cxn>
              <a:cxn ang="0">
                <a:pos x="connsiteX2" y="connsiteY2"/>
              </a:cxn>
              <a:cxn ang="0">
                <a:pos x="connsiteX3" y="connsiteY3"/>
              </a:cxn>
            </a:cxnLst>
            <a:rect l="l" t="t" r="r" b="b"/>
            <a:pathLst>
              <a:path w="2743200" h="1453943">
                <a:moveTo>
                  <a:pt x="0" y="0"/>
                </a:moveTo>
                <a:cubicBezTo>
                  <a:pt x="313531" y="417512"/>
                  <a:pt x="627062" y="835025"/>
                  <a:pt x="933450" y="1076325"/>
                </a:cubicBezTo>
                <a:cubicBezTo>
                  <a:pt x="1239838" y="1317625"/>
                  <a:pt x="1536700" y="1489075"/>
                  <a:pt x="1838325" y="1447800"/>
                </a:cubicBezTo>
                <a:cubicBezTo>
                  <a:pt x="2139950" y="1406525"/>
                  <a:pt x="2441575" y="1117600"/>
                  <a:pt x="2743200"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1815666" y="4286931"/>
                <a:ext cx="1422834"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sSup>
                        <m:sSupPr>
                          <m:ctrlPr>
                            <a:rPr lang="en-GB" sz="1400" b="1" i="1" smtClean="0">
                              <a:solidFill>
                                <a:schemeClr val="accent6"/>
                              </a:solidFill>
                              <a:latin typeface="Cambria Math" panose="02040503050406030204" pitchFamily="18" charset="0"/>
                            </a:rPr>
                          </m:ctrlPr>
                        </m:sSupPr>
                        <m:e>
                          <m:r>
                            <a:rPr lang="en-GB" sz="1400" b="1" i="1" smtClean="0">
                              <a:solidFill>
                                <a:schemeClr val="accent6"/>
                              </a:solidFill>
                              <a:latin typeface="Cambria Math" panose="02040503050406030204" pitchFamily="18" charset="0"/>
                            </a:rPr>
                            <m:t>𝒙</m:t>
                          </m:r>
                        </m:e>
                        <m:sup>
                          <m:r>
                            <a:rPr lang="en-GB" sz="1400" b="1" i="1" smtClean="0">
                              <a:solidFill>
                                <a:schemeClr val="accent6"/>
                              </a:solidFill>
                              <a:latin typeface="Cambria Math" panose="02040503050406030204" pitchFamily="18" charset="0"/>
                            </a:rPr>
                            <m:t>𝟐</m:t>
                          </m:r>
                        </m:sup>
                      </m:sSup>
                      <m:d>
                        <m:dPr>
                          <m:ctrlPr>
                            <a:rPr lang="en-GB" sz="1400" b="1" i="1" smtClean="0">
                              <a:solidFill>
                                <a:schemeClr val="accent6"/>
                              </a:solidFill>
                              <a:latin typeface="Cambria Math" panose="02040503050406030204" pitchFamily="18" charset="0"/>
                            </a:rPr>
                          </m:ctrlPr>
                        </m:dPr>
                        <m:e>
                          <m:r>
                            <a:rPr lang="en-GB" sz="1400" b="1" i="1" smtClean="0">
                              <a:solidFill>
                                <a:schemeClr val="accent6"/>
                              </a:solidFill>
                              <a:latin typeface="Cambria Math" panose="02040503050406030204" pitchFamily="18" charset="0"/>
                            </a:rPr>
                            <m:t>𝟏</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𝒙</m:t>
                          </m:r>
                        </m:e>
                      </m:d>
                    </m:oMath>
                  </m:oMathPara>
                </a14:m>
                <a:endParaRPr lang="en-GB"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1815666" y="4286931"/>
                <a:ext cx="1422834" cy="312586"/>
              </a:xfrm>
              <a:prstGeom prst="rect">
                <a:avLst/>
              </a:prstGeom>
              <a:blipFill>
                <a:blip r:embed="rId8"/>
                <a:stretch>
                  <a:fillRect/>
                </a:stretch>
              </a:blipFill>
            </p:spPr>
            <p:txBody>
              <a:bodyPr/>
              <a:lstStyle/>
              <a:p>
                <a:r>
                  <a:rPr lang="en-GB">
                    <a:noFill/>
                  </a:rPr>
                  <a:t> </a:t>
                </a:r>
              </a:p>
            </p:txBody>
          </p:sp>
        </mc:Fallback>
      </mc:AlternateContent>
      <p:sp>
        <p:nvSpPr>
          <p:cNvPr id="27" name="TextBox 26"/>
          <p:cNvSpPr txBox="1"/>
          <p:nvPr/>
        </p:nvSpPr>
        <p:spPr>
          <a:xfrm>
            <a:off x="2370981" y="5047791"/>
            <a:ext cx="321570" cy="307777"/>
          </a:xfrm>
          <a:prstGeom prst="rect">
            <a:avLst/>
          </a:prstGeom>
          <a:noFill/>
        </p:spPr>
        <p:txBody>
          <a:bodyPr wrap="square" rtlCol="0">
            <a:spAutoFit/>
          </a:bodyPr>
          <a:lstStyle/>
          <a:p>
            <a:r>
              <a:rPr lang="en-GB" sz="1400" dirty="0"/>
              <a:t>1</a:t>
            </a:r>
          </a:p>
        </p:txBody>
      </p:sp>
      <p:sp>
        <p:nvSpPr>
          <p:cNvPr id="28" name="TextBox 27"/>
          <p:cNvSpPr txBox="1"/>
          <p:nvPr/>
        </p:nvSpPr>
        <p:spPr>
          <a:xfrm>
            <a:off x="3248943" y="5031907"/>
            <a:ext cx="321570" cy="307777"/>
          </a:xfrm>
          <a:prstGeom prst="rect">
            <a:avLst/>
          </a:prstGeom>
          <a:noFill/>
        </p:spPr>
        <p:txBody>
          <a:bodyPr wrap="square" rtlCol="0">
            <a:spAutoFit/>
          </a:bodyPr>
          <a:lstStyle/>
          <a:p>
            <a:r>
              <a:rPr lang="en-GB" sz="1400" dirty="0"/>
              <a:t>3</a:t>
            </a:r>
          </a:p>
        </p:txBody>
      </p:sp>
      <p:sp>
        <p:nvSpPr>
          <p:cNvPr id="29" name="TextBox 28"/>
          <p:cNvSpPr txBox="1"/>
          <p:nvPr/>
        </p:nvSpPr>
        <p:spPr>
          <a:xfrm>
            <a:off x="7446987" y="3653975"/>
            <a:ext cx="158417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Froflections</a:t>
            </a:r>
            <a:r>
              <a:rPr lang="en-GB" sz="1200" dirty="0"/>
              <a:t>: </a:t>
            </a:r>
            <a:r>
              <a:rPr lang="en-GB" sz="1200" dirty="0" err="1"/>
              <a:t>Cubics</a:t>
            </a:r>
            <a:r>
              <a:rPr lang="en-GB" sz="1200" dirty="0"/>
              <a:t> generally have 3 solutions. And this seems good news as we have 3 points of intersection.</a:t>
            </a:r>
          </a:p>
        </p:txBody>
      </p:sp>
      <p:cxnSp>
        <p:nvCxnSpPr>
          <p:cNvPr id="31" name="Straight Arrow Connector 30"/>
          <p:cNvCxnSpPr/>
          <p:nvPr/>
        </p:nvCxnSpPr>
        <p:spPr>
          <a:xfrm flipH="1">
            <a:off x="6457950" y="3968390"/>
            <a:ext cx="979512" cy="19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437462" y="4947392"/>
                <a:ext cx="1584176"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 </a:t>
                </a:r>
                <a:r>
                  <a:rPr lang="en-GB" sz="1200" dirty="0"/>
                  <a:t>A classic mistake is to divide by </a:t>
                </a:r>
                <a14:m>
                  <m:oMath xmlns:m="http://schemas.openxmlformats.org/officeDocument/2006/math">
                    <m:r>
                      <a:rPr lang="en-GB" sz="1200" b="0" i="1" smtClean="0">
                        <a:latin typeface="Cambria Math" panose="02040503050406030204" pitchFamily="18" charset="0"/>
                      </a:rPr>
                      <m:t>𝑥</m:t>
                    </m:r>
                  </m:oMath>
                </a14:m>
                <a:r>
                  <a:rPr lang="en-GB" sz="1200" dirty="0"/>
                  <a:t> to get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−3=0</m:t>
                    </m:r>
                  </m:oMath>
                </a14:m>
                <a:r>
                  <a:rPr lang="en-GB" sz="1200" dirty="0"/>
                  <a:t>. </a:t>
                </a:r>
                <a:r>
                  <a:rPr lang="en-GB" sz="1200" u="sng" dirty="0"/>
                  <a:t>NEVER</a:t>
                </a:r>
                <a:r>
                  <a:rPr lang="en-GB" sz="1200" dirty="0"/>
                  <a:t> divide an equation by a variable, because you lose a solution. Always factorise.</a:t>
                </a:r>
              </a:p>
            </p:txBody>
          </p:sp>
        </mc:Choice>
        <mc:Fallback xmlns="">
          <p:sp>
            <p:nvSpPr>
              <p:cNvPr id="32" name="TextBox 31"/>
              <p:cNvSpPr txBox="1">
                <a:spLocks noRot="1" noChangeAspect="1" noMove="1" noResize="1" noEditPoints="1" noAdjustHandles="1" noChangeArrowheads="1" noChangeShapeType="1" noTextEdit="1"/>
              </p:cNvSpPr>
              <p:nvPr/>
            </p:nvSpPr>
            <p:spPr>
              <a:xfrm>
                <a:off x="7437462" y="4947392"/>
                <a:ext cx="1584176" cy="1569660"/>
              </a:xfrm>
              <a:prstGeom prst="rect">
                <a:avLst/>
              </a:prstGeom>
              <a:blipFill>
                <a:blip r:embed="rId9"/>
                <a:stretch>
                  <a:fillRect r="-1515" b="-1533"/>
                </a:stretch>
              </a:blipFill>
            </p:spPr>
            <p:txBody>
              <a:bodyPr/>
              <a:lstStyle/>
              <a:p>
                <a:r>
                  <a:rPr lang="en-GB">
                    <a:noFill/>
                  </a:rPr>
                  <a:t> </a:t>
                </a:r>
              </a:p>
            </p:txBody>
          </p:sp>
        </mc:Fallback>
      </mc:AlternateContent>
      <p:cxnSp>
        <p:nvCxnSpPr>
          <p:cNvPr id="33" name="Straight Arrow Connector 32"/>
          <p:cNvCxnSpPr/>
          <p:nvPr/>
        </p:nvCxnSpPr>
        <p:spPr>
          <a:xfrm flipH="1" flipV="1">
            <a:off x="6962775" y="4486275"/>
            <a:ext cx="474687" cy="61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3375" y="3362324"/>
            <a:ext cx="8753475" cy="3339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65649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 involving unknown constants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1806" y="790951"/>
                <a:ext cx="8212010" cy="116724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are positive constants. State, giving a reason, the number of real solutions to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r>
                      <a:rPr lang="en-GB" b="0" i="1" smtClean="0">
                        <a:latin typeface="Cambria Math" panose="02040503050406030204" pitchFamily="18" charset="0"/>
                      </a:rPr>
                      <m:t>=0</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1806" y="790951"/>
                <a:ext cx="8212010" cy="116724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flipV="1">
            <a:off x="269903" y="4346256"/>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1701546" y="2942347"/>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00306" y="266425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00306" y="2664253"/>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58375" y="420775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58375" y="4207757"/>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17827855">
                <a:off x="2744168" y="3174276"/>
                <a:ext cx="1444989"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sSup>
                        <m:sSupPr>
                          <m:ctrlPr>
                            <a:rPr lang="en-GB" sz="1400" b="1" i="1" smtClean="0">
                              <a:solidFill>
                                <a:srgbClr val="002060"/>
                              </a:solidFill>
                              <a:latin typeface="Cambria Math" panose="02040503050406030204" pitchFamily="18" charset="0"/>
                            </a:rPr>
                          </m:ctrlPr>
                        </m:sSupPr>
                        <m:e>
                          <m:r>
                            <a:rPr lang="en-GB" sz="1400" b="1" i="1" smtClean="0">
                              <a:solidFill>
                                <a:srgbClr val="002060"/>
                              </a:solidFill>
                              <a:latin typeface="Cambria Math" panose="02040503050406030204" pitchFamily="18" charset="0"/>
                            </a:rPr>
                            <m:t>𝒙</m:t>
                          </m:r>
                        </m:e>
                        <m:sup>
                          <m:r>
                            <a:rPr lang="en-GB" sz="1400" b="1" i="1" smtClean="0">
                              <a:solidFill>
                                <a:srgbClr val="002060"/>
                              </a:solidFill>
                              <a:latin typeface="Cambria Math" panose="02040503050406030204" pitchFamily="18" charset="0"/>
                            </a:rPr>
                            <m:t>𝟐</m:t>
                          </m:r>
                        </m:sup>
                      </m:sSup>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𝟑</m:t>
                          </m:r>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𝒂</m:t>
                          </m:r>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rot="17827855">
                <a:off x="2744168" y="3174276"/>
                <a:ext cx="1444989" cy="3125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417607">
                <a:off x="1889631" y="3472867"/>
                <a:ext cx="885466" cy="501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f>
                        <m:fPr>
                          <m:ctrlPr>
                            <a:rPr lang="en-GB" sz="1400" b="1" i="1" smtClean="0">
                              <a:solidFill>
                                <a:schemeClr val="accent6"/>
                              </a:solidFill>
                              <a:latin typeface="Cambria Math" panose="02040503050406030204" pitchFamily="18" charset="0"/>
                            </a:rPr>
                          </m:ctrlPr>
                        </m:fPr>
                        <m:num>
                          <m:r>
                            <a:rPr lang="en-GB" sz="1400" b="1" i="1" smtClean="0">
                              <a:solidFill>
                                <a:schemeClr val="accent6"/>
                              </a:solidFill>
                              <a:latin typeface="Cambria Math" panose="02040503050406030204" pitchFamily="18" charset="0"/>
                            </a:rPr>
                            <m:t>𝒃</m:t>
                          </m:r>
                        </m:num>
                        <m:den>
                          <m:r>
                            <a:rPr lang="en-GB" sz="1400" b="1" i="1" smtClean="0">
                              <a:solidFill>
                                <a:schemeClr val="accent6"/>
                              </a:solidFill>
                              <a:latin typeface="Cambria Math" panose="02040503050406030204" pitchFamily="18" charset="0"/>
                            </a:rPr>
                            <m:t>𝒙</m:t>
                          </m:r>
                        </m:den>
                      </m:f>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rot="1417607">
                <a:off x="1889631" y="3472867"/>
                <a:ext cx="885466" cy="50154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76845" y="4425114"/>
                <a:ext cx="415212" cy="461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3</m:t>
                          </m:r>
                        </m:den>
                      </m:f>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476845" y="4425114"/>
                <a:ext cx="415212" cy="461280"/>
              </a:xfrm>
              <a:prstGeom prst="rect">
                <a:avLst/>
              </a:prstGeom>
              <a:blipFill>
                <a:blip r:embed="rId7"/>
                <a:stretch>
                  <a:fillRect/>
                </a:stretch>
              </a:blipFill>
            </p:spPr>
            <p:txBody>
              <a:bodyPr/>
              <a:lstStyle/>
              <a:p>
                <a:r>
                  <a:rPr lang="en-GB">
                    <a:noFill/>
                  </a:rPr>
                  <a:t> </a:t>
                </a:r>
              </a:p>
            </p:txBody>
          </p:sp>
        </mc:Fallback>
      </mc:AlternateContent>
      <p:sp>
        <p:nvSpPr>
          <p:cNvPr id="22" name="Freeform: Shape 21"/>
          <p:cNvSpPr/>
          <p:nvPr/>
        </p:nvSpPr>
        <p:spPr>
          <a:xfrm>
            <a:off x="1127051" y="2945217"/>
            <a:ext cx="2328530" cy="2381693"/>
          </a:xfrm>
          <a:custGeom>
            <a:avLst/>
            <a:gdLst>
              <a:gd name="connsiteX0" fmla="*/ 0 w 2256909"/>
              <a:gd name="connsiteY0" fmla="*/ 2392325 h 2392325"/>
              <a:gd name="connsiteX1" fmla="*/ 563525 w 2256909"/>
              <a:gd name="connsiteY1" fmla="*/ 1435395 h 2392325"/>
              <a:gd name="connsiteX2" fmla="*/ 1212111 w 2256909"/>
              <a:gd name="connsiteY2" fmla="*/ 1903228 h 2392325"/>
              <a:gd name="connsiteX3" fmla="*/ 2094614 w 2256909"/>
              <a:gd name="connsiteY3" fmla="*/ 520995 h 2392325"/>
              <a:gd name="connsiteX4" fmla="*/ 2254102 w 2256909"/>
              <a:gd name="connsiteY4" fmla="*/ 0 h 2392325"/>
              <a:gd name="connsiteX0" fmla="*/ 0 w 2329125"/>
              <a:gd name="connsiteY0" fmla="*/ 2381693 h 2381693"/>
              <a:gd name="connsiteX1" fmla="*/ 563525 w 2329125"/>
              <a:gd name="connsiteY1" fmla="*/ 1424763 h 2381693"/>
              <a:gd name="connsiteX2" fmla="*/ 1212111 w 2329125"/>
              <a:gd name="connsiteY2" fmla="*/ 1892596 h 2381693"/>
              <a:gd name="connsiteX3" fmla="*/ 2094614 w 2329125"/>
              <a:gd name="connsiteY3" fmla="*/ 510363 h 2381693"/>
              <a:gd name="connsiteX4" fmla="*/ 2328530 w 2329125"/>
              <a:gd name="connsiteY4" fmla="*/ 0 h 2381693"/>
              <a:gd name="connsiteX0" fmla="*/ 0 w 2328530"/>
              <a:gd name="connsiteY0" fmla="*/ 2381693 h 2381693"/>
              <a:gd name="connsiteX1" fmla="*/ 563525 w 2328530"/>
              <a:gd name="connsiteY1" fmla="*/ 1424763 h 2381693"/>
              <a:gd name="connsiteX2" fmla="*/ 1212111 w 2328530"/>
              <a:gd name="connsiteY2" fmla="*/ 1892596 h 2381693"/>
              <a:gd name="connsiteX3" fmla="*/ 2094614 w 2328530"/>
              <a:gd name="connsiteY3" fmla="*/ 510363 h 2381693"/>
              <a:gd name="connsiteX4" fmla="*/ 2328530 w 2328530"/>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30" h="2381693">
                <a:moveTo>
                  <a:pt x="0" y="2381693"/>
                </a:moveTo>
                <a:cubicBezTo>
                  <a:pt x="180753" y="1943986"/>
                  <a:pt x="361507" y="1506279"/>
                  <a:pt x="563525" y="1424763"/>
                </a:cubicBezTo>
                <a:cubicBezTo>
                  <a:pt x="765543" y="1343247"/>
                  <a:pt x="956930" y="2044996"/>
                  <a:pt x="1212111" y="1892596"/>
                </a:cubicBezTo>
                <a:cubicBezTo>
                  <a:pt x="1467293" y="1740196"/>
                  <a:pt x="1908544" y="825796"/>
                  <a:pt x="2094614" y="510363"/>
                </a:cubicBezTo>
                <a:cubicBezTo>
                  <a:pt x="2280684" y="194930"/>
                  <a:pt x="2250557" y="197589"/>
                  <a:pt x="232853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p:cNvSpPr/>
          <p:nvPr/>
        </p:nvSpPr>
        <p:spPr>
          <a:xfrm>
            <a:off x="318977" y="4476307"/>
            <a:ext cx="1339702" cy="1212111"/>
          </a:xfrm>
          <a:custGeom>
            <a:avLst/>
            <a:gdLst>
              <a:gd name="connsiteX0" fmla="*/ 0 w 1339702"/>
              <a:gd name="connsiteY0" fmla="*/ 0 h 1212111"/>
              <a:gd name="connsiteX1" fmla="*/ 861237 w 1339702"/>
              <a:gd name="connsiteY1" fmla="*/ 244549 h 1212111"/>
              <a:gd name="connsiteX2" fmla="*/ 1254642 w 1339702"/>
              <a:gd name="connsiteY2" fmla="*/ 765544 h 1212111"/>
              <a:gd name="connsiteX3" fmla="*/ 1339702 w 1339702"/>
              <a:gd name="connsiteY3" fmla="*/ 1212111 h 1212111"/>
            </a:gdLst>
            <a:ahLst/>
            <a:cxnLst>
              <a:cxn ang="0">
                <a:pos x="connsiteX0" y="connsiteY0"/>
              </a:cxn>
              <a:cxn ang="0">
                <a:pos x="connsiteX1" y="connsiteY1"/>
              </a:cxn>
              <a:cxn ang="0">
                <a:pos x="connsiteX2" y="connsiteY2"/>
              </a:cxn>
              <a:cxn ang="0">
                <a:pos x="connsiteX3" y="connsiteY3"/>
              </a:cxn>
            </a:cxnLst>
            <a:rect l="l" t="t" r="r" b="b"/>
            <a:pathLst>
              <a:path w="1339702" h="1212111">
                <a:moveTo>
                  <a:pt x="0" y="0"/>
                </a:moveTo>
                <a:cubicBezTo>
                  <a:pt x="326065" y="58479"/>
                  <a:pt x="652130" y="116958"/>
                  <a:pt x="861237" y="244549"/>
                </a:cubicBezTo>
                <a:cubicBezTo>
                  <a:pt x="1070344" y="372140"/>
                  <a:pt x="1174898" y="604284"/>
                  <a:pt x="1254642" y="765544"/>
                </a:cubicBezTo>
                <a:cubicBezTo>
                  <a:pt x="1334386" y="926804"/>
                  <a:pt x="1337044" y="1069457"/>
                  <a:pt x="1339702" y="1212111"/>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24" name="Freeform: Shape 23"/>
          <p:cNvSpPr/>
          <p:nvPr/>
        </p:nvSpPr>
        <p:spPr>
          <a:xfrm>
            <a:off x="1796903" y="2838893"/>
            <a:ext cx="1839432" cy="1435395"/>
          </a:xfrm>
          <a:custGeom>
            <a:avLst/>
            <a:gdLst>
              <a:gd name="connsiteX0" fmla="*/ 0 w 1839432"/>
              <a:gd name="connsiteY0" fmla="*/ 0 h 1435395"/>
              <a:gd name="connsiteX1" fmla="*/ 372139 w 1839432"/>
              <a:gd name="connsiteY1" fmla="*/ 1137684 h 1435395"/>
              <a:gd name="connsiteX2" fmla="*/ 1839432 w 1839432"/>
              <a:gd name="connsiteY2" fmla="*/ 1435395 h 1435395"/>
            </a:gdLst>
            <a:ahLst/>
            <a:cxnLst>
              <a:cxn ang="0">
                <a:pos x="connsiteX0" y="connsiteY0"/>
              </a:cxn>
              <a:cxn ang="0">
                <a:pos x="connsiteX1" y="connsiteY1"/>
              </a:cxn>
              <a:cxn ang="0">
                <a:pos x="connsiteX2" y="connsiteY2"/>
              </a:cxn>
            </a:cxnLst>
            <a:rect l="l" t="t" r="r" b="b"/>
            <a:pathLst>
              <a:path w="1839432" h="1435395">
                <a:moveTo>
                  <a:pt x="0" y="0"/>
                </a:moveTo>
                <a:cubicBezTo>
                  <a:pt x="32783" y="449226"/>
                  <a:pt x="65567" y="898452"/>
                  <a:pt x="372139" y="1137684"/>
                </a:cubicBezTo>
                <a:cubicBezTo>
                  <a:pt x="678711" y="1376916"/>
                  <a:pt x="1259071" y="1406155"/>
                  <a:pt x="1839432" y="1435395"/>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2254103" y="5592723"/>
                <a:ext cx="3104706" cy="811441"/>
              </a:xfrm>
              <a:prstGeom prst="rect">
                <a:avLst/>
              </a:prstGeom>
              <a:noFill/>
            </p:spPr>
            <p:txBody>
              <a:bodyPr wrap="square" rtlCol="0">
                <a:spAutoFit/>
              </a:bodyPr>
              <a:lstStyle/>
              <a:p>
                <a:r>
                  <a:rPr lang="en-GB" sz="1400" dirty="0"/>
                  <a:t>If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e>
                    </m:d>
                    <m:r>
                      <a:rPr lang="en-GB" sz="1400" b="0" i="1" smtClean="0">
                        <a:latin typeface="Cambria Math" panose="02040503050406030204" pitchFamily="18" charset="0"/>
                      </a:rPr>
                      <m:t>=0</m:t>
                    </m:r>
                  </m:oMath>
                </a14:m>
                <a:r>
                  <a:rPr lang="en-GB" sz="1400" dirty="0"/>
                  <a:t> then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or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3</m:t>
                        </m:r>
                      </m:den>
                    </m:f>
                  </m:oMath>
                </a14:m>
                <a:endParaRPr lang="en-GB" sz="1400" dirty="0"/>
              </a:p>
              <a:p>
                <a:r>
                  <a:rPr lang="en-GB" sz="1400" dirty="0"/>
                  <a:t>We were told that </a:t>
                </a:r>
                <a14:m>
                  <m:oMath xmlns:m="http://schemas.openxmlformats.org/officeDocument/2006/math">
                    <m:r>
                      <a:rPr lang="en-GB" sz="1400" b="0" i="1" smtClean="0">
                        <a:latin typeface="Cambria Math" panose="02040503050406030204" pitchFamily="18" charset="0"/>
                      </a:rPr>
                      <m:t>𝑎</m:t>
                    </m:r>
                  </m:oMath>
                </a14:m>
                <a:r>
                  <a:rPr lang="en-GB" sz="1400" dirty="0"/>
                  <a:t> is positive, thus this latter root is positive.</a:t>
                </a:r>
              </a:p>
            </p:txBody>
          </p:sp>
        </mc:Choice>
        <mc:Fallback xmlns="">
          <p:sp>
            <p:nvSpPr>
              <p:cNvPr id="25" name="TextBox 24"/>
              <p:cNvSpPr txBox="1">
                <a:spLocks noRot="1" noChangeAspect="1" noMove="1" noResize="1" noEditPoints="1" noAdjustHandles="1" noChangeArrowheads="1" noChangeShapeType="1" noTextEdit="1"/>
              </p:cNvSpPr>
              <p:nvPr/>
            </p:nvSpPr>
            <p:spPr>
              <a:xfrm>
                <a:off x="2254103" y="5592723"/>
                <a:ext cx="3104706" cy="811441"/>
              </a:xfrm>
              <a:prstGeom prst="rect">
                <a:avLst/>
              </a:prstGeom>
              <a:blipFill>
                <a:blip r:embed="rId8"/>
                <a:stretch>
                  <a:fillRect l="-589" r="-1768" b="-6716"/>
                </a:stretch>
              </a:blipFill>
            </p:spPr>
            <p:txBody>
              <a:bodyPr/>
              <a:lstStyle/>
              <a:p>
                <a:r>
                  <a:rPr lang="en-GB">
                    <a:noFill/>
                  </a:rPr>
                  <a:t> </a:t>
                </a:r>
              </a:p>
            </p:txBody>
          </p:sp>
        </mc:Fallback>
      </mc:AlternateContent>
      <p:cxnSp>
        <p:nvCxnSpPr>
          <p:cNvPr id="27" name="Straight Arrow Connector 26"/>
          <p:cNvCxnSpPr>
            <a:endCxn id="15" idx="3"/>
          </p:cNvCxnSpPr>
          <p:nvPr/>
        </p:nvCxnSpPr>
        <p:spPr>
          <a:xfrm flipH="1" flipV="1">
            <a:off x="2892057" y="4655754"/>
            <a:ext cx="712380" cy="88380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644007" y="2492896"/>
                <a:ext cx="4116421" cy="2529154"/>
              </a:xfrm>
              <a:prstGeom prst="rect">
                <a:avLst/>
              </a:prstGeom>
              <a:noFill/>
            </p:spPr>
            <p:txBody>
              <a:bodyPr wrap="square" rtlCol="0">
                <a:spAutoFit/>
              </a:bodyPr>
              <a:lstStyle/>
              <a:p>
                <a:r>
                  <a:rPr lang="en-GB" dirty="0"/>
                  <a:t>If the points of intersection are given by: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oMath>
                  </m:oMathPara>
                </a14:m>
                <a:endParaRPr lang="en-GB" dirty="0"/>
              </a:p>
              <a:p>
                <a:r>
                  <a:rPr lang="en-GB" dirty="0"/>
                  <a:t>then clearly: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r>
                        <a:rPr lang="en-GB" b="0" i="1" smtClean="0">
                          <a:latin typeface="Cambria Math" panose="02040503050406030204" pitchFamily="18" charset="0"/>
                        </a:rPr>
                        <m:t>=0</m:t>
                      </m:r>
                    </m:oMath>
                  </m:oMathPara>
                </a14:m>
                <a:endParaRPr lang="en-GB" dirty="0"/>
              </a:p>
              <a:p>
                <a:r>
                  <a:rPr lang="en-GB" dirty="0"/>
                  <a:t>There are 2 points of intersection, thus </a:t>
                </a:r>
                <a:r>
                  <a:rPr lang="en-GB" b="1" dirty="0"/>
                  <a:t>2 solutions to this equation</a:t>
                </a:r>
                <a:r>
                  <a:rPr lang="en-GB" dirty="0"/>
                  <a:t>.</a:t>
                </a:r>
              </a:p>
              <a:p>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644007" y="2492896"/>
                <a:ext cx="4116421" cy="2529154"/>
              </a:xfrm>
              <a:prstGeom prst="rect">
                <a:avLst/>
              </a:prstGeom>
              <a:blipFill>
                <a:blip r:embed="rId9"/>
                <a:stretch>
                  <a:fillRect l="-1333" t="-14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873937" y="5029601"/>
                <a:ext cx="2952328"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Note</a:t>
                </a:r>
                <a:r>
                  <a:rPr lang="en-GB" sz="1400" dirty="0"/>
                  <a:t>: Note that the question is asking for the number of solutions, not the solutions themselves. We’d have to solve a quartic, with roots in terms of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 While there is a ‘quartic formula’ (like the quadratic formula), it is absolutely horrific.</a:t>
                </a:r>
              </a:p>
            </p:txBody>
          </p:sp>
        </mc:Choice>
        <mc:Fallback xmlns="">
          <p:sp>
            <p:nvSpPr>
              <p:cNvPr id="30" name="TextBox 29"/>
              <p:cNvSpPr txBox="1">
                <a:spLocks noRot="1" noChangeAspect="1" noMove="1" noResize="1" noEditPoints="1" noAdjustHandles="1" noChangeArrowheads="1" noChangeShapeType="1" noTextEdit="1"/>
              </p:cNvSpPr>
              <p:nvPr/>
            </p:nvSpPr>
            <p:spPr>
              <a:xfrm>
                <a:off x="5873937" y="5029601"/>
                <a:ext cx="2952328" cy="1600438"/>
              </a:xfrm>
              <a:prstGeom prst="rect">
                <a:avLst/>
              </a:prstGeom>
              <a:blipFill>
                <a:blip r:embed="rId10"/>
                <a:stretch>
                  <a:fillRect l="-205" b="-2247"/>
                </a:stretch>
              </a:blipFill>
            </p:spPr>
            <p:txBody>
              <a:bodyPr/>
              <a:lstStyle/>
              <a:p>
                <a:r>
                  <a:rPr lang="en-GB">
                    <a:noFill/>
                  </a:rPr>
                  <a:t> </a:t>
                </a:r>
              </a:p>
            </p:txBody>
          </p:sp>
        </mc:Fallback>
      </mc:AlternateContent>
      <p:cxnSp>
        <p:nvCxnSpPr>
          <p:cNvPr id="32" name="Straight Arrow Connector 31"/>
          <p:cNvCxnSpPr>
            <a:stCxn id="30" idx="0"/>
          </p:cNvCxnSpPr>
          <p:nvPr/>
        </p:nvCxnSpPr>
        <p:spPr>
          <a:xfrm flipH="1" flipV="1">
            <a:off x="6948264" y="4725144"/>
            <a:ext cx="401837" cy="30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269903" y="2150018"/>
            <a:ext cx="8753475" cy="4480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8550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741682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r>
                  <a:rPr lang="en-GB" dirty="0"/>
                  <a:t>, and hence find the coordinates of any points of intersection.</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7416824"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flipV="1">
            <a:off x="309014" y="3474805"/>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1740657" y="2070896"/>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39417" y="179280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39417" y="1792802"/>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97486" y="333630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97486" y="3336306"/>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14179" y="3867234"/>
                <a:ext cx="124623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𝒙</m:t>
                      </m:r>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𝟒</m:t>
                          </m:r>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14179" y="3867234"/>
                <a:ext cx="1246231" cy="307777"/>
              </a:xfrm>
              <a:prstGeom prst="rect">
                <a:avLst/>
              </a:prstGeom>
              <a:blipFill>
                <a:blip r:embed="rId5"/>
                <a:stretch>
                  <a:fillRect/>
                </a:stretch>
              </a:blipFill>
            </p:spPr>
            <p:txBody>
              <a:bodyPr/>
              <a:lstStyle/>
              <a:p>
                <a:r>
                  <a:rPr lang="en-GB">
                    <a:noFill/>
                  </a:rPr>
                  <a:t> </a:t>
                </a:r>
              </a:p>
            </p:txBody>
          </p:sp>
        </mc:Fallback>
      </mc:AlternateContent>
      <p:sp>
        <p:nvSpPr>
          <p:cNvPr id="12" name="Freeform: Shape 11"/>
          <p:cNvSpPr/>
          <p:nvPr/>
        </p:nvSpPr>
        <p:spPr>
          <a:xfrm flipH="1">
            <a:off x="1251941" y="2215446"/>
            <a:ext cx="2576218" cy="2171700"/>
          </a:xfrm>
          <a:custGeom>
            <a:avLst/>
            <a:gdLst>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900" h="2171700">
                <a:moveTo>
                  <a:pt x="0" y="0"/>
                </a:moveTo>
                <a:cubicBezTo>
                  <a:pt x="328083" y="558800"/>
                  <a:pt x="475192" y="1165225"/>
                  <a:pt x="876300" y="1257300"/>
                </a:cubicBezTo>
                <a:cubicBezTo>
                  <a:pt x="1277408" y="1349375"/>
                  <a:pt x="1183217" y="838200"/>
                  <a:pt x="1320800" y="838200"/>
                </a:cubicBezTo>
                <a:cubicBezTo>
                  <a:pt x="1458383" y="838200"/>
                  <a:pt x="1568450" y="1035050"/>
                  <a:pt x="1701800" y="1257300"/>
                </a:cubicBezTo>
                <a:cubicBezTo>
                  <a:pt x="1835150" y="1479550"/>
                  <a:pt x="1978025" y="1825625"/>
                  <a:pt x="2120900" y="21717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p:cNvSpPr/>
          <p:nvPr/>
        </p:nvSpPr>
        <p:spPr>
          <a:xfrm>
            <a:off x="814161" y="2411189"/>
            <a:ext cx="2743200" cy="1453943"/>
          </a:xfrm>
          <a:custGeom>
            <a:avLst/>
            <a:gdLst>
              <a:gd name="connsiteX0" fmla="*/ 0 w 2743200"/>
              <a:gd name="connsiteY0" fmla="*/ 0 h 1453943"/>
              <a:gd name="connsiteX1" fmla="*/ 933450 w 2743200"/>
              <a:gd name="connsiteY1" fmla="*/ 1076325 h 1453943"/>
              <a:gd name="connsiteX2" fmla="*/ 1838325 w 2743200"/>
              <a:gd name="connsiteY2" fmla="*/ 1447800 h 1453943"/>
              <a:gd name="connsiteX3" fmla="*/ 2743200 w 2743200"/>
              <a:gd name="connsiteY3" fmla="*/ 828675 h 1453943"/>
            </a:gdLst>
            <a:ahLst/>
            <a:cxnLst>
              <a:cxn ang="0">
                <a:pos x="connsiteX0" y="connsiteY0"/>
              </a:cxn>
              <a:cxn ang="0">
                <a:pos x="connsiteX1" y="connsiteY1"/>
              </a:cxn>
              <a:cxn ang="0">
                <a:pos x="connsiteX2" y="connsiteY2"/>
              </a:cxn>
              <a:cxn ang="0">
                <a:pos x="connsiteX3" y="connsiteY3"/>
              </a:cxn>
            </a:cxnLst>
            <a:rect l="l" t="t" r="r" b="b"/>
            <a:pathLst>
              <a:path w="2743200" h="1453943">
                <a:moveTo>
                  <a:pt x="0" y="0"/>
                </a:moveTo>
                <a:cubicBezTo>
                  <a:pt x="313531" y="417512"/>
                  <a:pt x="627062" y="835025"/>
                  <a:pt x="933450" y="1076325"/>
                </a:cubicBezTo>
                <a:cubicBezTo>
                  <a:pt x="1239838" y="1317625"/>
                  <a:pt x="1536700" y="1489075"/>
                  <a:pt x="1838325" y="1447800"/>
                </a:cubicBezTo>
                <a:cubicBezTo>
                  <a:pt x="2139950" y="1406525"/>
                  <a:pt x="2441575" y="1117600"/>
                  <a:pt x="2743200"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801152" y="2675845"/>
                <a:ext cx="1422834"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𝒙</m:t>
                      </m:r>
                      <m:sSup>
                        <m:sSupPr>
                          <m:ctrlPr>
                            <a:rPr lang="en-GB" sz="1400" b="1" i="1" smtClean="0">
                              <a:solidFill>
                                <a:schemeClr val="accent6"/>
                              </a:solidFill>
                              <a:latin typeface="Cambria Math" panose="02040503050406030204" pitchFamily="18" charset="0"/>
                            </a:rPr>
                          </m:ctrlPr>
                        </m:sSupPr>
                        <m:e>
                          <m:d>
                            <m:dPr>
                              <m:ctrlPr>
                                <a:rPr lang="en-GB" sz="1400" b="1" i="1" smtClean="0">
                                  <a:solidFill>
                                    <a:schemeClr val="accent6"/>
                                  </a:solidFill>
                                  <a:latin typeface="Cambria Math" panose="02040503050406030204" pitchFamily="18" charset="0"/>
                                </a:rPr>
                              </m:ctrlPr>
                            </m:dPr>
                            <m:e>
                              <m:r>
                                <a:rPr lang="en-GB" sz="1400" b="1" i="1" smtClean="0">
                                  <a:solidFill>
                                    <a:schemeClr val="accent6"/>
                                  </a:solidFill>
                                  <a:latin typeface="Cambria Math" panose="02040503050406030204" pitchFamily="18" charset="0"/>
                                </a:rPr>
                                <m:t>𝒙</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𝟐</m:t>
                              </m:r>
                            </m:e>
                          </m:d>
                        </m:e>
                        <m:sup>
                          <m:r>
                            <a:rPr lang="en-GB" sz="1400" b="1" i="1" smtClean="0">
                              <a:solidFill>
                                <a:schemeClr val="accent6"/>
                              </a:solidFill>
                              <a:latin typeface="Cambria Math" panose="02040503050406030204" pitchFamily="18" charset="0"/>
                            </a:rPr>
                            <m:t>𝟐</m:t>
                          </m:r>
                        </m:sup>
                      </m:sSup>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801152" y="2675845"/>
                <a:ext cx="1422834" cy="312586"/>
              </a:xfrm>
              <a:prstGeom prst="rect">
                <a:avLst/>
              </a:prstGeom>
              <a:blipFill>
                <a:blip r:embed="rId6"/>
                <a:stretch>
                  <a:fillRect b="-1961"/>
                </a:stretch>
              </a:blipFill>
            </p:spPr>
            <p:txBody>
              <a:bodyPr/>
              <a:lstStyle/>
              <a:p>
                <a:r>
                  <a:rPr lang="en-GB">
                    <a:noFill/>
                  </a:rPr>
                  <a:t> </a:t>
                </a:r>
              </a:p>
            </p:txBody>
          </p:sp>
        </mc:Fallback>
      </mc:AlternateContent>
      <p:sp>
        <p:nvSpPr>
          <p:cNvPr id="15" name="TextBox 14"/>
          <p:cNvSpPr txBox="1"/>
          <p:nvPr/>
        </p:nvSpPr>
        <p:spPr>
          <a:xfrm>
            <a:off x="2484058" y="3436705"/>
            <a:ext cx="321570" cy="307777"/>
          </a:xfrm>
          <a:prstGeom prst="rect">
            <a:avLst/>
          </a:prstGeom>
          <a:noFill/>
        </p:spPr>
        <p:txBody>
          <a:bodyPr wrap="square" rtlCol="0">
            <a:spAutoFit/>
          </a:bodyPr>
          <a:lstStyle/>
          <a:p>
            <a:r>
              <a:rPr lang="en-GB" sz="1400" dirty="0"/>
              <a:t>2</a:t>
            </a:r>
          </a:p>
        </p:txBody>
      </p:sp>
      <p:sp>
        <p:nvSpPr>
          <p:cNvPr id="16" name="TextBox 15"/>
          <p:cNvSpPr txBox="1"/>
          <p:nvPr/>
        </p:nvSpPr>
        <p:spPr>
          <a:xfrm>
            <a:off x="3234429" y="3420821"/>
            <a:ext cx="321570" cy="307777"/>
          </a:xfrm>
          <a:prstGeom prst="rect">
            <a:avLst/>
          </a:prstGeom>
          <a:noFill/>
        </p:spPr>
        <p:txBody>
          <a:bodyPr wrap="square" rtlCol="0">
            <a:spAutoFit/>
          </a:bodyPr>
          <a:lstStyle/>
          <a:p>
            <a:r>
              <a:rPr lang="en-GB" sz="1400" dirty="0"/>
              <a:t>4</a:t>
            </a:r>
          </a:p>
        </p:txBody>
      </p:sp>
      <mc:AlternateContent xmlns:mc="http://schemas.openxmlformats.org/markup-compatibility/2006" xmlns:a14="http://schemas.microsoft.com/office/drawing/2010/main">
        <mc:Choice Requires="a14">
          <p:sp>
            <p:nvSpPr>
              <p:cNvPr id="22" name="TextBox 21"/>
              <p:cNvSpPr txBox="1"/>
              <p:nvPr/>
            </p:nvSpPr>
            <p:spPr>
              <a:xfrm>
                <a:off x="4499992" y="1885837"/>
                <a:ext cx="4104456" cy="3293209"/>
              </a:xfrm>
              <a:prstGeom prst="rect">
                <a:avLst/>
              </a:prstGeom>
              <a:noFill/>
            </p:spPr>
            <p:txBody>
              <a:bodyPr wrap="square" rtlCol="0">
                <a:spAutoFit/>
              </a:bodyPr>
              <a:lstStyle/>
              <a:p>
                <a:r>
                  <a:rPr lang="en-GB" sz="1600" dirty="0"/>
                  <a:t>Looking at the diagram we expect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oMath>
                </a14:m>
                <a:r>
                  <a:rPr lang="en-GB" sz="1600" dirty="0"/>
                  <a:t> will be the only point of intersection (as the cubic will rise more rapidly than the quadratic). But we need to show this algebraically.</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−4</m:t>
                          </m:r>
                        </m:e>
                      </m:d>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+4</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−4</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+8</m:t>
                      </m:r>
                      <m:r>
                        <a:rPr lang="en-GB" sz="1600" b="0" i="1" smtClean="0">
                          <a:latin typeface="Cambria Math" panose="02040503050406030204" pitchFamily="18" charset="0"/>
                        </a:rPr>
                        <m:t>𝑥</m:t>
                      </m:r>
                      <m:r>
                        <a:rPr lang="en-GB" sz="1600" b="0" i="1" smtClean="0">
                          <a:latin typeface="Cambria Math" panose="02040503050406030204" pitchFamily="18" charset="0"/>
                        </a:rPr>
                        <m:t>=0</m:t>
                      </m:r>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+8</m:t>
                          </m:r>
                        </m:e>
                      </m:d>
                      <m:r>
                        <a:rPr lang="en-GB" sz="1600" b="0" i="1" smtClean="0">
                          <a:latin typeface="Cambria Math" panose="02040503050406030204" pitchFamily="18" charset="0"/>
                        </a:rPr>
                        <m:t>=0</m:t>
                      </m:r>
                    </m:oMath>
                  </m:oMathPara>
                </a14:m>
                <a:endParaRPr lang="en-GB" sz="1600" dirty="0"/>
              </a:p>
              <a:p>
                <a:r>
                  <a:rPr lang="en-GB" sz="1600" dirty="0"/>
                  <a:t>Thus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giving </a:t>
                </a:r>
                <a14:m>
                  <m:oMath xmlns:m="http://schemas.openxmlformats.org/officeDocument/2006/math">
                    <m:r>
                      <a:rPr lang="en-GB" sz="1600" b="0" i="1" smtClean="0">
                        <a:latin typeface="Cambria Math" panose="02040503050406030204" pitchFamily="18" charset="0"/>
                      </a:rPr>
                      <m:t>(0,0)</m:t>
                    </m:r>
                  </m:oMath>
                </a14:m>
                <a:r>
                  <a:rPr lang="en-GB" sz="1600" dirty="0"/>
                  <a:t>.</a:t>
                </a:r>
              </a:p>
              <a:p>
                <a:r>
                  <a:rPr lang="en-GB" sz="1600" dirty="0"/>
                  <a:t>But the discriminant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+8</m:t>
                    </m:r>
                  </m:oMath>
                </a14:m>
                <a:r>
                  <a:rPr lang="en-GB" sz="1600" dirty="0"/>
                  <a:t> is -7, thus there are no further solutions to this equation.</a:t>
                </a:r>
              </a:p>
            </p:txBody>
          </p:sp>
        </mc:Choice>
        <mc:Fallback xmlns="">
          <p:sp>
            <p:nvSpPr>
              <p:cNvPr id="22" name="TextBox 21"/>
              <p:cNvSpPr txBox="1">
                <a:spLocks noRot="1" noChangeAspect="1" noMove="1" noResize="1" noEditPoints="1" noAdjustHandles="1" noChangeArrowheads="1" noChangeShapeType="1" noTextEdit="1"/>
              </p:cNvSpPr>
              <p:nvPr/>
            </p:nvSpPr>
            <p:spPr>
              <a:xfrm>
                <a:off x="4499992" y="1885837"/>
                <a:ext cx="4104456" cy="3293209"/>
              </a:xfrm>
              <a:prstGeom prst="rect">
                <a:avLst/>
              </a:prstGeom>
              <a:blipFill>
                <a:blip r:embed="rId7"/>
                <a:stretch>
                  <a:fillRect l="-743" t="-555" r="-1040" b="-1294"/>
                </a:stretch>
              </a:blipFill>
            </p:spPr>
            <p:txBody>
              <a:bodyPr/>
              <a:lstStyle/>
              <a:p>
                <a:r>
                  <a:rPr lang="en-GB">
                    <a:noFill/>
                  </a:rPr>
                  <a:t> </a:t>
                </a:r>
              </a:p>
            </p:txBody>
          </p:sp>
        </mc:Fallback>
      </mc:AlternateContent>
      <p:sp>
        <p:nvSpPr>
          <p:cNvPr id="23" name="TextBox 22"/>
          <p:cNvSpPr txBox="1"/>
          <p:nvPr/>
        </p:nvSpPr>
        <p:spPr>
          <a:xfrm>
            <a:off x="766209" y="5341318"/>
            <a:ext cx="294455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Hint</a:t>
            </a:r>
            <a:r>
              <a:rPr lang="en-GB" dirty="0"/>
              <a:t>: Remember you can use the discriminant to reason about the number of solutions of a quadratic.</a:t>
            </a:r>
          </a:p>
        </p:txBody>
      </p:sp>
      <p:sp>
        <p:nvSpPr>
          <p:cNvPr id="24" name="Rectangle 23"/>
          <p:cNvSpPr/>
          <p:nvPr/>
        </p:nvSpPr>
        <p:spPr>
          <a:xfrm>
            <a:off x="251520" y="1533329"/>
            <a:ext cx="8547346" cy="3645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37927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712441" y="4549432"/>
            <a:ext cx="2805959" cy="2204683"/>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4644571" y="627923"/>
                <a:ext cx="4394927" cy="3066224"/>
              </a:xfrm>
              <a:prstGeom prst="rect">
                <a:avLst/>
              </a:prstGeom>
              <a:noFill/>
            </p:spPr>
            <p:txBody>
              <a:bodyPr wrap="square" rtlCol="0">
                <a:spAutoFit/>
              </a:bodyPr>
              <a:lstStyle/>
              <a:p>
                <a:r>
                  <a:rPr lang="en-GB" sz="1600" dirty="0"/>
                  <a:t>[MAT 2010 1A] The values of </a:t>
                </a:r>
                <a14:m>
                  <m:oMath xmlns:m="http://schemas.openxmlformats.org/officeDocument/2006/math">
                    <m:r>
                      <a:rPr lang="en-GB" sz="1600" b="0" i="1" smtClean="0">
                        <a:latin typeface="Cambria Math" panose="02040503050406030204" pitchFamily="18" charset="0"/>
                      </a:rPr>
                      <m:t>𝑘</m:t>
                    </m:r>
                  </m:oMath>
                </a14:m>
                <a:r>
                  <a:rPr lang="en-GB" sz="1600" dirty="0"/>
                  <a:t> for which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𝑘𝑥</m:t>
                    </m:r>
                  </m:oMath>
                </a14:m>
                <a:r>
                  <a:rPr lang="en-GB" sz="1600" dirty="0"/>
                  <a:t> intersects the parabola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a14:m>
                <a:r>
                  <a:rPr lang="en-GB" sz="1600" dirty="0"/>
                  <a:t> are precisely</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B)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endParaRPr lang="en-GB" sz="1600" dirty="0"/>
              </a:p>
              <a:p>
                <a:r>
                  <a:rPr lang="en-GB" sz="1600" dirty="0"/>
                  <a:t>C)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or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r>
                  <a:rPr lang="en-GB" sz="1600" b="0" dirty="0"/>
                  <a:t>    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endParaRPr lang="en-GB" sz="1600" dirty="0"/>
              </a:p>
              <a:p>
                <a:r>
                  <a:rPr lang="en-GB" sz="1400" b="1" dirty="0"/>
                  <a:t>Equating:</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e>
                      </m:d>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a:p>
                <a:pPr/>
                <a:r>
                  <a:rPr lang="en-GB" sz="1400" b="1" dirty="0"/>
                  <a:t>Discriminant: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r>
                        <a:rPr lang="en-GB" sz="1400" b="1" i="1" smtClean="0">
                          <a:latin typeface="Cambria Math" panose="02040503050406030204" pitchFamily="18" charset="0"/>
                        </a:rPr>
                        <m:t>, </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 </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𝒌</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644571" y="627923"/>
                <a:ext cx="4394927" cy="3066224"/>
              </a:xfrm>
              <a:prstGeom prst="rect">
                <a:avLst/>
              </a:prstGeom>
              <a:blipFill>
                <a:blip r:embed="rId3"/>
                <a:stretch>
                  <a:fillRect l="-832" t="-596"/>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3624921" cy="830997"/>
          </a:xfrm>
          <a:prstGeom prst="rect">
            <a:avLst/>
          </a:prstGeom>
          <a:noFill/>
        </p:spPr>
        <p:txBody>
          <a:bodyPr wrap="square" rtlCol="0">
            <a:spAutoFit/>
          </a:bodyPr>
          <a:lstStyle/>
          <a:p>
            <a:r>
              <a:rPr lang="en-GB" sz="2400" dirty="0"/>
              <a:t>Pearson Pure Mathematics Year 1/AS, Pages 69-71</a:t>
            </a:r>
          </a:p>
        </p:txBody>
      </p:sp>
      <p:cxnSp>
        <p:nvCxnSpPr>
          <p:cNvPr id="6" name="Straight Connector 5"/>
          <p:cNvCxnSpPr/>
          <p:nvPr/>
        </p:nvCxnSpPr>
        <p:spPr>
          <a:xfrm>
            <a:off x="0" y="1739717"/>
            <a:ext cx="4046053"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95536" y="2139865"/>
                <a:ext cx="4032448" cy="1569660"/>
              </a:xfrm>
              <a:prstGeom prst="rect">
                <a:avLst/>
              </a:prstGeom>
              <a:noFill/>
            </p:spPr>
            <p:txBody>
              <a:bodyPr wrap="square" rtlCol="0">
                <a:spAutoFit/>
              </a:bodyPr>
              <a:lstStyle/>
              <a:p>
                <a:r>
                  <a:rPr lang="en-GB" sz="1600" dirty="0"/>
                  <a:t>[MAT 2005 1B]</a:t>
                </a:r>
              </a:p>
              <a:p>
                <a:r>
                  <a:rPr lang="en-GB" sz="1600" dirty="0"/>
                  <a:t>The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d>
                      </m:e>
                      <m:sup>
                        <m:r>
                          <a:rPr lang="en-GB" sz="1600" b="0" i="1" smtClean="0">
                            <a:latin typeface="Cambria Math" panose="02040503050406030204" pitchFamily="18" charset="0"/>
                          </a:rPr>
                          <m:t>10</m:t>
                        </m:r>
                      </m:sup>
                    </m:sSup>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has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as a solution;</a:t>
                </a:r>
              </a:p>
              <a:p>
                <a:pPr marL="342900" indent="-342900">
                  <a:buAutoNum type="alphaUcParenR"/>
                </a:pPr>
                <a:r>
                  <a:rPr lang="en-GB" sz="1600" dirty="0"/>
                  <a:t>has no real solutions;</a:t>
                </a:r>
              </a:p>
              <a:p>
                <a:pPr marL="342900" indent="-342900">
                  <a:buAutoNum type="alphaUcParenR"/>
                </a:pPr>
                <a:r>
                  <a:rPr lang="en-GB" sz="1600" dirty="0"/>
                  <a:t>has an odd number of real solutions;</a:t>
                </a:r>
              </a:p>
              <a:p>
                <a:pPr marL="342900" indent="-342900">
                  <a:buAutoNum type="alphaUcParenR"/>
                </a:pPr>
                <a:r>
                  <a:rPr lang="en-GB" sz="1600" dirty="0"/>
                  <a:t>has twenty real solutions.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2139865"/>
                <a:ext cx="4032448" cy="1569660"/>
              </a:xfrm>
              <a:prstGeom prst="rect">
                <a:avLst/>
              </a:prstGeom>
              <a:blipFill>
                <a:blip r:embed="rId4"/>
                <a:stretch>
                  <a:fillRect l="-908" t="-1163" b="-3876"/>
                </a:stretch>
              </a:blipFill>
            </p:spPr>
            <p:txBody>
              <a:bodyPr/>
              <a:lstStyle/>
              <a:p>
                <a:r>
                  <a:rPr lang="en-GB">
                    <a:noFill/>
                  </a:rPr>
                  <a:t> </a:t>
                </a:r>
              </a:p>
            </p:txBody>
          </p:sp>
        </mc:Fallback>
      </mc:AlternateContent>
      <p:sp>
        <p:nvSpPr>
          <p:cNvPr id="10" name="TextBox 9"/>
          <p:cNvSpPr txBox="1"/>
          <p:nvPr/>
        </p:nvSpPr>
        <p:spPr>
          <a:xfrm>
            <a:off x="395536" y="1739717"/>
            <a:ext cx="252028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1" name="TextBox 10"/>
              <p:cNvSpPr txBox="1"/>
              <p:nvPr/>
            </p:nvSpPr>
            <p:spPr>
              <a:xfrm>
                <a:off x="4827971" y="3691213"/>
                <a:ext cx="3703527" cy="830997"/>
              </a:xfrm>
              <a:prstGeom prst="rect">
                <a:avLst/>
              </a:prstGeom>
              <a:noFill/>
            </p:spPr>
            <p:txBody>
              <a:bodyPr wrap="square" rtlCol="0">
                <a:spAutoFit/>
              </a:bodyPr>
              <a:lstStyle/>
              <a:p>
                <a:r>
                  <a:rPr lang="en-GB" sz="1600" dirty="0"/>
                  <a:t>[MAT 2013 1D]</a:t>
                </a:r>
              </a:p>
              <a:p>
                <a:r>
                  <a:rPr lang="en-GB" sz="1600" dirty="0"/>
                  <a:t>Which of the following sketches is a graph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a14:m>
                <a:r>
                  <a:rPr lang="en-GB" sz="1600"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827971" y="3691213"/>
                <a:ext cx="3703527" cy="830997"/>
              </a:xfrm>
              <a:prstGeom prst="rect">
                <a:avLst/>
              </a:prstGeom>
              <a:blipFill>
                <a:blip r:embed="rId7"/>
                <a:stretch>
                  <a:fillRect l="-987" t="-2206" r="-164" b="-8824"/>
                </a:stretch>
              </a:blipFill>
            </p:spPr>
            <p:txBody>
              <a:bodyPr/>
              <a:lstStyle/>
              <a:p>
                <a:r>
                  <a:rPr lang="en-GB">
                    <a:noFill/>
                  </a:rPr>
                  <a:t> </a:t>
                </a:r>
              </a:p>
            </p:txBody>
          </p:sp>
        </mc:Fallback>
      </mc:AlternateContent>
      <p:sp>
        <p:nvSpPr>
          <p:cNvPr id="12" name="Rectangle 11"/>
          <p:cNvSpPr/>
          <p:nvPr/>
        </p:nvSpPr>
        <p:spPr>
          <a:xfrm>
            <a:off x="107504" y="217905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4237314" y="727624"/>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7489371" y="5196227"/>
                <a:ext cx="1724299" cy="15689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m:oMathPara>
                </a14:m>
                <a:endParaRPr lang="en-GB" sz="1600" dirty="0"/>
              </a:p>
              <a:p>
                <a:pPr/>
                <a:r>
                  <a:rPr lang="en-GB" sz="1600" dirty="0"/>
                  <a:t>i.e.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−1 </m:t>
                    </m:r>
                  </m:oMath>
                </a14:m>
                <a:r>
                  <a:rPr lang="en-GB" sz="1600" b="0" i="1" dirty="0">
                    <a:latin typeface="Cambria Math" panose="02040503050406030204" pitchFamily="18" charset="0"/>
                  </a:rPr>
                  <a:t/>
                </a:r>
                <a:br>
                  <a:rPr lang="en-GB" sz="16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Answer is (b).</a:t>
                </a:r>
              </a:p>
            </p:txBody>
          </p:sp>
        </mc:Choice>
        <mc:Fallback xmlns="">
          <p:sp>
            <p:nvSpPr>
              <p:cNvPr id="15" name="TextBox 14"/>
              <p:cNvSpPr txBox="1">
                <a:spLocks noRot="1" noChangeAspect="1" noMove="1" noResize="1" noEditPoints="1" noAdjustHandles="1" noChangeArrowheads="1" noChangeShapeType="1" noTextEdit="1"/>
              </p:cNvSpPr>
              <p:nvPr/>
            </p:nvSpPr>
            <p:spPr>
              <a:xfrm>
                <a:off x="7489371" y="5196227"/>
                <a:ext cx="1724299" cy="1568956"/>
              </a:xfrm>
              <a:prstGeom prst="rect">
                <a:avLst/>
              </a:prstGeom>
              <a:blipFill>
                <a:blip r:embed="rId8"/>
                <a:stretch>
                  <a:fillRect l="-2128" b="-3876"/>
                </a:stretch>
              </a:blipFill>
            </p:spPr>
            <p:txBody>
              <a:bodyPr/>
              <a:lstStyle/>
              <a:p>
                <a:r>
                  <a:rPr lang="en-GB">
                    <a:noFill/>
                  </a:rPr>
                  <a:t> </a:t>
                </a:r>
              </a:p>
            </p:txBody>
          </p:sp>
        </mc:Fallback>
      </mc:AlternateContent>
      <p:sp>
        <p:nvSpPr>
          <p:cNvPr id="17" name="Rectangle 16"/>
          <p:cNvSpPr/>
          <p:nvPr/>
        </p:nvSpPr>
        <p:spPr>
          <a:xfrm>
            <a:off x="7535422" y="5123542"/>
            <a:ext cx="1579550" cy="16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4046053" y="647039"/>
            <a:ext cx="3111" cy="1081296"/>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4557486" y="374567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701501" y="1903784"/>
            <a:ext cx="4166727" cy="16957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a:extLst>
              <a:ext uri="{FF2B5EF4-FFF2-40B4-BE49-F238E27FC236}">
                <a16:creationId xmlns:a16="http://schemas.microsoft.com/office/drawing/2014/main" id="{075B4E23-3E17-D047-94EF-0811F871D3C4}"/>
              </a:ext>
            </a:extLst>
          </p:cNvPr>
          <p:cNvSpPr txBox="1"/>
          <p:nvPr/>
        </p:nvSpPr>
        <p:spPr>
          <a:xfrm>
            <a:off x="340332" y="3999690"/>
            <a:ext cx="5297278" cy="2800767"/>
          </a:xfrm>
          <a:prstGeom prst="rect">
            <a:avLst/>
          </a:prstGeom>
          <a:noFill/>
        </p:spPr>
        <p:txBody>
          <a:bodyPr wrap="square" rtlCol="0">
            <a:spAutoFit/>
          </a:bodyPr>
          <a:lstStyle/>
          <a:p>
            <a:r>
              <a:rPr lang="en-US" sz="2400" dirty="0"/>
              <a:t>Complete before the </a:t>
            </a:r>
            <a:r>
              <a:rPr lang="en-US" sz="2400" dirty="0" smtClean="0"/>
              <a:t>lesson</a:t>
            </a:r>
            <a:r>
              <a:rPr lang="en-US" sz="2400" dirty="0"/>
              <a:t> </a:t>
            </a:r>
            <a:endParaRPr lang="en-US" sz="2400" dirty="0" smtClean="0"/>
          </a:p>
          <a:p>
            <a:r>
              <a:rPr lang="en-US" sz="2400" dirty="0" smtClean="0"/>
              <a:t>Q1</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Q2-4</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Q5-8</a:t>
            </a:r>
            <a:endParaRPr lang="en-US" sz="2400" dirty="0"/>
          </a:p>
          <a:p>
            <a:r>
              <a:rPr lang="en-US" sz="2400" dirty="0">
                <a:solidFill>
                  <a:srgbClr val="FF0000"/>
                </a:solidFill>
              </a:rPr>
              <a:t>Red</a:t>
            </a:r>
            <a:r>
              <a:rPr lang="en-US" sz="2400" dirty="0"/>
              <a:t>		</a:t>
            </a:r>
            <a:r>
              <a:rPr lang="en-US" sz="2400" dirty="0" smtClean="0"/>
              <a:t>Q9-10  &amp; Ext</a:t>
            </a:r>
            <a:endParaRPr lang="en-US" sz="2400" dirty="0" smtClean="0"/>
          </a:p>
          <a:p>
            <a:endParaRPr lang="en-US" sz="3200" dirty="0"/>
          </a:p>
        </p:txBody>
      </p:sp>
    </p:spTree>
    <p:extLst>
      <p:ext uri="{BB962C8B-B14F-4D97-AF65-F5344CB8AC3E}">
        <p14:creationId xmlns:p14="http://schemas.microsoft.com/office/powerpoint/2010/main" val="414552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7"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712441" y="4549432"/>
            <a:ext cx="2805959" cy="2204683"/>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4644571" y="627923"/>
                <a:ext cx="4394927" cy="3066224"/>
              </a:xfrm>
              <a:prstGeom prst="rect">
                <a:avLst/>
              </a:prstGeom>
              <a:noFill/>
            </p:spPr>
            <p:txBody>
              <a:bodyPr wrap="square" rtlCol="0">
                <a:spAutoFit/>
              </a:bodyPr>
              <a:lstStyle/>
              <a:p>
                <a:r>
                  <a:rPr lang="en-GB" sz="1600" dirty="0"/>
                  <a:t>[MAT 2010 1A] The values of </a:t>
                </a:r>
                <a14:m>
                  <m:oMath xmlns:m="http://schemas.openxmlformats.org/officeDocument/2006/math">
                    <m:r>
                      <a:rPr lang="en-GB" sz="1600" b="0" i="1" smtClean="0">
                        <a:latin typeface="Cambria Math" panose="02040503050406030204" pitchFamily="18" charset="0"/>
                      </a:rPr>
                      <m:t>𝑘</m:t>
                    </m:r>
                  </m:oMath>
                </a14:m>
                <a:r>
                  <a:rPr lang="en-GB" sz="1600" dirty="0"/>
                  <a:t> for which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𝑘𝑥</m:t>
                    </m:r>
                  </m:oMath>
                </a14:m>
                <a:r>
                  <a:rPr lang="en-GB" sz="1600" dirty="0"/>
                  <a:t> intersects the parabola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a14:m>
                <a:r>
                  <a:rPr lang="en-GB" sz="1600" dirty="0"/>
                  <a:t> are precisely</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B)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endParaRPr lang="en-GB" sz="1600" dirty="0"/>
              </a:p>
              <a:p>
                <a:r>
                  <a:rPr lang="en-GB" sz="1600" dirty="0"/>
                  <a:t>C)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or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r>
                  <a:rPr lang="en-GB" sz="1600" b="0" dirty="0"/>
                  <a:t>    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endParaRPr lang="en-GB" sz="1600" dirty="0"/>
              </a:p>
              <a:p>
                <a:r>
                  <a:rPr lang="en-GB" sz="1400" b="1" dirty="0"/>
                  <a:t>Equating:</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e>
                      </m:d>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a:p>
                <a:pPr/>
                <a:r>
                  <a:rPr lang="en-GB" sz="1400" b="1" dirty="0"/>
                  <a:t>Discriminant: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r>
                        <a:rPr lang="en-GB" sz="1400" b="1" i="1" smtClean="0">
                          <a:latin typeface="Cambria Math" panose="02040503050406030204" pitchFamily="18" charset="0"/>
                        </a:rPr>
                        <m:t>, </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 </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𝒌</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644571" y="627923"/>
                <a:ext cx="4394927" cy="3066224"/>
              </a:xfrm>
              <a:prstGeom prst="rect">
                <a:avLst/>
              </a:prstGeom>
              <a:blipFill>
                <a:blip r:embed="rId3"/>
                <a:stretch>
                  <a:fillRect l="-832" t="-596"/>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3624921" cy="830997"/>
          </a:xfrm>
          <a:prstGeom prst="rect">
            <a:avLst/>
          </a:prstGeom>
          <a:noFill/>
        </p:spPr>
        <p:txBody>
          <a:bodyPr wrap="square" rtlCol="0">
            <a:spAutoFit/>
          </a:bodyPr>
          <a:lstStyle/>
          <a:p>
            <a:r>
              <a:rPr lang="en-GB" sz="2400" dirty="0"/>
              <a:t>Pearson Pure Mathematics Year 1/AS, Pages 69-71</a:t>
            </a:r>
          </a:p>
        </p:txBody>
      </p:sp>
      <p:cxnSp>
        <p:nvCxnSpPr>
          <p:cNvPr id="6" name="Straight Connector 5"/>
          <p:cNvCxnSpPr/>
          <p:nvPr/>
        </p:nvCxnSpPr>
        <p:spPr>
          <a:xfrm>
            <a:off x="0" y="1739717"/>
            <a:ext cx="4046053"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95536" y="2139865"/>
                <a:ext cx="4032448" cy="1569660"/>
              </a:xfrm>
              <a:prstGeom prst="rect">
                <a:avLst/>
              </a:prstGeom>
              <a:noFill/>
            </p:spPr>
            <p:txBody>
              <a:bodyPr wrap="square" rtlCol="0">
                <a:spAutoFit/>
              </a:bodyPr>
              <a:lstStyle/>
              <a:p>
                <a:r>
                  <a:rPr lang="en-GB" sz="1600" dirty="0"/>
                  <a:t>[MAT 2005 1B]</a:t>
                </a:r>
              </a:p>
              <a:p>
                <a:r>
                  <a:rPr lang="en-GB" sz="1600" dirty="0"/>
                  <a:t>The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d>
                      </m:e>
                      <m:sup>
                        <m:r>
                          <a:rPr lang="en-GB" sz="1600" b="0" i="1" smtClean="0">
                            <a:latin typeface="Cambria Math" panose="02040503050406030204" pitchFamily="18" charset="0"/>
                          </a:rPr>
                          <m:t>10</m:t>
                        </m:r>
                      </m:sup>
                    </m:sSup>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has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as a solution;</a:t>
                </a:r>
              </a:p>
              <a:p>
                <a:pPr marL="342900" indent="-342900">
                  <a:buAutoNum type="alphaUcParenR"/>
                </a:pPr>
                <a:r>
                  <a:rPr lang="en-GB" sz="1600" dirty="0"/>
                  <a:t>has no real solutions;</a:t>
                </a:r>
              </a:p>
              <a:p>
                <a:pPr marL="342900" indent="-342900">
                  <a:buAutoNum type="alphaUcParenR"/>
                </a:pPr>
                <a:r>
                  <a:rPr lang="en-GB" sz="1600" dirty="0"/>
                  <a:t>has an odd number of real solutions;</a:t>
                </a:r>
              </a:p>
              <a:p>
                <a:pPr marL="342900" indent="-342900">
                  <a:buAutoNum type="alphaUcParenR"/>
                </a:pPr>
                <a:r>
                  <a:rPr lang="en-GB" sz="1600" dirty="0"/>
                  <a:t>has twenty real solutions.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2139865"/>
                <a:ext cx="4032448" cy="1569660"/>
              </a:xfrm>
              <a:prstGeom prst="rect">
                <a:avLst/>
              </a:prstGeom>
              <a:blipFill>
                <a:blip r:embed="rId4"/>
                <a:stretch>
                  <a:fillRect l="-908" t="-1163" b="-3876"/>
                </a:stretch>
              </a:blipFill>
            </p:spPr>
            <p:txBody>
              <a:bodyPr/>
              <a:lstStyle/>
              <a:p>
                <a:r>
                  <a:rPr lang="en-GB">
                    <a:noFill/>
                  </a:rPr>
                  <a:t> </a:t>
                </a:r>
              </a:p>
            </p:txBody>
          </p:sp>
        </mc:Fallback>
      </mc:AlternateContent>
      <p:pic>
        <p:nvPicPr>
          <p:cNvPr id="8" name="Picture 7"/>
          <p:cNvPicPr>
            <a:picLocks noChangeAspect="1"/>
          </p:cNvPicPr>
          <p:nvPr/>
        </p:nvPicPr>
        <p:blipFill>
          <a:blip r:embed="rId5"/>
          <a:stretch>
            <a:fillRect/>
          </a:stretch>
        </p:blipFill>
        <p:spPr>
          <a:xfrm>
            <a:off x="366508" y="3743243"/>
            <a:ext cx="2400831" cy="187220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25396" y="3604880"/>
                <a:ext cx="1732090" cy="3108543"/>
              </a:xfrm>
              <a:prstGeom prst="rect">
                <a:avLst/>
              </a:prstGeom>
              <a:noFill/>
            </p:spPr>
            <p:txBody>
              <a:bodyPr wrap="square" rtlCol="0">
                <a:spAutoFit/>
              </a:bodyPr>
              <a:lstStyle/>
              <a:p>
                <a:r>
                  <a:rPr lang="en-GB" sz="1400" dirty="0"/>
                  <a:t>To sketch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e>
                        </m:d>
                      </m:e>
                      <m:sup>
                        <m:r>
                          <a:rPr lang="en-GB" sz="1400" b="0" i="1" smtClean="0">
                            <a:latin typeface="Cambria Math" panose="02040503050406030204" pitchFamily="18" charset="0"/>
                          </a:rPr>
                          <m:t>10</m:t>
                        </m:r>
                      </m:sup>
                    </m:sSup>
                  </m:oMath>
                </a14:m>
                <a:r>
                  <a:rPr lang="en-GB" sz="1400" dirty="0"/>
                  <a:t>, sketch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then realise that as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is always at least 1, raising it to a positive power (&gt;1) makes it go up more steeply.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−2</m:t>
                    </m:r>
                  </m:oMath>
                </a14:m>
                <a:r>
                  <a:rPr lang="en-GB" sz="1400" dirty="0"/>
                  <a:t> we can sketch by completing the square, where we realise it is always negative.</a:t>
                </a:r>
              </a:p>
              <a:p>
                <a:r>
                  <a:rPr lang="en-GB" sz="1400" b="1" dirty="0"/>
                  <a:t>The answer is B.</a:t>
                </a:r>
              </a:p>
            </p:txBody>
          </p:sp>
        </mc:Choice>
        <mc:Fallback xmlns="">
          <p:sp>
            <p:nvSpPr>
              <p:cNvPr id="9" name="TextBox 8"/>
              <p:cNvSpPr txBox="1">
                <a:spLocks noRot="1" noChangeAspect="1" noMove="1" noResize="1" noEditPoints="1" noAdjustHandles="1" noChangeArrowheads="1" noChangeShapeType="1" noTextEdit="1"/>
              </p:cNvSpPr>
              <p:nvPr/>
            </p:nvSpPr>
            <p:spPr>
              <a:xfrm>
                <a:off x="2825396" y="3604880"/>
                <a:ext cx="1732090" cy="3108543"/>
              </a:xfrm>
              <a:prstGeom prst="rect">
                <a:avLst/>
              </a:prstGeom>
              <a:blipFill>
                <a:blip r:embed="rId6"/>
                <a:stretch>
                  <a:fillRect l="-1053" t="-196" r="-2807" b="-1176"/>
                </a:stretch>
              </a:blipFill>
            </p:spPr>
            <p:txBody>
              <a:bodyPr/>
              <a:lstStyle/>
              <a:p>
                <a:r>
                  <a:rPr lang="en-GB">
                    <a:noFill/>
                  </a:rPr>
                  <a:t> </a:t>
                </a:r>
              </a:p>
            </p:txBody>
          </p:sp>
        </mc:Fallback>
      </mc:AlternateContent>
      <p:sp>
        <p:nvSpPr>
          <p:cNvPr id="10" name="TextBox 9"/>
          <p:cNvSpPr txBox="1"/>
          <p:nvPr/>
        </p:nvSpPr>
        <p:spPr>
          <a:xfrm>
            <a:off x="395536" y="1739717"/>
            <a:ext cx="252028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1" name="TextBox 10"/>
              <p:cNvSpPr txBox="1"/>
              <p:nvPr/>
            </p:nvSpPr>
            <p:spPr>
              <a:xfrm>
                <a:off x="4827971" y="3691213"/>
                <a:ext cx="3703527" cy="830997"/>
              </a:xfrm>
              <a:prstGeom prst="rect">
                <a:avLst/>
              </a:prstGeom>
              <a:noFill/>
            </p:spPr>
            <p:txBody>
              <a:bodyPr wrap="square" rtlCol="0">
                <a:spAutoFit/>
              </a:bodyPr>
              <a:lstStyle/>
              <a:p>
                <a:r>
                  <a:rPr lang="en-GB" sz="1600" dirty="0"/>
                  <a:t>[MAT 2013 1D]</a:t>
                </a:r>
              </a:p>
              <a:p>
                <a:r>
                  <a:rPr lang="en-GB" sz="1600" dirty="0"/>
                  <a:t>Which of the following sketches is a graph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a14:m>
                <a:r>
                  <a:rPr lang="en-GB" sz="1600"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827971" y="3691213"/>
                <a:ext cx="3703527" cy="830997"/>
              </a:xfrm>
              <a:prstGeom prst="rect">
                <a:avLst/>
              </a:prstGeom>
              <a:blipFill>
                <a:blip r:embed="rId7"/>
                <a:stretch>
                  <a:fillRect l="-987" t="-2206" r="-164" b="-8824"/>
                </a:stretch>
              </a:blipFill>
            </p:spPr>
            <p:txBody>
              <a:bodyPr/>
              <a:lstStyle/>
              <a:p>
                <a:r>
                  <a:rPr lang="en-GB">
                    <a:noFill/>
                  </a:rPr>
                  <a:t> </a:t>
                </a:r>
              </a:p>
            </p:txBody>
          </p:sp>
        </mc:Fallback>
      </mc:AlternateContent>
      <p:sp>
        <p:nvSpPr>
          <p:cNvPr id="12" name="Rectangle 11"/>
          <p:cNvSpPr/>
          <p:nvPr/>
        </p:nvSpPr>
        <p:spPr>
          <a:xfrm>
            <a:off x="107504" y="217905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4237314" y="727624"/>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7489371" y="5196227"/>
                <a:ext cx="1724299" cy="15689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m:oMathPara>
                </a14:m>
                <a:endParaRPr lang="en-GB" sz="1600" dirty="0"/>
              </a:p>
              <a:p>
                <a:pPr/>
                <a:r>
                  <a:rPr lang="en-GB" sz="1600" dirty="0"/>
                  <a:t>i.e.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−1 </m:t>
                    </m:r>
                  </m:oMath>
                </a14:m>
                <a:r>
                  <a:rPr lang="en-GB" sz="1600" b="0" i="1" dirty="0">
                    <a:latin typeface="Cambria Math" panose="02040503050406030204" pitchFamily="18" charset="0"/>
                  </a:rPr>
                  <a:t/>
                </a:r>
                <a:br>
                  <a:rPr lang="en-GB" sz="16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Answer is (b).</a:t>
                </a:r>
              </a:p>
            </p:txBody>
          </p:sp>
        </mc:Choice>
        <mc:Fallback xmlns="">
          <p:sp>
            <p:nvSpPr>
              <p:cNvPr id="15" name="TextBox 14"/>
              <p:cNvSpPr txBox="1">
                <a:spLocks noRot="1" noChangeAspect="1" noMove="1" noResize="1" noEditPoints="1" noAdjustHandles="1" noChangeArrowheads="1" noChangeShapeType="1" noTextEdit="1"/>
              </p:cNvSpPr>
              <p:nvPr/>
            </p:nvSpPr>
            <p:spPr>
              <a:xfrm>
                <a:off x="7489371" y="5196227"/>
                <a:ext cx="1724299" cy="1568956"/>
              </a:xfrm>
              <a:prstGeom prst="rect">
                <a:avLst/>
              </a:prstGeom>
              <a:blipFill>
                <a:blip r:embed="rId8"/>
                <a:stretch>
                  <a:fillRect l="-2128" b="-3876"/>
                </a:stretch>
              </a:blipFill>
            </p:spPr>
            <p:txBody>
              <a:bodyPr/>
              <a:lstStyle/>
              <a:p>
                <a:r>
                  <a:rPr lang="en-GB">
                    <a:noFill/>
                  </a:rPr>
                  <a:t> </a:t>
                </a:r>
              </a:p>
            </p:txBody>
          </p:sp>
        </mc:Fallback>
      </mc:AlternateContent>
      <p:sp>
        <p:nvSpPr>
          <p:cNvPr id="16" name="Rectangle 15"/>
          <p:cNvSpPr/>
          <p:nvPr/>
        </p:nvSpPr>
        <p:spPr>
          <a:xfrm>
            <a:off x="298860" y="3638916"/>
            <a:ext cx="4200569" cy="30666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535422" y="5123542"/>
            <a:ext cx="1579550" cy="16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4046053" y="647039"/>
            <a:ext cx="3111" cy="1081296"/>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4557486" y="374567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701501" y="1903784"/>
            <a:ext cx="4166727" cy="16957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18561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6" grpId="0" animBg="1"/>
      <p:bldP spid="17"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Transformations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024336" cy="461665"/>
              </a:xfrm>
              <a:prstGeom prst="rect">
                <a:avLst/>
              </a:prstGeom>
              <a:noFill/>
            </p:spPr>
            <p:txBody>
              <a:bodyPr wrap="square" rtlCol="0">
                <a:spAutoFit/>
              </a:bodyPr>
              <a:lstStyle/>
              <a:p>
                <a:r>
                  <a:rPr lang="en-GB" sz="2400" dirty="0"/>
                  <a:t>Suppose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endParaRPr lang="en-GB" sz="2400"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024336" cy="461665"/>
              </a:xfrm>
              <a:prstGeom prst="rect">
                <a:avLst/>
              </a:prstGeom>
              <a:blipFill>
                <a:blip r:embed="rId2"/>
                <a:stretch>
                  <a:fillRect l="-3226"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76056" y="836712"/>
                <a:ext cx="3744416" cy="461665"/>
              </a:xfrm>
              <a:prstGeom prst="rect">
                <a:avLst/>
              </a:prstGeom>
              <a:noFill/>
            </p:spPr>
            <p:txBody>
              <a:bodyPr wrap="square" rtlCol="0">
                <a:spAutoFit/>
              </a:bodyPr>
              <a:lstStyle/>
              <a:p>
                <a:r>
                  <a:rPr lang="en-GB" sz="2400" dirty="0"/>
                  <a:t>Then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e>
                      <m:sup>
                        <m:r>
                          <a:rPr lang="en-GB" sz="2400" b="0" i="1" smtClean="0">
                            <a:latin typeface="Cambria Math" panose="02040503050406030204" pitchFamily="18" charset="0"/>
                          </a:rPr>
                          <m:t>2</m:t>
                        </m:r>
                      </m:sup>
                    </m:sSup>
                  </m:oMath>
                </a14:m>
                <a:endParaRPr lang="en-GB" sz="2400" baseline="30000" dirty="0"/>
              </a:p>
            </p:txBody>
          </p:sp>
        </mc:Choice>
        <mc:Fallback xmlns="">
          <p:sp>
            <p:nvSpPr>
              <p:cNvPr id="6" name="TextBox 5"/>
              <p:cNvSpPr txBox="1">
                <a:spLocks noRot="1" noChangeAspect="1" noMove="1" noResize="1" noEditPoints="1" noAdjustHandles="1" noChangeArrowheads="1" noChangeShapeType="1" noTextEdit="1"/>
              </p:cNvSpPr>
              <p:nvPr/>
            </p:nvSpPr>
            <p:spPr>
              <a:xfrm>
                <a:off x="5076056" y="836712"/>
                <a:ext cx="3744416" cy="461665"/>
              </a:xfrm>
              <a:prstGeom prst="rect">
                <a:avLst/>
              </a:prstGeom>
              <a:blipFill>
                <a:blip r:embed="rId3"/>
                <a:stretch>
                  <a:fillRect l="-2606" t="-10526" b="-28947"/>
                </a:stretch>
              </a:blipFill>
            </p:spPr>
            <p:txBody>
              <a:bodyPr/>
              <a:lstStyle/>
              <a:p>
                <a:r>
                  <a:rPr lang="en-GB">
                    <a:noFill/>
                  </a:rPr>
                  <a:t> </a:t>
                </a:r>
              </a:p>
            </p:txBody>
          </p:sp>
        </mc:Fallback>
      </mc:AlternateContent>
      <p:cxnSp>
        <p:nvCxnSpPr>
          <p:cNvPr id="8" name="Straight Connector 7"/>
          <p:cNvCxnSpPr/>
          <p:nvPr/>
        </p:nvCxnSpPr>
        <p:spPr>
          <a:xfrm>
            <a:off x="4572000" y="908720"/>
            <a:ext cx="0" cy="47525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95536" y="1988840"/>
                <a:ext cx="2520280" cy="461665"/>
              </a:xfrm>
              <a:prstGeom prst="rect">
                <a:avLst/>
              </a:prstGeom>
              <a:noFill/>
            </p:spPr>
            <p:txBody>
              <a:bodyPr wrap="square" rtlCol="0">
                <a:spAutoFit/>
              </a:bodyPr>
              <a:lstStyle/>
              <a:p>
                <a:r>
                  <a:rPr lang="en-GB" sz="2400" dirty="0"/>
                  <a:t>Sketch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oMath>
                </a14:m>
                <a:r>
                  <a:rPr lang="en-GB" sz="2400" dirty="0"/>
                  <a:t>:</a:t>
                </a:r>
                <a:endParaRPr lang="en-GB" sz="24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395536" y="1988840"/>
                <a:ext cx="2520280" cy="461665"/>
              </a:xfrm>
              <a:prstGeom prst="rect">
                <a:avLst/>
              </a:prstGeom>
              <a:blipFill>
                <a:blip r:embed="rId4"/>
                <a:stretch>
                  <a:fillRect l="-3874"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76056" y="1988840"/>
                <a:ext cx="2952328" cy="461665"/>
              </a:xfrm>
              <a:prstGeom prst="rect">
                <a:avLst/>
              </a:prstGeom>
              <a:noFill/>
            </p:spPr>
            <p:txBody>
              <a:bodyPr wrap="square" rtlCol="0">
                <a:spAutoFit/>
              </a:bodyPr>
              <a:lstStyle/>
              <a:p>
                <a:r>
                  <a:rPr lang="en-GB" sz="2400" dirty="0"/>
                  <a:t>Sketch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+2)</m:t>
                    </m:r>
                  </m:oMath>
                </a14:m>
                <a:endParaRPr lang="en-GB" sz="2400" baseline="30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76056" y="1988840"/>
                <a:ext cx="2952328" cy="461665"/>
              </a:xfrm>
              <a:prstGeom prst="rect">
                <a:avLst/>
              </a:prstGeom>
              <a:blipFill>
                <a:blip r:embed="rId5"/>
                <a:stretch>
                  <a:fillRect l="-3306" t="-10526" b="-28947"/>
                </a:stretch>
              </a:blipFill>
            </p:spPr>
            <p:txBody>
              <a:bodyPr/>
              <a:lstStyle/>
              <a:p>
                <a:r>
                  <a:rPr lang="en-GB">
                    <a:noFill/>
                  </a:rPr>
                  <a:t> </a:t>
                </a:r>
              </a:p>
            </p:txBody>
          </p:sp>
        </mc:Fallback>
      </mc:AlternateContent>
      <p:sp>
        <p:nvSpPr>
          <p:cNvPr id="11" name="Down Arrow 10"/>
          <p:cNvSpPr/>
          <p:nvPr/>
        </p:nvSpPr>
        <p:spPr>
          <a:xfrm>
            <a:off x="2051720" y="1340768"/>
            <a:ext cx="360040"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Down Arrow 11"/>
          <p:cNvSpPr/>
          <p:nvPr/>
        </p:nvSpPr>
        <p:spPr>
          <a:xfrm>
            <a:off x="6372200" y="1340768"/>
            <a:ext cx="360040"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4" name="Straight Arrow Connector 13"/>
          <p:cNvCxnSpPr/>
          <p:nvPr/>
        </p:nvCxnSpPr>
        <p:spPr>
          <a:xfrm>
            <a:off x="827584" y="5013176"/>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2267744" y="3068960"/>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Freeform 17"/>
          <p:cNvSpPr/>
          <p:nvPr/>
        </p:nvSpPr>
        <p:spPr>
          <a:xfrm>
            <a:off x="982175" y="3348888"/>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 </a:t>
            </a:r>
          </a:p>
        </p:txBody>
      </p:sp>
      <p:sp>
        <p:nvSpPr>
          <p:cNvPr id="19" name="TextBox 18"/>
          <p:cNvSpPr txBox="1"/>
          <p:nvPr/>
        </p:nvSpPr>
        <p:spPr>
          <a:xfrm>
            <a:off x="3707904" y="4797152"/>
            <a:ext cx="360040" cy="369332"/>
          </a:xfrm>
          <a:prstGeom prst="rect">
            <a:avLst/>
          </a:prstGeom>
          <a:noFill/>
        </p:spPr>
        <p:txBody>
          <a:bodyPr wrap="square" rtlCol="0">
            <a:spAutoFit/>
          </a:bodyPr>
          <a:lstStyle/>
          <a:p>
            <a:r>
              <a:rPr lang="en-GB" dirty="0"/>
              <a:t>x</a:t>
            </a:r>
          </a:p>
        </p:txBody>
      </p:sp>
      <p:sp>
        <p:nvSpPr>
          <p:cNvPr id="20" name="TextBox 19"/>
          <p:cNvSpPr txBox="1"/>
          <p:nvPr/>
        </p:nvSpPr>
        <p:spPr>
          <a:xfrm>
            <a:off x="2051720" y="2780928"/>
            <a:ext cx="360040" cy="369332"/>
          </a:xfrm>
          <a:prstGeom prst="rect">
            <a:avLst/>
          </a:prstGeom>
          <a:noFill/>
        </p:spPr>
        <p:txBody>
          <a:bodyPr wrap="square" rtlCol="0">
            <a:spAutoFit/>
          </a:bodyPr>
          <a:lstStyle/>
          <a:p>
            <a:r>
              <a:rPr lang="en-GB" dirty="0"/>
              <a:t>y</a:t>
            </a:r>
          </a:p>
        </p:txBody>
      </p:sp>
      <mc:AlternateContent xmlns:mc="http://schemas.openxmlformats.org/markup-compatibility/2006" xmlns:a14="http://schemas.microsoft.com/office/drawing/2010/main">
        <mc:Choice Requires="a14">
          <p:sp>
            <p:nvSpPr>
              <p:cNvPr id="21" name="TextBox 20"/>
              <p:cNvSpPr txBox="1"/>
              <p:nvPr/>
            </p:nvSpPr>
            <p:spPr>
              <a:xfrm rot="17864820">
                <a:off x="2699362" y="3909345"/>
                <a:ext cx="975911"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 = </m:t>
                      </m:r>
                      <m:r>
                        <a:rPr lang="en-GB" i="1" dirty="0" smtClean="0">
                          <a:latin typeface="Cambria Math" panose="02040503050406030204" pitchFamily="18" charset="0"/>
                        </a:rPr>
                        <m:t>𝑥</m:t>
                      </m:r>
                      <m:r>
                        <a:rPr lang="en-GB" i="1" baseline="30000" dirty="0" smtClean="0">
                          <a:latin typeface="Cambria Math" panose="02040503050406030204" pitchFamily="18" charset="0"/>
                        </a:rPr>
                        <m:t>2</m:t>
                      </m:r>
                    </m:oMath>
                  </m:oMathPara>
                </a14:m>
                <a:endParaRPr lang="en-GB" baseline="30000" dirty="0"/>
              </a:p>
            </p:txBody>
          </p:sp>
        </mc:Choice>
        <mc:Fallback xmlns="">
          <p:sp>
            <p:nvSpPr>
              <p:cNvPr id="21" name="TextBox 20"/>
              <p:cNvSpPr txBox="1">
                <a:spLocks noRot="1" noChangeAspect="1" noMove="1" noResize="1" noEditPoints="1" noAdjustHandles="1" noChangeArrowheads="1" noChangeShapeType="1" noTextEdit="1"/>
              </p:cNvSpPr>
              <p:nvPr/>
            </p:nvSpPr>
            <p:spPr>
              <a:xfrm rot="17864820">
                <a:off x="2699362" y="3909345"/>
                <a:ext cx="975911" cy="362984"/>
              </a:xfrm>
              <a:prstGeom prst="rect">
                <a:avLst/>
              </a:prstGeom>
              <a:blipFill>
                <a:blip r:embed="rId6"/>
                <a:stretch>
                  <a:fillRect/>
                </a:stretch>
              </a:blipFill>
            </p:spPr>
            <p:txBody>
              <a:bodyPr/>
              <a:lstStyle/>
              <a:p>
                <a:r>
                  <a:rPr lang="en-GB">
                    <a:noFill/>
                  </a:rPr>
                  <a:t> </a:t>
                </a:r>
              </a:p>
            </p:txBody>
          </p:sp>
        </mc:Fallback>
      </mc:AlternateContent>
      <p:cxnSp>
        <p:nvCxnSpPr>
          <p:cNvPr id="22" name="Straight Arrow Connector 21"/>
          <p:cNvCxnSpPr/>
          <p:nvPr/>
        </p:nvCxnSpPr>
        <p:spPr>
          <a:xfrm>
            <a:off x="5436096" y="5013176"/>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731114" y="3068960"/>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Freeform 23"/>
          <p:cNvSpPr/>
          <p:nvPr/>
        </p:nvSpPr>
        <p:spPr>
          <a:xfrm>
            <a:off x="5076056" y="3356992"/>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8316416" y="479715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8316416" y="4797152"/>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457595" y="270892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457595" y="2708920"/>
                <a:ext cx="360040" cy="369332"/>
              </a:xfrm>
              <a:prstGeom prst="rect">
                <a:avLst/>
              </a:prstGeom>
              <a:blipFill>
                <a:blip r:embed="rId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rot="17864820">
                <a:off x="6775760" y="3900850"/>
                <a:ext cx="1729181"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 = (</m:t>
                      </m:r>
                      <m:r>
                        <a:rPr lang="en-GB" i="1" dirty="0" smtClean="0">
                          <a:latin typeface="Cambria Math" panose="02040503050406030204" pitchFamily="18" charset="0"/>
                        </a:rPr>
                        <m:t>𝑥</m:t>
                      </m:r>
                      <m:r>
                        <a:rPr lang="en-GB" i="1" dirty="0" smtClean="0">
                          <a:latin typeface="Cambria Math" panose="02040503050406030204" pitchFamily="18" charset="0"/>
                        </a:rPr>
                        <m:t>+2)2</m:t>
                      </m:r>
                    </m:oMath>
                  </m:oMathPara>
                </a14:m>
                <a:endParaRPr lang="en-GB" baseline="30000" dirty="0"/>
              </a:p>
            </p:txBody>
          </p:sp>
        </mc:Choice>
        <mc:Fallback xmlns="">
          <p:sp>
            <p:nvSpPr>
              <p:cNvPr id="27" name="TextBox 26"/>
              <p:cNvSpPr txBox="1">
                <a:spLocks noRot="1" noChangeAspect="1" noMove="1" noResize="1" noEditPoints="1" noAdjustHandles="1" noChangeArrowheads="1" noChangeShapeType="1" noTextEdit="1"/>
              </p:cNvSpPr>
              <p:nvPr/>
            </p:nvSpPr>
            <p:spPr>
              <a:xfrm rot="17864820">
                <a:off x="6775760" y="3900850"/>
                <a:ext cx="1729181" cy="362984"/>
              </a:xfrm>
              <a:prstGeom prst="rect">
                <a:avLst/>
              </a:prstGeom>
              <a:blipFill>
                <a:blip r:embed="rId9"/>
                <a:stretch>
                  <a:fillRect/>
                </a:stretch>
              </a:blipFill>
            </p:spPr>
            <p:txBody>
              <a:bodyPr/>
              <a:lstStyle/>
              <a:p>
                <a:r>
                  <a:rPr lang="en-GB">
                    <a:noFill/>
                  </a:rPr>
                  <a:t> </a:t>
                </a:r>
              </a:p>
            </p:txBody>
          </p:sp>
        </mc:Fallback>
      </mc:AlternateContent>
      <p:sp>
        <p:nvSpPr>
          <p:cNvPr id="28" name="TextBox 27"/>
          <p:cNvSpPr txBox="1"/>
          <p:nvPr/>
        </p:nvSpPr>
        <p:spPr>
          <a:xfrm>
            <a:off x="6156176" y="5013176"/>
            <a:ext cx="432048"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30" name="TextBox 29"/>
              <p:cNvSpPr txBox="1"/>
              <p:nvPr/>
            </p:nvSpPr>
            <p:spPr>
              <a:xfrm>
                <a:off x="108497" y="5905173"/>
                <a:ext cx="5544616" cy="707886"/>
              </a:xfrm>
              <a:prstGeom prst="rect">
                <a:avLst/>
              </a:prstGeom>
              <a:noFill/>
            </p:spPr>
            <p:txBody>
              <a:bodyPr wrap="square" rtlCol="0">
                <a:spAutoFit/>
              </a:bodyPr>
              <a:lstStyle/>
              <a:p>
                <a:r>
                  <a:rPr lang="en-GB" sz="2000" dirty="0"/>
                  <a:t>What do you notice about the relationship between the graphs of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oMath>
                </a14:m>
                <a:r>
                  <a:rPr lang="en-GB" sz="2000" dirty="0"/>
                  <a:t> and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oMath>
                </a14:m>
                <a:r>
                  <a:rPr lang="en-GB" sz="2000"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108497" y="5905173"/>
                <a:ext cx="5544616" cy="707886"/>
              </a:xfrm>
              <a:prstGeom prst="rect">
                <a:avLst/>
              </a:prstGeom>
              <a:blipFill>
                <a:blip r:embed="rId10"/>
                <a:stretch>
                  <a:fillRect l="-1210" t="-5172" r="-1980" b="-14655"/>
                </a:stretch>
              </a:blipFill>
            </p:spPr>
            <p:txBody>
              <a:bodyPr/>
              <a:lstStyle/>
              <a:p>
                <a:r>
                  <a:rPr lang="en-GB">
                    <a:noFill/>
                  </a:rPr>
                  <a:t> </a:t>
                </a:r>
              </a:p>
            </p:txBody>
          </p:sp>
        </mc:Fallback>
      </mc:AlternateContent>
      <p:sp>
        <p:nvSpPr>
          <p:cNvPr id="31" name="Rectangle 30"/>
          <p:cNvSpPr/>
          <p:nvPr/>
        </p:nvSpPr>
        <p:spPr>
          <a:xfrm>
            <a:off x="539552" y="2586755"/>
            <a:ext cx="3672408" cy="3168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411888" y="747479"/>
            <a:ext cx="1408584" cy="571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7" name="TextBox 6"/>
              <p:cNvSpPr txBox="1"/>
              <p:nvPr/>
            </p:nvSpPr>
            <p:spPr>
              <a:xfrm>
                <a:off x="6832284" y="2360014"/>
                <a:ext cx="2576223" cy="923330"/>
              </a:xfrm>
              <a:prstGeom prst="rect">
                <a:avLst/>
              </a:prstGeom>
              <a:noFill/>
            </p:spPr>
            <p:txBody>
              <a:bodyPr wrap="square" rtlCol="0">
                <a:spAutoFit/>
              </a:bodyPr>
              <a:lstStyle/>
              <a:p>
                <a:r>
                  <a:rPr lang="en-GB" dirty="0"/>
                  <a:t>We know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r>
                  <a:rPr lang="en-GB" dirty="0"/>
                  <a:t> has a root of -2 where the graph touches.</a:t>
                </a:r>
              </a:p>
            </p:txBody>
          </p:sp>
        </mc:Choice>
        <mc:Fallback xmlns="">
          <p:sp>
            <p:nvSpPr>
              <p:cNvPr id="7" name="TextBox 6"/>
              <p:cNvSpPr txBox="1">
                <a:spLocks noRot="1" noChangeAspect="1" noMove="1" noResize="1" noEditPoints="1" noAdjustHandles="1" noChangeArrowheads="1" noChangeShapeType="1" noTextEdit="1"/>
              </p:cNvSpPr>
              <p:nvPr/>
            </p:nvSpPr>
            <p:spPr>
              <a:xfrm>
                <a:off x="6832284" y="2360014"/>
                <a:ext cx="2576223" cy="923330"/>
              </a:xfrm>
              <a:prstGeom prst="rect">
                <a:avLst/>
              </a:prstGeom>
              <a:blipFill>
                <a:blip r:embed="rId11"/>
                <a:stretch>
                  <a:fillRect l="-2133"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5657" y="5803010"/>
                <a:ext cx="2888342" cy="995401"/>
              </a:xfrm>
              <a:prstGeom prst="rect">
                <a:avLst/>
              </a:prstGeom>
              <a:noFill/>
            </p:spPr>
            <p:txBody>
              <a:bodyPr wrap="square" rtlCol="0">
                <a:spAutoFit/>
              </a:bodyPr>
              <a:lstStyle/>
              <a:p>
                <a:r>
                  <a:rPr lang="en-GB" sz="1600" b="1" dirty="0"/>
                  <a:t>The graph has been translated by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m:t>
                              </m:r>
                              <m:r>
                                <a:rPr lang="en-GB" sz="1600" b="1" i="1" smtClean="0">
                                  <a:latin typeface="Cambria Math" panose="02040503050406030204" pitchFamily="18" charset="0"/>
                                </a:rPr>
                                <m:t>𝟐</m:t>
                              </m:r>
                            </m:e>
                          </m:mr>
                          <m:mr>
                            <m:e>
                              <m:r>
                                <a:rPr lang="en-GB" sz="1600" b="1" i="1" smtClean="0">
                                  <a:latin typeface="Cambria Math" panose="02040503050406030204" pitchFamily="18" charset="0"/>
                                </a:rPr>
                                <m:t>𝟎</m:t>
                              </m:r>
                            </m:e>
                          </m:mr>
                        </m:m>
                      </m:e>
                    </m:d>
                  </m:oMath>
                </a14:m>
                <a:r>
                  <a:rPr lang="en-GB" sz="1600" b="1" dirty="0"/>
                  <a:t>, i.e. we have subtracted 2 from each </a:t>
                </a:r>
                <a14:m>
                  <m:oMath xmlns:m="http://schemas.openxmlformats.org/officeDocument/2006/math">
                    <m:r>
                      <a:rPr lang="en-GB" sz="1600" b="1" i="1" smtClean="0">
                        <a:latin typeface="Cambria Math" panose="02040503050406030204" pitchFamily="18" charset="0"/>
                      </a:rPr>
                      <m:t>𝒙</m:t>
                    </m:r>
                  </m:oMath>
                </a14:m>
                <a:r>
                  <a:rPr lang="en-GB" sz="1600" b="1" dirty="0"/>
                  <a:t> value.</a:t>
                </a:r>
              </a:p>
            </p:txBody>
          </p:sp>
        </mc:Choice>
        <mc:Fallback xmlns="">
          <p:sp>
            <p:nvSpPr>
              <p:cNvPr id="13" name="TextBox 12"/>
              <p:cNvSpPr txBox="1">
                <a:spLocks noRot="1" noChangeAspect="1" noMove="1" noResize="1" noEditPoints="1" noAdjustHandles="1" noChangeArrowheads="1" noChangeShapeType="1" noTextEdit="1"/>
              </p:cNvSpPr>
              <p:nvPr/>
            </p:nvSpPr>
            <p:spPr>
              <a:xfrm>
                <a:off x="6255657" y="5803010"/>
                <a:ext cx="2888342" cy="995401"/>
              </a:xfrm>
              <a:prstGeom prst="rect">
                <a:avLst/>
              </a:prstGeom>
              <a:blipFill>
                <a:blip r:embed="rId12"/>
                <a:stretch>
                  <a:fillRect l="-1055" t="-1840" b="-7362"/>
                </a:stretch>
              </a:blipFill>
            </p:spPr>
            <p:txBody>
              <a:bodyPr/>
              <a:lstStyle/>
              <a:p>
                <a:r>
                  <a:rPr lang="en-GB">
                    <a:noFill/>
                  </a:rPr>
                  <a:t> </a:t>
                </a:r>
              </a:p>
            </p:txBody>
          </p:sp>
        </mc:Fallback>
      </mc:AlternateContent>
      <p:sp>
        <p:nvSpPr>
          <p:cNvPr id="34" name="Down Arrow 11"/>
          <p:cNvSpPr/>
          <p:nvPr/>
        </p:nvSpPr>
        <p:spPr>
          <a:xfrm rot="16200000">
            <a:off x="5798215" y="6025948"/>
            <a:ext cx="360040" cy="43873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p:cNvSpPr/>
          <p:nvPr/>
        </p:nvSpPr>
        <p:spPr>
          <a:xfrm>
            <a:off x="4894909" y="2423885"/>
            <a:ext cx="4191033" cy="3309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308078" y="5821800"/>
            <a:ext cx="2734321" cy="970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80304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1" grpId="0" animBg="1"/>
      <p:bldP spid="33" grpId="0" animBg="1"/>
      <p:bldP spid="32"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Transformations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128792" cy="646331"/>
          </a:xfrm>
          <a:prstGeom prst="rect">
            <a:avLst/>
          </a:prstGeom>
          <a:noFill/>
        </p:spPr>
        <p:txBody>
          <a:bodyPr wrap="square" rtlCol="0">
            <a:spAutoFit/>
          </a:bodyPr>
          <a:lstStyle/>
          <a:p>
            <a:r>
              <a:rPr lang="en-GB" dirty="0"/>
              <a:t>This is all you need to remember when considering how transforming your function transforms your graph...</a:t>
            </a:r>
          </a:p>
        </p:txBody>
      </p:sp>
      <p:sp>
        <p:nvSpPr>
          <p:cNvPr id="6" name="TextBox 5"/>
          <p:cNvSpPr txBox="1"/>
          <p:nvPr/>
        </p:nvSpPr>
        <p:spPr>
          <a:xfrm>
            <a:off x="2915816" y="1772816"/>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Affects which axis?</a:t>
            </a:r>
          </a:p>
        </p:txBody>
      </p:sp>
      <p:sp>
        <p:nvSpPr>
          <p:cNvPr id="7" name="TextBox 6"/>
          <p:cNvSpPr txBox="1"/>
          <p:nvPr/>
        </p:nvSpPr>
        <p:spPr>
          <a:xfrm>
            <a:off x="5076056" y="1772816"/>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we expect or opposite?</a:t>
            </a:r>
          </a:p>
        </p:txBody>
      </p:sp>
      <mc:AlternateContent xmlns:mc="http://schemas.openxmlformats.org/markup-compatibility/2006" xmlns:a14="http://schemas.microsoft.com/office/drawing/2010/main">
        <mc:Choice Requires="a14">
          <p:sp>
            <p:nvSpPr>
              <p:cNvPr id="8" name="TextBox 7"/>
              <p:cNvSpPr txBox="1"/>
              <p:nvPr/>
            </p:nvSpPr>
            <p:spPr>
              <a:xfrm>
                <a:off x="755576" y="2132856"/>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Change </a:t>
                </a:r>
                <a:r>
                  <a:rPr lang="en-GB" b="1" dirty="0"/>
                  <a:t>inside</a:t>
                </a:r>
                <a:r>
                  <a:rPr lang="en-GB" dirty="0"/>
                  <a:t> </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 )</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55576" y="2132856"/>
                <a:ext cx="2160240" cy="369332"/>
              </a:xfrm>
              <a:prstGeom prst="rect">
                <a:avLst/>
              </a:prstGeom>
              <a:blipFill>
                <a:blip r:embed="rId2"/>
                <a:stretch>
                  <a:fillRect l="-1955"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5576" y="2564904"/>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Change </a:t>
                </a:r>
                <a:r>
                  <a:rPr lang="en-GB" b="1" dirty="0"/>
                  <a:t>outside</a:t>
                </a:r>
                <a:r>
                  <a:rPr lang="en-GB" dirty="0"/>
                  <a:t> </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 )</m:t>
                    </m:r>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5576" y="2564904"/>
                <a:ext cx="2160240" cy="369332"/>
              </a:xfrm>
              <a:prstGeom prst="rect">
                <a:avLst/>
              </a:prstGeom>
              <a:blipFill>
                <a:blip r:embed="rId3"/>
                <a:stretch>
                  <a:fillRect l="-1955"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31840" y="2132856"/>
                <a:ext cx="194421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131840" y="2132856"/>
                <a:ext cx="194421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31840" y="2492896"/>
                <a:ext cx="194421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2492896"/>
                <a:ext cx="1944216" cy="369332"/>
              </a:xfrm>
              <a:prstGeom prst="rect">
                <a:avLst/>
              </a:prstGeom>
              <a:blipFill>
                <a:blip r:embed="rId5"/>
                <a:stretch>
                  <a:fillRect b="-4918"/>
                </a:stretch>
              </a:blipFill>
            </p:spPr>
            <p:txBody>
              <a:bodyPr/>
              <a:lstStyle/>
              <a:p>
                <a:r>
                  <a:rPr lang="en-GB">
                    <a:noFill/>
                  </a:rPr>
                  <a:t> </a:t>
                </a:r>
              </a:p>
            </p:txBody>
          </p:sp>
        </mc:Fallback>
      </mc:AlternateContent>
      <p:sp>
        <p:nvSpPr>
          <p:cNvPr id="12" name="TextBox 11"/>
          <p:cNvSpPr txBox="1"/>
          <p:nvPr/>
        </p:nvSpPr>
        <p:spPr>
          <a:xfrm>
            <a:off x="5148064" y="2132856"/>
            <a:ext cx="1944216" cy="369332"/>
          </a:xfrm>
          <a:prstGeom prst="rect">
            <a:avLst/>
          </a:prstGeom>
          <a:noFill/>
        </p:spPr>
        <p:txBody>
          <a:bodyPr wrap="square" rtlCol="0">
            <a:spAutoFit/>
          </a:bodyPr>
          <a:lstStyle/>
          <a:p>
            <a:r>
              <a:rPr lang="en-GB" dirty="0"/>
              <a:t>Opposite</a:t>
            </a:r>
          </a:p>
        </p:txBody>
      </p:sp>
      <p:sp>
        <p:nvSpPr>
          <p:cNvPr id="13" name="TextBox 12"/>
          <p:cNvSpPr txBox="1"/>
          <p:nvPr/>
        </p:nvSpPr>
        <p:spPr>
          <a:xfrm>
            <a:off x="5148064" y="2564904"/>
            <a:ext cx="1944216" cy="369332"/>
          </a:xfrm>
          <a:prstGeom prst="rect">
            <a:avLst/>
          </a:prstGeom>
          <a:noFill/>
        </p:spPr>
        <p:txBody>
          <a:bodyPr wrap="square" rtlCol="0">
            <a:spAutoFit/>
          </a:bodyPr>
          <a:lstStyle/>
          <a:p>
            <a:r>
              <a:rPr lang="en-GB" dirty="0"/>
              <a:t>What we expect</a:t>
            </a:r>
          </a:p>
        </p:txBody>
      </p:sp>
      <p:sp>
        <p:nvSpPr>
          <p:cNvPr id="14" name="TextBox 13"/>
          <p:cNvSpPr txBox="1"/>
          <p:nvPr/>
        </p:nvSpPr>
        <p:spPr>
          <a:xfrm>
            <a:off x="755576" y="1628800"/>
            <a:ext cx="432048" cy="369332"/>
          </a:xfrm>
          <a:prstGeom prst="rect">
            <a:avLst/>
          </a:prstGeom>
          <a:noFill/>
        </p:spPr>
        <p:txBody>
          <a:bodyPr wrap="square" rtlCol="0">
            <a:spAutoFit/>
          </a:bodyPr>
          <a:lstStyle/>
          <a:p>
            <a:r>
              <a:rPr lang="en-GB" dirty="0">
                <a:latin typeface="Wingdings" pitchFamily="2" charset="2"/>
              </a:rPr>
              <a:t>!</a:t>
            </a:r>
          </a:p>
        </p:txBody>
      </p:sp>
      <mc:AlternateContent xmlns:mc="http://schemas.openxmlformats.org/markup-compatibility/2006" xmlns:a14="http://schemas.microsoft.com/office/drawing/2010/main">
        <mc:Choice Requires="a14">
          <p:sp>
            <p:nvSpPr>
              <p:cNvPr id="15" name="TextBox 14"/>
              <p:cNvSpPr txBox="1"/>
              <p:nvPr/>
            </p:nvSpPr>
            <p:spPr>
              <a:xfrm>
                <a:off x="29028" y="3933056"/>
                <a:ext cx="2196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−3</m:t>
                          </m:r>
                        </m:e>
                      </m:d>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028" y="3933056"/>
                <a:ext cx="2196863"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31840" y="3787913"/>
                <a:ext cx="3384376" cy="810799"/>
              </a:xfrm>
              <a:prstGeom prst="rect">
                <a:avLst/>
              </a:prstGeom>
              <a:noFill/>
            </p:spPr>
            <p:txBody>
              <a:bodyPr wrap="square" rtlCol="0">
                <a:spAutoFit/>
              </a:bodyPr>
              <a:lstStyle/>
              <a:p>
                <a:r>
                  <a:rPr lang="en-GB" sz="2800" dirty="0"/>
                  <a:t>Translation by </a:t>
                </a: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3</m:t>
                              </m:r>
                            </m:e>
                          </m:mr>
                          <m:mr>
                            <m:e>
                              <m:r>
                                <a:rPr lang="en-GB" sz="2800" b="0" i="1" smtClean="0">
                                  <a:latin typeface="Cambria Math" panose="02040503050406030204" pitchFamily="18" charset="0"/>
                                </a:rPr>
                                <m:t>0</m:t>
                              </m:r>
                            </m:e>
                          </m:mr>
                        </m:m>
                      </m:e>
                    </m:d>
                  </m:oMath>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131840" y="3787913"/>
                <a:ext cx="3384376" cy="810799"/>
              </a:xfrm>
              <a:prstGeom prst="rect">
                <a:avLst/>
              </a:prstGeom>
              <a:blipFill>
                <a:blip r:embed="rId7"/>
                <a:stretch>
                  <a:fillRect l="-3784" b="-3759"/>
                </a:stretch>
              </a:blipFill>
            </p:spPr>
            <p:txBody>
              <a:bodyPr/>
              <a:lstStyle/>
              <a:p>
                <a:r>
                  <a:rPr lang="en-GB">
                    <a:noFill/>
                  </a:rPr>
                  <a:t> </a:t>
                </a:r>
              </a:p>
            </p:txBody>
          </p:sp>
        </mc:Fallback>
      </mc:AlternateContent>
      <p:sp>
        <p:nvSpPr>
          <p:cNvPr id="17" name="Right Arrow 16"/>
          <p:cNvSpPr/>
          <p:nvPr/>
        </p:nvSpPr>
        <p:spPr>
          <a:xfrm>
            <a:off x="2267744" y="4077072"/>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14514" y="4581128"/>
                <a:ext cx="2196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+4</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4514" y="4581128"/>
                <a:ext cx="2196863"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1840" y="4581128"/>
                <a:ext cx="3384376" cy="807978"/>
              </a:xfrm>
              <a:prstGeom prst="rect">
                <a:avLst/>
              </a:prstGeom>
              <a:noFill/>
            </p:spPr>
            <p:txBody>
              <a:bodyPr wrap="square" rtlCol="0">
                <a:spAutoFit/>
              </a:bodyPr>
              <a:lstStyle/>
              <a:p>
                <a:r>
                  <a:rPr lang="en-GB" sz="2800" dirty="0"/>
                  <a:t>Translation by </a:t>
                </a: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0</m:t>
                              </m:r>
                            </m:e>
                          </m:mr>
                          <m:mr>
                            <m:e>
                              <m:r>
                                <a:rPr lang="en-GB" sz="2800" b="0" i="1" smtClean="0">
                                  <a:latin typeface="Cambria Math" panose="02040503050406030204" pitchFamily="18" charset="0"/>
                                </a:rPr>
                                <m:t>4</m:t>
                              </m:r>
                            </m:e>
                          </m:mr>
                        </m:m>
                      </m:e>
                    </m:d>
                  </m:oMath>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1840" y="4581128"/>
                <a:ext cx="3384376" cy="807978"/>
              </a:xfrm>
              <a:prstGeom prst="rect">
                <a:avLst/>
              </a:prstGeom>
              <a:blipFill>
                <a:blip r:embed="rId9"/>
                <a:stretch>
                  <a:fillRect l="-3784" b="-3759"/>
                </a:stretch>
              </a:blipFill>
            </p:spPr>
            <p:txBody>
              <a:bodyPr/>
              <a:lstStyle/>
              <a:p>
                <a:r>
                  <a:rPr lang="en-GB">
                    <a:noFill/>
                  </a:rPr>
                  <a:t> </a:t>
                </a:r>
              </a:p>
            </p:txBody>
          </p:sp>
        </mc:Fallback>
      </mc:AlternateContent>
      <p:sp>
        <p:nvSpPr>
          <p:cNvPr id="20" name="Right Arrow 19"/>
          <p:cNvSpPr/>
          <p:nvPr/>
        </p:nvSpPr>
        <p:spPr>
          <a:xfrm>
            <a:off x="2267744" y="472514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3543" y="5229200"/>
                <a:ext cx="20081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5</m:t>
                          </m:r>
                          <m:r>
                            <a:rPr lang="en-GB" sz="2800" b="0" i="1" smtClean="0">
                              <a:latin typeface="Cambria Math" panose="02040503050406030204" pitchFamily="18" charset="0"/>
                            </a:rPr>
                            <m:t>𝑥</m:t>
                          </m:r>
                        </m:e>
                      </m:d>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3543" y="5229200"/>
                <a:ext cx="2008177" cy="52322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31839" y="5229200"/>
                <a:ext cx="5736389" cy="703398"/>
              </a:xfrm>
              <a:prstGeom prst="rect">
                <a:avLst/>
              </a:prstGeom>
              <a:noFill/>
            </p:spPr>
            <p:txBody>
              <a:bodyPr wrap="square" rtlCol="0">
                <a:spAutoFit/>
              </a:bodyPr>
              <a:lstStyle/>
              <a:p>
                <a:r>
                  <a:rPr lang="en-GB" sz="2800" dirty="0"/>
                  <a:t>Stretch in </a:t>
                </a:r>
                <a14:m>
                  <m:oMath xmlns:m="http://schemas.openxmlformats.org/officeDocument/2006/math">
                    <m:r>
                      <a:rPr lang="en-GB" sz="2800" b="0" i="1" smtClean="0">
                        <a:latin typeface="Cambria Math" panose="02040503050406030204" pitchFamily="18" charset="0"/>
                      </a:rPr>
                      <m:t>𝑥</m:t>
                    </m:r>
                  </m:oMath>
                </a14:m>
                <a:r>
                  <a:rPr lang="en-GB" sz="2800" i="1" dirty="0"/>
                  <a:t>-</a:t>
                </a:r>
                <a:r>
                  <a:rPr lang="en-GB" sz="2800" dirty="0"/>
                  <a:t>direction by scale factor </a:t>
                </a:r>
                <a14:m>
                  <m:oMath xmlns:m="http://schemas.openxmlformats.org/officeDocument/2006/math">
                    <m:f>
                      <m:fPr>
                        <m:ctrlPr>
                          <a:rPr lang="en-GB" sz="2800" b="0" i="1" smtClean="0">
                            <a:latin typeface="Cambria Math" panose="02040503050406030204" pitchFamily="18" charset="0"/>
                          </a:rPr>
                        </m:ctrlPr>
                      </m:fPr>
                      <m:num>
                        <m:r>
                          <a:rPr lang="en-GB" sz="2800" b="0" i="0" smtClean="0">
                            <a:latin typeface="Cambria Math" panose="02040503050406030204" pitchFamily="18" charset="0"/>
                          </a:rPr>
                          <m:t>1</m:t>
                        </m:r>
                      </m:num>
                      <m:den>
                        <m:r>
                          <a:rPr lang="en-GB" sz="2800" b="0" i="0" smtClean="0">
                            <a:latin typeface="Cambria Math" panose="02040503050406030204" pitchFamily="18" charset="0"/>
                          </a:rPr>
                          <m:t>5</m:t>
                        </m:r>
                      </m:den>
                    </m:f>
                  </m:oMath>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131839" y="5229200"/>
                <a:ext cx="5736389" cy="703398"/>
              </a:xfrm>
              <a:prstGeom prst="rect">
                <a:avLst/>
              </a:prstGeom>
              <a:blipFill>
                <a:blip r:embed="rId11"/>
                <a:stretch>
                  <a:fillRect l="-2232" b="-12174"/>
                </a:stretch>
              </a:blipFill>
            </p:spPr>
            <p:txBody>
              <a:bodyPr/>
              <a:lstStyle/>
              <a:p>
                <a:r>
                  <a:rPr lang="en-GB">
                    <a:noFill/>
                  </a:rPr>
                  <a:t> </a:t>
                </a:r>
              </a:p>
            </p:txBody>
          </p:sp>
        </mc:Fallback>
      </mc:AlternateContent>
      <p:sp>
        <p:nvSpPr>
          <p:cNvPr id="23" name="Right Arrow 22"/>
          <p:cNvSpPr/>
          <p:nvPr/>
        </p:nvSpPr>
        <p:spPr>
          <a:xfrm>
            <a:off x="2267744" y="537321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116114" y="5877272"/>
                <a:ext cx="183400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=2</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6114" y="5877272"/>
                <a:ext cx="1834006" cy="52322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31839" y="5877272"/>
                <a:ext cx="5952411" cy="523220"/>
              </a:xfrm>
              <a:prstGeom prst="rect">
                <a:avLst/>
              </a:prstGeom>
              <a:noFill/>
            </p:spPr>
            <p:txBody>
              <a:bodyPr wrap="square" rtlCol="0">
                <a:spAutoFit/>
              </a:bodyPr>
              <a:lstStyle/>
              <a:p>
                <a:r>
                  <a:rPr lang="en-GB" sz="2800" dirty="0"/>
                  <a:t>Stretch in </a:t>
                </a:r>
                <a14:m>
                  <m:oMath xmlns:m="http://schemas.openxmlformats.org/officeDocument/2006/math">
                    <m:r>
                      <a:rPr lang="en-GB" sz="2800" b="0" i="1" smtClean="0">
                        <a:latin typeface="Cambria Math" panose="02040503050406030204" pitchFamily="18" charset="0"/>
                      </a:rPr>
                      <m:t>𝑦</m:t>
                    </m:r>
                  </m:oMath>
                </a14:m>
                <a:r>
                  <a:rPr lang="en-GB" sz="2800" i="1" dirty="0"/>
                  <a:t>-</a:t>
                </a:r>
                <a:r>
                  <a:rPr lang="en-GB" sz="2800" dirty="0"/>
                  <a:t>direction by scale factor 2</a:t>
                </a:r>
                <a:endParaRPr lang="en-GB" sz="2800"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3131839" y="5877272"/>
                <a:ext cx="5952411" cy="523220"/>
              </a:xfrm>
              <a:prstGeom prst="rect">
                <a:avLst/>
              </a:prstGeom>
              <a:blipFill>
                <a:blip r:embed="rId13"/>
                <a:stretch>
                  <a:fillRect l="-2152" t="-10465" b="-32558"/>
                </a:stretch>
              </a:blipFill>
            </p:spPr>
            <p:txBody>
              <a:bodyPr/>
              <a:lstStyle/>
              <a:p>
                <a:r>
                  <a:rPr lang="en-GB">
                    <a:noFill/>
                  </a:rPr>
                  <a:t> </a:t>
                </a:r>
              </a:p>
            </p:txBody>
          </p:sp>
        </mc:Fallback>
      </mc:AlternateContent>
      <p:sp>
        <p:nvSpPr>
          <p:cNvPr id="26" name="Right Arrow 25"/>
          <p:cNvSpPr/>
          <p:nvPr/>
        </p:nvSpPr>
        <p:spPr>
          <a:xfrm>
            <a:off x="2267744" y="602128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915816" y="2130712"/>
            <a:ext cx="21602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076056" y="2132856"/>
            <a:ext cx="324036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915816" y="2562760"/>
            <a:ext cx="21602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076056" y="2564904"/>
            <a:ext cx="324036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3224718" y="3890896"/>
            <a:ext cx="4409796" cy="666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3224718" y="4642610"/>
            <a:ext cx="4409796" cy="698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224718" y="5341257"/>
            <a:ext cx="5512882" cy="5225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3224718" y="5931271"/>
            <a:ext cx="5512882" cy="406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TextBox 34"/>
          <p:cNvSpPr txBox="1"/>
          <p:nvPr/>
        </p:nvSpPr>
        <p:spPr>
          <a:xfrm>
            <a:off x="395536" y="3356992"/>
            <a:ext cx="4464496" cy="369332"/>
          </a:xfrm>
          <a:prstGeom prst="rect">
            <a:avLst/>
          </a:prstGeom>
          <a:noFill/>
        </p:spPr>
        <p:txBody>
          <a:bodyPr wrap="square" rtlCol="0">
            <a:spAutoFit/>
          </a:bodyPr>
          <a:lstStyle/>
          <a:p>
            <a:r>
              <a:rPr lang="en-GB" dirty="0"/>
              <a:t>Therefore...</a:t>
            </a:r>
          </a:p>
        </p:txBody>
      </p:sp>
    </p:spTree>
    <p:extLst>
      <p:ext uri="{BB962C8B-B14F-4D97-AF65-F5344CB8AC3E}">
        <p14:creationId xmlns:p14="http://schemas.microsoft.com/office/powerpoint/2010/main" val="3270981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Sketching transformed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251520" y="790951"/>
                <a:ext cx="385602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51520" y="790951"/>
                <a:ext cx="3856023" cy="369332"/>
              </a:xfrm>
              <a:prstGeom prst="rect">
                <a:avLst/>
              </a:prstGeom>
              <a:blipFill>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1365" y="1383747"/>
                <a:ext cx="3871664" cy="166225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the +3 is ‘outside’ the squared function, so translation of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3</m:t>
                              </m:r>
                            </m:e>
                          </m:mr>
                        </m:m>
                      </m:e>
                    </m:d>
                  </m:oMath>
                </a14:m>
                <a:r>
                  <a:rPr lang="en-GB" dirty="0"/>
                  <a:t>.</a:t>
                </a:r>
              </a:p>
              <a:p>
                <a:r>
                  <a:rPr lang="en-GB" dirty="0"/>
                  <a:t>Imagine a sketch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then do the translation, ensuring you adjust any intercepts with the axes.</a:t>
                </a:r>
              </a:p>
            </p:txBody>
          </p:sp>
        </mc:Choice>
        <mc:Fallback xmlns="">
          <p:sp>
            <p:nvSpPr>
              <p:cNvPr id="7" name="TextBox 6"/>
              <p:cNvSpPr txBox="1">
                <a:spLocks noRot="1" noChangeAspect="1" noMove="1" noResize="1" noEditPoints="1" noAdjustHandles="1" noChangeArrowheads="1" noChangeShapeType="1" noTextEdit="1"/>
              </p:cNvSpPr>
              <p:nvPr/>
            </p:nvSpPr>
            <p:spPr>
              <a:xfrm>
                <a:off x="221365" y="1383747"/>
                <a:ext cx="3871664" cy="1662250"/>
              </a:xfrm>
              <a:prstGeom prst="rect">
                <a:avLst/>
              </a:prstGeom>
              <a:blipFill>
                <a:blip r:embed="rId3"/>
                <a:stretch>
                  <a:fillRect l="-1260" t="-2198" r="-787" b="-4762"/>
                </a:stretch>
              </a:blipFill>
            </p:spPr>
            <p:txBody>
              <a:bodyPr/>
              <a:lstStyle/>
              <a:p>
                <a:r>
                  <a:rPr lang="en-GB">
                    <a:noFill/>
                  </a:rPr>
                  <a:t> </a:t>
                </a:r>
              </a:p>
            </p:txBody>
          </p:sp>
        </mc:Fallback>
      </mc:AlternateContent>
      <p:cxnSp>
        <p:nvCxnSpPr>
          <p:cNvPr id="8" name="Straight Arrow Connector 7"/>
          <p:cNvCxnSpPr/>
          <p:nvPr/>
        </p:nvCxnSpPr>
        <p:spPr>
          <a:xfrm>
            <a:off x="742189" y="5695882"/>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182349" y="3751666"/>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Freeform 17"/>
          <p:cNvSpPr/>
          <p:nvPr/>
        </p:nvSpPr>
        <p:spPr>
          <a:xfrm>
            <a:off x="925808" y="3596166"/>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 </a:t>
            </a:r>
          </a:p>
        </p:txBody>
      </p:sp>
      <p:sp>
        <p:nvSpPr>
          <p:cNvPr id="11" name="TextBox 10"/>
          <p:cNvSpPr txBox="1"/>
          <p:nvPr/>
        </p:nvSpPr>
        <p:spPr>
          <a:xfrm>
            <a:off x="3622509" y="5479858"/>
            <a:ext cx="360040" cy="369332"/>
          </a:xfrm>
          <a:prstGeom prst="rect">
            <a:avLst/>
          </a:prstGeom>
          <a:noFill/>
        </p:spPr>
        <p:txBody>
          <a:bodyPr wrap="square" rtlCol="0">
            <a:spAutoFit/>
          </a:bodyPr>
          <a:lstStyle/>
          <a:p>
            <a:r>
              <a:rPr lang="en-GB" dirty="0"/>
              <a:t>x</a:t>
            </a:r>
          </a:p>
        </p:txBody>
      </p:sp>
      <p:sp>
        <p:nvSpPr>
          <p:cNvPr id="12" name="TextBox 11"/>
          <p:cNvSpPr txBox="1"/>
          <p:nvPr/>
        </p:nvSpPr>
        <p:spPr>
          <a:xfrm>
            <a:off x="1966325" y="3463634"/>
            <a:ext cx="360040" cy="369332"/>
          </a:xfrm>
          <a:prstGeom prst="rect">
            <a:avLst/>
          </a:prstGeom>
          <a:noFill/>
        </p:spPr>
        <p:txBody>
          <a:bodyPr wrap="square" rtlCol="0">
            <a:spAutoFit/>
          </a:bodyPr>
          <a:lstStyle/>
          <a:p>
            <a:r>
              <a:rPr lang="en-GB" dirty="0"/>
              <a:t>y</a:t>
            </a:r>
          </a:p>
        </p:txBody>
      </p:sp>
      <mc:AlternateContent xmlns:mc="http://schemas.openxmlformats.org/markup-compatibility/2006" xmlns:a14="http://schemas.microsoft.com/office/drawing/2010/main">
        <mc:Choice Requires="a14">
          <p:sp>
            <p:nvSpPr>
              <p:cNvPr id="13" name="TextBox 12"/>
              <p:cNvSpPr txBox="1"/>
              <p:nvPr/>
            </p:nvSpPr>
            <p:spPr>
              <a:xfrm rot="17864820">
                <a:off x="2237194" y="4170346"/>
                <a:ext cx="14625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rot="17864820">
                <a:off x="2237194" y="4170346"/>
                <a:ext cx="1462522" cy="369332"/>
              </a:xfrm>
              <a:prstGeom prst="rect">
                <a:avLst/>
              </a:prstGeom>
              <a:blipFill>
                <a:blip r:embed="rId4"/>
                <a:stretch>
                  <a:fillRect/>
                </a:stretch>
              </a:blipFill>
            </p:spPr>
            <p:txBody>
              <a:bodyPr/>
              <a:lstStyle/>
              <a:p>
                <a:r>
                  <a:rPr lang="en-GB">
                    <a:noFill/>
                  </a:rPr>
                  <a:t> </a:t>
                </a:r>
              </a:p>
            </p:txBody>
          </p:sp>
        </mc:Fallback>
      </mc:AlternateContent>
      <p:sp>
        <p:nvSpPr>
          <p:cNvPr id="15" name="TextBox 14"/>
          <p:cNvSpPr txBox="1"/>
          <p:nvPr/>
        </p:nvSpPr>
        <p:spPr>
          <a:xfrm>
            <a:off x="1923910" y="4928137"/>
            <a:ext cx="391609" cy="369332"/>
          </a:xfrm>
          <a:prstGeom prst="rect">
            <a:avLst/>
          </a:prstGeom>
          <a:noFill/>
        </p:spPr>
        <p:txBody>
          <a:bodyPr wrap="square" rtlCol="0">
            <a:spAutoFit/>
          </a:bodyPr>
          <a:lstStyle/>
          <a:p>
            <a:r>
              <a:rPr lang="en-GB" dirty="0"/>
              <a:t>3</a:t>
            </a:r>
          </a:p>
        </p:txBody>
      </p:sp>
      <p:sp>
        <p:nvSpPr>
          <p:cNvPr id="14" name="Rectangle 13"/>
          <p:cNvSpPr/>
          <p:nvPr/>
        </p:nvSpPr>
        <p:spPr>
          <a:xfrm>
            <a:off x="257709" y="1294689"/>
            <a:ext cx="3846286" cy="5087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p:cNvSpPr txBox="1"/>
              <p:nvPr/>
            </p:nvSpPr>
            <p:spPr>
              <a:xfrm>
                <a:off x="4571428" y="732894"/>
                <a:ext cx="3856023"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1428" y="732894"/>
                <a:ext cx="3856023" cy="48494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65928" y="1419251"/>
                <a:ext cx="4182536" cy="1315938"/>
              </a:xfrm>
              <a:prstGeom prst="rect">
                <a:avLst/>
              </a:prstGeom>
              <a:noFill/>
            </p:spPr>
            <p:txBody>
              <a:bodyPr wrap="square" rtlCol="0">
                <a:spAutoFit/>
              </a:bodyPr>
              <a:lstStyle/>
              <a:p>
                <a:r>
                  <a:rPr lang="en-GB" dirty="0"/>
                  <a:t>This looks like a reciprocal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den>
                    </m:f>
                  </m:oMath>
                </a14:m>
                <a:r>
                  <a:rPr lang="en-GB" dirty="0"/>
                  <a:t>.</a:t>
                </a:r>
              </a:p>
              <a:p>
                <a:r>
                  <a:rPr lang="en-GB" dirty="0"/>
                  <a:t>The change of +1 is </a:t>
                </a:r>
                <a:r>
                  <a:rPr lang="en-GB" i="1" dirty="0"/>
                  <a:t>inside</a:t>
                </a:r>
                <a:r>
                  <a:rPr lang="en-GB" dirty="0"/>
                  <a:t> the reciprocal function, so we have a translation to the left by 1.</a:t>
                </a:r>
              </a:p>
            </p:txBody>
          </p:sp>
        </mc:Choice>
        <mc:Fallback xmlns="">
          <p:sp>
            <p:nvSpPr>
              <p:cNvPr id="17" name="TextBox 16"/>
              <p:cNvSpPr txBox="1">
                <a:spLocks noRot="1" noChangeAspect="1" noMove="1" noResize="1" noEditPoints="1" noAdjustHandles="1" noChangeArrowheads="1" noChangeShapeType="1" noTextEdit="1"/>
              </p:cNvSpPr>
              <p:nvPr/>
            </p:nvSpPr>
            <p:spPr>
              <a:xfrm>
                <a:off x="4565928" y="1419251"/>
                <a:ext cx="4182536" cy="1315938"/>
              </a:xfrm>
              <a:prstGeom prst="rect">
                <a:avLst/>
              </a:prstGeom>
              <a:blipFill>
                <a:blip r:embed="rId6"/>
                <a:stretch>
                  <a:fillRect l="-1166" b="-6481"/>
                </a:stretch>
              </a:blipFill>
            </p:spPr>
            <p:txBody>
              <a:bodyPr/>
              <a:lstStyle/>
              <a:p>
                <a:r>
                  <a:rPr lang="en-GB">
                    <a:noFill/>
                  </a:rPr>
                  <a:t> </a:t>
                </a:r>
              </a:p>
            </p:txBody>
          </p:sp>
        </mc:Fallback>
      </mc:AlternateContent>
      <p:cxnSp>
        <p:nvCxnSpPr>
          <p:cNvPr id="18" name="Straight Arrow Connector 17"/>
          <p:cNvCxnSpPr/>
          <p:nvPr/>
        </p:nvCxnSpPr>
        <p:spPr>
          <a:xfrm>
            <a:off x="5072239" y="4787958"/>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6526913" y="3264656"/>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977706" y="45796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7706" y="4579696"/>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332154" y="289308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332154" y="2893082"/>
                <a:ext cx="360040"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rot="16200000">
                <a:off x="5210159" y="3364758"/>
                <a:ext cx="146252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rot="16200000">
                <a:off x="5210159" y="3364758"/>
                <a:ext cx="1462522" cy="307777"/>
              </a:xfrm>
              <a:prstGeom prst="rect">
                <a:avLst/>
              </a:prstGeom>
              <a:blipFill>
                <a:blip r:embed="rId9"/>
                <a:stretch>
                  <a:fillRect/>
                </a:stretch>
              </a:blipFill>
            </p:spPr>
            <p:txBody>
              <a:bodyPr/>
              <a:lstStyle/>
              <a:p>
                <a:r>
                  <a:rPr lang="en-GB">
                    <a:noFill/>
                  </a:rPr>
                  <a:t> </a:t>
                </a:r>
              </a:p>
            </p:txBody>
          </p:sp>
        </mc:Fallback>
      </mc:AlternateContent>
      <p:sp>
        <p:nvSpPr>
          <p:cNvPr id="24" name="TextBox 23"/>
          <p:cNvSpPr txBox="1"/>
          <p:nvPr/>
        </p:nvSpPr>
        <p:spPr>
          <a:xfrm>
            <a:off x="6279107" y="4325687"/>
            <a:ext cx="391609" cy="369332"/>
          </a:xfrm>
          <a:prstGeom prst="rect">
            <a:avLst/>
          </a:prstGeom>
          <a:noFill/>
        </p:spPr>
        <p:txBody>
          <a:bodyPr wrap="square" rtlCol="0">
            <a:spAutoFit/>
          </a:bodyPr>
          <a:lstStyle/>
          <a:p>
            <a:r>
              <a:rPr lang="en-GB" dirty="0"/>
              <a:t>2</a:t>
            </a:r>
          </a:p>
        </p:txBody>
      </p:sp>
      <p:cxnSp>
        <p:nvCxnSpPr>
          <p:cNvPr id="26" name="Straight Connector 25"/>
          <p:cNvCxnSpPr/>
          <p:nvPr/>
        </p:nvCxnSpPr>
        <p:spPr>
          <a:xfrm>
            <a:off x="6086588" y="3230516"/>
            <a:ext cx="0" cy="283088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Freeform: Shape 26"/>
          <p:cNvSpPr/>
          <p:nvPr/>
        </p:nvSpPr>
        <p:spPr>
          <a:xfrm>
            <a:off x="6166884" y="3179135"/>
            <a:ext cx="1626781" cy="1552353"/>
          </a:xfrm>
          <a:custGeom>
            <a:avLst/>
            <a:gdLst>
              <a:gd name="connsiteX0" fmla="*/ 0 w 1626781"/>
              <a:gd name="connsiteY0" fmla="*/ 0 h 1552353"/>
              <a:gd name="connsiteX1" fmla="*/ 350874 w 1626781"/>
              <a:gd name="connsiteY1" fmla="*/ 1265274 h 1552353"/>
              <a:gd name="connsiteX2" fmla="*/ 1626781 w 1626781"/>
              <a:gd name="connsiteY2" fmla="*/ 1552353 h 1552353"/>
            </a:gdLst>
            <a:ahLst/>
            <a:cxnLst>
              <a:cxn ang="0">
                <a:pos x="connsiteX0" y="connsiteY0"/>
              </a:cxn>
              <a:cxn ang="0">
                <a:pos x="connsiteX1" y="connsiteY1"/>
              </a:cxn>
              <a:cxn ang="0">
                <a:pos x="connsiteX2" y="connsiteY2"/>
              </a:cxn>
            </a:cxnLst>
            <a:rect l="l" t="t" r="r" b="b"/>
            <a:pathLst>
              <a:path w="1626781" h="1552353">
                <a:moveTo>
                  <a:pt x="0" y="0"/>
                </a:moveTo>
                <a:cubicBezTo>
                  <a:pt x="39872" y="503274"/>
                  <a:pt x="79744" y="1006549"/>
                  <a:pt x="350874" y="1265274"/>
                </a:cubicBezTo>
                <a:cubicBezTo>
                  <a:pt x="622004" y="1523999"/>
                  <a:pt x="1124392" y="1538176"/>
                  <a:pt x="1626781" y="15523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p:cNvSpPr/>
          <p:nvPr/>
        </p:nvSpPr>
        <p:spPr>
          <a:xfrm>
            <a:off x="4901609" y="4848447"/>
            <a:ext cx="1127051" cy="1180213"/>
          </a:xfrm>
          <a:custGeom>
            <a:avLst/>
            <a:gdLst>
              <a:gd name="connsiteX0" fmla="*/ 0 w 1127051"/>
              <a:gd name="connsiteY0" fmla="*/ 0 h 1180213"/>
              <a:gd name="connsiteX1" fmla="*/ 882503 w 1127051"/>
              <a:gd name="connsiteY1" fmla="*/ 223283 h 1180213"/>
              <a:gd name="connsiteX2" fmla="*/ 1127051 w 1127051"/>
              <a:gd name="connsiteY2" fmla="*/ 1180213 h 1180213"/>
            </a:gdLst>
            <a:ahLst/>
            <a:cxnLst>
              <a:cxn ang="0">
                <a:pos x="connsiteX0" y="connsiteY0"/>
              </a:cxn>
              <a:cxn ang="0">
                <a:pos x="connsiteX1" y="connsiteY1"/>
              </a:cxn>
              <a:cxn ang="0">
                <a:pos x="connsiteX2" y="connsiteY2"/>
              </a:cxn>
            </a:cxnLst>
            <a:rect l="l" t="t" r="r" b="b"/>
            <a:pathLst>
              <a:path w="1127051" h="1180213">
                <a:moveTo>
                  <a:pt x="0" y="0"/>
                </a:moveTo>
                <a:cubicBezTo>
                  <a:pt x="347330" y="13290"/>
                  <a:pt x="694661" y="26581"/>
                  <a:pt x="882503" y="223283"/>
                </a:cubicBezTo>
                <a:cubicBezTo>
                  <a:pt x="1070345" y="419985"/>
                  <a:pt x="1098698" y="800099"/>
                  <a:pt x="1127051" y="11802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007219" y="2936240"/>
            <a:ext cx="1892232" cy="1384995"/>
          </a:xfrm>
          <a:prstGeom prst="rect">
            <a:avLst/>
          </a:prstGeom>
          <a:noFill/>
        </p:spPr>
        <p:txBody>
          <a:bodyPr wrap="square" rtlCol="0">
            <a:spAutoFit/>
          </a:bodyPr>
          <a:lstStyle/>
          <a:p>
            <a:r>
              <a:rPr lang="en-GB" sz="1400" dirty="0"/>
              <a:t>The transformation might result in new intercepts or roots. You can find these in the usual way. </a:t>
            </a:r>
            <a:r>
              <a:rPr lang="en-GB" sz="1400" b="1" u="sng" dirty="0"/>
              <a:t>Do not forget them!</a:t>
            </a:r>
          </a:p>
        </p:txBody>
      </p:sp>
      <p:cxnSp>
        <p:nvCxnSpPr>
          <p:cNvPr id="31" name="Straight Arrow Connector 30"/>
          <p:cNvCxnSpPr/>
          <p:nvPr/>
        </p:nvCxnSpPr>
        <p:spPr>
          <a:xfrm flipH="1">
            <a:off x="6655981" y="4005064"/>
            <a:ext cx="351238" cy="33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001844" y="4985912"/>
                <a:ext cx="1892232" cy="1169551"/>
              </a:xfrm>
              <a:prstGeom prst="rect">
                <a:avLst/>
              </a:prstGeom>
              <a:noFill/>
            </p:spPr>
            <p:txBody>
              <a:bodyPr wrap="square" rtlCol="0">
                <a:spAutoFit/>
              </a:bodyPr>
              <a:lstStyle/>
              <a:p>
                <a:r>
                  <a:rPr lang="en-GB" sz="1400" dirty="0"/>
                  <a:t>The asymptotes were previously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and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=0</m:t>
                    </m:r>
                  </m:oMath>
                </a14:m>
                <a:r>
                  <a:rPr lang="en-GB" sz="1400" dirty="0"/>
                  <a:t>. The latter is unaffected but the former is now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a14:m>
                <a:r>
                  <a:rPr lang="en-GB" sz="1400" dirty="0"/>
                  <a:t>. </a:t>
                </a:r>
              </a:p>
            </p:txBody>
          </p:sp>
        </mc:Choice>
        <mc:Fallback xmlns="">
          <p:sp>
            <p:nvSpPr>
              <p:cNvPr id="32" name="TextBox 31"/>
              <p:cNvSpPr txBox="1">
                <a:spLocks noRot="1" noChangeAspect="1" noMove="1" noResize="1" noEditPoints="1" noAdjustHandles="1" noChangeArrowheads="1" noChangeShapeType="1" noTextEdit="1"/>
              </p:cNvSpPr>
              <p:nvPr/>
            </p:nvSpPr>
            <p:spPr>
              <a:xfrm>
                <a:off x="7001844" y="4985912"/>
                <a:ext cx="1892232" cy="1169551"/>
              </a:xfrm>
              <a:prstGeom prst="rect">
                <a:avLst/>
              </a:prstGeom>
              <a:blipFill>
                <a:blip r:embed="rId10"/>
                <a:stretch>
                  <a:fillRect l="-968" t="-1042" r="-323" b="-4167"/>
                </a:stretch>
              </a:blipFill>
            </p:spPr>
            <p:txBody>
              <a:bodyPr/>
              <a:lstStyle/>
              <a:p>
                <a:r>
                  <a:rPr lang="en-GB">
                    <a:noFill/>
                  </a:rPr>
                  <a:t> </a:t>
                </a:r>
              </a:p>
            </p:txBody>
          </p:sp>
        </mc:Fallback>
      </mc:AlternateContent>
      <p:sp>
        <p:nvSpPr>
          <p:cNvPr id="33" name="Rectangle 32"/>
          <p:cNvSpPr/>
          <p:nvPr/>
        </p:nvSpPr>
        <p:spPr>
          <a:xfrm>
            <a:off x="6432698" y="6146746"/>
            <a:ext cx="261413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Draw asymptotes using a dotted line and write its equation on it.</a:t>
            </a:r>
          </a:p>
        </p:txBody>
      </p:sp>
      <p:cxnSp>
        <p:nvCxnSpPr>
          <p:cNvPr id="34" name="Straight Arrow Connector 33"/>
          <p:cNvCxnSpPr/>
          <p:nvPr/>
        </p:nvCxnSpPr>
        <p:spPr>
          <a:xfrm flipH="1" flipV="1">
            <a:off x="6209414" y="5178056"/>
            <a:ext cx="721451" cy="31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4565927" y="1351601"/>
            <a:ext cx="4514277" cy="5336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84447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4"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369332"/>
          </a:xfrm>
          <a:prstGeom prst="rect">
            <a:avLst/>
          </a:prstGeom>
          <a:noFill/>
        </p:spPr>
        <p:txBody>
          <a:bodyPr wrap="square" rtlCol="0">
            <a:spAutoFit/>
          </a:bodyPr>
          <a:lstStyle/>
          <a:p>
            <a:r>
              <a:rPr lang="en-GB" dirty="0"/>
              <a:t>There are a few new bits and pieces since GCSE!</a:t>
            </a:r>
          </a:p>
        </p:txBody>
      </p:sp>
      <mc:AlternateContent xmlns:mc="http://schemas.openxmlformats.org/markup-compatibility/2006" xmlns:a14="http://schemas.microsoft.com/office/drawing/2010/main">
        <mc:Choice Requires="a14">
          <p:sp>
            <p:nvSpPr>
              <p:cNvPr id="6" name="TextBox 5"/>
              <p:cNvSpPr txBox="1"/>
              <p:nvPr/>
            </p:nvSpPr>
            <p:spPr>
              <a:xfrm>
                <a:off x="623592" y="1890405"/>
                <a:ext cx="272427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23592" y="1890405"/>
                <a:ext cx="2724272" cy="92333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623592" y="1542233"/>
            <a:ext cx="27242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a:t>
            </a:r>
            <a:r>
              <a:rPr lang="en-GB" dirty="0"/>
              <a:t>:: Cubic Graphs</a:t>
            </a:r>
          </a:p>
        </p:txBody>
      </p:sp>
      <mc:AlternateContent xmlns:mc="http://schemas.openxmlformats.org/markup-compatibility/2006" xmlns:a14="http://schemas.microsoft.com/office/drawing/2010/main">
        <mc:Choice Requires="a14">
          <p:sp>
            <p:nvSpPr>
              <p:cNvPr id="8" name="TextBox 7"/>
              <p:cNvSpPr txBox="1"/>
              <p:nvPr/>
            </p:nvSpPr>
            <p:spPr>
              <a:xfrm>
                <a:off x="3610017" y="1841425"/>
                <a:ext cx="276218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10017" y="1841425"/>
                <a:ext cx="2762183" cy="923330"/>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3610018" y="1497509"/>
            <a:ext cx="27621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1b</a:t>
            </a:r>
            <a:r>
              <a:rPr lang="en-GB" dirty="0"/>
              <a:t>:: Quartic Graphs</a:t>
            </a:r>
          </a:p>
        </p:txBody>
      </p:sp>
      <mc:AlternateContent xmlns:mc="http://schemas.openxmlformats.org/markup-compatibility/2006" xmlns:a14="http://schemas.microsoft.com/office/drawing/2010/main">
        <mc:Choice Requires="a14">
          <p:sp>
            <p:nvSpPr>
              <p:cNvPr id="10" name="TextBox 9"/>
              <p:cNvSpPr txBox="1"/>
              <p:nvPr/>
            </p:nvSpPr>
            <p:spPr>
              <a:xfrm>
                <a:off x="585681" y="4365104"/>
                <a:ext cx="3024336" cy="186935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a14:m>
                <a:r>
                  <a:rPr lang="en-GB" dirty="0"/>
                  <a:t> on the same axes. Using your sketch, state, with a reason, the number of real solutions to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−4=0</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365104"/>
                <a:ext cx="3024336" cy="186935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Points of Intersection</a:t>
            </a:r>
          </a:p>
        </p:txBody>
      </p:sp>
      <mc:AlternateContent xmlns:mc="http://schemas.openxmlformats.org/markup-compatibility/2006" xmlns:a14="http://schemas.microsoft.com/office/drawing/2010/main">
        <mc:Choice Requires="a14">
          <p:sp>
            <p:nvSpPr>
              <p:cNvPr id="15" name="TextBox 14"/>
              <p:cNvSpPr txBox="1"/>
              <p:nvPr/>
            </p:nvSpPr>
            <p:spPr>
              <a:xfrm>
                <a:off x="4355976" y="4355812"/>
                <a:ext cx="309634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oMath>
                </a14:m>
                <a:r>
                  <a:rPr lang="en-GB" dirty="0"/>
                  <a:t>, indicating any intercepts with the axes.</a:t>
                </a:r>
              </a:p>
            </p:txBody>
          </p:sp>
        </mc:Choice>
        <mc:Fallback xmlns="">
          <p:sp>
            <p:nvSpPr>
              <p:cNvPr id="15" name="TextBox 14"/>
              <p:cNvSpPr txBox="1">
                <a:spLocks noRot="1" noChangeAspect="1" noMove="1" noResize="1" noEditPoints="1" noAdjustHandles="1" noChangeArrowheads="1" noChangeShapeType="1" noTextEdit="1"/>
              </p:cNvSpPr>
              <p:nvPr/>
            </p:nvSpPr>
            <p:spPr>
              <a:xfrm>
                <a:off x="4355976" y="4355812"/>
                <a:ext cx="3096344" cy="1200329"/>
              </a:xfrm>
              <a:prstGeom prst="rect">
                <a:avLst/>
              </a:prstGeom>
              <a:blipFill>
                <a:blip r:embed="rId5"/>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Graph Transformations</a:t>
            </a:r>
          </a:p>
        </p:txBody>
      </p:sp>
      <p:sp>
        <p:nvSpPr>
          <p:cNvPr id="17" name="TextBox 16"/>
          <p:cNvSpPr txBox="1"/>
          <p:nvPr/>
        </p:nvSpPr>
        <p:spPr>
          <a:xfrm>
            <a:off x="3610017" y="2774911"/>
            <a:ext cx="2618167" cy="738664"/>
          </a:xfrm>
          <a:prstGeom prst="rect">
            <a:avLst/>
          </a:prstGeom>
          <a:noFill/>
        </p:spPr>
        <p:txBody>
          <a:bodyPr wrap="square" rtlCol="0">
            <a:spAutoFit/>
          </a:bodyPr>
          <a:lstStyle/>
          <a:p>
            <a:r>
              <a:rPr lang="en-GB" sz="1400" b="1" dirty="0"/>
              <a:t>NEW! to A Level 2017+</a:t>
            </a:r>
          </a:p>
          <a:p>
            <a:r>
              <a:rPr lang="en-GB" sz="1400" dirty="0"/>
              <a:t>The old A Level only included cubic graphs, not </a:t>
            </a:r>
            <a:r>
              <a:rPr lang="en-GB" sz="1400" dirty="0" err="1"/>
              <a:t>quartics</a:t>
            </a:r>
            <a:r>
              <a:rPr lang="en-GB" sz="1400" dirty="0"/>
              <a:t>.</a:t>
            </a:r>
          </a:p>
        </p:txBody>
      </p:sp>
      <mc:AlternateContent xmlns:mc="http://schemas.openxmlformats.org/markup-compatibility/2006" xmlns:a14="http://schemas.microsoft.com/office/drawing/2010/main">
        <mc:Choice Requires="a14">
          <p:sp>
            <p:nvSpPr>
              <p:cNvPr id="19" name="TextBox 18"/>
              <p:cNvSpPr txBox="1"/>
              <p:nvPr/>
            </p:nvSpPr>
            <p:spPr>
              <a:xfrm>
                <a:off x="6634353" y="1853285"/>
                <a:ext cx="2330135" cy="7625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634353" y="1853285"/>
                <a:ext cx="2330135" cy="762516"/>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6634353" y="1493245"/>
            <a:ext cx="233013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1c</a:t>
            </a:r>
            <a:r>
              <a:rPr lang="en-GB" dirty="0"/>
              <a:t>:: Reciprocal Graphs</a:t>
            </a:r>
          </a:p>
        </p:txBody>
      </p:sp>
      <mc:AlternateContent xmlns:mc="http://schemas.openxmlformats.org/markup-compatibility/2006" xmlns:a14="http://schemas.microsoft.com/office/drawing/2010/main">
        <mc:Choice Requires="a14">
          <p:sp>
            <p:nvSpPr>
              <p:cNvPr id="21" name="TextBox 20"/>
              <p:cNvSpPr txBox="1"/>
              <p:nvPr/>
            </p:nvSpPr>
            <p:spPr>
              <a:xfrm>
                <a:off x="6525833" y="2774911"/>
                <a:ext cx="2618167" cy="1099788"/>
              </a:xfrm>
              <a:prstGeom prst="rect">
                <a:avLst/>
              </a:prstGeom>
              <a:noFill/>
            </p:spPr>
            <p:txBody>
              <a:bodyPr wrap="square" rtlCol="0">
                <a:spAutoFit/>
              </a:bodyPr>
              <a:lstStyle/>
              <a:p>
                <a:r>
                  <a:rPr lang="en-GB" sz="1400" b="1" dirty="0"/>
                  <a:t>NEW! to A Level 2017+</a:t>
                </a:r>
              </a:p>
              <a:p>
                <a:r>
                  <a:rPr lang="en-GB" sz="1400" dirty="0"/>
                  <a:t>In addition to graphs of the form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𝑥</m:t>
                        </m:r>
                      </m:den>
                    </m:f>
                  </m:oMath>
                </a14:m>
                <a:r>
                  <a:rPr lang="en-GB" sz="1400" dirty="0"/>
                  <a:t>, you now need to recognise the sketch of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den>
                    </m:f>
                  </m:oMath>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525833" y="2774911"/>
                <a:ext cx="2618167" cy="1099788"/>
              </a:xfrm>
              <a:prstGeom prst="rect">
                <a:avLst/>
              </a:prstGeom>
              <a:blipFill>
                <a:blip r:embed="rId7"/>
                <a:stretch>
                  <a:fillRect l="-699" t="-1105" b="-1105"/>
                </a:stretch>
              </a:blipFill>
            </p:spPr>
            <p:txBody>
              <a:bodyPr/>
              <a:lstStyle/>
              <a:p>
                <a:r>
                  <a:rPr lang="en-GB">
                    <a:noFill/>
                  </a:rPr>
                  <a:t> </a:t>
                </a:r>
              </a:p>
            </p:txBody>
          </p:sp>
        </mc:Fallback>
      </mc:AlternateContent>
      <p:sp>
        <p:nvSpPr>
          <p:cNvPr id="22" name="TextBox 21"/>
          <p:cNvSpPr txBox="1"/>
          <p:nvPr/>
        </p:nvSpPr>
        <p:spPr>
          <a:xfrm>
            <a:off x="4391980" y="5596121"/>
            <a:ext cx="3204356" cy="738664"/>
          </a:xfrm>
          <a:prstGeom prst="rect">
            <a:avLst/>
          </a:prstGeom>
          <a:noFill/>
        </p:spPr>
        <p:txBody>
          <a:bodyPr wrap="square" rtlCol="0">
            <a:spAutoFit/>
          </a:bodyPr>
          <a:lstStyle/>
          <a:p>
            <a:r>
              <a:rPr lang="en-GB" sz="1400" b="1" dirty="0"/>
              <a:t>NEW! since GCSE</a:t>
            </a:r>
          </a:p>
          <a:p>
            <a:r>
              <a:rPr lang="en-GB" sz="1400" dirty="0"/>
              <a:t>The GCSE 2015+ syllabus included translations of graphs but not stretches.</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p:cNvSpPr/>
          <p:nvPr/>
        </p:nvSpPr>
        <p:spPr>
          <a:xfrm>
            <a:off x="595423" y="3402419"/>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More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385602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On the same axes,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+2</m:t>
                        </m:r>
                      </m:e>
                    </m:d>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&gt;2</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3856023"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9647" y="1749804"/>
                <a:ext cx="3871664" cy="1231106"/>
              </a:xfrm>
              <a:prstGeom prst="rect">
                <a:avLst/>
              </a:prstGeom>
              <a:noFill/>
            </p:spPr>
            <p:txBody>
              <a:bodyPr wrap="square" rtlCol="0">
                <a:spAutoFit/>
              </a:bodyPr>
              <a:lstStyle/>
              <a:p>
                <a:r>
                  <a:rPr lang="en-GB" sz="1400" dirty="0"/>
                  <a:t>The </a:t>
                </a:r>
                <a:r>
                  <a:rPr lang="en-GB" sz="1400" b="1" u="sng" dirty="0"/>
                  <a:t>input</a:t>
                </a:r>
                <a:r>
                  <a:rPr lang="en-GB" sz="1400" dirty="0"/>
                  <a:t> </a:t>
                </a:r>
                <a14:m>
                  <m:oMath xmlns:m="http://schemas.openxmlformats.org/officeDocument/2006/math">
                    <m:r>
                      <a:rPr lang="en-GB" sz="1400" b="0" i="1" smtClean="0">
                        <a:latin typeface="Cambria Math" panose="02040503050406030204" pitchFamily="18" charset="0"/>
                      </a:rPr>
                      <m:t>𝑥</m:t>
                    </m:r>
                  </m:oMath>
                </a14:m>
                <a:r>
                  <a:rPr lang="en-GB" sz="1400" dirty="0"/>
                  <a:t> has been replaced with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oMath>
                </a14:m>
                <a:r>
                  <a:rPr lang="en-GB" sz="1400" dirty="0"/>
                  <a:t>, i.e. a change inside the function. We translate right by </a:t>
                </a:r>
                <a14:m>
                  <m:oMath xmlns:m="http://schemas.openxmlformats.org/officeDocument/2006/math">
                    <m:r>
                      <a:rPr lang="en-GB" sz="1400" b="0" i="1" smtClean="0">
                        <a:latin typeface="Cambria Math" panose="02040503050406030204" pitchFamily="18" charset="0"/>
                      </a:rPr>
                      <m:t>𝑎</m:t>
                    </m:r>
                  </m:oMath>
                </a14:m>
                <a:r>
                  <a:rPr lang="en-GB" sz="1400" dirty="0"/>
                  <a:t>. The significance of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&gt;2</m:t>
                    </m:r>
                  </m:oMath>
                </a14:m>
                <a:r>
                  <a:rPr lang="en-GB" sz="1400" dirty="0"/>
                  <a:t> is that the original root of -2 will now be positive.</a:t>
                </a:r>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79647" y="1749804"/>
                <a:ext cx="3871664" cy="1231106"/>
              </a:xfrm>
              <a:prstGeom prst="rect">
                <a:avLst/>
              </a:prstGeom>
              <a:blipFill>
                <a:blip r:embed="rId3"/>
                <a:stretch>
                  <a:fillRect l="-472" t="-990"/>
                </a:stretch>
              </a:blipFill>
            </p:spPr>
            <p:txBody>
              <a:bodyPr/>
              <a:lstStyle/>
              <a:p>
                <a:r>
                  <a:rPr lang="en-GB">
                    <a:noFill/>
                  </a:rPr>
                  <a:t> </a:t>
                </a:r>
              </a:p>
            </p:txBody>
          </p:sp>
        </mc:Fallback>
      </mc:AlternateContent>
      <p:cxnSp>
        <p:nvCxnSpPr>
          <p:cNvPr id="7" name="Straight Arrow Connector 6"/>
          <p:cNvCxnSpPr/>
          <p:nvPr/>
        </p:nvCxnSpPr>
        <p:spPr>
          <a:xfrm>
            <a:off x="487007" y="493033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2215479" y="3016433"/>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930853" y="473557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930853" y="4735579"/>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40753" y="26768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40753" y="2676825"/>
                <a:ext cx="360040" cy="369332"/>
              </a:xfrm>
              <a:prstGeom prst="rect">
                <a:avLst/>
              </a:prstGeom>
              <a:blipFill>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7653749">
                <a:off x="2182869" y="3684033"/>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r>
                        <a:rPr lang="en-GB" sz="1200" b="0" i="1" smtClean="0">
                          <a:solidFill>
                            <a:schemeClr val="accent4"/>
                          </a:solidFill>
                          <a:latin typeface="Cambria Math" panose="02040503050406030204" pitchFamily="18" charset="0"/>
                        </a:rPr>
                        <m:t>𝑥</m:t>
                      </m:r>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r>
                            <a:rPr lang="en-GB" sz="1200" b="0" i="1" smtClean="0">
                              <a:solidFill>
                                <a:schemeClr val="accent4"/>
                              </a:solidFill>
                              <a:latin typeface="Cambria Math" panose="02040503050406030204" pitchFamily="18" charset="0"/>
                            </a:rPr>
                            <m:t>+2</m:t>
                          </m:r>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rot="17653749">
                <a:off x="2182869" y="3684033"/>
                <a:ext cx="1462522" cy="276999"/>
              </a:xfrm>
              <a:prstGeom prst="rect">
                <a:avLst/>
              </a:prstGeom>
              <a:blipFill>
                <a:blip r:embed="rId6"/>
                <a:stretch>
                  <a:fillRect/>
                </a:stretch>
              </a:blipFill>
            </p:spPr>
            <p:txBody>
              <a:bodyPr/>
              <a:lstStyle/>
              <a:p>
                <a:r>
                  <a:rPr lang="en-GB">
                    <a:noFill/>
                  </a:rPr>
                  <a:t> </a:t>
                </a:r>
              </a:p>
            </p:txBody>
          </p:sp>
        </mc:Fallback>
      </mc:AlternateContent>
      <p:sp>
        <p:nvSpPr>
          <p:cNvPr id="13" name="TextBox 12"/>
          <p:cNvSpPr txBox="1"/>
          <p:nvPr/>
        </p:nvSpPr>
        <p:spPr>
          <a:xfrm>
            <a:off x="1164745" y="4877278"/>
            <a:ext cx="391609" cy="369332"/>
          </a:xfrm>
          <a:prstGeom prst="rect">
            <a:avLst/>
          </a:prstGeom>
          <a:noFill/>
        </p:spPr>
        <p:txBody>
          <a:bodyPr wrap="square" rtlCol="0">
            <a:spAutoFit/>
          </a:bodyPr>
          <a:lstStyle/>
          <a:p>
            <a:r>
              <a:rPr lang="en-GB" dirty="0"/>
              <a:t>-2</a:t>
            </a:r>
          </a:p>
        </p:txBody>
      </p:sp>
      <p:sp>
        <p:nvSpPr>
          <p:cNvPr id="20" name="Freeform: Shape 19"/>
          <p:cNvSpPr/>
          <p:nvPr/>
        </p:nvSpPr>
        <p:spPr>
          <a:xfrm>
            <a:off x="1668802" y="3409947"/>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rot="17708665">
                <a:off x="2743754" y="3767239"/>
                <a:ext cx="18150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𝑎</m:t>
                          </m:r>
                        </m:e>
                      </m:d>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𝑎</m:t>
                          </m:r>
                          <m:r>
                            <a:rPr lang="en-GB" sz="1200" b="0" i="1" smtClean="0">
                              <a:solidFill>
                                <a:schemeClr val="accent6"/>
                              </a:solidFill>
                              <a:latin typeface="Cambria Math" panose="02040503050406030204" pitchFamily="18" charset="0"/>
                            </a:rPr>
                            <m:t>+2</m:t>
                          </m:r>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rot="17708665">
                <a:off x="2743754" y="3767239"/>
                <a:ext cx="1815071"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01728" y="4338046"/>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r>
                            <a:rPr lang="en-GB" sz="1200" b="0" i="1" smtClean="0">
                              <a:latin typeface="Cambria Math" panose="02040503050406030204" pitchFamily="18" charset="0"/>
                            </a:rPr>
                            <m:t>𝑎</m:t>
                          </m:r>
                          <m:r>
                            <a:rPr lang="en-GB" sz="1200" b="0" i="1" smtClean="0">
                              <a:latin typeface="Cambria Math" panose="02040503050406030204" pitchFamily="18" charset="0"/>
                            </a:rPr>
                            <m:t>+2</m:t>
                          </m:r>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301728" y="4338046"/>
                <a:ext cx="988179"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140512" y="4871228"/>
                <a:ext cx="39866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oMath>
                  </m:oMathPara>
                </a14:m>
                <a:endParaRPr lang="en-GB"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140512" y="4871228"/>
                <a:ext cx="398663"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18530" y="4892479"/>
                <a:ext cx="67352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−2</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18530" y="4892479"/>
                <a:ext cx="673525"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89743" y="5496919"/>
                <a:ext cx="1778646" cy="830997"/>
              </a:xfrm>
              <a:prstGeom prst="rect">
                <a:avLst/>
              </a:prstGeom>
              <a:noFill/>
            </p:spPr>
            <p:txBody>
              <a:bodyPr wrap="square" rtlCol="0">
                <a:spAutoFit/>
              </a:bodyPr>
              <a:lstStyle/>
              <a:p>
                <a:r>
                  <a:rPr lang="en-GB" sz="1600" dirty="0"/>
                  <a:t>Note that our intercepts are in terms of </a:t>
                </a:r>
                <a14:m>
                  <m:oMath xmlns:m="http://schemas.openxmlformats.org/officeDocument/2006/math">
                    <m:r>
                      <a:rPr lang="en-GB" sz="1600" b="0" i="1" smtClean="0">
                        <a:latin typeface="Cambria Math" panose="02040503050406030204" pitchFamily="18" charset="0"/>
                      </a:rPr>
                      <m:t>𝑎</m:t>
                    </m:r>
                  </m:oMath>
                </a14:m>
                <a:r>
                  <a:rPr lang="en-GB" sz="16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89743" y="5496919"/>
                <a:ext cx="1778646" cy="830997"/>
              </a:xfrm>
              <a:prstGeom prst="rect">
                <a:avLst/>
              </a:prstGeom>
              <a:blipFill>
                <a:blip r:embed="rId11"/>
                <a:stretch>
                  <a:fillRect l="-2055" t="-2206" b="-8824"/>
                </a:stretch>
              </a:blipFill>
            </p:spPr>
            <p:txBody>
              <a:bodyPr/>
              <a:lstStyle/>
              <a:p>
                <a:r>
                  <a:rPr lang="en-GB">
                    <a:noFill/>
                  </a:rPr>
                  <a:t> </a:t>
                </a:r>
              </a:p>
            </p:txBody>
          </p:sp>
        </mc:Fallback>
      </mc:AlternateContent>
      <p:sp>
        <p:nvSpPr>
          <p:cNvPr id="14" name="Rectangle 13"/>
          <p:cNvSpPr/>
          <p:nvPr/>
        </p:nvSpPr>
        <p:spPr>
          <a:xfrm>
            <a:off x="245246" y="1802455"/>
            <a:ext cx="3917032" cy="479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4427983" y="790436"/>
                <a:ext cx="4397039"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a14:m>
                <a:r>
                  <a:rPr lang="en-GB" dirty="0"/>
                  <a:t>. On the same axes, sketch the graph with equation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27983" y="790436"/>
                <a:ext cx="4397039" cy="92333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02528" y="1800073"/>
                <a:ext cx="3871664" cy="1231106"/>
              </a:xfrm>
              <a:prstGeom prst="rect">
                <a:avLst/>
              </a:prstGeom>
              <a:noFill/>
            </p:spPr>
            <p:txBody>
              <a:bodyPr wrap="square" rtlCol="0">
                <a:spAutoFit/>
              </a:bodyPr>
              <a:lstStyle/>
              <a:p>
                <a:r>
                  <a:rPr lang="en-GB" sz="1400" dirty="0"/>
                  <a:t>The </a:t>
                </a:r>
                <a:r>
                  <a:rPr lang="en-GB" sz="1400" b="1" u="sng" dirty="0"/>
                  <a:t>input</a:t>
                </a:r>
                <a:r>
                  <a:rPr lang="en-GB" sz="1400" dirty="0"/>
                  <a:t> </a:t>
                </a:r>
                <a14:m>
                  <m:oMath xmlns:m="http://schemas.openxmlformats.org/officeDocument/2006/math">
                    <m:r>
                      <a:rPr lang="en-GB" sz="1400" b="0" i="1" smtClean="0">
                        <a:latin typeface="Cambria Math" panose="02040503050406030204" pitchFamily="18" charset="0"/>
                      </a:rPr>
                      <m:t>𝑥</m:t>
                    </m:r>
                  </m:oMath>
                </a14:m>
                <a:r>
                  <a:rPr lang="en-GB" sz="1400" dirty="0"/>
                  <a:t> has been doubled to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oMath>
                </a14:m>
                <a:r>
                  <a:rPr lang="en-GB" sz="1400" dirty="0"/>
                  <a:t>, again a change inside the function, so we do the opposite and halve the </a:t>
                </a:r>
                <a14:m>
                  <m:oMath xmlns:m="http://schemas.openxmlformats.org/officeDocument/2006/math">
                    <m:r>
                      <a:rPr lang="en-GB" sz="1400" b="0" i="1" smtClean="0">
                        <a:latin typeface="Cambria Math" panose="02040503050406030204" pitchFamily="18" charset="0"/>
                      </a:rPr>
                      <m:t>𝑥</m:t>
                    </m:r>
                  </m:oMath>
                </a14:m>
                <a:r>
                  <a:rPr lang="en-GB" sz="1400" dirty="0"/>
                  <a:t> values.</a:t>
                </a:r>
              </a:p>
              <a:p>
                <a:r>
                  <a:rPr lang="en-GB" sz="1400" dirty="0"/>
                  <a:t>Ensure that 0 remains 0 and you halve any roots.</a:t>
                </a:r>
              </a:p>
              <a:p>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4702528" y="1800073"/>
                <a:ext cx="3871664" cy="1231106"/>
              </a:xfrm>
              <a:prstGeom prst="rect">
                <a:avLst/>
              </a:prstGeom>
              <a:blipFill>
                <a:blip r:embed="rId13"/>
                <a:stretch>
                  <a:fillRect l="-472" t="-495"/>
                </a:stretch>
              </a:blipFill>
            </p:spPr>
            <p:txBody>
              <a:bodyPr/>
              <a:lstStyle/>
              <a:p>
                <a:r>
                  <a:rPr lang="en-GB">
                    <a:noFill/>
                  </a:rPr>
                  <a:t> </a:t>
                </a:r>
              </a:p>
            </p:txBody>
          </p:sp>
        </mc:Fallback>
      </mc:AlternateContent>
      <p:cxnSp>
        <p:nvCxnSpPr>
          <p:cNvPr id="29" name="Straight Arrow Connector 28"/>
          <p:cNvCxnSpPr/>
          <p:nvPr/>
        </p:nvCxnSpPr>
        <p:spPr>
          <a:xfrm>
            <a:off x="4909888" y="4980607"/>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V="1">
            <a:off x="6638360" y="3066702"/>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353734" y="478584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8353734" y="4785848"/>
                <a:ext cx="3600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463634" y="272709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463634" y="2727094"/>
                <a:ext cx="360040" cy="369332"/>
              </a:xfrm>
              <a:prstGeom prst="rect">
                <a:avLst/>
              </a:prstGeom>
              <a:blipFill>
                <a:blip r:embed="rId1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rot="17268424">
                <a:off x="7254336" y="3893791"/>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sSup>
                        <m:sSupPr>
                          <m:ctrlPr>
                            <a:rPr lang="en-GB" sz="1200" b="0" i="1" smtClean="0">
                              <a:solidFill>
                                <a:schemeClr val="accent4"/>
                              </a:solidFill>
                              <a:latin typeface="Cambria Math" panose="02040503050406030204" pitchFamily="18" charset="0"/>
                            </a:rPr>
                          </m:ctrlPr>
                        </m:sSupPr>
                        <m:e>
                          <m:r>
                            <a:rPr lang="en-GB" sz="1200" b="0" i="1" smtClean="0">
                              <a:solidFill>
                                <a:schemeClr val="accent4"/>
                              </a:solidFill>
                              <a:latin typeface="Cambria Math" panose="02040503050406030204" pitchFamily="18" charset="0"/>
                            </a:rPr>
                            <m:t>𝑥</m:t>
                          </m:r>
                        </m:e>
                        <m:sup>
                          <m:r>
                            <a:rPr lang="en-GB" sz="1200" b="0" i="1" smtClean="0">
                              <a:solidFill>
                                <a:schemeClr val="accent4"/>
                              </a:solidFill>
                              <a:latin typeface="Cambria Math" panose="02040503050406030204" pitchFamily="18" charset="0"/>
                            </a:rPr>
                            <m:t>2</m:t>
                          </m:r>
                        </m:sup>
                      </m:sSup>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r>
                            <a:rPr lang="en-GB" sz="1200" b="0" i="1" smtClean="0">
                              <a:solidFill>
                                <a:schemeClr val="accent4"/>
                              </a:solidFill>
                              <a:latin typeface="Cambria Math" panose="02040503050406030204" pitchFamily="18" charset="0"/>
                            </a:rPr>
                            <m:t>−4</m:t>
                          </m:r>
                        </m:e>
                      </m:d>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rot="17268424">
                <a:off x="7254336" y="3893791"/>
                <a:ext cx="1462522" cy="276999"/>
              </a:xfrm>
              <a:prstGeom prst="rect">
                <a:avLst/>
              </a:prstGeom>
              <a:blipFill>
                <a:blip r:embed="rId16"/>
                <a:stretch>
                  <a:fillRect/>
                </a:stretch>
              </a:blipFill>
            </p:spPr>
            <p:txBody>
              <a:bodyPr/>
              <a:lstStyle/>
              <a:p>
                <a:r>
                  <a:rPr lang="en-GB">
                    <a:noFill/>
                  </a:rPr>
                  <a:t> </a:t>
                </a:r>
              </a:p>
            </p:txBody>
          </p:sp>
        </mc:Fallback>
      </mc:AlternateContent>
      <p:sp>
        <p:nvSpPr>
          <p:cNvPr id="34" name="TextBox 33"/>
          <p:cNvSpPr txBox="1"/>
          <p:nvPr/>
        </p:nvSpPr>
        <p:spPr>
          <a:xfrm>
            <a:off x="7707399" y="4944986"/>
            <a:ext cx="391609" cy="369332"/>
          </a:xfrm>
          <a:prstGeom prst="rect">
            <a:avLst/>
          </a:prstGeom>
          <a:noFill/>
        </p:spPr>
        <p:txBody>
          <a:bodyPr wrap="square" rtlCol="0">
            <a:spAutoFit/>
          </a:bodyPr>
          <a:lstStyle/>
          <a:p>
            <a:r>
              <a:rPr lang="en-GB" dirty="0"/>
              <a:t>4</a:t>
            </a:r>
          </a:p>
        </p:txBody>
      </p:sp>
      <mc:AlternateContent xmlns:mc="http://schemas.openxmlformats.org/markup-compatibility/2006" xmlns:a14="http://schemas.microsoft.com/office/drawing/2010/main">
        <mc:Choice Requires="a14">
          <p:sp>
            <p:nvSpPr>
              <p:cNvPr id="36" name="TextBox 35"/>
              <p:cNvSpPr txBox="1"/>
              <p:nvPr/>
            </p:nvSpPr>
            <p:spPr>
              <a:xfrm rot="16931640">
                <a:off x="6358562" y="3945099"/>
                <a:ext cx="18150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sSup>
                        <m:sSupPr>
                          <m:ctrlPr>
                            <a:rPr lang="en-GB" sz="1200" b="0" i="1" smtClean="0">
                              <a:solidFill>
                                <a:schemeClr val="accent6"/>
                              </a:solidFill>
                              <a:latin typeface="Cambria Math" panose="02040503050406030204" pitchFamily="18" charset="0"/>
                            </a:rPr>
                          </m:ctrlPr>
                        </m:sSupPr>
                        <m:e>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2</m:t>
                              </m:r>
                              <m:r>
                                <a:rPr lang="en-GB" sz="1200" b="0" i="1" smtClean="0">
                                  <a:solidFill>
                                    <a:schemeClr val="accent6"/>
                                  </a:solidFill>
                                  <a:latin typeface="Cambria Math" panose="02040503050406030204" pitchFamily="18" charset="0"/>
                                </a:rPr>
                                <m:t>𝑥</m:t>
                              </m:r>
                            </m:e>
                          </m:d>
                        </m:e>
                        <m:sup>
                          <m:r>
                            <a:rPr lang="en-GB" sz="1200" b="0" i="1" smtClean="0">
                              <a:solidFill>
                                <a:schemeClr val="accent6"/>
                              </a:solidFill>
                              <a:latin typeface="Cambria Math" panose="02040503050406030204" pitchFamily="18" charset="0"/>
                            </a:rPr>
                            <m:t>2</m:t>
                          </m:r>
                        </m:sup>
                      </m:sSup>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2</m:t>
                          </m:r>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−4</m:t>
                          </m:r>
                        </m:e>
                      </m:d>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rot="16931640">
                <a:off x="6358562" y="3945099"/>
                <a:ext cx="1815071" cy="276999"/>
              </a:xfrm>
              <a:prstGeom prst="rect">
                <a:avLst/>
              </a:prstGeom>
              <a:blipFill>
                <a:blip r:embed="rId17"/>
                <a:stretch>
                  <a:fillRect/>
                </a:stretch>
              </a:blipFill>
            </p:spPr>
            <p:txBody>
              <a:bodyPr/>
              <a:lstStyle/>
              <a:p>
                <a:r>
                  <a:rPr lang="en-GB">
                    <a:noFill/>
                  </a:rPr>
                  <a:t> </a:t>
                </a:r>
              </a:p>
            </p:txBody>
          </p:sp>
        </mc:Fallback>
      </mc:AlternateContent>
      <p:sp>
        <p:nvSpPr>
          <p:cNvPr id="42" name="Freeform: Shape 41"/>
          <p:cNvSpPr/>
          <p:nvPr/>
        </p:nvSpPr>
        <p:spPr>
          <a:xfrm>
            <a:off x="5443870" y="3551274"/>
            <a:ext cx="2828261" cy="2881423"/>
          </a:xfrm>
          <a:custGeom>
            <a:avLst/>
            <a:gdLst>
              <a:gd name="connsiteX0" fmla="*/ 0 w 2828261"/>
              <a:gd name="connsiteY0" fmla="*/ 2881423 h 2881423"/>
              <a:gd name="connsiteX1" fmla="*/ 1105786 w 2828261"/>
              <a:gd name="connsiteY1" fmla="*/ 1446028 h 2881423"/>
              <a:gd name="connsiteX2" fmla="*/ 1807535 w 2828261"/>
              <a:gd name="connsiteY2" fmla="*/ 1988288 h 2881423"/>
              <a:gd name="connsiteX3" fmla="*/ 2264735 w 2828261"/>
              <a:gd name="connsiteY3" fmla="*/ 1637414 h 2881423"/>
              <a:gd name="connsiteX4" fmla="*/ 2668772 w 2828261"/>
              <a:gd name="connsiteY4" fmla="*/ 606056 h 2881423"/>
              <a:gd name="connsiteX5" fmla="*/ 2828261 w 2828261"/>
              <a:gd name="connsiteY5" fmla="*/ 0 h 28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261" h="2881423">
                <a:moveTo>
                  <a:pt x="0" y="2881423"/>
                </a:moveTo>
                <a:cubicBezTo>
                  <a:pt x="402265" y="2238153"/>
                  <a:pt x="804530" y="1594884"/>
                  <a:pt x="1105786" y="1446028"/>
                </a:cubicBezTo>
                <a:cubicBezTo>
                  <a:pt x="1407042" y="1297172"/>
                  <a:pt x="1614377" y="1956390"/>
                  <a:pt x="1807535" y="1988288"/>
                </a:cubicBezTo>
                <a:cubicBezTo>
                  <a:pt x="2000693" y="2020186"/>
                  <a:pt x="2121195" y="1867786"/>
                  <a:pt x="2264735" y="1637414"/>
                </a:cubicBezTo>
                <a:cubicBezTo>
                  <a:pt x="2408275" y="1407042"/>
                  <a:pt x="2574851" y="878958"/>
                  <a:pt x="2668772" y="606056"/>
                </a:cubicBezTo>
                <a:cubicBezTo>
                  <a:pt x="2762693" y="333154"/>
                  <a:pt x="2795477" y="166577"/>
                  <a:pt x="28282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p:cNvSpPr/>
          <p:nvPr/>
        </p:nvSpPr>
        <p:spPr>
          <a:xfrm>
            <a:off x="5972389" y="3547651"/>
            <a:ext cx="1554484" cy="2881423"/>
          </a:xfrm>
          <a:custGeom>
            <a:avLst/>
            <a:gdLst>
              <a:gd name="connsiteX0" fmla="*/ 0 w 2828261"/>
              <a:gd name="connsiteY0" fmla="*/ 2881423 h 2881423"/>
              <a:gd name="connsiteX1" fmla="*/ 1105786 w 2828261"/>
              <a:gd name="connsiteY1" fmla="*/ 1446028 h 2881423"/>
              <a:gd name="connsiteX2" fmla="*/ 1807535 w 2828261"/>
              <a:gd name="connsiteY2" fmla="*/ 1988288 h 2881423"/>
              <a:gd name="connsiteX3" fmla="*/ 2264735 w 2828261"/>
              <a:gd name="connsiteY3" fmla="*/ 1637414 h 2881423"/>
              <a:gd name="connsiteX4" fmla="*/ 2668772 w 2828261"/>
              <a:gd name="connsiteY4" fmla="*/ 606056 h 2881423"/>
              <a:gd name="connsiteX5" fmla="*/ 2828261 w 2828261"/>
              <a:gd name="connsiteY5" fmla="*/ 0 h 28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261" h="2881423">
                <a:moveTo>
                  <a:pt x="0" y="2881423"/>
                </a:moveTo>
                <a:cubicBezTo>
                  <a:pt x="402265" y="2238153"/>
                  <a:pt x="804530" y="1594884"/>
                  <a:pt x="1105786" y="1446028"/>
                </a:cubicBezTo>
                <a:cubicBezTo>
                  <a:pt x="1407042" y="1297172"/>
                  <a:pt x="1614377" y="1956390"/>
                  <a:pt x="1807535" y="1988288"/>
                </a:cubicBezTo>
                <a:cubicBezTo>
                  <a:pt x="2000693" y="2020186"/>
                  <a:pt x="2121195" y="1867786"/>
                  <a:pt x="2264735" y="1637414"/>
                </a:cubicBezTo>
                <a:cubicBezTo>
                  <a:pt x="2408275" y="1407042"/>
                  <a:pt x="2574851" y="878958"/>
                  <a:pt x="2668772" y="606056"/>
                </a:cubicBezTo>
                <a:cubicBezTo>
                  <a:pt x="2762693" y="333154"/>
                  <a:pt x="2795477" y="166577"/>
                  <a:pt x="2828261"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185454" y="4937896"/>
            <a:ext cx="391609" cy="369332"/>
          </a:xfrm>
          <a:prstGeom prst="rect">
            <a:avLst/>
          </a:prstGeom>
          <a:noFill/>
        </p:spPr>
        <p:txBody>
          <a:bodyPr wrap="square" rtlCol="0">
            <a:spAutoFit/>
          </a:bodyPr>
          <a:lstStyle/>
          <a:p>
            <a:r>
              <a:rPr lang="en-GB" dirty="0"/>
              <a:t>2</a:t>
            </a:r>
          </a:p>
        </p:txBody>
      </p:sp>
      <p:sp>
        <p:nvSpPr>
          <p:cNvPr id="41" name="Rectangle 40"/>
          <p:cNvSpPr/>
          <p:nvPr/>
        </p:nvSpPr>
        <p:spPr>
          <a:xfrm>
            <a:off x="4432024" y="1823154"/>
            <a:ext cx="4392998" cy="479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3956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4"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Reflections of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705678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on the same axes.</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7056784" cy="369332"/>
              </a:xfrm>
              <a:prstGeom prst="rect">
                <a:avLst/>
              </a:prstGeom>
              <a:blipFill>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Freeform: Shape 5"/>
          <p:cNvSpPr/>
          <p:nvPr/>
        </p:nvSpPr>
        <p:spPr>
          <a:xfrm>
            <a:off x="871870" y="3211033"/>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61178" y="1312323"/>
                <a:ext cx="3781364" cy="954107"/>
              </a:xfrm>
              <a:prstGeom prst="rect">
                <a:avLst/>
              </a:prstGeom>
              <a:noFill/>
            </p:spPr>
            <p:txBody>
              <a:bodyPr wrap="square" rtlCol="0">
                <a:spAutoFit/>
              </a:bodyPr>
              <a:lstStyle/>
              <a:p>
                <a:r>
                  <a:rPr lang="en-GB" sz="1400" dirty="0"/>
                  <a:t>You did this at GCSE. The minus is outside the function, so affects the output, i.e. the </a:t>
                </a:r>
                <a14:m>
                  <m:oMath xmlns:m="http://schemas.openxmlformats.org/officeDocument/2006/math">
                    <m:r>
                      <a:rPr lang="en-GB" sz="1400" b="0" i="1" smtClean="0">
                        <a:latin typeface="Cambria Math" panose="02040503050406030204" pitchFamily="18" charset="0"/>
                      </a:rPr>
                      <m:t>𝑦</m:t>
                    </m:r>
                  </m:oMath>
                </a14:m>
                <a:r>
                  <a:rPr lang="en-GB" sz="1400" dirty="0"/>
                  <a:t> value.</a:t>
                </a:r>
              </a:p>
              <a:p>
                <a:r>
                  <a:rPr lang="en-GB" sz="1400" dirty="0"/>
                  <a:t>The </a:t>
                </a:r>
                <a14:m>
                  <m:oMath xmlns:m="http://schemas.openxmlformats.org/officeDocument/2006/math">
                    <m:r>
                      <a:rPr lang="en-GB" sz="1400" b="0" i="1" smtClean="0">
                        <a:latin typeface="Cambria Math" panose="02040503050406030204" pitchFamily="18" charset="0"/>
                      </a:rPr>
                      <m:t>𝑦</m:t>
                    </m:r>
                  </m:oMath>
                </a14:m>
                <a:r>
                  <a:rPr lang="en-GB" sz="1400" dirty="0"/>
                  <a:t> values are negated, resulting in a reflection in the </a:t>
                </a:r>
                <a14:m>
                  <m:oMath xmlns:m="http://schemas.openxmlformats.org/officeDocument/2006/math">
                    <m:r>
                      <a:rPr lang="en-GB" sz="1400" b="0" i="1" smtClean="0">
                        <a:latin typeface="Cambria Math" panose="02040503050406030204" pitchFamily="18" charset="0"/>
                      </a:rPr>
                      <m:t>𝑥</m:t>
                    </m:r>
                  </m:oMath>
                </a14:m>
                <a:r>
                  <a:rPr lang="en-GB" sz="1400" dirty="0"/>
                  <a:t>-axis.</a:t>
                </a:r>
              </a:p>
            </p:txBody>
          </p:sp>
        </mc:Choice>
        <mc:Fallback xmlns="">
          <p:sp>
            <p:nvSpPr>
              <p:cNvPr id="7" name="TextBox 6"/>
              <p:cNvSpPr txBox="1">
                <a:spLocks noRot="1" noChangeAspect="1" noMove="1" noResize="1" noEditPoints="1" noAdjustHandles="1" noChangeArrowheads="1" noChangeShapeType="1" noTextEdit="1"/>
              </p:cNvSpPr>
              <p:nvPr/>
            </p:nvSpPr>
            <p:spPr>
              <a:xfrm>
                <a:off x="861178" y="1312323"/>
                <a:ext cx="3781364" cy="954107"/>
              </a:xfrm>
              <a:prstGeom prst="rect">
                <a:avLst/>
              </a:prstGeom>
              <a:blipFill>
                <a:blip r:embed="rId3"/>
                <a:stretch>
                  <a:fillRect l="-483" t="-637" r="-483" b="-5732"/>
                </a:stretch>
              </a:blipFill>
            </p:spPr>
            <p:txBody>
              <a:bodyPr/>
              <a:lstStyle/>
              <a:p>
                <a:r>
                  <a:rPr lang="en-GB">
                    <a:noFill/>
                  </a:rPr>
                  <a:t> </a:t>
                </a:r>
              </a:p>
            </p:txBody>
          </p:sp>
        </mc:Fallback>
      </mc:AlternateContent>
      <p:cxnSp>
        <p:nvCxnSpPr>
          <p:cNvPr id="8" name="Straight Arrow Connector 7"/>
          <p:cNvCxnSpPr/>
          <p:nvPr/>
        </p:nvCxnSpPr>
        <p:spPr>
          <a:xfrm>
            <a:off x="763454" y="4738952"/>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491926" y="2825047"/>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317200" y="248543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317200" y="2485439"/>
                <a:ext cx="360040"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17653749">
                <a:off x="2459316" y="3492647"/>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r>
                        <a:rPr lang="en-GB" sz="1200" b="0" i="1" smtClean="0">
                          <a:solidFill>
                            <a:schemeClr val="accent4"/>
                          </a:solidFill>
                          <a:latin typeface="Cambria Math" panose="02040503050406030204" pitchFamily="18" charset="0"/>
                        </a:rPr>
                        <m:t>𝑓</m:t>
                      </m:r>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17653749">
                <a:off x="2459316" y="3492647"/>
                <a:ext cx="1462522" cy="276999"/>
              </a:xfrm>
              <a:prstGeom prst="rect">
                <a:avLst/>
              </a:prstGeom>
              <a:blipFill>
                <a:blip r:embed="rId5"/>
                <a:stretch>
                  <a:fillRect/>
                </a:stretch>
              </a:blipFill>
            </p:spPr>
            <p:txBody>
              <a:bodyPr/>
              <a:lstStyle/>
              <a:p>
                <a:r>
                  <a:rPr lang="en-GB">
                    <a:noFill/>
                  </a:rPr>
                  <a:t> </a:t>
                </a:r>
              </a:p>
            </p:txBody>
          </p:sp>
        </mc:Fallback>
      </mc:AlternateContent>
      <p:sp>
        <p:nvSpPr>
          <p:cNvPr id="12" name="TextBox 11"/>
          <p:cNvSpPr txBox="1"/>
          <p:nvPr/>
        </p:nvSpPr>
        <p:spPr>
          <a:xfrm>
            <a:off x="1504988" y="4728422"/>
            <a:ext cx="391609"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1578175" y="4146660"/>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solidFill>
                            <a:schemeClr val="accent6"/>
                          </a:solidFill>
                          <a:latin typeface="Cambria Math" panose="02040503050406030204" pitchFamily="18" charset="0"/>
                        </a:rPr>
                        <m:t>𝒚</m:t>
                      </m:r>
                      <m:r>
                        <a:rPr lang="en-GB" sz="1200" b="1" i="1" smtClean="0">
                          <a:solidFill>
                            <a:schemeClr val="accent6"/>
                          </a:solidFill>
                          <a:latin typeface="Cambria Math" panose="02040503050406030204" pitchFamily="18" charset="0"/>
                        </a:rPr>
                        <m:t>=−</m:t>
                      </m:r>
                      <m:r>
                        <a:rPr lang="en-GB" sz="1200" b="1" i="1" smtClean="0">
                          <a:solidFill>
                            <a:schemeClr val="accent6"/>
                          </a:solidFill>
                          <a:latin typeface="Cambria Math" panose="02040503050406030204" pitchFamily="18" charset="0"/>
                        </a:rPr>
                        <m:t>𝒇</m:t>
                      </m:r>
                      <m:d>
                        <m:dPr>
                          <m:ctrlPr>
                            <a:rPr lang="en-GB" sz="1200" b="1" i="1" smtClean="0">
                              <a:solidFill>
                                <a:schemeClr val="accent6"/>
                              </a:solidFill>
                              <a:latin typeface="Cambria Math" panose="02040503050406030204" pitchFamily="18" charset="0"/>
                            </a:rPr>
                          </m:ctrlPr>
                        </m:dPr>
                        <m:e>
                          <m:r>
                            <a:rPr lang="en-GB" sz="1200" b="1" i="1" smtClean="0">
                              <a:solidFill>
                                <a:schemeClr val="accent6"/>
                              </a:solidFill>
                              <a:latin typeface="Cambria Math" panose="02040503050406030204" pitchFamily="18" charset="0"/>
                            </a:rPr>
                            <m:t>𝒙</m:t>
                          </m:r>
                        </m:e>
                      </m:d>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78175" y="4146660"/>
                <a:ext cx="988179" cy="276999"/>
              </a:xfrm>
              <a:prstGeom prst="rect">
                <a:avLst/>
              </a:prstGeom>
              <a:blipFill>
                <a:blip r:embed="rId6"/>
                <a:stretch>
                  <a:fillRect b="-4348"/>
                </a:stretch>
              </a:blipFill>
            </p:spPr>
            <p:txBody>
              <a:bodyPr/>
              <a:lstStyle/>
              <a:p>
                <a:r>
                  <a:rPr lang="en-GB">
                    <a:noFill/>
                  </a:rPr>
                  <a:t> </a:t>
                </a:r>
              </a:p>
            </p:txBody>
          </p:sp>
        </mc:Fallback>
      </mc:AlternateContent>
      <p:sp>
        <p:nvSpPr>
          <p:cNvPr id="20" name="Freeform: Shape 19"/>
          <p:cNvSpPr/>
          <p:nvPr/>
        </p:nvSpPr>
        <p:spPr>
          <a:xfrm flipV="1">
            <a:off x="884521" y="4434249"/>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238505" y="458332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238505" y="4583326"/>
                <a:ext cx="360040" cy="369332"/>
              </a:xfrm>
              <a:prstGeom prst="rect">
                <a:avLst/>
              </a:prstGeom>
              <a:blipFill>
                <a:blip r:embed="rId7"/>
                <a:stretch>
                  <a:fillRect/>
                </a:stretch>
              </a:blipFill>
            </p:spPr>
            <p:txBody>
              <a:bodyPr/>
              <a:lstStyle/>
              <a:p>
                <a:r>
                  <a:rPr lang="en-GB">
                    <a:noFill/>
                  </a:rPr>
                  <a:t> </a:t>
                </a:r>
              </a:p>
            </p:txBody>
          </p:sp>
        </mc:Fallback>
      </mc:AlternateContent>
      <p:sp>
        <p:nvSpPr>
          <p:cNvPr id="19" name="Rectangle 18"/>
          <p:cNvSpPr/>
          <p:nvPr/>
        </p:nvSpPr>
        <p:spPr>
          <a:xfrm>
            <a:off x="444585" y="1301735"/>
            <a:ext cx="4382595" cy="5141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7603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868120" cy="7398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3</m:t>
                        </m:r>
                      </m:den>
                    </m:f>
                    <m:r>
                      <a:rPr lang="en-GB" b="0" i="1" smtClean="0">
                        <a:latin typeface="Cambria Math" panose="02040503050406030204" pitchFamily="18" charset="0"/>
                      </a:rPr>
                      <m:t>)</m:t>
                    </m:r>
                  </m:oMath>
                </a14:m>
                <a:r>
                  <a:rPr lang="en-GB" dirty="0"/>
                  <a:t> on the same axes.</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868120" cy="73988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Freeform: Shape 6"/>
          <p:cNvSpPr/>
          <p:nvPr/>
        </p:nvSpPr>
        <p:spPr>
          <a:xfrm>
            <a:off x="315831" y="3519376"/>
            <a:ext cx="3937192" cy="1721224"/>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483861" y="433332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2211572" y="3232297"/>
            <a:ext cx="761" cy="26960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058872" y="281346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58872" y="2813461"/>
                <a:ext cx="360040" cy="369332"/>
              </a:xfrm>
              <a:prstGeom prst="rect">
                <a:avLst/>
              </a:prstGeom>
              <a:blipFill>
                <a:blip r:embed="rId3"/>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8596476">
                <a:off x="3249294" y="3663497"/>
                <a:ext cx="952042" cy="4085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𝑓</m:t>
                      </m:r>
                      <m:d>
                        <m:dPr>
                          <m:ctrlPr>
                            <a:rPr lang="en-GB" sz="1200" b="0" i="1" smtClean="0">
                              <a:solidFill>
                                <a:schemeClr val="accent6"/>
                              </a:solidFill>
                              <a:latin typeface="Cambria Math" panose="02040503050406030204" pitchFamily="18" charset="0"/>
                            </a:rPr>
                          </m:ctrlPr>
                        </m:dPr>
                        <m:e>
                          <m:f>
                            <m:fPr>
                              <m:ctrlPr>
                                <a:rPr lang="en-GB" sz="1200" b="0" i="1" smtClean="0">
                                  <a:solidFill>
                                    <a:schemeClr val="accent6"/>
                                  </a:solidFill>
                                  <a:latin typeface="Cambria Math" panose="02040503050406030204" pitchFamily="18" charset="0"/>
                                </a:rPr>
                              </m:ctrlPr>
                            </m:fPr>
                            <m:num>
                              <m:r>
                                <a:rPr lang="en-GB" sz="1200" b="0" i="1" smtClean="0">
                                  <a:solidFill>
                                    <a:schemeClr val="accent6"/>
                                  </a:solidFill>
                                  <a:latin typeface="Cambria Math" panose="02040503050406030204" pitchFamily="18" charset="0"/>
                                </a:rPr>
                                <m:t>𝑥</m:t>
                              </m:r>
                            </m:num>
                            <m:den>
                              <m:r>
                                <a:rPr lang="en-GB" sz="1200" b="0" i="1" smtClean="0">
                                  <a:solidFill>
                                    <a:schemeClr val="accent6"/>
                                  </a:solidFill>
                                  <a:latin typeface="Cambria Math" panose="02040503050406030204" pitchFamily="18" charset="0"/>
                                </a:rPr>
                                <m:t>3</m:t>
                              </m:r>
                            </m:den>
                          </m:f>
                        </m:e>
                      </m:d>
                    </m:oMath>
                  </m:oMathPara>
                </a14:m>
                <a:endParaRPr lang="en-GB" dirty="0">
                  <a:solidFill>
                    <a:schemeClr val="accent6"/>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rot="18596476">
                <a:off x="3249294" y="3663497"/>
                <a:ext cx="952042" cy="408573"/>
              </a:xfrm>
              <a:prstGeom prst="rect">
                <a:avLst/>
              </a:prstGeom>
              <a:blipFill>
                <a:blip r:embed="rId4"/>
                <a:stretch>
                  <a:fillRect/>
                </a:stretch>
              </a:blipFill>
            </p:spPr>
            <p:txBody>
              <a:bodyPr/>
              <a:lstStyle/>
              <a:p>
                <a:r>
                  <a:rPr lang="en-GB">
                    <a:noFill/>
                  </a:rPr>
                  <a:t> </a:t>
                </a:r>
              </a:p>
            </p:txBody>
          </p:sp>
        </mc:Fallback>
      </mc:AlternateContent>
      <p:sp>
        <p:nvSpPr>
          <p:cNvPr id="13" name="TextBox 12"/>
          <p:cNvSpPr txBox="1"/>
          <p:nvPr/>
        </p:nvSpPr>
        <p:spPr>
          <a:xfrm>
            <a:off x="1608167" y="4290900"/>
            <a:ext cx="39160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4" name="TextBox 13"/>
              <p:cNvSpPr txBox="1"/>
              <p:nvPr/>
            </p:nvSpPr>
            <p:spPr>
              <a:xfrm rot="17444776">
                <a:off x="2478861" y="3525890"/>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solidFill>
                            <a:schemeClr val="accent1"/>
                          </a:solidFill>
                          <a:latin typeface="Cambria Math" panose="02040503050406030204" pitchFamily="18" charset="0"/>
                        </a:rPr>
                        <m:t>𝒚</m:t>
                      </m:r>
                      <m:r>
                        <a:rPr lang="en-GB" sz="1200" b="1" i="1" smtClean="0">
                          <a:solidFill>
                            <a:schemeClr val="accent1"/>
                          </a:solidFill>
                          <a:latin typeface="Cambria Math" panose="02040503050406030204" pitchFamily="18" charset="0"/>
                        </a:rPr>
                        <m:t>=</m:t>
                      </m:r>
                      <m:r>
                        <a:rPr lang="en-GB" sz="1200" b="1" i="1" smtClean="0">
                          <a:solidFill>
                            <a:schemeClr val="accent1"/>
                          </a:solidFill>
                          <a:latin typeface="Cambria Math" panose="02040503050406030204" pitchFamily="18" charset="0"/>
                        </a:rPr>
                        <m:t>𝒇</m:t>
                      </m:r>
                      <m:r>
                        <a:rPr lang="en-GB" sz="1200" b="1" i="1" smtClean="0">
                          <a:solidFill>
                            <a:schemeClr val="accent1"/>
                          </a:solidFill>
                          <a:latin typeface="Cambria Math" panose="02040503050406030204" pitchFamily="18" charset="0"/>
                        </a:rPr>
                        <m:t>(</m:t>
                      </m:r>
                      <m:r>
                        <a:rPr lang="en-GB" sz="1200" b="1" i="1" smtClean="0">
                          <a:solidFill>
                            <a:schemeClr val="accent1"/>
                          </a:solidFill>
                          <a:latin typeface="Cambria Math" panose="02040503050406030204" pitchFamily="18" charset="0"/>
                        </a:rPr>
                        <m:t>𝒙</m:t>
                      </m:r>
                      <m:r>
                        <a:rPr lang="en-GB" sz="1200" b="1" i="1" smtClean="0">
                          <a:solidFill>
                            <a:schemeClr val="accent1"/>
                          </a:solidFill>
                          <a:latin typeface="Cambria Math" panose="02040503050406030204" pitchFamily="18" charset="0"/>
                        </a:rPr>
                        <m:t>)</m:t>
                      </m:r>
                    </m:oMath>
                  </m:oMathPara>
                </a14:m>
                <a:endParaRPr lang="en-GB" b="1"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rot="17444776">
                <a:off x="2478861" y="3525890"/>
                <a:ext cx="988179" cy="276999"/>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rot="10800000" flipV="1">
            <a:off x="1477923" y="3572539"/>
            <a:ext cx="1722476" cy="1668534"/>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3958912" y="417770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958912" y="4177702"/>
                <a:ext cx="360040" cy="369332"/>
              </a:xfrm>
              <a:prstGeom prst="rect">
                <a:avLst/>
              </a:prstGeom>
              <a:blipFill>
                <a:blip r:embed="rId6"/>
                <a:stretch>
                  <a:fillRect/>
                </a:stretch>
              </a:blipFill>
            </p:spPr>
            <p:txBody>
              <a:bodyPr/>
              <a:lstStyle/>
              <a:p>
                <a:r>
                  <a:rPr lang="en-GB">
                    <a:noFill/>
                  </a:rPr>
                  <a:t> </a:t>
                </a:r>
              </a:p>
            </p:txBody>
          </p:sp>
        </mc:Fallback>
      </mc:AlternateContent>
      <p:sp>
        <p:nvSpPr>
          <p:cNvPr id="18" name="TextBox 17"/>
          <p:cNvSpPr txBox="1"/>
          <p:nvPr/>
        </p:nvSpPr>
        <p:spPr>
          <a:xfrm>
            <a:off x="2623993" y="4300500"/>
            <a:ext cx="391609" cy="369332"/>
          </a:xfrm>
          <a:prstGeom prst="rect">
            <a:avLst/>
          </a:prstGeom>
          <a:noFill/>
        </p:spPr>
        <p:txBody>
          <a:bodyPr wrap="square" rtlCol="0">
            <a:spAutoFit/>
          </a:bodyPr>
          <a:lstStyle/>
          <a:p>
            <a:r>
              <a:rPr lang="en-GB" dirty="0"/>
              <a:t>2</a:t>
            </a:r>
          </a:p>
        </p:txBody>
      </p:sp>
      <p:sp>
        <p:nvSpPr>
          <p:cNvPr id="19" name="TextBox 18"/>
          <p:cNvSpPr txBox="1"/>
          <p:nvPr/>
        </p:nvSpPr>
        <p:spPr>
          <a:xfrm>
            <a:off x="3623934" y="4289650"/>
            <a:ext cx="391609" cy="369332"/>
          </a:xfrm>
          <a:prstGeom prst="rect">
            <a:avLst/>
          </a:prstGeom>
          <a:noFill/>
        </p:spPr>
        <p:txBody>
          <a:bodyPr wrap="square" rtlCol="0">
            <a:spAutoFit/>
          </a:bodyPr>
          <a:lstStyle/>
          <a:p>
            <a:r>
              <a:rPr lang="en-GB" dirty="0"/>
              <a:t>6</a:t>
            </a:r>
          </a:p>
        </p:txBody>
      </p:sp>
      <p:sp>
        <p:nvSpPr>
          <p:cNvPr id="20" name="TextBox 19"/>
          <p:cNvSpPr txBox="1"/>
          <p:nvPr/>
        </p:nvSpPr>
        <p:spPr>
          <a:xfrm>
            <a:off x="866004" y="4302422"/>
            <a:ext cx="391609" cy="369332"/>
          </a:xfrm>
          <a:prstGeom prst="rect">
            <a:avLst/>
          </a:prstGeom>
          <a:noFill/>
        </p:spPr>
        <p:txBody>
          <a:bodyPr wrap="square" rtlCol="0">
            <a:spAutoFit/>
          </a:bodyPr>
          <a:lstStyle/>
          <a:p>
            <a:r>
              <a:rPr lang="en-GB" dirty="0"/>
              <a:t>-3</a:t>
            </a:r>
          </a:p>
        </p:txBody>
      </p:sp>
      <mc:AlternateContent xmlns:mc="http://schemas.openxmlformats.org/markup-compatibility/2006" xmlns:a14="http://schemas.microsoft.com/office/drawing/2010/main">
        <mc:Choice Requires="a14">
          <p:sp>
            <p:nvSpPr>
              <p:cNvPr id="22" name="TextBox 21"/>
              <p:cNvSpPr txBox="1"/>
              <p:nvPr/>
            </p:nvSpPr>
            <p:spPr>
              <a:xfrm>
                <a:off x="4638824" y="794914"/>
                <a:ext cx="3868120" cy="10395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den>
                    </m:f>
                    <m:r>
                      <a:rPr lang="en-GB" b="0" i="1" smtClean="0">
                        <a:latin typeface="Cambria Math" panose="02040503050406030204" pitchFamily="18" charset="0"/>
                      </a:rPr>
                      <m:t>+1</m:t>
                    </m:r>
                  </m:oMath>
                </a14:m>
                <a:r>
                  <a:rPr lang="en-GB" dirty="0"/>
                  <a:t>, ensuring you indicate any intercepts with the axes.</a:t>
                </a:r>
              </a:p>
            </p:txBody>
          </p:sp>
        </mc:Choice>
        <mc:Fallback xmlns="">
          <p:sp>
            <p:nvSpPr>
              <p:cNvPr id="22" name="TextBox 21"/>
              <p:cNvSpPr txBox="1">
                <a:spLocks noRot="1" noChangeAspect="1" noMove="1" noResize="1" noEditPoints="1" noAdjustHandles="1" noChangeArrowheads="1" noChangeShapeType="1" noTextEdit="1"/>
              </p:cNvSpPr>
              <p:nvPr/>
            </p:nvSpPr>
            <p:spPr>
              <a:xfrm>
                <a:off x="4638824" y="794914"/>
                <a:ext cx="3868120" cy="1039515"/>
              </a:xfrm>
              <a:prstGeom prst="rect">
                <a:avLst/>
              </a:prstGeom>
              <a:blipFill>
                <a:blip r:embed="rId7"/>
                <a:stretch>
                  <a:fillRect b="-5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3" name="TextBox 22"/>
          <p:cNvSpPr txBox="1"/>
          <p:nvPr/>
        </p:nvSpPr>
        <p:spPr>
          <a:xfrm>
            <a:off x="1892596" y="5114662"/>
            <a:ext cx="467832" cy="369332"/>
          </a:xfrm>
          <a:prstGeom prst="rect">
            <a:avLst/>
          </a:prstGeom>
          <a:noFill/>
        </p:spPr>
        <p:txBody>
          <a:bodyPr wrap="square" rtlCol="0">
            <a:spAutoFit/>
          </a:bodyPr>
          <a:lstStyle/>
          <a:p>
            <a:r>
              <a:rPr lang="en-GB" dirty="0"/>
              <a:t>-2</a:t>
            </a:r>
          </a:p>
        </p:txBody>
      </p:sp>
      <p:sp>
        <p:nvSpPr>
          <p:cNvPr id="17" name="Rectangle 16"/>
          <p:cNvSpPr/>
          <p:nvPr/>
        </p:nvSpPr>
        <p:spPr>
          <a:xfrm>
            <a:off x="341137" y="1957467"/>
            <a:ext cx="3929491" cy="4436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5" name="Straight Arrow Connector 24"/>
          <p:cNvCxnSpPr/>
          <p:nvPr/>
        </p:nvCxnSpPr>
        <p:spPr>
          <a:xfrm>
            <a:off x="4807407" y="433332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flipV="1">
            <a:off x="6528391" y="2626242"/>
            <a:ext cx="7490" cy="33020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350521" y="22286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350521" y="2228670"/>
                <a:ext cx="360040"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760244" y="3577229"/>
                <a:ext cx="9881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𝑦</m:t>
                      </m:r>
                      <m:r>
                        <a:rPr lang="en-GB" sz="1400" b="0" i="1" smtClean="0">
                          <a:solidFill>
                            <a:schemeClr val="tx1"/>
                          </a:solidFill>
                          <a:latin typeface="Cambria Math" panose="02040503050406030204" pitchFamily="18" charset="0"/>
                        </a:rPr>
                        <m:t>=1</m:t>
                      </m:r>
                    </m:oMath>
                  </m:oMathPara>
                </a14:m>
                <a:endParaRPr lang="en-GB" sz="1400" dirty="0">
                  <a:solidFill>
                    <a:schemeClr val="tx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760244" y="3577229"/>
                <a:ext cx="988179" cy="307777"/>
              </a:xfrm>
              <a:prstGeom prst="rect">
                <a:avLst/>
              </a:prstGeom>
              <a:blipFill>
                <a:blip r:embed="rId9"/>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82458" y="417770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282458" y="4177702"/>
                <a:ext cx="360040" cy="369332"/>
              </a:xfrm>
              <a:prstGeom prst="rect">
                <a:avLst/>
              </a:prstGeom>
              <a:blipFill>
                <a:blip r:embed="rId10"/>
                <a:stretch>
                  <a:fillRect/>
                </a:stretch>
              </a:blipFill>
            </p:spPr>
            <p:txBody>
              <a:bodyPr/>
              <a:lstStyle/>
              <a:p>
                <a:r>
                  <a:rPr lang="en-GB">
                    <a:noFill/>
                  </a:rPr>
                  <a:t> </a:t>
                </a:r>
              </a:p>
            </p:txBody>
          </p:sp>
        </mc:Fallback>
      </mc:AlternateContent>
      <p:cxnSp>
        <p:nvCxnSpPr>
          <p:cNvPr id="41" name="Straight Connector 40"/>
          <p:cNvCxnSpPr/>
          <p:nvPr/>
        </p:nvCxnSpPr>
        <p:spPr>
          <a:xfrm>
            <a:off x="4807407" y="3867783"/>
            <a:ext cx="35168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p:cNvSpPr/>
          <p:nvPr/>
        </p:nvSpPr>
        <p:spPr>
          <a:xfrm>
            <a:off x="6592186" y="2541181"/>
            <a:ext cx="1584251" cy="1297172"/>
          </a:xfrm>
          <a:custGeom>
            <a:avLst/>
            <a:gdLst>
              <a:gd name="connsiteX0" fmla="*/ 0 w 1584251"/>
              <a:gd name="connsiteY0" fmla="*/ 0 h 1297172"/>
              <a:gd name="connsiteX1" fmla="*/ 276447 w 1584251"/>
              <a:gd name="connsiteY1" fmla="*/ 988828 h 1297172"/>
              <a:gd name="connsiteX2" fmla="*/ 1584251 w 1584251"/>
              <a:gd name="connsiteY2" fmla="*/ 1297172 h 1297172"/>
            </a:gdLst>
            <a:ahLst/>
            <a:cxnLst>
              <a:cxn ang="0">
                <a:pos x="connsiteX0" y="connsiteY0"/>
              </a:cxn>
              <a:cxn ang="0">
                <a:pos x="connsiteX1" y="connsiteY1"/>
              </a:cxn>
              <a:cxn ang="0">
                <a:pos x="connsiteX2" y="connsiteY2"/>
              </a:cxn>
            </a:cxnLst>
            <a:rect l="l" t="t" r="r" b="b"/>
            <a:pathLst>
              <a:path w="1584251" h="1297172">
                <a:moveTo>
                  <a:pt x="0" y="0"/>
                </a:moveTo>
                <a:cubicBezTo>
                  <a:pt x="6202" y="386316"/>
                  <a:pt x="12405" y="772633"/>
                  <a:pt x="276447" y="988828"/>
                </a:cubicBezTo>
                <a:cubicBezTo>
                  <a:pt x="540489" y="1205023"/>
                  <a:pt x="1062370" y="1251097"/>
                  <a:pt x="1584251"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p:cNvSpPr/>
          <p:nvPr/>
        </p:nvSpPr>
        <p:spPr>
          <a:xfrm>
            <a:off x="4816549" y="3912781"/>
            <a:ext cx="1648046" cy="1988289"/>
          </a:xfrm>
          <a:custGeom>
            <a:avLst/>
            <a:gdLst>
              <a:gd name="connsiteX0" fmla="*/ 0 w 1648046"/>
              <a:gd name="connsiteY0" fmla="*/ 0 h 1988289"/>
              <a:gd name="connsiteX1" fmla="*/ 1169581 w 1648046"/>
              <a:gd name="connsiteY1" fmla="*/ 510363 h 1988289"/>
              <a:gd name="connsiteX2" fmla="*/ 1648046 w 1648046"/>
              <a:gd name="connsiteY2" fmla="*/ 1988289 h 1988289"/>
              <a:gd name="connsiteX0" fmla="*/ 0 w 1648046"/>
              <a:gd name="connsiteY0" fmla="*/ 0 h 1988289"/>
              <a:gd name="connsiteX1" fmla="*/ 1169581 w 1648046"/>
              <a:gd name="connsiteY1" fmla="*/ 510363 h 1988289"/>
              <a:gd name="connsiteX2" fmla="*/ 1648046 w 1648046"/>
              <a:gd name="connsiteY2" fmla="*/ 1988289 h 1988289"/>
            </a:gdLst>
            <a:ahLst/>
            <a:cxnLst>
              <a:cxn ang="0">
                <a:pos x="connsiteX0" y="connsiteY0"/>
              </a:cxn>
              <a:cxn ang="0">
                <a:pos x="connsiteX1" y="connsiteY1"/>
              </a:cxn>
              <a:cxn ang="0">
                <a:pos x="connsiteX2" y="connsiteY2"/>
              </a:cxn>
            </a:cxnLst>
            <a:rect l="l" t="t" r="r" b="b"/>
            <a:pathLst>
              <a:path w="1648046" h="1988289">
                <a:moveTo>
                  <a:pt x="0" y="0"/>
                </a:moveTo>
                <a:cubicBezTo>
                  <a:pt x="468718" y="36328"/>
                  <a:pt x="894907" y="178982"/>
                  <a:pt x="1169581" y="510363"/>
                </a:cubicBezTo>
                <a:cubicBezTo>
                  <a:pt x="1444255" y="841744"/>
                  <a:pt x="1546150" y="1415016"/>
                  <a:pt x="1648046" y="1988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5640571" y="4277090"/>
            <a:ext cx="505047"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45" name="TextBox 44"/>
              <p:cNvSpPr txBox="1"/>
              <p:nvPr/>
            </p:nvSpPr>
            <p:spPr>
              <a:xfrm>
                <a:off x="4604336" y="5265424"/>
                <a:ext cx="2370622" cy="1117229"/>
              </a:xfrm>
              <a:prstGeom prst="rect">
                <a:avLst/>
              </a:prstGeom>
              <a:noFill/>
            </p:spPr>
            <p:txBody>
              <a:bodyPr wrap="square" rtlCol="0">
                <a:spAutoFit/>
              </a:bodyPr>
              <a:lstStyle/>
              <a:p>
                <a:r>
                  <a:rPr lang="en-GB" sz="1400" dirty="0"/>
                  <a:t>To get this new root:</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+1=0</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=−1  →  </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=−2</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604336" y="5265424"/>
                <a:ext cx="2370622" cy="1117229"/>
              </a:xfrm>
              <a:prstGeom prst="rect">
                <a:avLst/>
              </a:prstGeom>
              <a:blipFill>
                <a:blip r:embed="rId11"/>
                <a:stretch>
                  <a:fillRect l="-771" t="-1093"/>
                </a:stretch>
              </a:blipFill>
            </p:spPr>
            <p:txBody>
              <a:bodyPr/>
              <a:lstStyle/>
              <a:p>
                <a:r>
                  <a:rPr lang="en-GB">
                    <a:noFill/>
                  </a:rPr>
                  <a:t> </a:t>
                </a:r>
              </a:p>
            </p:txBody>
          </p:sp>
        </mc:Fallback>
      </mc:AlternateContent>
      <p:cxnSp>
        <p:nvCxnSpPr>
          <p:cNvPr id="47" name="Straight Arrow Connector 46"/>
          <p:cNvCxnSpPr/>
          <p:nvPr/>
        </p:nvCxnSpPr>
        <p:spPr>
          <a:xfrm flipV="1">
            <a:off x="5613991" y="4646428"/>
            <a:ext cx="170121" cy="5635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595192" y="1978971"/>
            <a:ext cx="3929491" cy="4436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94493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7"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4E/4F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74-75 (translations), 78 (stretches/reflections)</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6" y="3140968"/>
            <a:ext cx="6393055" cy="2431435"/>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 from Ex4E &amp; F</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Q2-6 on both</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Q7&amp;8 on both</a:t>
            </a:r>
            <a:endParaRPr lang="en-US" sz="2400" dirty="0"/>
          </a:p>
          <a:p>
            <a:r>
              <a:rPr lang="en-US" sz="2400" dirty="0">
                <a:solidFill>
                  <a:srgbClr val="FF0000"/>
                </a:solidFill>
              </a:rPr>
              <a:t>Red</a:t>
            </a:r>
            <a:r>
              <a:rPr lang="en-US" sz="2400" dirty="0"/>
              <a:t>		</a:t>
            </a:r>
            <a:r>
              <a:rPr lang="en-US" sz="2400" dirty="0" smtClean="0"/>
              <a:t>complete both and Challenges</a:t>
            </a:r>
            <a:endParaRPr lang="en-US" sz="2400" dirty="0" smtClean="0"/>
          </a:p>
          <a:p>
            <a:endParaRPr lang="en-US" sz="3200" dirty="0"/>
          </a:p>
        </p:txBody>
      </p:sp>
    </p:spTree>
    <p:extLst>
      <p:ext uri="{BB962C8B-B14F-4D97-AF65-F5344CB8AC3E}">
        <p14:creationId xmlns:p14="http://schemas.microsoft.com/office/powerpoint/2010/main" val="7680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Effect of transformation on specific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272808" cy="923330"/>
          </a:xfrm>
          <a:prstGeom prst="rect">
            <a:avLst/>
          </a:prstGeom>
          <a:noFill/>
        </p:spPr>
        <p:txBody>
          <a:bodyPr wrap="square" rtlCol="0">
            <a:spAutoFit/>
          </a:bodyPr>
          <a:lstStyle/>
          <a:p>
            <a:r>
              <a:rPr lang="en-GB" dirty="0"/>
              <a:t>Sometimes you will not be given the original function, but will be given a sketch with specific points and features you need to transform.</a:t>
            </a:r>
          </a:p>
          <a:p>
            <a:r>
              <a:rPr lang="en-GB" dirty="0"/>
              <a:t>Where would each of these points end up?</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99370081"/>
                  </p:ext>
                </p:extLst>
              </p:nvPr>
            </p:nvGraphicFramePr>
            <p:xfrm>
              <a:off x="1446028" y="2270126"/>
              <a:ext cx="5266468" cy="3172397"/>
            </p:xfrm>
            <a:graphic>
              <a:graphicData uri="http://schemas.openxmlformats.org/drawingml/2006/table">
                <a:tbl>
                  <a:tblPr firstRow="1" bandRow="1">
                    <a:tableStyleId>{073A0DAA-6AF3-43AB-8588-CEC1D06C72B9}</a:tableStyleId>
                  </a:tblPr>
                  <a:tblGrid>
                    <a:gridCol w="1584251">
                      <a:extLst>
                        <a:ext uri="{9D8B030D-6E8A-4147-A177-3AD203B41FA5}">
                          <a16:colId xmlns:a16="http://schemas.microsoft.com/office/drawing/2014/main" val="20000"/>
                        </a:ext>
                      </a:extLst>
                    </a:gridCol>
                    <a:gridCol w="1212112">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26096">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𝟒</m:t>
                                    </m:r>
                                    <m:r>
                                      <a:rPr lang="en-GB" smtClean="0">
                                        <a:latin typeface="Cambria Math"/>
                                      </a:rPr>
                                      <m:t>,</m:t>
                                    </m:r>
                                    <m:r>
                                      <a:rPr lang="en-GB" smtClean="0">
                                        <a:latin typeface="Cambria Math"/>
                                      </a:rPr>
                                      <m:t>𝟑</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𝟏</m:t>
                                    </m:r>
                                    <m:r>
                                      <a:rPr lang="en-GB" smtClean="0">
                                        <a:latin typeface="Cambria Math"/>
                                      </a:rPr>
                                      <m:t>,</m:t>
                                    </m:r>
                                    <m:r>
                                      <a:rPr lang="en-GB" smtClean="0">
                                        <a:latin typeface="Cambria Math"/>
                                      </a:rPr>
                                      <m:t>𝟎</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𝟔</m:t>
                                    </m:r>
                                    <m:r>
                                      <a:rPr lang="en-GB" smtClean="0">
                                        <a:latin typeface="Cambria Math"/>
                                      </a:rPr>
                                      <m:t>,−</m:t>
                                    </m:r>
                                    <m:r>
                                      <a:rPr lang="en-GB" smtClean="0">
                                        <a:latin typeface="Cambria Math"/>
                                      </a:rPr>
                                      <m:t>𝟒</m:t>
                                    </m:r>
                                  </m:e>
                                </m:d>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r>
                                      <a:rPr lang="en-GB" smtClean="0">
                                        <a:latin typeface="Cambria Math"/>
                                      </a:rPr>
                                      <m:t>+1</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3,3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0,0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5,−4</m:t>
                                    </m:r>
                                  </m:e>
                                </m:d>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2</m:t>
                                    </m:r>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2,3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0.5, 0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3, −4</m:t>
                                    </m:r>
                                  </m:e>
                                </m:d>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3</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4,9</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6,−12</m:t>
                                    </m:r>
                                  </m:e>
                                </m:d>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r>
                                  <a:rPr lang="en-GB" smtClean="0">
                                    <a:latin typeface="Cambria Math"/>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1,−1</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6,−5</m:t>
                                    </m:r>
                                  </m:e>
                                </m:d>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smtClean="0">
                                            <a:latin typeface="Cambria Math"/>
                                          </a:rPr>
                                          <m:t>𝑥</m:t>
                                        </m:r>
                                      </m:num>
                                      <m:den>
                                        <m:r>
                                          <a:rPr lang="en-GB" smtClean="0">
                                            <a:latin typeface="Cambria Math"/>
                                          </a:rPr>
                                          <m:t>4</m:t>
                                        </m:r>
                                      </m:den>
                                    </m:f>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m:t>
                                    </m:r>
                                    <m:r>
                                      <a:rPr lang="en-GB" b="0" i="0" smtClean="0">
                                        <a:latin typeface="Cambria Math" panose="02040503050406030204" pitchFamily="18" charset="0"/>
                                      </a:rPr>
                                      <m:t>6</m:t>
                                    </m:r>
                                    <m:r>
                                      <a:rPr lang="en-GB" smtClean="0">
                                        <a:latin typeface="Cambria Math"/>
                                      </a:rPr>
                                      <m:t>,3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24,−4</m:t>
                                    </m:r>
                                  </m:e>
                                </m:d>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m:t>
                                    </m:r>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−6,−4</m:t>
                                    </m:r>
                                  </m:e>
                                </m:d>
                              </m:oMath>
                            </m:oMathPara>
                          </a14:m>
                          <a:endParaRPr lang="en-GB"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6,4</m:t>
                                    </m:r>
                                  </m:e>
                                </m:d>
                              </m:oMath>
                            </m:oMathPara>
                          </a14:m>
                          <a:endParaRPr lang="en-GB"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99370081"/>
                  </p:ext>
                </p:extLst>
              </p:nvPr>
            </p:nvGraphicFramePr>
            <p:xfrm>
              <a:off x="1446028" y="2270126"/>
              <a:ext cx="5266468" cy="3155315"/>
            </p:xfrm>
            <a:graphic>
              <a:graphicData uri="http://schemas.openxmlformats.org/drawingml/2006/table">
                <a:tbl>
                  <a:tblPr firstRow="1" bandRow="1">
                    <a:tableStyleId>{073A0DAA-6AF3-43AB-8588-CEC1D06C72B9}</a:tableStyleId>
                  </a:tblPr>
                  <a:tblGrid>
                    <a:gridCol w="1584251">
                      <a:extLst>
                        <a:ext uri="{9D8B030D-6E8A-4147-A177-3AD203B41FA5}">
                          <a16:colId xmlns:a16="http://schemas.microsoft.com/office/drawing/2014/main" val="20000"/>
                        </a:ext>
                      </a:extLst>
                    </a:gridCol>
                    <a:gridCol w="1212112">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26096">
                      <a:extLst>
                        <a:ext uri="{9D8B030D-6E8A-4147-A177-3AD203B41FA5}">
                          <a16:colId xmlns:a16="http://schemas.microsoft.com/office/drawing/2014/main" val="20003"/>
                        </a:ext>
                      </a:extLst>
                    </a:gridCol>
                  </a:tblGrid>
                  <a:tr h="370840">
                    <a:tc>
                      <a:txBody>
                        <a:bodyPr/>
                        <a:lstStyle/>
                        <a:p>
                          <a:endParaRPr lang="en-US"/>
                        </a:p>
                      </a:txBody>
                      <a:tcPr>
                        <a:blipFill>
                          <a:blip r:embed="rId2"/>
                          <a:stretch>
                            <a:fillRect l="-385" t="-1639" r="-234231" b="-762295"/>
                          </a:stretch>
                        </a:blipFill>
                      </a:tcPr>
                    </a:tc>
                    <a:tc>
                      <a:txBody>
                        <a:bodyPr/>
                        <a:lstStyle/>
                        <a:p>
                          <a:endParaRPr lang="en-US"/>
                        </a:p>
                      </a:txBody>
                      <a:tcPr>
                        <a:blipFill>
                          <a:blip r:embed="rId2"/>
                          <a:stretch>
                            <a:fillRect l="-131156" t="-1639" r="-206030" b="-762295"/>
                          </a:stretch>
                        </a:blipFill>
                      </a:tcPr>
                    </a:tc>
                    <a:tc>
                      <a:txBody>
                        <a:bodyPr/>
                        <a:lstStyle/>
                        <a:p>
                          <a:endParaRPr lang="en-US"/>
                        </a:p>
                      </a:txBody>
                      <a:tcPr>
                        <a:blipFill>
                          <a:blip r:embed="rId2"/>
                          <a:stretch>
                            <a:fillRect l="-224390" t="-1639" r="-100000" b="-762295"/>
                          </a:stretch>
                        </a:blipFill>
                      </a:tcPr>
                    </a:tc>
                    <a:tc>
                      <a:txBody>
                        <a:bodyPr/>
                        <a:lstStyle/>
                        <a:p>
                          <a:endParaRPr lang="en-US"/>
                        </a:p>
                      </a:txBody>
                      <a:tcPr>
                        <a:blipFill>
                          <a:blip r:embed="rId2"/>
                          <a:stretch>
                            <a:fillRect l="-330846" t="-1639" r="-1990" b="-762295"/>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385" t="-101639" r="-234231" b="-662295"/>
                          </a:stretch>
                        </a:blipFill>
                      </a:tcPr>
                    </a:tc>
                    <a:tc>
                      <a:txBody>
                        <a:bodyPr/>
                        <a:lstStyle/>
                        <a:p>
                          <a:endParaRPr lang="en-US"/>
                        </a:p>
                      </a:txBody>
                      <a:tcPr>
                        <a:blipFill>
                          <a:blip r:embed="rId2"/>
                          <a:stretch>
                            <a:fillRect l="-131156" t="-101639" r="-206030" b="-662295"/>
                          </a:stretch>
                        </a:blipFill>
                      </a:tcPr>
                    </a:tc>
                    <a:tc>
                      <a:txBody>
                        <a:bodyPr/>
                        <a:lstStyle/>
                        <a:p>
                          <a:endParaRPr lang="en-US"/>
                        </a:p>
                      </a:txBody>
                      <a:tcPr>
                        <a:blipFill>
                          <a:blip r:embed="rId2"/>
                          <a:stretch>
                            <a:fillRect l="-224390" t="-101639" r="-100000" b="-662295"/>
                          </a:stretch>
                        </a:blipFill>
                      </a:tcPr>
                    </a:tc>
                    <a:tc>
                      <a:txBody>
                        <a:bodyPr/>
                        <a:lstStyle/>
                        <a:p>
                          <a:endParaRPr lang="en-US"/>
                        </a:p>
                      </a:txBody>
                      <a:tcPr>
                        <a:blipFill>
                          <a:blip r:embed="rId2"/>
                          <a:stretch>
                            <a:fillRect l="-330846" t="-101639" r="-1990" b="-662295"/>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385" t="-201639" r="-234231" b="-562295"/>
                          </a:stretch>
                        </a:blipFill>
                      </a:tcPr>
                    </a:tc>
                    <a:tc>
                      <a:txBody>
                        <a:bodyPr/>
                        <a:lstStyle/>
                        <a:p>
                          <a:endParaRPr lang="en-US"/>
                        </a:p>
                      </a:txBody>
                      <a:tcPr>
                        <a:blipFill>
                          <a:blip r:embed="rId2"/>
                          <a:stretch>
                            <a:fillRect l="-131156" t="-201639" r="-206030" b="-562295"/>
                          </a:stretch>
                        </a:blipFill>
                      </a:tcPr>
                    </a:tc>
                    <a:tc>
                      <a:txBody>
                        <a:bodyPr/>
                        <a:lstStyle/>
                        <a:p>
                          <a:endParaRPr lang="en-US"/>
                        </a:p>
                      </a:txBody>
                      <a:tcPr>
                        <a:blipFill>
                          <a:blip r:embed="rId2"/>
                          <a:stretch>
                            <a:fillRect l="-224390" t="-201639" r="-100000" b="-562295"/>
                          </a:stretch>
                        </a:blipFill>
                      </a:tcPr>
                    </a:tc>
                    <a:tc>
                      <a:txBody>
                        <a:bodyPr/>
                        <a:lstStyle/>
                        <a:p>
                          <a:endParaRPr lang="en-US"/>
                        </a:p>
                      </a:txBody>
                      <a:tcPr>
                        <a:blipFill>
                          <a:blip r:embed="rId2"/>
                          <a:stretch>
                            <a:fillRect l="-330846" t="-201639" r="-1990" b="-562295"/>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385" t="-301639" r="-234231" b="-462295"/>
                          </a:stretch>
                        </a:blipFill>
                      </a:tcPr>
                    </a:tc>
                    <a:tc>
                      <a:txBody>
                        <a:bodyPr/>
                        <a:lstStyle/>
                        <a:p>
                          <a:endParaRPr lang="en-US"/>
                        </a:p>
                      </a:txBody>
                      <a:tcPr>
                        <a:blipFill>
                          <a:blip r:embed="rId2"/>
                          <a:stretch>
                            <a:fillRect l="-131156" t="-301639" r="-206030" b="-462295"/>
                          </a:stretch>
                        </a:blipFill>
                      </a:tcPr>
                    </a:tc>
                    <a:tc>
                      <a:txBody>
                        <a:bodyPr/>
                        <a:lstStyle/>
                        <a:p>
                          <a:endParaRPr lang="en-US"/>
                        </a:p>
                      </a:txBody>
                      <a:tcPr>
                        <a:blipFill>
                          <a:blip r:embed="rId2"/>
                          <a:stretch>
                            <a:fillRect l="-224390" t="-301639" r="-100000" b="-462295"/>
                          </a:stretch>
                        </a:blipFill>
                      </a:tcPr>
                    </a:tc>
                    <a:tc>
                      <a:txBody>
                        <a:bodyPr/>
                        <a:lstStyle/>
                        <a:p>
                          <a:endParaRPr lang="en-US"/>
                        </a:p>
                      </a:txBody>
                      <a:tcPr>
                        <a:blipFill>
                          <a:blip r:embed="rId2"/>
                          <a:stretch>
                            <a:fillRect l="-330846" t="-301639" r="-1990" b="-462295"/>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385" t="-401639" r="-234231" b="-362295"/>
                          </a:stretch>
                        </a:blipFill>
                      </a:tcPr>
                    </a:tc>
                    <a:tc>
                      <a:txBody>
                        <a:bodyPr/>
                        <a:lstStyle/>
                        <a:p>
                          <a:endParaRPr lang="en-US"/>
                        </a:p>
                      </a:txBody>
                      <a:tcPr>
                        <a:blipFill>
                          <a:blip r:embed="rId2"/>
                          <a:stretch>
                            <a:fillRect l="-131156" t="-401639" r="-206030" b="-362295"/>
                          </a:stretch>
                        </a:blipFill>
                      </a:tcPr>
                    </a:tc>
                    <a:tc>
                      <a:txBody>
                        <a:bodyPr/>
                        <a:lstStyle/>
                        <a:p>
                          <a:endParaRPr lang="en-US"/>
                        </a:p>
                      </a:txBody>
                      <a:tcPr>
                        <a:blipFill>
                          <a:blip r:embed="rId2"/>
                          <a:stretch>
                            <a:fillRect l="-224390" t="-401639" r="-100000" b="-362295"/>
                          </a:stretch>
                        </a:blipFill>
                      </a:tcPr>
                    </a:tc>
                    <a:tc>
                      <a:txBody>
                        <a:bodyPr/>
                        <a:lstStyle/>
                        <a:p>
                          <a:endParaRPr lang="en-US"/>
                        </a:p>
                      </a:txBody>
                      <a:tcPr>
                        <a:blipFill>
                          <a:blip r:embed="rId2"/>
                          <a:stretch>
                            <a:fillRect l="-330846" t="-401639" r="-1990" b="-362295"/>
                          </a:stretch>
                        </a:blipFill>
                      </a:tcPr>
                    </a:tc>
                    <a:extLst>
                      <a:ext uri="{0D108BD9-81ED-4DB2-BD59-A6C34878D82A}">
                        <a16:rowId xmlns:a16="http://schemas.microsoft.com/office/drawing/2014/main" val="10004"/>
                      </a:ext>
                    </a:extLst>
                  </a:tr>
                  <a:tr h="559435">
                    <a:tc>
                      <a:txBody>
                        <a:bodyPr/>
                        <a:lstStyle/>
                        <a:p>
                          <a:endParaRPr lang="en-US"/>
                        </a:p>
                      </a:txBody>
                      <a:tcPr>
                        <a:blipFill>
                          <a:blip r:embed="rId2"/>
                          <a:stretch>
                            <a:fillRect l="-385" t="-332609" r="-234231" b="-140217"/>
                          </a:stretch>
                        </a:blipFill>
                      </a:tcPr>
                    </a:tc>
                    <a:tc>
                      <a:txBody>
                        <a:bodyPr/>
                        <a:lstStyle/>
                        <a:p>
                          <a:endParaRPr lang="en-US"/>
                        </a:p>
                      </a:txBody>
                      <a:tcPr>
                        <a:blipFill>
                          <a:blip r:embed="rId2"/>
                          <a:stretch>
                            <a:fillRect l="-131156" t="-332609" r="-206030" b="-140217"/>
                          </a:stretch>
                        </a:blipFill>
                      </a:tcPr>
                    </a:tc>
                    <a:tc>
                      <a:txBody>
                        <a:bodyPr/>
                        <a:lstStyle/>
                        <a:p>
                          <a:endParaRPr lang="en-US"/>
                        </a:p>
                      </a:txBody>
                      <a:tcPr>
                        <a:blipFill>
                          <a:blip r:embed="rId2"/>
                          <a:stretch>
                            <a:fillRect l="-224390" t="-332609" r="-100000" b="-140217"/>
                          </a:stretch>
                        </a:blipFill>
                      </a:tcPr>
                    </a:tc>
                    <a:tc>
                      <a:txBody>
                        <a:bodyPr/>
                        <a:lstStyle/>
                        <a:p>
                          <a:endParaRPr lang="en-US"/>
                        </a:p>
                      </a:txBody>
                      <a:tcPr>
                        <a:blipFill>
                          <a:blip r:embed="rId2"/>
                          <a:stretch>
                            <a:fillRect l="-330846" t="-332609" r="-1990" b="-140217"/>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385" t="-652459" r="-234231" b="-111475"/>
                          </a:stretch>
                        </a:blipFill>
                      </a:tcPr>
                    </a:tc>
                    <a:tc>
                      <a:txBody>
                        <a:bodyPr/>
                        <a:lstStyle/>
                        <a:p>
                          <a:endParaRPr lang="en-US"/>
                        </a:p>
                      </a:txBody>
                      <a:tcPr>
                        <a:blipFill>
                          <a:blip r:embed="rId2"/>
                          <a:stretch>
                            <a:fillRect l="-131156" t="-652459" r="-206030" b="-111475"/>
                          </a:stretch>
                        </a:blipFill>
                      </a:tcPr>
                    </a:tc>
                    <a:tc>
                      <a:txBody>
                        <a:bodyPr/>
                        <a:lstStyle/>
                        <a:p>
                          <a:endParaRPr lang="en-US"/>
                        </a:p>
                      </a:txBody>
                      <a:tcPr>
                        <a:blipFill>
                          <a:blip r:embed="rId2"/>
                          <a:stretch>
                            <a:fillRect l="-224390" t="-652459" r="-100000" b="-111475"/>
                          </a:stretch>
                        </a:blipFill>
                      </a:tcPr>
                    </a:tc>
                    <a:tc>
                      <a:txBody>
                        <a:bodyPr/>
                        <a:lstStyle/>
                        <a:p>
                          <a:endParaRPr lang="en-US"/>
                        </a:p>
                      </a:txBody>
                      <a:tcPr>
                        <a:blipFill>
                          <a:blip r:embed="rId2"/>
                          <a:stretch>
                            <a:fillRect l="-330846" t="-652459" r="-1990" b="-111475"/>
                          </a:stretch>
                        </a:blipFill>
                      </a:tcPr>
                    </a:tc>
                    <a:extLst>
                      <a:ext uri="{0D108BD9-81ED-4DB2-BD59-A6C34878D82A}">
                        <a16:rowId xmlns:a16="http://schemas.microsoft.com/office/drawing/2014/main" val="10006"/>
                      </a:ext>
                    </a:extLst>
                  </a:tr>
                  <a:tr h="370840">
                    <a:tc>
                      <a:txBody>
                        <a:bodyPr/>
                        <a:lstStyle/>
                        <a:p>
                          <a:endParaRPr lang="en-US"/>
                        </a:p>
                      </a:txBody>
                      <a:tcPr>
                        <a:blipFill>
                          <a:blip r:embed="rId2"/>
                          <a:stretch>
                            <a:fillRect l="-385" t="-752459" r="-234231" b="-11475"/>
                          </a:stretch>
                        </a:blipFill>
                      </a:tcPr>
                    </a:tc>
                    <a:tc>
                      <a:txBody>
                        <a:bodyPr/>
                        <a:lstStyle/>
                        <a:p>
                          <a:endParaRPr lang="en-US"/>
                        </a:p>
                      </a:txBody>
                      <a:tcPr>
                        <a:blipFill>
                          <a:blip r:embed="rId2"/>
                          <a:stretch>
                            <a:fillRect l="-131156" t="-752459" r="-206030" b="-11475"/>
                          </a:stretch>
                        </a:blipFill>
                      </a:tcPr>
                    </a:tc>
                    <a:tc>
                      <a:txBody>
                        <a:bodyPr/>
                        <a:lstStyle/>
                        <a:p>
                          <a:endParaRPr lang="en-US"/>
                        </a:p>
                      </a:txBody>
                      <a:tcPr>
                        <a:blipFill>
                          <a:blip r:embed="rId2"/>
                          <a:stretch>
                            <a:fillRect l="-224390" t="-752459" r="-100000" b="-11475"/>
                          </a:stretch>
                        </a:blipFill>
                      </a:tcPr>
                    </a:tc>
                    <a:tc>
                      <a:txBody>
                        <a:bodyPr/>
                        <a:lstStyle/>
                        <a:p>
                          <a:endParaRPr lang="en-US"/>
                        </a:p>
                      </a:txBody>
                      <a:tcPr>
                        <a:blipFill>
                          <a:blip r:embed="rId2"/>
                          <a:stretch>
                            <a:fillRect l="-330846" t="-752459" r="-1990" b="-11475"/>
                          </a:stretch>
                        </a:blipFill>
                      </a:tcPr>
                    </a:tc>
                    <a:extLst>
                      <a:ext uri="{0D108BD9-81ED-4DB2-BD59-A6C34878D82A}">
                        <a16:rowId xmlns:a16="http://schemas.microsoft.com/office/drawing/2014/main" val="10007"/>
                      </a:ext>
                    </a:extLst>
                  </a:tr>
                </a:tbl>
              </a:graphicData>
            </a:graphic>
          </p:graphicFrame>
        </mc:Fallback>
      </mc:AlternateContent>
      <p:sp>
        <p:nvSpPr>
          <p:cNvPr id="7" name="Rectangle 6"/>
          <p:cNvSpPr/>
          <p:nvPr/>
        </p:nvSpPr>
        <p:spPr>
          <a:xfrm>
            <a:off x="3059831" y="2630166"/>
            <a:ext cx="1197843"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257674" y="2630166"/>
            <a:ext cx="122872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486399" y="2630166"/>
            <a:ext cx="120967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059831" y="3016102"/>
            <a:ext cx="1197843"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57674" y="3016102"/>
            <a:ext cx="122872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486399" y="3016102"/>
            <a:ext cx="120967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059831" y="3402038"/>
            <a:ext cx="1197843"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57674" y="3402038"/>
            <a:ext cx="122872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486399" y="3402038"/>
            <a:ext cx="120967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059831" y="3766282"/>
            <a:ext cx="1197843"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257674" y="3766282"/>
            <a:ext cx="122872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486399" y="3766282"/>
            <a:ext cx="120967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59829" y="4132820"/>
            <a:ext cx="1197843"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257674" y="4132821"/>
            <a:ext cx="1228725"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486399" y="4132821"/>
            <a:ext cx="1209675"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059830" y="4654402"/>
            <a:ext cx="1197843"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257673" y="4654402"/>
            <a:ext cx="1228725"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5486398" y="4654402"/>
            <a:ext cx="1209675"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059830" y="5083028"/>
            <a:ext cx="1197843"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257673" y="5083028"/>
            <a:ext cx="1228725"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486398" y="5083028"/>
            <a:ext cx="1209675"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47756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0" restart="whenNotActive" fill="hold" evtFilter="cancelBubble" nodeType="interactiveSeq">
                <p:stCondLst>
                  <p:cond evt="onClick" delay="0">
                    <p:tgtEl>
                      <p:spTgt spid="25"/>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5"/>
                                        </p:tgtEl>
                                      </p:cBhvr>
                                    </p:animEffect>
                                    <p:set>
                                      <p:cBhvr>
                                        <p:cTn id="11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8914" y="1031358"/>
            <a:ext cx="5113691" cy="5793132"/>
          </a:xfrm>
          <a:prstGeom prst="rect">
            <a:avLst/>
          </a:prstGeom>
          <a:effectLst>
            <a:outerShdw blurRad="63500" sx="102000" sy="102000" algn="ctr" rotWithShape="0">
              <a:prstClr val="black">
                <a:alpha val="40000"/>
              </a:prstClr>
            </a:outerShdw>
          </a:effectLst>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74981" y="70428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2012 Q10</a:t>
            </a:r>
          </a:p>
        </p:txBody>
      </p:sp>
      <p:pic>
        <p:nvPicPr>
          <p:cNvPr id="8" name="Picture 7"/>
          <p:cNvPicPr>
            <a:picLocks noChangeAspect="1"/>
          </p:cNvPicPr>
          <p:nvPr/>
        </p:nvPicPr>
        <p:blipFill>
          <a:blip r:embed="rId3"/>
          <a:stretch>
            <a:fillRect/>
          </a:stretch>
        </p:blipFill>
        <p:spPr>
          <a:xfrm>
            <a:off x="5724128" y="1741936"/>
            <a:ext cx="2971800" cy="4371975"/>
          </a:xfrm>
          <a:prstGeom prst="rect">
            <a:avLst/>
          </a:prstGeom>
        </p:spPr>
      </p:pic>
      <p:sp>
        <p:nvSpPr>
          <p:cNvPr id="9" name="Rectangle 8"/>
          <p:cNvSpPr/>
          <p:nvPr/>
        </p:nvSpPr>
        <p:spPr>
          <a:xfrm>
            <a:off x="6214065" y="1648047"/>
            <a:ext cx="2036800" cy="294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214064" y="2036101"/>
            <a:ext cx="2579061" cy="187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214063" y="3944453"/>
            <a:ext cx="2579061" cy="187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214062" y="5821132"/>
            <a:ext cx="2579061" cy="324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2869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80-81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062103"/>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Q1,2 &amp; 4</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Q5</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Q6</a:t>
            </a:r>
            <a:endParaRPr lang="en-US" sz="2400" dirty="0"/>
          </a:p>
          <a:p>
            <a:endParaRPr lang="en-US" sz="3200" dirty="0"/>
          </a:p>
        </p:txBody>
      </p:sp>
    </p:spTree>
    <p:extLst>
      <p:ext uri="{BB962C8B-B14F-4D97-AF65-F5344CB8AC3E}">
        <p14:creationId xmlns:p14="http://schemas.microsoft.com/office/powerpoint/2010/main" val="244552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6912768" cy="1569660"/>
              </a:xfrm>
              <a:prstGeom prst="rect">
                <a:avLst/>
              </a:prstGeom>
              <a:noFill/>
            </p:spPr>
            <p:txBody>
              <a:bodyPr wrap="square" rtlCol="0">
                <a:spAutoFit/>
              </a:bodyPr>
              <a:lstStyle/>
              <a:p>
                <a:r>
                  <a:rPr lang="en-GB" dirty="0"/>
                  <a:t>In Chapter 2 we briefly saw that a </a:t>
                </a:r>
                <a:r>
                  <a:rPr lang="en-GB" b="1" dirty="0"/>
                  <a:t>polynomial</a:t>
                </a:r>
                <a:r>
                  <a:rPr lang="en-GB" dirty="0"/>
                  <a:t> expression is of the form:</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𝑏𝑥</m:t>
                      </m:r>
                      <m:r>
                        <a:rPr lang="en-GB" sz="2400" b="0" i="1" smtClean="0">
                          <a:latin typeface="Cambria Math" panose="02040503050406030204" pitchFamily="18" charset="0"/>
                        </a:rPr>
                        <m:t>+</m:t>
                      </m:r>
                      <m:r>
                        <a:rPr lang="en-GB" sz="2400" b="0" i="1" smtClean="0">
                          <a:latin typeface="Cambria Math" panose="02040503050406030204" pitchFamily="18" charset="0"/>
                        </a:rPr>
                        <m:t>𝑐</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𝑑</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𝑒</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Para>
                </a14:m>
                <a:endParaRPr lang="en-GB" sz="2400" dirty="0"/>
              </a:p>
              <a:p>
                <a:r>
                  <a:rPr lang="en-GB" dirty="0"/>
                  <a:t>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𝑑</m:t>
                    </m:r>
                    <m:r>
                      <a:rPr lang="en-GB" b="0" i="1" smtClean="0">
                        <a:latin typeface="Cambria Math" panose="02040503050406030204" pitchFamily="18" charset="0"/>
                      </a:rPr>
                      <m:t>,</m:t>
                    </m:r>
                    <m:r>
                      <a:rPr lang="en-GB" b="0" i="1" smtClean="0">
                        <a:latin typeface="Cambria Math" panose="02040503050406030204" pitchFamily="18" charset="0"/>
                      </a:rPr>
                      <m:t>𝑒</m:t>
                    </m:r>
                    <m:r>
                      <a:rPr lang="en-GB" b="0" i="1" smtClean="0">
                        <a:latin typeface="Cambria Math" panose="02040503050406030204" pitchFamily="18" charset="0"/>
                      </a:rPr>
                      <m:t>,…</m:t>
                    </m:r>
                  </m:oMath>
                </a14:m>
                <a:r>
                  <a:rPr lang="en-GB" dirty="0"/>
                  <a:t> are constants (which could be 0).</a:t>
                </a:r>
              </a:p>
              <a:p>
                <a:endParaRPr lang="en-GB" dirty="0"/>
              </a:p>
              <a:p>
                <a:r>
                  <a:rPr lang="en-GB" dirty="0"/>
                  <a:t>The </a:t>
                </a:r>
                <a:r>
                  <a:rPr lang="en-GB" b="1" dirty="0"/>
                  <a:t>order</a:t>
                </a:r>
                <a:r>
                  <a:rPr lang="en-GB" dirty="0"/>
                  <a:t> of a polynomial is its highest power.</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6912768" cy="1569660"/>
              </a:xfrm>
              <a:prstGeom prst="rect">
                <a:avLst/>
              </a:prstGeom>
              <a:blipFill>
                <a:blip r:embed="rId2"/>
                <a:stretch>
                  <a:fillRect l="-794" t="-1938" b="-50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21244356"/>
                  </p:ext>
                </p:extLst>
              </p:nvPr>
            </p:nvGraphicFramePr>
            <p:xfrm>
              <a:off x="2555776" y="3140968"/>
              <a:ext cx="3696644" cy="2595880"/>
            </p:xfrm>
            <a:graphic>
              <a:graphicData uri="http://schemas.openxmlformats.org/drawingml/2006/table">
                <a:tbl>
                  <a:tblPr firstRow="1" bandRow="1">
                    <a:tableStyleId>{073A0DAA-6AF3-43AB-8588-CEC1D06C72B9}</a:tableStyleId>
                  </a:tblPr>
                  <a:tblGrid>
                    <a:gridCol w="1032348">
                      <a:extLst>
                        <a:ext uri="{9D8B030D-6E8A-4147-A177-3AD203B41FA5}">
                          <a16:colId xmlns:a16="http://schemas.microsoft.com/office/drawing/2014/main" val="1324943514"/>
                        </a:ext>
                      </a:extLst>
                    </a:gridCol>
                    <a:gridCol w="2664296">
                      <a:extLst>
                        <a:ext uri="{9D8B030D-6E8A-4147-A177-3AD203B41FA5}">
                          <a16:colId xmlns:a16="http://schemas.microsoft.com/office/drawing/2014/main" val="4096485173"/>
                        </a:ext>
                      </a:extLst>
                    </a:gridCol>
                  </a:tblGrid>
                  <a:tr h="370840">
                    <a:tc>
                      <a:txBody>
                        <a:bodyPr/>
                        <a:lstStyle/>
                        <a:p>
                          <a:r>
                            <a:rPr lang="en-GB" dirty="0"/>
                            <a:t>Order</a:t>
                          </a:r>
                        </a:p>
                      </a:txBody>
                      <a:tcPr/>
                    </a:tc>
                    <a:tc>
                      <a:txBody>
                        <a:bodyPr/>
                        <a:lstStyle/>
                        <a:p>
                          <a:r>
                            <a:rPr lang="en-GB" dirty="0"/>
                            <a:t>Name</a:t>
                          </a:r>
                        </a:p>
                      </a:txBody>
                      <a:tcPr/>
                    </a:tc>
                    <a:extLst>
                      <a:ext uri="{0D108BD9-81ED-4DB2-BD59-A6C34878D82A}">
                        <a16:rowId xmlns:a16="http://schemas.microsoft.com/office/drawing/2014/main" val="3183811607"/>
                      </a:ext>
                    </a:extLst>
                  </a:tr>
                  <a:tr h="370840">
                    <a:tc>
                      <a:txBody>
                        <a:bodyPr/>
                        <a:lstStyle/>
                        <a:p>
                          <a:r>
                            <a:rPr lang="en-GB" dirty="0"/>
                            <a:t>0</a:t>
                          </a:r>
                        </a:p>
                      </a:txBody>
                      <a:tcPr/>
                    </a:tc>
                    <a:tc>
                      <a:txBody>
                        <a:bodyPr/>
                        <a:lstStyle/>
                        <a:p>
                          <a:r>
                            <a:rPr lang="en-GB" dirty="0"/>
                            <a:t>Constant (e.g. “4”)</a:t>
                          </a:r>
                        </a:p>
                      </a:txBody>
                      <a:tcPr/>
                    </a:tc>
                    <a:extLst>
                      <a:ext uri="{0D108BD9-81ED-4DB2-BD59-A6C34878D82A}">
                        <a16:rowId xmlns:a16="http://schemas.microsoft.com/office/drawing/2014/main" val="3816454109"/>
                      </a:ext>
                    </a:extLst>
                  </a:tr>
                  <a:tr h="370840">
                    <a:tc>
                      <a:txBody>
                        <a:bodyPr/>
                        <a:lstStyle/>
                        <a:p>
                          <a:r>
                            <a:rPr lang="en-GB" dirty="0"/>
                            <a:t>1</a:t>
                          </a:r>
                        </a:p>
                      </a:txBody>
                      <a:tcPr/>
                    </a:tc>
                    <a:tc>
                      <a:txBody>
                        <a:bodyPr/>
                        <a:lstStyle/>
                        <a:p>
                          <a:r>
                            <a:rPr lang="en-GB" dirty="0"/>
                            <a:t>Linear (e.g.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txBody>
                      <a:tcPr/>
                    </a:tc>
                    <a:extLst>
                      <a:ext uri="{0D108BD9-81ED-4DB2-BD59-A6C34878D82A}">
                        <a16:rowId xmlns:a16="http://schemas.microsoft.com/office/drawing/2014/main" val="1034427958"/>
                      </a:ext>
                    </a:extLst>
                  </a:tr>
                  <a:tr h="370840">
                    <a:tc>
                      <a:txBody>
                        <a:bodyPr/>
                        <a:lstStyle/>
                        <a:p>
                          <a:r>
                            <a:rPr lang="en-GB" dirty="0"/>
                            <a:t>2</a:t>
                          </a:r>
                        </a:p>
                      </a:txBody>
                      <a:tcPr/>
                    </a:tc>
                    <a:tc>
                      <a:txBody>
                        <a:bodyPr/>
                        <a:lstStyle/>
                        <a:p>
                          <a:r>
                            <a:rPr lang="en-GB" dirty="0"/>
                            <a:t>Quadratic (e.g.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r>
                            <a:rPr lang="en-GB" dirty="0"/>
                            <a:t>”)</a:t>
                          </a:r>
                        </a:p>
                      </a:txBody>
                      <a:tcPr/>
                    </a:tc>
                    <a:extLst>
                      <a:ext uri="{0D108BD9-81ED-4DB2-BD59-A6C34878D82A}">
                        <a16:rowId xmlns:a16="http://schemas.microsoft.com/office/drawing/2014/main" val="4022585721"/>
                      </a:ext>
                    </a:extLst>
                  </a:tr>
                  <a:tr h="370840">
                    <a:tc>
                      <a:txBody>
                        <a:bodyPr/>
                        <a:lstStyle/>
                        <a:p>
                          <a:r>
                            <a:rPr lang="en-GB" dirty="0"/>
                            <a:t>3</a:t>
                          </a:r>
                        </a:p>
                      </a:txBody>
                      <a:tcPr/>
                    </a:tc>
                    <a:tc>
                      <a:txBody>
                        <a:bodyPr/>
                        <a:lstStyle/>
                        <a:p>
                          <a:r>
                            <a:rPr lang="en-GB" dirty="0"/>
                            <a:t>Cubic</a:t>
                          </a:r>
                        </a:p>
                      </a:txBody>
                      <a:tcPr/>
                    </a:tc>
                    <a:extLst>
                      <a:ext uri="{0D108BD9-81ED-4DB2-BD59-A6C34878D82A}">
                        <a16:rowId xmlns:a16="http://schemas.microsoft.com/office/drawing/2014/main" val="1578202632"/>
                      </a:ext>
                    </a:extLst>
                  </a:tr>
                  <a:tr h="370840">
                    <a:tc>
                      <a:txBody>
                        <a:bodyPr/>
                        <a:lstStyle/>
                        <a:p>
                          <a:r>
                            <a:rPr lang="en-GB" dirty="0"/>
                            <a:t>4</a:t>
                          </a:r>
                        </a:p>
                      </a:txBody>
                      <a:tcPr/>
                    </a:tc>
                    <a:tc>
                      <a:txBody>
                        <a:bodyPr/>
                        <a:lstStyle/>
                        <a:p>
                          <a:r>
                            <a:rPr lang="en-GB" dirty="0"/>
                            <a:t>Quartic</a:t>
                          </a:r>
                        </a:p>
                      </a:txBody>
                      <a:tcPr/>
                    </a:tc>
                    <a:extLst>
                      <a:ext uri="{0D108BD9-81ED-4DB2-BD59-A6C34878D82A}">
                        <a16:rowId xmlns:a16="http://schemas.microsoft.com/office/drawing/2014/main" val="1657921537"/>
                      </a:ext>
                    </a:extLst>
                  </a:tr>
                  <a:tr h="370840">
                    <a:tc>
                      <a:txBody>
                        <a:bodyPr/>
                        <a:lstStyle/>
                        <a:p>
                          <a:r>
                            <a:rPr lang="en-GB" dirty="0"/>
                            <a:t>5</a:t>
                          </a:r>
                        </a:p>
                      </a:txBody>
                      <a:tcPr/>
                    </a:tc>
                    <a:tc>
                      <a:txBody>
                        <a:bodyPr/>
                        <a:lstStyle/>
                        <a:p>
                          <a:r>
                            <a:rPr lang="en-GB" dirty="0" err="1"/>
                            <a:t>Quintic</a:t>
                          </a:r>
                          <a:endParaRPr lang="en-GB" dirty="0"/>
                        </a:p>
                      </a:txBody>
                      <a:tcPr/>
                    </a:tc>
                    <a:extLst>
                      <a:ext uri="{0D108BD9-81ED-4DB2-BD59-A6C34878D82A}">
                        <a16:rowId xmlns:a16="http://schemas.microsoft.com/office/drawing/2014/main" val="18800834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21244356"/>
                  </p:ext>
                </p:extLst>
              </p:nvPr>
            </p:nvGraphicFramePr>
            <p:xfrm>
              <a:off x="2555776" y="3140968"/>
              <a:ext cx="3696644" cy="2595880"/>
            </p:xfrm>
            <a:graphic>
              <a:graphicData uri="http://schemas.openxmlformats.org/drawingml/2006/table">
                <a:tbl>
                  <a:tblPr firstRow="1" bandRow="1">
                    <a:tableStyleId>{073A0DAA-6AF3-43AB-8588-CEC1D06C72B9}</a:tableStyleId>
                  </a:tblPr>
                  <a:tblGrid>
                    <a:gridCol w="1032348">
                      <a:extLst>
                        <a:ext uri="{9D8B030D-6E8A-4147-A177-3AD203B41FA5}">
                          <a16:colId xmlns:a16="http://schemas.microsoft.com/office/drawing/2014/main" val="1324943514"/>
                        </a:ext>
                      </a:extLst>
                    </a:gridCol>
                    <a:gridCol w="2664296">
                      <a:extLst>
                        <a:ext uri="{9D8B030D-6E8A-4147-A177-3AD203B41FA5}">
                          <a16:colId xmlns:a16="http://schemas.microsoft.com/office/drawing/2014/main" val="4096485173"/>
                        </a:ext>
                      </a:extLst>
                    </a:gridCol>
                  </a:tblGrid>
                  <a:tr h="370840">
                    <a:tc>
                      <a:txBody>
                        <a:bodyPr/>
                        <a:lstStyle/>
                        <a:p>
                          <a:r>
                            <a:rPr lang="en-GB" dirty="0"/>
                            <a:t>Order</a:t>
                          </a:r>
                        </a:p>
                      </a:txBody>
                      <a:tcPr/>
                    </a:tc>
                    <a:tc>
                      <a:txBody>
                        <a:bodyPr/>
                        <a:lstStyle/>
                        <a:p>
                          <a:r>
                            <a:rPr lang="en-GB" dirty="0"/>
                            <a:t>Name</a:t>
                          </a:r>
                        </a:p>
                      </a:txBody>
                      <a:tcPr/>
                    </a:tc>
                    <a:extLst>
                      <a:ext uri="{0D108BD9-81ED-4DB2-BD59-A6C34878D82A}">
                        <a16:rowId xmlns:a16="http://schemas.microsoft.com/office/drawing/2014/main" val="3183811607"/>
                      </a:ext>
                    </a:extLst>
                  </a:tr>
                  <a:tr h="370840">
                    <a:tc>
                      <a:txBody>
                        <a:bodyPr/>
                        <a:lstStyle/>
                        <a:p>
                          <a:r>
                            <a:rPr lang="en-GB" dirty="0"/>
                            <a:t>0</a:t>
                          </a:r>
                        </a:p>
                      </a:txBody>
                      <a:tcPr/>
                    </a:tc>
                    <a:tc>
                      <a:txBody>
                        <a:bodyPr/>
                        <a:lstStyle/>
                        <a:p>
                          <a:r>
                            <a:rPr lang="en-GB" dirty="0"/>
                            <a:t>Constant (e.g. “4”)</a:t>
                          </a:r>
                        </a:p>
                      </a:txBody>
                      <a:tcPr/>
                    </a:tc>
                    <a:extLst>
                      <a:ext uri="{0D108BD9-81ED-4DB2-BD59-A6C34878D82A}">
                        <a16:rowId xmlns:a16="http://schemas.microsoft.com/office/drawing/2014/main" val="3816454109"/>
                      </a:ext>
                    </a:extLst>
                  </a:tr>
                  <a:tr h="370840">
                    <a:tc>
                      <a:txBody>
                        <a:bodyPr/>
                        <a:lstStyle/>
                        <a:p>
                          <a:r>
                            <a:rPr lang="en-GB" dirty="0"/>
                            <a:t>1</a:t>
                          </a:r>
                        </a:p>
                      </a:txBody>
                      <a:tcPr/>
                    </a:tc>
                    <a:tc>
                      <a:txBody>
                        <a:bodyPr/>
                        <a:lstStyle/>
                        <a:p>
                          <a:endParaRPr lang="en-US"/>
                        </a:p>
                      </a:txBody>
                      <a:tcPr>
                        <a:blipFill>
                          <a:blip r:embed="rId3"/>
                          <a:stretch>
                            <a:fillRect l="-39130" t="-208197" r="-915" b="-422951"/>
                          </a:stretch>
                        </a:blipFill>
                      </a:tcPr>
                    </a:tc>
                    <a:extLst>
                      <a:ext uri="{0D108BD9-81ED-4DB2-BD59-A6C34878D82A}">
                        <a16:rowId xmlns:a16="http://schemas.microsoft.com/office/drawing/2014/main" val="1034427958"/>
                      </a:ext>
                    </a:extLst>
                  </a:tr>
                  <a:tr h="370840">
                    <a:tc>
                      <a:txBody>
                        <a:bodyPr/>
                        <a:lstStyle/>
                        <a:p>
                          <a:r>
                            <a:rPr lang="en-GB" dirty="0"/>
                            <a:t>2</a:t>
                          </a:r>
                        </a:p>
                      </a:txBody>
                      <a:tcPr/>
                    </a:tc>
                    <a:tc>
                      <a:txBody>
                        <a:bodyPr/>
                        <a:lstStyle/>
                        <a:p>
                          <a:endParaRPr lang="en-US"/>
                        </a:p>
                      </a:txBody>
                      <a:tcPr>
                        <a:blipFill>
                          <a:blip r:embed="rId3"/>
                          <a:stretch>
                            <a:fillRect l="-39130" t="-308197" r="-915" b="-322951"/>
                          </a:stretch>
                        </a:blipFill>
                      </a:tcPr>
                    </a:tc>
                    <a:extLst>
                      <a:ext uri="{0D108BD9-81ED-4DB2-BD59-A6C34878D82A}">
                        <a16:rowId xmlns:a16="http://schemas.microsoft.com/office/drawing/2014/main" val="4022585721"/>
                      </a:ext>
                    </a:extLst>
                  </a:tr>
                  <a:tr h="370840">
                    <a:tc>
                      <a:txBody>
                        <a:bodyPr/>
                        <a:lstStyle/>
                        <a:p>
                          <a:r>
                            <a:rPr lang="en-GB" dirty="0"/>
                            <a:t>3</a:t>
                          </a:r>
                        </a:p>
                      </a:txBody>
                      <a:tcPr/>
                    </a:tc>
                    <a:tc>
                      <a:txBody>
                        <a:bodyPr/>
                        <a:lstStyle/>
                        <a:p>
                          <a:r>
                            <a:rPr lang="en-GB" dirty="0"/>
                            <a:t>Cubic</a:t>
                          </a:r>
                        </a:p>
                      </a:txBody>
                      <a:tcPr/>
                    </a:tc>
                    <a:extLst>
                      <a:ext uri="{0D108BD9-81ED-4DB2-BD59-A6C34878D82A}">
                        <a16:rowId xmlns:a16="http://schemas.microsoft.com/office/drawing/2014/main" val="1578202632"/>
                      </a:ext>
                    </a:extLst>
                  </a:tr>
                  <a:tr h="370840">
                    <a:tc>
                      <a:txBody>
                        <a:bodyPr/>
                        <a:lstStyle/>
                        <a:p>
                          <a:r>
                            <a:rPr lang="en-GB" dirty="0"/>
                            <a:t>4</a:t>
                          </a:r>
                        </a:p>
                      </a:txBody>
                      <a:tcPr/>
                    </a:tc>
                    <a:tc>
                      <a:txBody>
                        <a:bodyPr/>
                        <a:lstStyle/>
                        <a:p>
                          <a:r>
                            <a:rPr lang="en-GB" dirty="0"/>
                            <a:t>Quartic</a:t>
                          </a:r>
                        </a:p>
                      </a:txBody>
                      <a:tcPr/>
                    </a:tc>
                    <a:extLst>
                      <a:ext uri="{0D108BD9-81ED-4DB2-BD59-A6C34878D82A}">
                        <a16:rowId xmlns:a16="http://schemas.microsoft.com/office/drawing/2014/main" val="1657921537"/>
                      </a:ext>
                    </a:extLst>
                  </a:tr>
                  <a:tr h="370840">
                    <a:tc>
                      <a:txBody>
                        <a:bodyPr/>
                        <a:lstStyle/>
                        <a:p>
                          <a:r>
                            <a:rPr lang="en-GB" dirty="0"/>
                            <a:t>5</a:t>
                          </a:r>
                        </a:p>
                      </a:txBody>
                      <a:tcPr/>
                    </a:tc>
                    <a:tc>
                      <a:txBody>
                        <a:bodyPr/>
                        <a:lstStyle/>
                        <a:p>
                          <a:r>
                            <a:rPr lang="en-GB" dirty="0" err="1"/>
                            <a:t>Quintic</a:t>
                          </a:r>
                          <a:endParaRPr lang="en-GB" dirty="0"/>
                        </a:p>
                      </a:txBody>
                      <a:tcPr/>
                    </a:tc>
                    <a:extLst>
                      <a:ext uri="{0D108BD9-81ED-4DB2-BD59-A6C34878D82A}">
                        <a16:rowId xmlns:a16="http://schemas.microsoft.com/office/drawing/2014/main" val="1880083474"/>
                      </a:ext>
                    </a:extLst>
                  </a:tr>
                </a:tbl>
              </a:graphicData>
            </a:graphic>
          </p:graphicFrame>
        </mc:Fallback>
      </mc:AlternateContent>
      <p:sp>
        <p:nvSpPr>
          <p:cNvPr id="8" name="Rectangle 7"/>
          <p:cNvSpPr/>
          <p:nvPr/>
        </p:nvSpPr>
        <p:spPr>
          <a:xfrm>
            <a:off x="3588190" y="3868915"/>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588190" y="4239718"/>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588190" y="4610521"/>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588189" y="4981324"/>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588188" y="5359086"/>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7092280" y="3780995"/>
            <a:ext cx="1728192" cy="523220"/>
          </a:xfrm>
          <a:prstGeom prst="rect">
            <a:avLst/>
          </a:prstGeom>
          <a:noFill/>
        </p:spPr>
        <p:txBody>
          <a:bodyPr wrap="square" rtlCol="0">
            <a:spAutoFit/>
          </a:bodyPr>
          <a:lstStyle/>
          <a:p>
            <a:r>
              <a:rPr lang="en-GB" sz="1400" dirty="0"/>
              <a:t>Chapter 2 explored the graphs for these.</a:t>
            </a:r>
          </a:p>
        </p:txBody>
      </p:sp>
      <p:cxnSp>
        <p:nvCxnSpPr>
          <p:cNvPr id="15" name="Straight Arrow Connector 14"/>
          <p:cNvCxnSpPr>
            <a:stCxn id="13" idx="1"/>
          </p:cNvCxnSpPr>
          <p:nvPr/>
        </p:nvCxnSpPr>
        <p:spPr>
          <a:xfrm flipH="1">
            <a:off x="6368902" y="4042605"/>
            <a:ext cx="723378" cy="380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075191" y="3006790"/>
            <a:ext cx="1728192" cy="523220"/>
          </a:xfrm>
          <a:prstGeom prst="rect">
            <a:avLst/>
          </a:prstGeom>
          <a:noFill/>
        </p:spPr>
        <p:txBody>
          <a:bodyPr wrap="square" rtlCol="0">
            <a:spAutoFit/>
          </a:bodyPr>
          <a:lstStyle/>
          <a:p>
            <a:r>
              <a:rPr lang="en-GB" sz="1400" dirty="0"/>
              <a:t>These are covered in Chapter 5.</a:t>
            </a:r>
          </a:p>
        </p:txBody>
      </p:sp>
      <p:cxnSp>
        <p:nvCxnSpPr>
          <p:cNvPr id="17" name="Straight Arrow Connector 16"/>
          <p:cNvCxnSpPr/>
          <p:nvPr/>
        </p:nvCxnSpPr>
        <p:spPr>
          <a:xfrm flipH="1">
            <a:off x="6347161" y="3327991"/>
            <a:ext cx="712858" cy="698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315564" y="4830205"/>
            <a:ext cx="1296144" cy="523220"/>
          </a:xfrm>
          <a:prstGeom prst="rect">
            <a:avLst/>
          </a:prstGeom>
          <a:noFill/>
        </p:spPr>
        <p:txBody>
          <a:bodyPr wrap="square" rtlCol="0">
            <a:spAutoFit/>
          </a:bodyPr>
          <a:lstStyle/>
          <a:p>
            <a:r>
              <a:rPr lang="en-GB" sz="1400" dirty="0"/>
              <a:t>We will cover these now.</a:t>
            </a:r>
          </a:p>
        </p:txBody>
      </p:sp>
      <p:cxnSp>
        <p:nvCxnSpPr>
          <p:cNvPr id="20" name="Straight Arrow Connector 19"/>
          <p:cNvCxnSpPr/>
          <p:nvPr/>
        </p:nvCxnSpPr>
        <p:spPr>
          <a:xfrm flipH="1" flipV="1">
            <a:off x="6390167" y="4795284"/>
            <a:ext cx="864598" cy="296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6400800" y="5103628"/>
            <a:ext cx="829340" cy="1275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6678989" y="5634196"/>
            <a:ext cx="2316154" cy="954107"/>
          </a:xfrm>
          <a:prstGeom prst="rect">
            <a:avLst/>
          </a:prstGeom>
          <a:noFill/>
        </p:spPr>
        <p:txBody>
          <a:bodyPr wrap="square" rtlCol="0">
            <a:spAutoFit/>
          </a:bodyPr>
          <a:lstStyle/>
          <a:p>
            <a:r>
              <a:rPr lang="en-GB" sz="1400" dirty="0"/>
              <a:t>While these are technically beyond the A Level syllabus, we will look at how to sketch polynomials in general.</a:t>
            </a:r>
          </a:p>
        </p:txBody>
      </p:sp>
      <p:cxnSp>
        <p:nvCxnSpPr>
          <p:cNvPr id="26" name="Straight Arrow Connector 25"/>
          <p:cNvCxnSpPr/>
          <p:nvPr/>
        </p:nvCxnSpPr>
        <p:spPr>
          <a:xfrm flipH="1" flipV="1">
            <a:off x="6368902" y="5592726"/>
            <a:ext cx="298188" cy="48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9801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Shape 4"/>
          <p:cNvSpPr/>
          <p:nvPr/>
        </p:nvSpPr>
        <p:spPr>
          <a:xfrm>
            <a:off x="755501" y="1855457"/>
            <a:ext cx="1733107" cy="1201542"/>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p:cNvSpPr/>
          <p:nvPr/>
        </p:nvSpPr>
        <p:spPr>
          <a:xfrm rot="10800000">
            <a:off x="2339752" y="1844824"/>
            <a:ext cx="1733107" cy="1201542"/>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p:cNvSpPr/>
          <p:nvPr/>
        </p:nvSpPr>
        <p:spPr>
          <a:xfrm>
            <a:off x="532218" y="3514199"/>
            <a:ext cx="1839432" cy="1350335"/>
          </a:xfrm>
          <a:custGeom>
            <a:avLst/>
            <a:gdLst>
              <a:gd name="connsiteX0" fmla="*/ 0 w 1839432"/>
              <a:gd name="connsiteY0" fmla="*/ 1350335 h 1350335"/>
              <a:gd name="connsiteX1" fmla="*/ 733646 w 1839432"/>
              <a:gd name="connsiteY1" fmla="*/ 318977 h 1350335"/>
              <a:gd name="connsiteX2" fmla="*/ 1265274 w 1839432"/>
              <a:gd name="connsiteY2" fmla="*/ 829339 h 1350335"/>
              <a:gd name="connsiteX3" fmla="*/ 1839432 w 1839432"/>
              <a:gd name="connsiteY3" fmla="*/ 0 h 1350335"/>
            </a:gdLst>
            <a:ahLst/>
            <a:cxnLst>
              <a:cxn ang="0">
                <a:pos x="connsiteX0" y="connsiteY0"/>
              </a:cxn>
              <a:cxn ang="0">
                <a:pos x="connsiteX1" y="connsiteY1"/>
              </a:cxn>
              <a:cxn ang="0">
                <a:pos x="connsiteX2" y="connsiteY2"/>
              </a:cxn>
              <a:cxn ang="0">
                <a:pos x="connsiteX3" y="connsiteY3"/>
              </a:cxn>
            </a:cxnLst>
            <a:rect l="l" t="t" r="r" b="b"/>
            <a:pathLst>
              <a:path w="1839432" h="1350335">
                <a:moveTo>
                  <a:pt x="0" y="1350335"/>
                </a:moveTo>
                <a:cubicBezTo>
                  <a:pt x="261383" y="878072"/>
                  <a:pt x="522767" y="405810"/>
                  <a:pt x="733646" y="318977"/>
                </a:cubicBezTo>
                <a:cubicBezTo>
                  <a:pt x="944525" y="232144"/>
                  <a:pt x="1080976" y="882502"/>
                  <a:pt x="1265274" y="829339"/>
                </a:cubicBezTo>
                <a:cubicBezTo>
                  <a:pt x="1449572" y="776176"/>
                  <a:pt x="1644502" y="388088"/>
                  <a:pt x="18394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p:cNvSpPr/>
          <p:nvPr/>
        </p:nvSpPr>
        <p:spPr>
          <a:xfrm>
            <a:off x="2679994" y="3492934"/>
            <a:ext cx="1392865" cy="1286540"/>
          </a:xfrm>
          <a:custGeom>
            <a:avLst/>
            <a:gdLst>
              <a:gd name="connsiteX0" fmla="*/ 0 w 1392865"/>
              <a:gd name="connsiteY0" fmla="*/ 0 h 1286540"/>
              <a:gd name="connsiteX1" fmla="*/ 467833 w 1392865"/>
              <a:gd name="connsiteY1" fmla="*/ 808074 h 1286540"/>
              <a:gd name="connsiteX2" fmla="*/ 1031358 w 1392865"/>
              <a:gd name="connsiteY2" fmla="*/ 956930 h 1286540"/>
              <a:gd name="connsiteX3" fmla="*/ 1392865 w 1392865"/>
              <a:gd name="connsiteY3" fmla="*/ 1286540 h 1286540"/>
              <a:gd name="connsiteX0" fmla="*/ 0 w 1392865"/>
              <a:gd name="connsiteY0" fmla="*/ 0 h 1286540"/>
              <a:gd name="connsiteX1" fmla="*/ 425302 w 1392865"/>
              <a:gd name="connsiteY1" fmla="*/ 744279 h 1286540"/>
              <a:gd name="connsiteX2" fmla="*/ 1031358 w 1392865"/>
              <a:gd name="connsiteY2" fmla="*/ 956930 h 1286540"/>
              <a:gd name="connsiteX3" fmla="*/ 1392865 w 1392865"/>
              <a:gd name="connsiteY3" fmla="*/ 1286540 h 1286540"/>
            </a:gdLst>
            <a:ahLst/>
            <a:cxnLst>
              <a:cxn ang="0">
                <a:pos x="connsiteX0" y="connsiteY0"/>
              </a:cxn>
              <a:cxn ang="0">
                <a:pos x="connsiteX1" y="connsiteY1"/>
              </a:cxn>
              <a:cxn ang="0">
                <a:pos x="connsiteX2" y="connsiteY2"/>
              </a:cxn>
              <a:cxn ang="0">
                <a:pos x="connsiteX3" y="connsiteY3"/>
              </a:cxn>
            </a:cxnLst>
            <a:rect l="l" t="t" r="r" b="b"/>
            <a:pathLst>
              <a:path w="1392865" h="1286540">
                <a:moveTo>
                  <a:pt x="0" y="0"/>
                </a:moveTo>
                <a:cubicBezTo>
                  <a:pt x="147970" y="324293"/>
                  <a:pt x="253409" y="584791"/>
                  <a:pt x="425302" y="744279"/>
                </a:cubicBezTo>
                <a:cubicBezTo>
                  <a:pt x="597195" y="903767"/>
                  <a:pt x="870097" y="866553"/>
                  <a:pt x="1031358" y="956930"/>
                </a:cubicBezTo>
                <a:cubicBezTo>
                  <a:pt x="1192619" y="1047307"/>
                  <a:pt x="1289197" y="1161607"/>
                  <a:pt x="1392865" y="1286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p:nvSpPr>
        <p:spPr>
          <a:xfrm>
            <a:off x="968152" y="5226041"/>
            <a:ext cx="1765005" cy="1296265"/>
          </a:xfrm>
          <a:custGeom>
            <a:avLst/>
            <a:gdLst>
              <a:gd name="connsiteX0" fmla="*/ 0 w 1765005"/>
              <a:gd name="connsiteY0" fmla="*/ 0 h 1296265"/>
              <a:gd name="connsiteX1" fmla="*/ 595424 w 1765005"/>
              <a:gd name="connsiteY1" fmla="*/ 1031358 h 1296265"/>
              <a:gd name="connsiteX2" fmla="*/ 988828 w 1765005"/>
              <a:gd name="connsiteY2" fmla="*/ 744279 h 1296265"/>
              <a:gd name="connsiteX3" fmla="*/ 1339703 w 1765005"/>
              <a:gd name="connsiteY3" fmla="*/ 1286539 h 1296265"/>
              <a:gd name="connsiteX4" fmla="*/ 1765005 w 1765005"/>
              <a:gd name="connsiteY4" fmla="*/ 191386 h 129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005" h="1296265">
                <a:moveTo>
                  <a:pt x="0" y="0"/>
                </a:moveTo>
                <a:cubicBezTo>
                  <a:pt x="215309" y="453656"/>
                  <a:pt x="430619" y="907312"/>
                  <a:pt x="595424" y="1031358"/>
                </a:cubicBezTo>
                <a:cubicBezTo>
                  <a:pt x="760229" y="1155404"/>
                  <a:pt x="864782" y="701749"/>
                  <a:pt x="988828" y="744279"/>
                </a:cubicBezTo>
                <a:cubicBezTo>
                  <a:pt x="1112874" y="786809"/>
                  <a:pt x="1210340" y="1378688"/>
                  <a:pt x="1339703" y="1286539"/>
                </a:cubicBezTo>
                <a:cubicBezTo>
                  <a:pt x="1469066" y="1194390"/>
                  <a:pt x="1617035" y="692888"/>
                  <a:pt x="1765005" y="1913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71428" y="728919"/>
            <a:ext cx="3912689" cy="1477328"/>
          </a:xfrm>
          <a:prstGeom prst="rect">
            <a:avLst/>
          </a:prstGeom>
          <a:noFill/>
        </p:spPr>
        <p:txBody>
          <a:bodyPr wrap="square" rtlCol="0">
            <a:spAutoFit/>
          </a:bodyPr>
          <a:lstStyle/>
          <a:p>
            <a:r>
              <a:rPr lang="en-GB" dirty="0"/>
              <a:t>What property connects the order of the polynomial and the shape?</a:t>
            </a:r>
            <a:endParaRPr lang="en-GB" b="1" dirty="0"/>
          </a:p>
          <a:p>
            <a:r>
              <a:rPr lang="en-GB" b="1" dirty="0"/>
              <a:t>The number of ‘turns’ is one less than the order, e.g. a cubic has 2 ‘turns’, a quartic 3 ‘turns’.</a:t>
            </a:r>
          </a:p>
        </p:txBody>
      </p:sp>
      <p:sp>
        <p:nvSpPr>
          <p:cNvPr id="11" name="TextBox 10"/>
          <p:cNvSpPr txBox="1"/>
          <p:nvPr/>
        </p:nvSpPr>
        <p:spPr>
          <a:xfrm>
            <a:off x="107504" y="1196752"/>
            <a:ext cx="860648" cy="369332"/>
          </a:xfrm>
          <a:prstGeom prst="rect">
            <a:avLst/>
          </a:prstGeom>
          <a:noFill/>
        </p:spPr>
        <p:txBody>
          <a:bodyPr wrap="square" rtlCol="0">
            <a:spAutoFit/>
          </a:bodyPr>
          <a:lstStyle/>
          <a:p>
            <a:r>
              <a:rPr lang="en-GB" dirty="0"/>
              <a:t>Order:</a:t>
            </a:r>
          </a:p>
        </p:txBody>
      </p:sp>
      <p:sp>
        <p:nvSpPr>
          <p:cNvPr id="12" name="TextBox 11"/>
          <p:cNvSpPr txBox="1"/>
          <p:nvPr/>
        </p:nvSpPr>
        <p:spPr>
          <a:xfrm>
            <a:off x="588" y="2000482"/>
            <a:ext cx="860648" cy="646331"/>
          </a:xfrm>
          <a:prstGeom prst="rect">
            <a:avLst/>
          </a:prstGeom>
          <a:noFill/>
        </p:spPr>
        <p:txBody>
          <a:bodyPr wrap="square" rtlCol="0">
            <a:spAutoFit/>
          </a:bodyPr>
          <a:lstStyle/>
          <a:p>
            <a:pPr algn="ctr"/>
            <a:r>
              <a:rPr lang="en-GB" sz="3600" dirty="0"/>
              <a:t>2</a:t>
            </a:r>
            <a:endParaRPr lang="en-GB" dirty="0"/>
          </a:p>
        </p:txBody>
      </p:sp>
      <p:sp>
        <p:nvSpPr>
          <p:cNvPr id="13" name="TextBox 12"/>
          <p:cNvSpPr txBox="1"/>
          <p:nvPr/>
        </p:nvSpPr>
        <p:spPr>
          <a:xfrm>
            <a:off x="-51396" y="3812023"/>
            <a:ext cx="860648" cy="646331"/>
          </a:xfrm>
          <a:prstGeom prst="rect">
            <a:avLst/>
          </a:prstGeom>
          <a:noFill/>
        </p:spPr>
        <p:txBody>
          <a:bodyPr wrap="square" rtlCol="0">
            <a:spAutoFit/>
          </a:bodyPr>
          <a:lstStyle/>
          <a:p>
            <a:pPr algn="ctr"/>
            <a:r>
              <a:rPr lang="en-GB" sz="3600" dirty="0"/>
              <a:t>3</a:t>
            </a:r>
            <a:endParaRPr lang="en-GB" dirty="0"/>
          </a:p>
        </p:txBody>
      </p:sp>
      <p:sp>
        <p:nvSpPr>
          <p:cNvPr id="14" name="TextBox 13"/>
          <p:cNvSpPr txBox="1"/>
          <p:nvPr/>
        </p:nvSpPr>
        <p:spPr>
          <a:xfrm>
            <a:off x="-51396" y="5536543"/>
            <a:ext cx="860648" cy="646331"/>
          </a:xfrm>
          <a:prstGeom prst="rect">
            <a:avLst/>
          </a:prstGeom>
          <a:noFill/>
        </p:spPr>
        <p:txBody>
          <a:bodyPr wrap="square" rtlCol="0">
            <a:spAutoFit/>
          </a:bodyPr>
          <a:lstStyle/>
          <a:p>
            <a:pPr algn="ctr"/>
            <a:r>
              <a:rPr lang="en-GB" sz="3600" dirty="0"/>
              <a:t>4</a:t>
            </a:r>
            <a:endParaRPr lang="en-GB" dirty="0"/>
          </a:p>
        </p:txBody>
      </p:sp>
      <mc:AlternateContent xmlns:mc="http://schemas.openxmlformats.org/markup-compatibility/2006" xmlns:a14="http://schemas.microsoft.com/office/drawing/2010/main">
        <mc:Choice Requires="a14">
          <p:sp>
            <p:nvSpPr>
              <p:cNvPr id="15" name="TextBox 14"/>
              <p:cNvSpPr txBox="1"/>
              <p:nvPr/>
            </p:nvSpPr>
            <p:spPr>
              <a:xfrm>
                <a:off x="4571428" y="2788095"/>
                <a:ext cx="4105028" cy="3705758"/>
              </a:xfrm>
              <a:prstGeom prst="rect">
                <a:avLst/>
              </a:prstGeom>
              <a:noFill/>
            </p:spPr>
            <p:txBody>
              <a:bodyPr wrap="square" rtlCol="0">
                <a:spAutoFit/>
              </a:bodyPr>
              <a:lstStyle/>
              <a:p>
                <a:r>
                  <a:rPr lang="en-GB" dirty="0"/>
                  <a:t>In Chapter 2 how did we tell what way up a quadratic is, and why does this work?</a:t>
                </a:r>
              </a:p>
              <a:p>
                <a:endParaRPr lang="en-GB" b="1" dirty="0"/>
              </a:p>
              <a:p>
                <a:r>
                  <a:rPr lang="en-GB" b="1" dirty="0"/>
                  <a:t>For a quadratic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𝒃𝒙</m:t>
                    </m:r>
                    <m:r>
                      <a:rPr lang="en-GB" b="1" i="1" smtClean="0">
                        <a:latin typeface="Cambria Math" panose="02040503050406030204" pitchFamily="18" charset="0"/>
                      </a:rPr>
                      <m:t>+</m:t>
                    </m:r>
                    <m:r>
                      <a:rPr lang="en-GB" b="1" i="1" smtClean="0">
                        <a:latin typeface="Cambria Math" panose="02040503050406030204" pitchFamily="18" charset="0"/>
                      </a:rPr>
                      <m:t>𝒄</m:t>
                    </m:r>
                  </m:oMath>
                </a14:m>
                <a:r>
                  <a:rPr lang="en-GB" b="1" dirty="0"/>
                  <a:t>, </a:t>
                </a:r>
                <a:r>
                  <a:rPr lang="en-GB" b="1" dirty="0" err="1"/>
                  <a:t>i.f</a:t>
                </a:r>
                <a:r>
                  <a:rPr lang="en-GB" b="1" dirty="0"/>
                  <a:t>. </a:t>
                </a:r>
                <a14:m>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&gt;</m:t>
                    </m:r>
                    <m:r>
                      <a:rPr lang="en-GB" b="1" i="1" smtClean="0">
                        <a:latin typeface="Cambria Math" panose="02040503050406030204" pitchFamily="18" charset="0"/>
                      </a:rPr>
                      <m:t>𝟎</m:t>
                    </m:r>
                  </m:oMath>
                </a14:m>
                <a:r>
                  <a:rPr lang="en-GB" b="1" dirty="0"/>
                  <a:t>, we had a ‘valley’ shape. This is because if </a:t>
                </a:r>
                <a14:m>
                  <m:oMath xmlns:m="http://schemas.openxmlformats.org/officeDocument/2006/math">
                    <m:r>
                      <a:rPr lang="en-GB" b="1" i="1" smtClean="0">
                        <a:latin typeface="Cambria Math" panose="02040503050406030204" pitchFamily="18" charset="0"/>
                      </a:rPr>
                      <m:t>𝒙</m:t>
                    </m:r>
                  </m:oMath>
                </a14:m>
                <a:r>
                  <a:rPr lang="en-GB" b="1" dirty="0"/>
                  <a:t> was a large positive value, </a:t>
                </a:r>
                <a14:m>
                  <m:oMath xmlns:m="http://schemas.openxmlformats.org/officeDocument/2006/math">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oMath>
                </a14:m>
                <a:r>
                  <a:rPr lang="en-GB" b="1" dirty="0"/>
                  <a:t> would be large and positive, thus the graph’s </a:t>
                </a:r>
                <a14:m>
                  <m:oMath xmlns:m="http://schemas.openxmlformats.org/officeDocument/2006/math">
                    <m:r>
                      <a:rPr lang="en-GB" b="1" i="1" smtClean="0">
                        <a:latin typeface="Cambria Math" panose="02040503050406030204" pitchFamily="18" charset="0"/>
                      </a:rPr>
                      <m:t>𝒚</m:t>
                    </m:r>
                  </m:oMath>
                </a14:m>
                <a:r>
                  <a:rPr lang="en-GB" b="1" dirty="0"/>
                  <a:t> value tends towards infinity.</a:t>
                </a:r>
              </a:p>
              <a:p>
                <a:endParaRPr lang="en-GB" b="1" dirty="0"/>
              </a:p>
              <a:p>
                <a:r>
                  <a:rPr lang="en-GB" b="1" dirty="0"/>
                  <a:t>We would write:</a:t>
                </a:r>
              </a:p>
              <a:p>
                <a:r>
                  <a:rPr lang="en-GB" b="1" dirty="0"/>
                  <a:t>“As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oMath>
                </a14:m>
                <a:r>
                  <a:rPr lang="en-GB" b="1" dirty="0"/>
                  <a:t>” where “</a:t>
                </a:r>
                <a14:m>
                  <m:oMath xmlns:m="http://schemas.openxmlformats.org/officeDocument/2006/math">
                    <m:r>
                      <a:rPr lang="en-GB" b="1" i="1" smtClean="0">
                        <a:latin typeface="Cambria Math" panose="02040503050406030204" pitchFamily="18" charset="0"/>
                      </a:rPr>
                      <m:t>→</m:t>
                    </m:r>
                  </m:oMath>
                </a14:m>
                <a:r>
                  <a:rPr lang="en-GB" b="1" dirty="0"/>
                  <a:t>” means “tends towards”.</a:t>
                </a:r>
              </a:p>
            </p:txBody>
          </p:sp>
        </mc:Choice>
        <mc:Fallback xmlns="">
          <p:sp>
            <p:nvSpPr>
              <p:cNvPr id="15" name="TextBox 14"/>
              <p:cNvSpPr txBox="1">
                <a:spLocks noRot="1" noChangeAspect="1" noMove="1" noResize="1" noEditPoints="1" noAdjustHandles="1" noChangeArrowheads="1" noChangeShapeType="1" noTextEdit="1"/>
              </p:cNvSpPr>
              <p:nvPr/>
            </p:nvSpPr>
            <p:spPr>
              <a:xfrm>
                <a:off x="4571428" y="2788095"/>
                <a:ext cx="4105028" cy="3705758"/>
              </a:xfrm>
              <a:prstGeom prst="rect">
                <a:avLst/>
              </a:prstGeom>
              <a:blipFill>
                <a:blip r:embed="rId2"/>
                <a:stretch>
                  <a:fillRect l="-1337" t="-822" r="-743" b="-1645"/>
                </a:stretch>
              </a:blipFill>
            </p:spPr>
            <p:txBody>
              <a:bodyPr/>
              <a:lstStyle/>
              <a:p>
                <a:r>
                  <a:rPr lang="en-GB">
                    <a:noFill/>
                  </a:rPr>
                  <a:t> </a:t>
                </a:r>
              </a:p>
            </p:txBody>
          </p:sp>
        </mc:Fallback>
      </mc:AlternateContent>
      <p:sp>
        <p:nvSpPr>
          <p:cNvPr id="17" name="Rectangle 16"/>
          <p:cNvSpPr/>
          <p:nvPr/>
        </p:nvSpPr>
        <p:spPr>
          <a:xfrm>
            <a:off x="4630181" y="3608412"/>
            <a:ext cx="3886498" cy="2951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8" name="TextBox 17"/>
              <p:cNvSpPr txBox="1"/>
              <p:nvPr/>
            </p:nvSpPr>
            <p:spPr>
              <a:xfrm>
                <a:off x="6275040" y="1892195"/>
                <a:ext cx="2750176" cy="769441"/>
              </a:xfrm>
              <a:prstGeom prst="rect">
                <a:avLst/>
              </a:prstGeom>
              <a:noFill/>
            </p:spPr>
            <p:txBody>
              <a:bodyPr wrap="square" rtlCol="0">
                <a:spAutoFit/>
              </a:bodyPr>
              <a:lstStyle/>
              <a:p>
                <a:r>
                  <a:rPr lang="en-GB" sz="1100" b="1" dirty="0"/>
                  <a:t>Bro Note:</a:t>
                </a:r>
                <a:r>
                  <a:rPr lang="en-GB" sz="1100" dirty="0"/>
                  <a:t> …Actually this is not strictly true, e.g. consider </a:t>
                </a:r>
                <a14:m>
                  <m:oMath xmlns:m="http://schemas.openxmlformats.org/officeDocument/2006/math">
                    <m:r>
                      <a:rPr lang="en-GB" sz="1100" b="0" i="1" smtClean="0">
                        <a:latin typeface="Cambria Math" panose="02040503050406030204" pitchFamily="18" charset="0"/>
                      </a:rPr>
                      <m:t>𝑦</m:t>
                    </m:r>
                    <m:r>
                      <a:rPr lang="en-GB" sz="1100" b="0" i="1" smtClean="0">
                        <a:latin typeface="Cambria Math" panose="02040503050406030204" pitchFamily="18" charset="0"/>
                      </a:rPr>
                      <m:t>=</m:t>
                    </m:r>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𝑥</m:t>
                        </m:r>
                      </m:e>
                      <m:sup>
                        <m:r>
                          <a:rPr lang="en-GB" sz="1100" b="0" i="1" smtClean="0">
                            <a:latin typeface="Cambria Math" panose="02040503050406030204" pitchFamily="18" charset="0"/>
                          </a:rPr>
                          <m:t>4</m:t>
                        </m:r>
                      </m:sup>
                    </m:sSup>
                  </m:oMath>
                </a14:m>
                <a:r>
                  <a:rPr lang="en-GB" sz="1100" dirty="0"/>
                  <a:t>, which has a U shape. But this is because multiple turns are being squashed into a single point.</a:t>
                </a:r>
              </a:p>
            </p:txBody>
          </p:sp>
        </mc:Choice>
        <mc:Fallback xmlns="">
          <p:sp>
            <p:nvSpPr>
              <p:cNvPr id="18" name="TextBox 17"/>
              <p:cNvSpPr txBox="1">
                <a:spLocks noRot="1" noChangeAspect="1" noMove="1" noResize="1" noEditPoints="1" noAdjustHandles="1" noChangeArrowheads="1" noChangeShapeType="1" noTextEdit="1"/>
              </p:cNvSpPr>
              <p:nvPr/>
            </p:nvSpPr>
            <p:spPr>
              <a:xfrm>
                <a:off x="6275040" y="1892195"/>
                <a:ext cx="2750176" cy="769441"/>
              </a:xfrm>
              <a:prstGeom prst="rect">
                <a:avLst/>
              </a:prstGeom>
              <a:blipFill>
                <a:blip r:embed="rId3"/>
                <a:stretch>
                  <a:fillRect t="-787" b="-3937"/>
                </a:stretch>
              </a:blipFill>
            </p:spPr>
            <p:txBody>
              <a:bodyPr/>
              <a:lstStyle/>
              <a:p>
                <a:r>
                  <a:rPr lang="en-GB">
                    <a:noFill/>
                  </a:rPr>
                  <a:t> </a:t>
                </a:r>
              </a:p>
            </p:txBody>
          </p:sp>
        </mc:Fallback>
      </mc:AlternateContent>
      <p:sp>
        <p:nvSpPr>
          <p:cNvPr id="16" name="Rectangle 15"/>
          <p:cNvSpPr/>
          <p:nvPr/>
        </p:nvSpPr>
        <p:spPr>
          <a:xfrm>
            <a:off x="4625554" y="1345094"/>
            <a:ext cx="4252631" cy="13236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31857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Shape 4"/>
          <p:cNvSpPr/>
          <p:nvPr/>
        </p:nvSpPr>
        <p:spPr>
          <a:xfrm rot="10800000">
            <a:off x="4127086" y="2106844"/>
            <a:ext cx="972108" cy="482496"/>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18102" y="1362032"/>
            <a:ext cx="1296144" cy="369332"/>
          </a:xfrm>
          <a:prstGeom prst="rect">
            <a:avLst/>
          </a:prstGeom>
          <a:noFill/>
        </p:spPr>
        <p:txBody>
          <a:bodyPr wrap="square" rtlCol="0">
            <a:spAutoFit/>
          </a:bodyPr>
          <a:lstStyle/>
          <a:p>
            <a:r>
              <a:rPr lang="en-GB" dirty="0"/>
              <a:t>Equation</a:t>
            </a:r>
          </a:p>
        </p:txBody>
      </p:sp>
      <mc:AlternateContent xmlns:mc="http://schemas.openxmlformats.org/markup-compatibility/2006" xmlns:a14="http://schemas.microsoft.com/office/drawing/2010/main">
        <mc:Choice Requires="a14">
          <p:sp>
            <p:nvSpPr>
              <p:cNvPr id="7" name="TextBox 6"/>
              <p:cNvSpPr txBox="1"/>
              <p:nvPr/>
            </p:nvSpPr>
            <p:spPr>
              <a:xfrm>
                <a:off x="2462318" y="1362032"/>
                <a:ext cx="1296144" cy="3693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&gt;0</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462318" y="1362032"/>
                <a:ext cx="1296144" cy="369332"/>
              </a:xfrm>
              <a:prstGeom prst="rect">
                <a:avLst/>
              </a:prstGeom>
              <a:blipFill>
                <a:blip r:embed="rId2"/>
                <a:stretch>
                  <a:fillRect l="-4225"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47923" y="1352151"/>
                <a:ext cx="1296144" cy="3693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&lt;0</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47923" y="1352151"/>
                <a:ext cx="1296144" cy="369332"/>
              </a:xfrm>
              <a:prstGeom prst="rect">
                <a:avLst/>
              </a:prstGeom>
              <a:blipFill>
                <a:blip r:embed="rId3"/>
                <a:stretch>
                  <a:fillRect l="-4225" t="-10000" b="-26667"/>
                </a:stretch>
              </a:blipFill>
            </p:spPr>
            <p:txBody>
              <a:bodyPr/>
              <a:lstStyle/>
              <a:p>
                <a:r>
                  <a:rPr lang="en-GB">
                    <a:noFill/>
                  </a:rPr>
                  <a:t> </a:t>
                </a:r>
              </a:p>
            </p:txBody>
          </p:sp>
        </mc:Fallback>
      </mc:AlternateContent>
      <p:sp>
        <p:nvSpPr>
          <p:cNvPr id="9" name="TextBox 8"/>
          <p:cNvSpPr txBox="1"/>
          <p:nvPr/>
        </p:nvSpPr>
        <p:spPr>
          <a:xfrm>
            <a:off x="4127414" y="1138749"/>
            <a:ext cx="1296144" cy="646331"/>
          </a:xfrm>
          <a:prstGeom prst="rect">
            <a:avLst/>
          </a:prstGeom>
          <a:noFill/>
        </p:spPr>
        <p:txBody>
          <a:bodyPr wrap="square" rtlCol="0">
            <a:spAutoFit/>
          </a:bodyPr>
          <a:lstStyle/>
          <a:p>
            <a:r>
              <a:rPr lang="en-GB" dirty="0"/>
              <a:t>Resulting Shape</a:t>
            </a:r>
          </a:p>
        </p:txBody>
      </p:sp>
      <p:sp>
        <p:nvSpPr>
          <p:cNvPr id="10" name="TextBox 9"/>
          <p:cNvSpPr txBox="1"/>
          <p:nvPr/>
        </p:nvSpPr>
        <p:spPr>
          <a:xfrm>
            <a:off x="7368432" y="1138749"/>
            <a:ext cx="1296144" cy="646331"/>
          </a:xfrm>
          <a:prstGeom prst="rect">
            <a:avLst/>
          </a:prstGeom>
          <a:noFill/>
        </p:spPr>
        <p:txBody>
          <a:bodyPr wrap="square" rtlCol="0">
            <a:spAutoFit/>
          </a:bodyPr>
          <a:lstStyle/>
          <a:p>
            <a:r>
              <a:rPr lang="en-GB" dirty="0"/>
              <a:t>Resulting Shape</a:t>
            </a:r>
          </a:p>
        </p:txBody>
      </p:sp>
      <p:cxnSp>
        <p:nvCxnSpPr>
          <p:cNvPr id="12" name="Straight Connector 11"/>
          <p:cNvCxnSpPr/>
          <p:nvPr/>
        </p:nvCxnSpPr>
        <p:spPr>
          <a:xfrm>
            <a:off x="374086" y="1866088"/>
            <a:ext cx="829049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902478" y="1249914"/>
            <a:ext cx="0" cy="473356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7160164" y="1249914"/>
            <a:ext cx="12631" cy="477494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3610" y="2223345"/>
                <a:ext cx="19797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3610" y="2223345"/>
                <a:ext cx="1979712"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190122" y="2103378"/>
                <a:ext cx="1679944"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90122" y="2103378"/>
                <a:ext cx="1679944" cy="523220"/>
              </a:xfrm>
              <a:prstGeom prst="rect">
                <a:avLst/>
              </a:prstGeom>
              <a:blipFill>
                <a:blip r:embed="rId5"/>
                <a:stretch>
                  <a:fillRect l="-1087" t="-2326" b="-11628"/>
                </a:stretch>
              </a:blipFill>
            </p:spPr>
            <p:txBody>
              <a:bodyPr/>
              <a:lstStyle/>
              <a:p>
                <a:r>
                  <a:rPr lang="en-GB">
                    <a:noFill/>
                  </a:rPr>
                  <a:t> </a:t>
                </a:r>
              </a:p>
            </p:txBody>
          </p:sp>
        </mc:Fallback>
      </mc:AlternateContent>
      <p:sp>
        <p:nvSpPr>
          <p:cNvPr id="22" name="Freeform: Shape 21"/>
          <p:cNvSpPr/>
          <p:nvPr/>
        </p:nvSpPr>
        <p:spPr>
          <a:xfrm>
            <a:off x="7375768" y="2092746"/>
            <a:ext cx="972108" cy="482496"/>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5423557" y="2092746"/>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423557" y="2092746"/>
                <a:ext cx="1774499" cy="523220"/>
              </a:xfrm>
              <a:prstGeom prst="rect">
                <a:avLst/>
              </a:prstGeom>
              <a:blipFill>
                <a:blip r:embed="rId6"/>
                <a:stretch>
                  <a:fillRect l="-1031" t="-1163" b="-11628"/>
                </a:stretch>
              </a:blipFill>
            </p:spPr>
            <p:txBody>
              <a:bodyPr/>
              <a:lstStyle/>
              <a:p>
                <a:r>
                  <a:rPr lang="en-GB">
                    <a:noFill/>
                  </a:rPr>
                  <a:t> </a:t>
                </a:r>
              </a:p>
            </p:txBody>
          </p:sp>
        </mc:Fallback>
      </mc:AlternateContent>
      <p:cxnSp>
        <p:nvCxnSpPr>
          <p:cNvPr id="25" name="Straight Connector 24"/>
          <p:cNvCxnSpPr/>
          <p:nvPr/>
        </p:nvCxnSpPr>
        <p:spPr>
          <a:xfrm>
            <a:off x="374086" y="3018216"/>
            <a:ext cx="829049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374086" y="4242352"/>
            <a:ext cx="82904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5761" y="3340765"/>
                <a:ext cx="19797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𝑐𝑥</m:t>
                    </m:r>
                    <m:r>
                      <a:rPr lang="en-GB" b="0" i="1" smtClean="0">
                        <a:latin typeface="Cambria Math" panose="02040503050406030204" pitchFamily="18" charset="0"/>
                      </a:rPr>
                      <m:t>+</m:t>
                    </m:r>
                    <m:r>
                      <a:rPr lang="en-GB" b="0" i="1" smtClean="0">
                        <a:latin typeface="Cambria Math" panose="02040503050406030204" pitchFamily="18" charset="0"/>
                      </a:rPr>
                      <m:t>𝑑</m:t>
                    </m:r>
                  </m:oMath>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15761" y="3340765"/>
                <a:ext cx="1979712" cy="64633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148106" y="3381055"/>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148106" y="3381055"/>
                <a:ext cx="1764490" cy="523220"/>
              </a:xfrm>
              <a:prstGeom prst="rect">
                <a:avLst/>
              </a:prstGeom>
              <a:blipFill>
                <a:blip r:embed="rId8"/>
                <a:stretch>
                  <a:fillRect l="-1034" t="-2353" b="-11765"/>
                </a:stretch>
              </a:blipFill>
            </p:spPr>
            <p:txBody>
              <a:bodyPr/>
              <a:lstStyle/>
              <a:p>
                <a:r>
                  <a:rPr lang="en-GB">
                    <a:noFill/>
                  </a:rPr>
                  <a:t> </a:t>
                </a:r>
              </a:p>
            </p:txBody>
          </p:sp>
        </mc:Fallback>
      </mc:AlternateContent>
      <p:sp>
        <p:nvSpPr>
          <p:cNvPr id="29" name="Freeform: Shape 28"/>
          <p:cNvSpPr/>
          <p:nvPr/>
        </p:nvSpPr>
        <p:spPr>
          <a:xfrm>
            <a:off x="4072085" y="3312517"/>
            <a:ext cx="1073888" cy="701749"/>
          </a:xfrm>
          <a:custGeom>
            <a:avLst/>
            <a:gdLst>
              <a:gd name="connsiteX0" fmla="*/ 0 w 1073888"/>
              <a:gd name="connsiteY0" fmla="*/ 701749 h 701749"/>
              <a:gd name="connsiteX1" fmla="*/ 404037 w 1073888"/>
              <a:gd name="connsiteY1" fmla="*/ 202019 h 701749"/>
              <a:gd name="connsiteX2" fmla="*/ 691116 w 1073888"/>
              <a:gd name="connsiteY2" fmla="*/ 446568 h 701749"/>
              <a:gd name="connsiteX3" fmla="*/ 1073888 w 1073888"/>
              <a:gd name="connsiteY3" fmla="*/ 0 h 701749"/>
            </a:gdLst>
            <a:ahLst/>
            <a:cxnLst>
              <a:cxn ang="0">
                <a:pos x="connsiteX0" y="connsiteY0"/>
              </a:cxn>
              <a:cxn ang="0">
                <a:pos x="connsiteX1" y="connsiteY1"/>
              </a:cxn>
              <a:cxn ang="0">
                <a:pos x="connsiteX2" y="connsiteY2"/>
              </a:cxn>
              <a:cxn ang="0">
                <a:pos x="connsiteX3" y="connsiteY3"/>
              </a:cxn>
            </a:cxnLst>
            <a:rect l="l" t="t" r="r" b="b"/>
            <a:pathLst>
              <a:path w="1073888" h="701749">
                <a:moveTo>
                  <a:pt x="0" y="701749"/>
                </a:moveTo>
                <a:cubicBezTo>
                  <a:pt x="144425" y="473149"/>
                  <a:pt x="288851" y="244549"/>
                  <a:pt x="404037" y="202019"/>
                </a:cubicBezTo>
                <a:cubicBezTo>
                  <a:pt x="519223" y="159489"/>
                  <a:pt x="579474" y="480238"/>
                  <a:pt x="691116" y="446568"/>
                </a:cubicBezTo>
                <a:cubicBezTo>
                  <a:pt x="802758" y="412898"/>
                  <a:pt x="938323" y="206449"/>
                  <a:pt x="1073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p:cNvSpPr/>
          <p:nvPr/>
        </p:nvSpPr>
        <p:spPr>
          <a:xfrm flipV="1">
            <a:off x="7302898" y="3185991"/>
            <a:ext cx="1073888" cy="885726"/>
          </a:xfrm>
          <a:custGeom>
            <a:avLst/>
            <a:gdLst>
              <a:gd name="connsiteX0" fmla="*/ 0 w 1073888"/>
              <a:gd name="connsiteY0" fmla="*/ 701749 h 701749"/>
              <a:gd name="connsiteX1" fmla="*/ 404037 w 1073888"/>
              <a:gd name="connsiteY1" fmla="*/ 202019 h 701749"/>
              <a:gd name="connsiteX2" fmla="*/ 691116 w 1073888"/>
              <a:gd name="connsiteY2" fmla="*/ 446568 h 701749"/>
              <a:gd name="connsiteX3" fmla="*/ 1073888 w 1073888"/>
              <a:gd name="connsiteY3" fmla="*/ 0 h 701749"/>
            </a:gdLst>
            <a:ahLst/>
            <a:cxnLst>
              <a:cxn ang="0">
                <a:pos x="connsiteX0" y="connsiteY0"/>
              </a:cxn>
              <a:cxn ang="0">
                <a:pos x="connsiteX1" y="connsiteY1"/>
              </a:cxn>
              <a:cxn ang="0">
                <a:pos x="connsiteX2" y="connsiteY2"/>
              </a:cxn>
              <a:cxn ang="0">
                <a:pos x="connsiteX3" y="connsiteY3"/>
              </a:cxn>
            </a:cxnLst>
            <a:rect l="l" t="t" r="r" b="b"/>
            <a:pathLst>
              <a:path w="1073888" h="701749">
                <a:moveTo>
                  <a:pt x="0" y="701749"/>
                </a:moveTo>
                <a:cubicBezTo>
                  <a:pt x="144425" y="473149"/>
                  <a:pt x="288851" y="244549"/>
                  <a:pt x="404037" y="202019"/>
                </a:cubicBezTo>
                <a:cubicBezTo>
                  <a:pt x="519223" y="159489"/>
                  <a:pt x="579474" y="480238"/>
                  <a:pt x="691116" y="446568"/>
                </a:cubicBezTo>
                <a:cubicBezTo>
                  <a:pt x="802758" y="412898"/>
                  <a:pt x="938323" y="206449"/>
                  <a:pt x="1073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5410928" y="3420467"/>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410928" y="3420467"/>
                <a:ext cx="1774499" cy="523220"/>
              </a:xfrm>
              <a:prstGeom prst="rect">
                <a:avLst/>
              </a:prstGeom>
              <a:blipFill>
                <a:blip r:embed="rId9"/>
                <a:stretch>
                  <a:fillRect l="-1031"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491880" y="680135"/>
                <a:ext cx="476556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dirty="0"/>
                  <a:t>e.g. If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=2</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+3</m:t>
                    </m:r>
                  </m:oMath>
                </a14:m>
                <a:r>
                  <a:rPr lang="en-GB" sz="1200" dirty="0"/>
                  <a:t>, try a large positive value like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=1000</m:t>
                    </m:r>
                  </m:oMath>
                </a14:m>
                <a:r>
                  <a:rPr lang="en-GB" sz="1200" dirty="0"/>
                  <a:t>. We can see we’d get a large positive </a:t>
                </a:r>
                <a14:m>
                  <m:oMath xmlns:m="http://schemas.openxmlformats.org/officeDocument/2006/math">
                    <m:r>
                      <a:rPr lang="en-GB" sz="1200" b="0" i="1" smtClean="0">
                        <a:latin typeface="Cambria Math" panose="02040503050406030204" pitchFamily="18" charset="0"/>
                      </a:rPr>
                      <m:t>𝑦</m:t>
                    </m:r>
                  </m:oMath>
                </a14:m>
                <a:r>
                  <a:rPr lang="en-GB" sz="1200" dirty="0"/>
                  <a:t> value. Thus as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oMath>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91880" y="680135"/>
                <a:ext cx="4765564" cy="461665"/>
              </a:xfrm>
              <a:prstGeom prst="rect">
                <a:avLst/>
              </a:prstGeom>
              <a:blipFill>
                <a:blip r:embed="rId10"/>
                <a:stretch>
                  <a:fillRect b="-7595"/>
                </a:stretch>
              </a:blipFill>
            </p:spPr>
            <p:txBody>
              <a:bodyPr/>
              <a:lstStyle/>
              <a:p>
                <a:r>
                  <a:rPr lang="en-GB">
                    <a:noFill/>
                  </a:rPr>
                  <a:t> </a:t>
                </a:r>
              </a:p>
            </p:txBody>
          </p:sp>
        </mc:Fallback>
      </mc:AlternateContent>
      <p:cxnSp>
        <p:nvCxnSpPr>
          <p:cNvPr id="34" name="Straight Arrow Connector 33"/>
          <p:cNvCxnSpPr/>
          <p:nvPr/>
        </p:nvCxnSpPr>
        <p:spPr>
          <a:xfrm flipH="1">
            <a:off x="3551274" y="1127051"/>
            <a:ext cx="616690" cy="978196"/>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643" y="4325992"/>
                <a:ext cx="19797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𝑑𝑥</m:t>
                      </m:r>
                      <m:r>
                        <a:rPr lang="en-GB" b="0" i="1" smtClean="0">
                          <a:latin typeface="Cambria Math" panose="02040503050406030204" pitchFamily="18" charset="0"/>
                        </a:rPr>
                        <m:t>+</m:t>
                      </m:r>
                      <m:r>
                        <a:rPr lang="en-GB" b="0" i="1" smtClean="0">
                          <a:latin typeface="Cambria Math" panose="02040503050406030204" pitchFamily="18" charset="0"/>
                        </a:rPr>
                        <m:t>𝑒</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5643" y="4325992"/>
                <a:ext cx="19797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37988" y="4366282"/>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37988" y="4366282"/>
                <a:ext cx="1764490" cy="523220"/>
              </a:xfrm>
              <a:prstGeom prst="rect">
                <a:avLst/>
              </a:prstGeom>
              <a:blipFill>
                <a:blip r:embed="rId12"/>
                <a:stretch>
                  <a:fillRect l="-1038" t="-1163"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438828" y="4429656"/>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438828" y="4429656"/>
                <a:ext cx="1774499" cy="523220"/>
              </a:xfrm>
              <a:prstGeom prst="rect">
                <a:avLst/>
              </a:prstGeom>
              <a:blipFill>
                <a:blip r:embed="rId6"/>
                <a:stretch>
                  <a:fillRect l="-1031" t="-2353" b="-11765"/>
                </a:stretch>
              </a:blipFill>
            </p:spPr>
            <p:txBody>
              <a:bodyPr/>
              <a:lstStyle/>
              <a:p>
                <a:r>
                  <a:rPr lang="en-GB">
                    <a:noFill/>
                  </a:rPr>
                  <a:t> </a:t>
                </a:r>
              </a:p>
            </p:txBody>
          </p:sp>
        </mc:Fallback>
      </mc:AlternateContent>
      <p:sp>
        <p:nvSpPr>
          <p:cNvPr id="39" name="Freeform: Shape 38"/>
          <p:cNvSpPr/>
          <p:nvPr/>
        </p:nvSpPr>
        <p:spPr>
          <a:xfrm>
            <a:off x="4019107" y="4380614"/>
            <a:ext cx="1095153" cy="575876"/>
          </a:xfrm>
          <a:custGeom>
            <a:avLst/>
            <a:gdLst>
              <a:gd name="connsiteX0" fmla="*/ 0 w 1095153"/>
              <a:gd name="connsiteY0" fmla="*/ 0 h 575876"/>
              <a:gd name="connsiteX1" fmla="*/ 287079 w 1095153"/>
              <a:gd name="connsiteY1" fmla="*/ 478465 h 575876"/>
              <a:gd name="connsiteX2" fmla="*/ 563526 w 1095153"/>
              <a:gd name="connsiteY2" fmla="*/ 212651 h 575876"/>
              <a:gd name="connsiteX3" fmla="*/ 808074 w 1095153"/>
              <a:gd name="connsiteY3" fmla="*/ 574158 h 575876"/>
              <a:gd name="connsiteX4" fmla="*/ 1095153 w 1095153"/>
              <a:gd name="connsiteY4" fmla="*/ 31897 h 57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153" h="575876">
                <a:moveTo>
                  <a:pt x="0" y="0"/>
                </a:moveTo>
                <a:cubicBezTo>
                  <a:pt x="96579" y="221511"/>
                  <a:pt x="193158" y="443023"/>
                  <a:pt x="287079" y="478465"/>
                </a:cubicBezTo>
                <a:cubicBezTo>
                  <a:pt x="381000" y="513907"/>
                  <a:pt x="476694" y="196702"/>
                  <a:pt x="563526" y="212651"/>
                </a:cubicBezTo>
                <a:cubicBezTo>
                  <a:pt x="650359" y="228600"/>
                  <a:pt x="719470" y="604284"/>
                  <a:pt x="808074" y="574158"/>
                </a:cubicBezTo>
                <a:cubicBezTo>
                  <a:pt x="896678" y="544032"/>
                  <a:pt x="995915" y="287964"/>
                  <a:pt x="1095153" y="318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p:cNvSpPr/>
          <p:nvPr/>
        </p:nvSpPr>
        <p:spPr>
          <a:xfrm>
            <a:off x="7378995" y="4410501"/>
            <a:ext cx="1084521" cy="608066"/>
          </a:xfrm>
          <a:custGeom>
            <a:avLst/>
            <a:gdLst>
              <a:gd name="connsiteX0" fmla="*/ 0 w 1084521"/>
              <a:gd name="connsiteY0" fmla="*/ 608066 h 608066"/>
              <a:gd name="connsiteX1" fmla="*/ 287079 w 1084521"/>
              <a:gd name="connsiteY1" fmla="*/ 87071 h 608066"/>
              <a:gd name="connsiteX2" fmla="*/ 531628 w 1084521"/>
              <a:gd name="connsiteY2" fmla="*/ 342252 h 608066"/>
              <a:gd name="connsiteX3" fmla="*/ 754912 w 1084521"/>
              <a:gd name="connsiteY3" fmla="*/ 2010 h 608066"/>
              <a:gd name="connsiteX4" fmla="*/ 1084521 w 1084521"/>
              <a:gd name="connsiteY4" fmla="*/ 533638 h 60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521" h="608066">
                <a:moveTo>
                  <a:pt x="0" y="608066"/>
                </a:moveTo>
                <a:cubicBezTo>
                  <a:pt x="99237" y="369719"/>
                  <a:pt x="198474" y="131373"/>
                  <a:pt x="287079" y="87071"/>
                </a:cubicBezTo>
                <a:cubicBezTo>
                  <a:pt x="375684" y="42769"/>
                  <a:pt x="453656" y="356429"/>
                  <a:pt x="531628" y="342252"/>
                </a:cubicBezTo>
                <a:cubicBezTo>
                  <a:pt x="609600" y="328075"/>
                  <a:pt x="662763" y="-29888"/>
                  <a:pt x="754912" y="2010"/>
                </a:cubicBezTo>
                <a:cubicBezTo>
                  <a:pt x="847061" y="33908"/>
                  <a:pt x="965791" y="283773"/>
                  <a:pt x="1084521" y="5336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a:off x="374086" y="5243205"/>
            <a:ext cx="82904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15621" y="5471807"/>
                <a:ext cx="2120868"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21" y="5471807"/>
                <a:ext cx="2120868" cy="372410"/>
              </a:xfrm>
              <a:prstGeom prst="rect">
                <a:avLst/>
              </a:prstGeom>
              <a:blipFill>
                <a:blip r:embed="rId13"/>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57827" y="5460263"/>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2157827" y="5460263"/>
                <a:ext cx="1764490" cy="523220"/>
              </a:xfrm>
              <a:prstGeom prst="rect">
                <a:avLst/>
              </a:prstGeom>
              <a:blipFill>
                <a:blip r:embed="rId14"/>
                <a:stretch>
                  <a:fillRect l="-1038"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49460" y="5310252"/>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449460" y="5310252"/>
                <a:ext cx="1774499" cy="523220"/>
              </a:xfrm>
              <a:prstGeom prst="rect">
                <a:avLst/>
              </a:prstGeom>
              <a:blipFill>
                <a:blip r:embed="rId9"/>
                <a:stretch>
                  <a:fillRect l="-1031" t="-2326" b="-11628"/>
                </a:stretch>
              </a:blipFill>
            </p:spPr>
            <p:txBody>
              <a:bodyPr/>
              <a:lstStyle/>
              <a:p>
                <a:r>
                  <a:rPr lang="en-GB">
                    <a:noFill/>
                  </a:rPr>
                  <a:t> </a:t>
                </a:r>
              </a:p>
            </p:txBody>
          </p:sp>
        </mc:Fallback>
      </mc:AlternateContent>
      <p:sp>
        <p:nvSpPr>
          <p:cNvPr id="46" name="Freeform: Shape 45"/>
          <p:cNvSpPr/>
          <p:nvPr/>
        </p:nvSpPr>
        <p:spPr>
          <a:xfrm>
            <a:off x="4040373" y="5273749"/>
            <a:ext cx="1212111" cy="691116"/>
          </a:xfrm>
          <a:custGeom>
            <a:avLst/>
            <a:gdLst>
              <a:gd name="connsiteX0" fmla="*/ 0 w 1212111"/>
              <a:gd name="connsiteY0" fmla="*/ 691116 h 691116"/>
              <a:gd name="connsiteX1" fmla="*/ 318977 w 1212111"/>
              <a:gd name="connsiteY1" fmla="*/ 276446 h 691116"/>
              <a:gd name="connsiteX2" fmla="*/ 552893 w 1212111"/>
              <a:gd name="connsiteY2" fmla="*/ 467832 h 691116"/>
              <a:gd name="connsiteX3" fmla="*/ 818707 w 1212111"/>
              <a:gd name="connsiteY3" fmla="*/ 170121 h 691116"/>
              <a:gd name="connsiteX4" fmla="*/ 978195 w 1212111"/>
              <a:gd name="connsiteY4" fmla="*/ 318977 h 691116"/>
              <a:gd name="connsiteX5" fmla="*/ 1212111 w 1212111"/>
              <a:gd name="connsiteY5" fmla="*/ 0 h 6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11" h="691116">
                <a:moveTo>
                  <a:pt x="0" y="691116"/>
                </a:moveTo>
                <a:cubicBezTo>
                  <a:pt x="113414" y="502388"/>
                  <a:pt x="226828" y="313660"/>
                  <a:pt x="318977" y="276446"/>
                </a:cubicBezTo>
                <a:cubicBezTo>
                  <a:pt x="411126" y="239232"/>
                  <a:pt x="469605" y="485553"/>
                  <a:pt x="552893" y="467832"/>
                </a:cubicBezTo>
                <a:cubicBezTo>
                  <a:pt x="636181" y="450111"/>
                  <a:pt x="747823" y="194930"/>
                  <a:pt x="818707" y="170121"/>
                </a:cubicBezTo>
                <a:cubicBezTo>
                  <a:pt x="889591" y="145312"/>
                  <a:pt x="912628" y="347330"/>
                  <a:pt x="978195" y="318977"/>
                </a:cubicBezTo>
                <a:cubicBezTo>
                  <a:pt x="1043762" y="290624"/>
                  <a:pt x="1127936" y="145312"/>
                  <a:pt x="1212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p:cNvSpPr/>
          <p:nvPr/>
        </p:nvSpPr>
        <p:spPr>
          <a:xfrm flipV="1">
            <a:off x="7348316" y="5349511"/>
            <a:ext cx="1212111" cy="636620"/>
          </a:xfrm>
          <a:custGeom>
            <a:avLst/>
            <a:gdLst>
              <a:gd name="connsiteX0" fmla="*/ 0 w 1212111"/>
              <a:gd name="connsiteY0" fmla="*/ 691116 h 691116"/>
              <a:gd name="connsiteX1" fmla="*/ 318977 w 1212111"/>
              <a:gd name="connsiteY1" fmla="*/ 276446 h 691116"/>
              <a:gd name="connsiteX2" fmla="*/ 552893 w 1212111"/>
              <a:gd name="connsiteY2" fmla="*/ 467832 h 691116"/>
              <a:gd name="connsiteX3" fmla="*/ 818707 w 1212111"/>
              <a:gd name="connsiteY3" fmla="*/ 170121 h 691116"/>
              <a:gd name="connsiteX4" fmla="*/ 978195 w 1212111"/>
              <a:gd name="connsiteY4" fmla="*/ 318977 h 691116"/>
              <a:gd name="connsiteX5" fmla="*/ 1212111 w 1212111"/>
              <a:gd name="connsiteY5" fmla="*/ 0 h 6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11" h="691116">
                <a:moveTo>
                  <a:pt x="0" y="691116"/>
                </a:moveTo>
                <a:cubicBezTo>
                  <a:pt x="113414" y="502388"/>
                  <a:pt x="226828" y="313660"/>
                  <a:pt x="318977" y="276446"/>
                </a:cubicBezTo>
                <a:cubicBezTo>
                  <a:pt x="411126" y="239232"/>
                  <a:pt x="469605" y="485553"/>
                  <a:pt x="552893" y="467832"/>
                </a:cubicBezTo>
                <a:cubicBezTo>
                  <a:pt x="636181" y="450111"/>
                  <a:pt x="747823" y="194930"/>
                  <a:pt x="818707" y="170121"/>
                </a:cubicBezTo>
                <a:cubicBezTo>
                  <a:pt x="889591" y="145312"/>
                  <a:pt x="912628" y="347330"/>
                  <a:pt x="978195" y="318977"/>
                </a:cubicBezTo>
                <a:cubicBezTo>
                  <a:pt x="1043762" y="290624"/>
                  <a:pt x="1127936" y="145312"/>
                  <a:pt x="1212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p:cNvSpPr txBox="1"/>
              <p:nvPr/>
            </p:nvSpPr>
            <p:spPr>
              <a:xfrm>
                <a:off x="2125269" y="6018029"/>
                <a:ext cx="4934750"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&gt;0</m:t>
                    </m:r>
                  </m:oMath>
                </a14:m>
                <a:r>
                  <a:rPr lang="en-GB" sz="1600" dirty="0"/>
                  <a:t>, what therefore can we say about the shape if:</a:t>
                </a:r>
              </a:p>
              <a:p>
                <a:pPr marL="285750" indent="-285750">
                  <a:buFont typeface="Arial" panose="020B0604020202020204" pitchFamily="34" charset="0"/>
                  <a:buChar char="•"/>
                </a:pPr>
                <a:r>
                  <a:rPr lang="en-GB" sz="1600" b="1" dirty="0"/>
                  <a:t>The order is odd</a:t>
                </a:r>
                <a:r>
                  <a:rPr lang="en-GB" sz="1600" dirty="0"/>
                  <a:t>: It goes uphill (from left to right)</a:t>
                </a:r>
              </a:p>
              <a:p>
                <a:pPr marL="285750" indent="-285750">
                  <a:buFont typeface="Arial" panose="020B0604020202020204" pitchFamily="34" charset="0"/>
                  <a:buChar char="•"/>
                </a:pPr>
                <a:r>
                  <a:rPr lang="en-GB" sz="1600" b="1" dirty="0"/>
                  <a:t>The order is even</a:t>
                </a:r>
                <a:r>
                  <a:rPr lang="en-GB" sz="1600" dirty="0"/>
                  <a:t>: The tails go upwards.</a:t>
                </a:r>
              </a:p>
            </p:txBody>
          </p:sp>
        </mc:Choice>
        <mc:Fallback xmlns="">
          <p:sp>
            <p:nvSpPr>
              <p:cNvPr id="52" name="TextBox 51"/>
              <p:cNvSpPr txBox="1">
                <a:spLocks noRot="1" noChangeAspect="1" noMove="1" noResize="1" noEditPoints="1" noAdjustHandles="1" noChangeArrowheads="1" noChangeShapeType="1" noTextEdit="1"/>
              </p:cNvSpPr>
              <p:nvPr/>
            </p:nvSpPr>
            <p:spPr>
              <a:xfrm>
                <a:off x="2125269" y="6018029"/>
                <a:ext cx="4934750" cy="861774"/>
              </a:xfrm>
              <a:prstGeom prst="rect">
                <a:avLst/>
              </a:prstGeom>
              <a:blipFill>
                <a:blip r:embed="rId15"/>
                <a:stretch>
                  <a:fillRect l="-492" t="-685" b="-2740"/>
                </a:stretch>
              </a:blipFill>
            </p:spPr>
            <p:txBody>
              <a:bodyPr/>
              <a:lstStyle/>
              <a:p>
                <a:r>
                  <a:rPr lang="en-GB">
                    <a:noFill/>
                  </a:rPr>
                  <a:t> </a:t>
                </a:r>
              </a:p>
            </p:txBody>
          </p:sp>
        </mc:Fallback>
      </mc:AlternateContent>
      <p:sp>
        <p:nvSpPr>
          <p:cNvPr id="56" name="Rectangle 55"/>
          <p:cNvSpPr/>
          <p:nvPr/>
        </p:nvSpPr>
        <p:spPr>
          <a:xfrm>
            <a:off x="2148169" y="3040911"/>
            <a:ext cx="3263804" cy="1201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433184" y="3040911"/>
            <a:ext cx="3263804" cy="1201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2164445" y="4253420"/>
            <a:ext cx="3263804" cy="977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5449460" y="4253420"/>
            <a:ext cx="3263804" cy="977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2164445" y="5215707"/>
            <a:ext cx="3263804" cy="759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5449460" y="5215707"/>
            <a:ext cx="3263804" cy="759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Connector 12"/>
          <p:cNvCxnSpPr/>
          <p:nvPr/>
        </p:nvCxnSpPr>
        <p:spPr>
          <a:xfrm flipV="1">
            <a:off x="2148106" y="1249914"/>
            <a:ext cx="9721" cy="4594303"/>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5422605" y="1249915"/>
            <a:ext cx="953" cy="4640522"/>
          </a:xfrm>
          <a:prstGeom prst="line">
            <a:avLst/>
          </a:prstGeom>
          <a:ln w="38100"/>
        </p:spPr>
        <p:style>
          <a:lnRef idx="1">
            <a:schemeClr val="dk1"/>
          </a:lnRef>
          <a:fillRef idx="0">
            <a:schemeClr val="dk1"/>
          </a:fillRef>
          <a:effectRef idx="0">
            <a:schemeClr val="dk1"/>
          </a:effectRef>
          <a:fontRef idx="minor">
            <a:schemeClr val="tx1"/>
          </a:fontRef>
        </p:style>
      </p:cxnSp>
      <p:sp>
        <p:nvSpPr>
          <p:cNvPr id="62" name="Rectangle 61"/>
          <p:cNvSpPr/>
          <p:nvPr/>
        </p:nvSpPr>
        <p:spPr>
          <a:xfrm>
            <a:off x="3980539" y="6315740"/>
            <a:ext cx="2707340" cy="223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4040078" y="6571865"/>
            <a:ext cx="2707340" cy="223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4" name="TextBox 63"/>
              <p:cNvSpPr txBox="1"/>
              <p:nvPr/>
            </p:nvSpPr>
            <p:spPr>
              <a:xfrm>
                <a:off x="7117633" y="6218466"/>
                <a:ext cx="1336468" cy="461665"/>
              </a:xfrm>
              <a:prstGeom prst="rect">
                <a:avLst/>
              </a:prstGeom>
              <a:noFill/>
            </p:spPr>
            <p:txBody>
              <a:bodyPr wrap="square" rtlCol="0">
                <a:spAutoFit/>
              </a:bodyPr>
              <a:lstStyle/>
              <a:p>
                <a:r>
                  <a:rPr lang="en-GB" sz="1200" dirty="0"/>
                  <a:t>(And we have the opposite if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&lt;0</m:t>
                    </m:r>
                  </m:oMath>
                </a14:m>
                <a:r>
                  <a:rPr lang="en-GB" sz="1200" dirty="0"/>
                  <a:t>)</a:t>
                </a:r>
              </a:p>
            </p:txBody>
          </p:sp>
        </mc:Choice>
        <mc:Fallback xmlns="">
          <p:sp>
            <p:nvSpPr>
              <p:cNvPr id="64" name="TextBox 63"/>
              <p:cNvSpPr txBox="1">
                <a:spLocks noRot="1" noChangeAspect="1" noMove="1" noResize="1" noEditPoints="1" noAdjustHandles="1" noChangeArrowheads="1" noChangeShapeType="1" noTextEdit="1"/>
              </p:cNvSpPr>
              <p:nvPr/>
            </p:nvSpPr>
            <p:spPr>
              <a:xfrm>
                <a:off x="7117633" y="6218466"/>
                <a:ext cx="1336468" cy="461665"/>
              </a:xfrm>
              <a:prstGeom prst="rect">
                <a:avLst/>
              </a:prstGeom>
              <a:blipFill>
                <a:blip r:embed="rId16"/>
                <a:stretch>
                  <a:fillRect l="-457" b="-9211"/>
                </a:stretch>
              </a:blipFill>
            </p:spPr>
            <p:txBody>
              <a:bodyPr/>
              <a:lstStyle/>
              <a:p>
                <a:r>
                  <a:rPr lang="en-GB">
                    <a:noFill/>
                  </a:rPr>
                  <a:t> </a:t>
                </a:r>
              </a:p>
            </p:txBody>
          </p:sp>
        </mc:Fallback>
      </mc:AlternateContent>
    </p:spTree>
    <p:extLst>
      <p:ext uri="{BB962C8B-B14F-4D97-AF65-F5344CB8AC3E}">
        <p14:creationId xmlns:p14="http://schemas.microsoft.com/office/powerpoint/2010/main" val="165866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6" restart="whenNotActive" fill="hold" evtFilter="cancelBubble" nodeType="interactiveSeq">
                <p:stCondLst>
                  <p:cond evt="onClick" delay="0">
                    <p:tgtEl>
                      <p:spTgt spid="6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4" restart="whenNotActive" fill="hold" evtFilter="cancelBubble" nodeType="interactiveSeq">
                <p:stCondLst>
                  <p:cond evt="onClick" delay="0">
                    <p:tgtEl>
                      <p:spTgt spid="6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3"/>
                                        </p:tgtEl>
                                      </p:cBhvr>
                                    </p:animEffect>
                                    <p:set>
                                      <p:cBhvr>
                                        <p:cTn id="49" dur="1" fill="hold">
                                          <p:stCondLst>
                                            <p:cond delay="499"/>
                                          </p:stCondLst>
                                        </p:cTn>
                                        <p:tgtEl>
                                          <p:spTgt spid="63"/>
                                        </p:tgtEl>
                                        <p:attrNameLst>
                                          <p:attrName>style.visibility</p:attrName>
                                        </p:attrNameLst>
                                      </p:cBhvr>
                                      <p:to>
                                        <p:strVal val="hidden"/>
                                      </p:to>
                                    </p:set>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3"/>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−2)(1−</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3672408"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295003" y="1638843"/>
            <a:ext cx="2990457" cy="369332"/>
          </a:xfrm>
          <a:prstGeom prst="rect">
            <a:avLst/>
          </a:prstGeom>
          <a:noFill/>
        </p:spPr>
        <p:txBody>
          <a:bodyPr wrap="square" rtlCol="0">
            <a:spAutoFit/>
          </a:bodyPr>
          <a:lstStyle/>
          <a:p>
            <a:r>
              <a:rPr lang="en-GB" dirty="0"/>
              <a:t>Features you must consider:</a:t>
            </a:r>
          </a:p>
        </p:txBody>
      </p:sp>
      <p:sp>
        <p:nvSpPr>
          <p:cNvPr id="7" name="TextBox 6"/>
          <p:cNvSpPr txBox="1"/>
          <p:nvPr/>
        </p:nvSpPr>
        <p:spPr>
          <a:xfrm>
            <a:off x="305636" y="2163287"/>
            <a:ext cx="964629" cy="338554"/>
          </a:xfrm>
          <a:prstGeom prst="rect">
            <a:avLst/>
          </a:prstGeom>
          <a:noFill/>
        </p:spPr>
        <p:txBody>
          <a:bodyPr wrap="square" rtlCol="0">
            <a:spAutoFit/>
          </a:bodyPr>
          <a:lstStyle/>
          <a:p>
            <a:r>
              <a:rPr lang="en-GB" sz="1600" b="1" dirty="0"/>
              <a:t>Shape?</a:t>
            </a:r>
          </a:p>
        </p:txBody>
      </p:sp>
      <mc:AlternateContent xmlns:mc="http://schemas.openxmlformats.org/markup-compatibility/2006" xmlns:a14="http://schemas.microsoft.com/office/drawing/2010/main">
        <mc:Choice Requires="a14">
          <p:sp>
            <p:nvSpPr>
              <p:cNvPr id="8" name="TextBox 7"/>
              <p:cNvSpPr txBox="1"/>
              <p:nvPr/>
            </p:nvSpPr>
            <p:spPr>
              <a:xfrm>
                <a:off x="1201591" y="2173920"/>
                <a:ext cx="2679293" cy="830997"/>
              </a:xfrm>
              <a:prstGeom prst="rect">
                <a:avLst/>
              </a:prstGeom>
              <a:noFill/>
            </p:spPr>
            <p:txBody>
              <a:bodyPr wrap="square" rtlCol="0">
                <a:spAutoFit/>
              </a:bodyPr>
              <a:lstStyle/>
              <a:p>
                <a:r>
                  <a:rPr lang="en-GB" sz="1600" dirty="0"/>
                  <a:t>If we expanded,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a14:m>
                <a:r>
                  <a:rPr lang="en-GB" sz="1600" dirty="0"/>
                  <a:t> term would be negative, so ‘downhill’ shape.</a:t>
                </a:r>
              </a:p>
            </p:txBody>
          </p:sp>
        </mc:Choice>
        <mc:Fallback xmlns="">
          <p:sp>
            <p:nvSpPr>
              <p:cNvPr id="8" name="TextBox 7"/>
              <p:cNvSpPr txBox="1">
                <a:spLocks noRot="1" noChangeAspect="1" noMove="1" noResize="1" noEditPoints="1" noAdjustHandles="1" noChangeArrowheads="1" noChangeShapeType="1" noTextEdit="1"/>
              </p:cNvSpPr>
              <p:nvPr/>
            </p:nvSpPr>
            <p:spPr>
              <a:xfrm>
                <a:off x="1201591" y="2173920"/>
                <a:ext cx="2679293" cy="830997"/>
              </a:xfrm>
              <a:prstGeom prst="rect">
                <a:avLst/>
              </a:prstGeom>
              <a:blipFill>
                <a:blip r:embed="rId3"/>
                <a:stretch>
                  <a:fillRect l="-1136" t="-2206" b="-8824"/>
                </a:stretch>
              </a:blipFill>
            </p:spPr>
            <p:txBody>
              <a:bodyPr/>
              <a:lstStyle/>
              <a:p>
                <a:r>
                  <a:rPr lang="en-GB">
                    <a:noFill/>
                  </a:rPr>
                  <a:t> </a:t>
                </a:r>
              </a:p>
            </p:txBody>
          </p:sp>
        </mc:Fallback>
      </mc:AlternateContent>
      <p:sp>
        <p:nvSpPr>
          <p:cNvPr id="9" name="TextBox 8"/>
          <p:cNvSpPr txBox="1"/>
          <p:nvPr/>
        </p:nvSpPr>
        <p:spPr>
          <a:xfrm>
            <a:off x="312093" y="3023441"/>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10" name="TextBox 9"/>
              <p:cNvSpPr txBox="1"/>
              <p:nvPr/>
            </p:nvSpPr>
            <p:spPr>
              <a:xfrm>
                <a:off x="1201591" y="3004917"/>
                <a:ext cx="2349683"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 1 </m:t>
                    </m:r>
                    <m:r>
                      <a:rPr lang="en-GB" sz="1600" b="0" i="1" smtClean="0">
                        <a:latin typeface="Cambria Math" panose="02040503050406030204" pitchFamily="18" charset="0"/>
                      </a:rPr>
                      <m:t>𝑜𝑟</m:t>
                    </m:r>
                    <m:r>
                      <a:rPr lang="en-GB" sz="1600" b="0" i="1" smtClean="0">
                        <a:latin typeface="Cambria Math" panose="02040503050406030204" pitchFamily="18" charset="0"/>
                      </a:rPr>
                      <m:t> −1</m:t>
                    </m:r>
                  </m:oMath>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01591" y="3004917"/>
                <a:ext cx="2349683" cy="338554"/>
              </a:xfrm>
              <a:prstGeom prst="rect">
                <a:avLst/>
              </a:prstGeom>
              <a:blipFill>
                <a:blip r:embed="rId4"/>
                <a:stretch>
                  <a:fillRect l="-1295"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01591" y="3502208"/>
                <a:ext cx="2349683"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dirty="0" smtClean="0">
                        <a:latin typeface="Cambria Math" panose="02040503050406030204" pitchFamily="18" charset="0"/>
                      </a:rPr>
                      <m:t>𝑦</m:t>
                    </m:r>
                    <m:r>
                      <a:rPr lang="en-GB" sz="1600" b="0" i="1" dirty="0" smtClean="0">
                        <a:latin typeface="Cambria Math" panose="02040503050406030204" pitchFamily="18" charset="0"/>
                      </a:rPr>
                      <m:t>=−2</m:t>
                    </m:r>
                  </m:oMath>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201591" y="3502208"/>
                <a:ext cx="2349683" cy="338554"/>
              </a:xfrm>
              <a:prstGeom prst="rect">
                <a:avLst/>
              </a:prstGeom>
              <a:blipFill>
                <a:blip r:embed="rId5"/>
                <a:stretch>
                  <a:fillRect l="-1295"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0" y="34984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12" name="TextBox 11"/>
              <p:cNvSpPr txBox="1">
                <a:spLocks noRot="1" noChangeAspect="1" noMove="1" noResize="1" noEditPoints="1" noAdjustHandles="1" noChangeArrowheads="1" noChangeShapeType="1" noTextEdit="1"/>
              </p:cNvSpPr>
              <p:nvPr/>
            </p:nvSpPr>
            <p:spPr>
              <a:xfrm>
                <a:off x="0" y="3498413"/>
                <a:ext cx="1222744" cy="338554"/>
              </a:xfrm>
              <a:prstGeom prst="rect">
                <a:avLst/>
              </a:prstGeom>
              <a:blipFill>
                <a:blip r:embed="rId6"/>
                <a:stretch>
                  <a:fillRect t="-5455" r="-2488" b="-23636"/>
                </a:stretch>
              </a:blipFill>
            </p:spPr>
            <p:txBody>
              <a:bodyPr/>
              <a:lstStyle/>
              <a:p>
                <a:r>
                  <a:rPr lang="en-GB">
                    <a:noFill/>
                  </a:rPr>
                  <a:t> </a:t>
                </a:r>
              </a:p>
            </p:txBody>
          </p:sp>
        </mc:Fallback>
      </mc:AlternateContent>
      <p:cxnSp>
        <p:nvCxnSpPr>
          <p:cNvPr id="14" name="Straight Arrow Connector 13"/>
          <p:cNvCxnSpPr/>
          <p:nvPr/>
        </p:nvCxnSpPr>
        <p:spPr>
          <a:xfrm>
            <a:off x="560491" y="531521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1722888" y="430130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147514" y="5283317"/>
            <a:ext cx="415472" cy="369332"/>
          </a:xfrm>
          <a:prstGeom prst="rect">
            <a:avLst/>
          </a:prstGeom>
          <a:noFill/>
        </p:spPr>
        <p:txBody>
          <a:bodyPr wrap="square" rtlCol="0">
            <a:spAutoFit/>
          </a:bodyPr>
          <a:lstStyle/>
          <a:p>
            <a:r>
              <a:rPr lang="en-GB" dirty="0"/>
              <a:t>-1</a:t>
            </a:r>
          </a:p>
        </p:txBody>
      </p:sp>
      <p:sp>
        <p:nvSpPr>
          <p:cNvPr id="19" name="TextBox 18"/>
          <p:cNvSpPr txBox="1"/>
          <p:nvPr/>
        </p:nvSpPr>
        <p:spPr>
          <a:xfrm>
            <a:off x="1914689" y="5283317"/>
            <a:ext cx="415472" cy="369332"/>
          </a:xfrm>
          <a:prstGeom prst="rect">
            <a:avLst/>
          </a:prstGeom>
          <a:noFill/>
        </p:spPr>
        <p:txBody>
          <a:bodyPr wrap="square" rtlCol="0">
            <a:spAutoFit/>
          </a:bodyPr>
          <a:lstStyle/>
          <a:p>
            <a:r>
              <a:rPr lang="en-GB" dirty="0"/>
              <a:t>1</a:t>
            </a:r>
          </a:p>
        </p:txBody>
      </p:sp>
      <p:sp>
        <p:nvSpPr>
          <p:cNvPr id="20" name="TextBox 19"/>
          <p:cNvSpPr txBox="1"/>
          <p:nvPr/>
        </p:nvSpPr>
        <p:spPr>
          <a:xfrm>
            <a:off x="2333501" y="5283317"/>
            <a:ext cx="415472" cy="369332"/>
          </a:xfrm>
          <a:prstGeom prst="rect">
            <a:avLst/>
          </a:prstGeom>
          <a:noFill/>
        </p:spPr>
        <p:txBody>
          <a:bodyPr wrap="square" rtlCol="0">
            <a:spAutoFit/>
          </a:bodyPr>
          <a:lstStyle/>
          <a:p>
            <a:r>
              <a:rPr lang="en-GB" dirty="0"/>
              <a:t>2</a:t>
            </a:r>
          </a:p>
        </p:txBody>
      </p:sp>
      <p:sp>
        <p:nvSpPr>
          <p:cNvPr id="22" name="Freeform: Shape 21"/>
          <p:cNvSpPr/>
          <p:nvPr/>
        </p:nvSpPr>
        <p:spPr>
          <a:xfrm>
            <a:off x="1105786" y="4529470"/>
            <a:ext cx="1520456" cy="1297172"/>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456" h="1297172">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8191" y="441251"/>
                  <a:pt x="1190847" y="446567"/>
                </a:cubicBezTo>
                <a:cubicBezTo>
                  <a:pt x="1263503" y="451883"/>
                  <a:pt x="1327298" y="666307"/>
                  <a:pt x="1382233" y="808074"/>
                </a:cubicBezTo>
                <a:cubicBezTo>
                  <a:pt x="1437168" y="949841"/>
                  <a:pt x="1478812" y="1123506"/>
                  <a:pt x="1520456"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417289" y="5669446"/>
            <a:ext cx="415472" cy="369332"/>
          </a:xfrm>
          <a:prstGeom prst="rect">
            <a:avLst/>
          </a:prstGeom>
          <a:noFill/>
        </p:spPr>
        <p:txBody>
          <a:bodyPr wrap="square" rtlCol="0">
            <a:spAutoFit/>
          </a:bodyPr>
          <a:lstStyle/>
          <a:p>
            <a:r>
              <a:rPr lang="en-GB" dirty="0"/>
              <a:t>-2</a:t>
            </a:r>
          </a:p>
        </p:txBody>
      </p:sp>
      <p:sp>
        <p:nvSpPr>
          <p:cNvPr id="24" name="TextBox 23"/>
          <p:cNvSpPr txBox="1"/>
          <p:nvPr/>
        </p:nvSpPr>
        <p:spPr>
          <a:xfrm>
            <a:off x="1754785" y="5911187"/>
            <a:ext cx="1768991" cy="830997"/>
          </a:xfrm>
          <a:prstGeom prst="rect">
            <a:avLst/>
          </a:prstGeom>
          <a:noFill/>
        </p:spPr>
        <p:txBody>
          <a:bodyPr wrap="square" rtlCol="0">
            <a:spAutoFit/>
          </a:bodyPr>
          <a:lstStyle/>
          <a:p>
            <a:r>
              <a:rPr lang="en-GB" sz="1200" b="1" dirty="0" err="1"/>
              <a:t>Fro</a:t>
            </a:r>
            <a:r>
              <a:rPr lang="en-GB" sz="1200" b="1" dirty="0"/>
              <a:t> Tip</a:t>
            </a:r>
            <a:r>
              <a:rPr lang="en-GB" sz="1200" dirty="0"/>
              <a:t>: It’s incredibly easy to forget to write in one of the intercepts. So don’t!</a:t>
            </a:r>
          </a:p>
        </p:txBody>
      </p:sp>
      <mc:AlternateContent xmlns:mc="http://schemas.openxmlformats.org/markup-compatibility/2006" xmlns:a14="http://schemas.microsoft.com/office/drawing/2010/main">
        <mc:Choice Requires="a14">
          <p:sp>
            <p:nvSpPr>
              <p:cNvPr id="25" name="TextBox 24"/>
              <p:cNvSpPr txBox="1"/>
              <p:nvPr/>
            </p:nvSpPr>
            <p:spPr>
              <a:xfrm>
                <a:off x="3419872" y="2000684"/>
                <a:ext cx="1356967" cy="1107996"/>
              </a:xfrm>
              <a:prstGeom prst="rect">
                <a:avLst/>
              </a:prstGeom>
              <a:noFill/>
            </p:spPr>
            <p:txBody>
              <a:bodyPr wrap="square" rtlCol="0">
                <a:spAutoFit/>
              </a:bodyPr>
              <a:lstStyle/>
              <a:p>
                <a:r>
                  <a:rPr lang="en-GB" sz="1100" b="1" dirty="0"/>
                  <a:t>Fro Tip</a:t>
                </a:r>
                <a:r>
                  <a:rPr lang="en-GB" sz="1100" dirty="0"/>
                  <a:t>: No need to expand out the whole thing. Just mentally consider the </a:t>
                </a:r>
                <a14:m>
                  <m:oMath xmlns:m="http://schemas.openxmlformats.org/officeDocument/2006/math">
                    <m:r>
                      <a:rPr lang="en-GB" sz="1100" b="0" i="1" smtClean="0">
                        <a:latin typeface="Cambria Math" panose="02040503050406030204" pitchFamily="18" charset="0"/>
                      </a:rPr>
                      <m:t>𝑥</m:t>
                    </m:r>
                  </m:oMath>
                </a14:m>
                <a:r>
                  <a:rPr lang="en-GB" sz="1100" dirty="0"/>
                  <a:t> terms multiplied together.</a:t>
                </a:r>
              </a:p>
            </p:txBody>
          </p:sp>
        </mc:Choice>
        <mc:Fallback xmlns="">
          <p:sp>
            <p:nvSpPr>
              <p:cNvPr id="25" name="TextBox 24"/>
              <p:cNvSpPr txBox="1">
                <a:spLocks noRot="1" noChangeAspect="1" noMove="1" noResize="1" noEditPoints="1" noAdjustHandles="1" noChangeArrowheads="1" noChangeShapeType="1" noTextEdit="1"/>
              </p:cNvSpPr>
              <p:nvPr/>
            </p:nvSpPr>
            <p:spPr>
              <a:xfrm>
                <a:off x="3419872" y="2000684"/>
                <a:ext cx="1356967" cy="1107996"/>
              </a:xfrm>
              <a:prstGeom prst="rect">
                <a:avLst/>
              </a:prstGeom>
              <a:blipFill>
                <a:blip r:embed="rId7"/>
                <a:stretch>
                  <a:fillRect t="-549" b="-2747"/>
                </a:stretch>
              </a:blipFill>
            </p:spPr>
            <p:txBody>
              <a:bodyPr/>
              <a:lstStyle/>
              <a:p>
                <a:r>
                  <a:rPr lang="en-GB">
                    <a:noFill/>
                  </a:rPr>
                  <a:t> </a:t>
                </a:r>
              </a:p>
            </p:txBody>
          </p:sp>
        </mc:Fallback>
      </mc:AlternateContent>
      <p:cxnSp>
        <p:nvCxnSpPr>
          <p:cNvPr id="27" name="Straight Arrow Connector 26"/>
          <p:cNvCxnSpPr/>
          <p:nvPr/>
        </p:nvCxnSpPr>
        <p:spPr>
          <a:xfrm flipH="1">
            <a:off x="3331989" y="2352675"/>
            <a:ext cx="147811" cy="38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29208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292080" y="836712"/>
                <a:ext cx="3672408" cy="646331"/>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0" name="Rectangle 29"/>
          <p:cNvSpPr/>
          <p:nvPr/>
        </p:nvSpPr>
        <p:spPr>
          <a:xfrm>
            <a:off x="1233769" y="2158408"/>
            <a:ext cx="2126119" cy="7974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1226547" y="3030644"/>
            <a:ext cx="2126119" cy="38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221147" y="3497597"/>
            <a:ext cx="2126119" cy="38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TextBox 33"/>
          <p:cNvSpPr txBox="1"/>
          <p:nvPr/>
        </p:nvSpPr>
        <p:spPr>
          <a:xfrm>
            <a:off x="5074916" y="1897172"/>
            <a:ext cx="964629" cy="338554"/>
          </a:xfrm>
          <a:prstGeom prst="rect">
            <a:avLst/>
          </a:prstGeom>
          <a:noFill/>
        </p:spPr>
        <p:txBody>
          <a:bodyPr wrap="square" rtlCol="0">
            <a:spAutoFit/>
          </a:bodyPr>
          <a:lstStyle/>
          <a:p>
            <a:r>
              <a:rPr lang="en-GB" sz="1600" b="1" dirty="0"/>
              <a:t>Shape?</a:t>
            </a:r>
          </a:p>
        </p:txBody>
      </p:sp>
      <p:sp>
        <p:nvSpPr>
          <p:cNvPr id="35" name="TextBox 34"/>
          <p:cNvSpPr txBox="1"/>
          <p:nvPr/>
        </p:nvSpPr>
        <p:spPr>
          <a:xfrm>
            <a:off x="5074915" y="2630819"/>
            <a:ext cx="868685"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36" name="TextBox 35"/>
              <p:cNvSpPr txBox="1"/>
              <p:nvPr/>
            </p:nvSpPr>
            <p:spPr>
              <a:xfrm>
                <a:off x="4678326" y="3812513"/>
                <a:ext cx="1250718"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36" name="TextBox 35"/>
              <p:cNvSpPr txBox="1">
                <a:spLocks noRot="1" noChangeAspect="1" noMove="1" noResize="1" noEditPoints="1" noAdjustHandles="1" noChangeArrowheads="1" noChangeShapeType="1" noTextEdit="1"/>
              </p:cNvSpPr>
              <p:nvPr/>
            </p:nvSpPr>
            <p:spPr>
              <a:xfrm>
                <a:off x="4678326" y="3812513"/>
                <a:ext cx="1250718" cy="338554"/>
              </a:xfrm>
              <a:prstGeom prst="rect">
                <a:avLst/>
              </a:prstGeom>
              <a:blipFill>
                <a:blip r:embed="rId9"/>
                <a:stretch>
                  <a:fillRect t="-5357" r="-485"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039545" y="1903226"/>
                <a:ext cx="2325194" cy="584775"/>
              </a:xfrm>
              <a:prstGeom prst="rect">
                <a:avLst/>
              </a:prstGeom>
              <a:noFill/>
            </p:spPr>
            <p:txBody>
              <a:bodyPr wrap="square" rtlCol="0">
                <a:spAutoFit/>
              </a:bodyPr>
              <a:lstStyle/>
              <a:p>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a14:m>
                <a:r>
                  <a:rPr lang="en-GB" sz="1600" dirty="0"/>
                  <a:t> term is positive so ‘uphill’ shape.</a:t>
                </a:r>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6039545" y="1903226"/>
                <a:ext cx="2325194" cy="584775"/>
              </a:xfrm>
              <a:prstGeom prst="rect">
                <a:avLst/>
              </a:prstGeom>
              <a:blipFill>
                <a:blip r:embed="rId10"/>
                <a:stretch>
                  <a:fillRect l="-1575"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901070" y="2619255"/>
                <a:ext cx="3136604"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m:oMathPara>
                </a14:m>
                <a:endParaRPr lang="en-GB" sz="1600" dirty="0"/>
              </a:p>
              <a:p>
                <a:r>
                  <a:rPr lang="en-GB" sz="1600" dirty="0"/>
                  <a:t>However as root of 0 is </a:t>
                </a:r>
                <a:r>
                  <a:rPr lang="en-GB" sz="1600" b="1" dirty="0"/>
                  <a:t>repeated</a:t>
                </a:r>
                <a:r>
                  <a:rPr lang="en-GB" sz="1600" dirty="0"/>
                  <a:t> (because the factor of </a:t>
                </a:r>
                <a14:m>
                  <m:oMath xmlns:m="http://schemas.openxmlformats.org/officeDocument/2006/math">
                    <m:r>
                      <a:rPr lang="en-GB" sz="1600" b="0" i="1" smtClean="0">
                        <a:latin typeface="Cambria Math" panose="02040503050406030204" pitchFamily="18" charset="0"/>
                      </a:rPr>
                      <m:t>𝑥</m:t>
                    </m:r>
                  </m:oMath>
                </a14:m>
                <a:r>
                  <a:rPr lang="en-GB" sz="1600" dirty="0"/>
                  <a:t> appears twice), the curve </a:t>
                </a:r>
                <a:r>
                  <a:rPr lang="en-GB" sz="1600" b="1" dirty="0"/>
                  <a:t>touches</a:t>
                </a:r>
                <a:r>
                  <a:rPr lang="en-GB" sz="1600" dirty="0"/>
                  <a: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a:t>
                </a:r>
              </a:p>
            </p:txBody>
          </p:sp>
        </mc:Choice>
        <mc:Fallback xmlns="">
          <p:sp>
            <p:nvSpPr>
              <p:cNvPr id="38" name="TextBox 37"/>
              <p:cNvSpPr txBox="1">
                <a:spLocks noRot="1" noChangeAspect="1" noMove="1" noResize="1" noEditPoints="1" noAdjustHandles="1" noChangeArrowheads="1" noChangeShapeType="1" noTextEdit="1"/>
              </p:cNvSpPr>
              <p:nvPr/>
            </p:nvSpPr>
            <p:spPr>
              <a:xfrm>
                <a:off x="5901070" y="2619255"/>
                <a:ext cx="3136604" cy="1077218"/>
              </a:xfrm>
              <a:prstGeom prst="rect">
                <a:avLst/>
              </a:prstGeom>
              <a:blipFill>
                <a:blip r:embed="rId11"/>
                <a:stretch>
                  <a:fillRect l="-971"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39677" y="3823367"/>
                <a:ext cx="3136604"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939677" y="3823367"/>
                <a:ext cx="3136604" cy="338554"/>
              </a:xfrm>
              <a:prstGeom prst="rect">
                <a:avLst/>
              </a:prstGeom>
              <a:blipFill>
                <a:blip r:embed="rId12"/>
                <a:stretch>
                  <a:fillRect l="-971" t="-5357" b="-21429"/>
                </a:stretch>
              </a:blipFill>
            </p:spPr>
            <p:txBody>
              <a:bodyPr/>
              <a:lstStyle/>
              <a:p>
                <a:r>
                  <a:rPr lang="en-GB">
                    <a:noFill/>
                  </a:rPr>
                  <a:t> </a:t>
                </a:r>
              </a:p>
            </p:txBody>
          </p:sp>
        </mc:Fallback>
      </mc:AlternateContent>
      <p:cxnSp>
        <p:nvCxnSpPr>
          <p:cNvPr id="40" name="Straight Arrow Connector 39"/>
          <p:cNvCxnSpPr/>
          <p:nvPr/>
        </p:nvCxnSpPr>
        <p:spPr>
          <a:xfrm>
            <a:off x="5108245" y="5315214"/>
            <a:ext cx="26321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6270642" y="430130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7259885" y="5262052"/>
            <a:ext cx="415472" cy="369332"/>
          </a:xfrm>
          <a:prstGeom prst="rect">
            <a:avLst/>
          </a:prstGeom>
          <a:noFill/>
        </p:spPr>
        <p:txBody>
          <a:bodyPr wrap="square" rtlCol="0">
            <a:spAutoFit/>
          </a:bodyPr>
          <a:lstStyle/>
          <a:p>
            <a:r>
              <a:rPr lang="en-GB" dirty="0"/>
              <a:t>1</a:t>
            </a:r>
          </a:p>
        </p:txBody>
      </p:sp>
      <p:sp>
        <p:nvSpPr>
          <p:cNvPr id="45" name="Freeform: Shape 44"/>
          <p:cNvSpPr/>
          <p:nvPr/>
        </p:nvSpPr>
        <p:spPr>
          <a:xfrm flipH="1">
            <a:off x="5919557" y="5029199"/>
            <a:ext cx="1605311" cy="850605"/>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456" h="1297172">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8191" y="441251"/>
                  <a:pt x="1190847" y="446567"/>
                </a:cubicBezTo>
                <a:cubicBezTo>
                  <a:pt x="1263503" y="451883"/>
                  <a:pt x="1327298" y="666307"/>
                  <a:pt x="1382233" y="808074"/>
                </a:cubicBezTo>
                <a:cubicBezTo>
                  <a:pt x="1437168" y="949841"/>
                  <a:pt x="1478812" y="1123506"/>
                  <a:pt x="1520456"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7638418" y="518007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50" name="TextBox 49"/>
              <p:cNvSpPr txBox="1">
                <a:spLocks noRot="1" noChangeAspect="1" noMove="1" noResize="1" noEditPoints="1" noAdjustHandles="1" noChangeArrowheads="1" noChangeShapeType="1" noTextEdit="1"/>
              </p:cNvSpPr>
              <p:nvPr/>
            </p:nvSpPr>
            <p:spPr>
              <a:xfrm>
                <a:off x="7638418" y="5180073"/>
                <a:ext cx="4154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039545" y="409311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039545" y="4093116"/>
                <a:ext cx="4154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515152" y="405068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1515152" y="4050683"/>
                <a:ext cx="4154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859707" y="518571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859707" y="5185719"/>
                <a:ext cx="415472" cy="276999"/>
              </a:xfrm>
              <a:prstGeom prst="rect">
                <a:avLst/>
              </a:prstGeom>
              <a:blipFill>
                <a:blip r:embed="rId13"/>
                <a:stretch>
                  <a:fillRect/>
                </a:stretch>
              </a:blipFill>
            </p:spPr>
            <p:txBody>
              <a:bodyPr/>
              <a:lstStyle/>
              <a:p>
                <a:r>
                  <a:rPr lang="en-GB">
                    <a:noFill/>
                  </a:rPr>
                  <a:t> </a:t>
                </a:r>
              </a:p>
            </p:txBody>
          </p:sp>
        </mc:Fallback>
      </mc:AlternateContent>
      <p:sp>
        <p:nvSpPr>
          <p:cNvPr id="33" name="Rectangle 32"/>
          <p:cNvSpPr/>
          <p:nvPr/>
        </p:nvSpPr>
        <p:spPr>
          <a:xfrm>
            <a:off x="465642" y="4078600"/>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48" name="Rectangle 47"/>
          <p:cNvSpPr/>
          <p:nvPr/>
        </p:nvSpPr>
        <p:spPr>
          <a:xfrm>
            <a:off x="5064534" y="4149714"/>
            <a:ext cx="2952639" cy="250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54" name="Rectangle 53"/>
          <p:cNvSpPr/>
          <p:nvPr/>
        </p:nvSpPr>
        <p:spPr>
          <a:xfrm>
            <a:off x="5960448" y="1915260"/>
            <a:ext cx="2954952" cy="5666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TextBox 54"/>
          <p:cNvSpPr txBox="1"/>
          <p:nvPr/>
        </p:nvSpPr>
        <p:spPr>
          <a:xfrm>
            <a:off x="4128215" y="3085542"/>
            <a:ext cx="1445271" cy="769441"/>
          </a:xfrm>
          <a:prstGeom prst="rect">
            <a:avLst/>
          </a:prstGeom>
          <a:noFill/>
        </p:spPr>
        <p:txBody>
          <a:bodyPr wrap="square" rtlCol="0">
            <a:spAutoFit/>
          </a:bodyPr>
          <a:lstStyle/>
          <a:p>
            <a:r>
              <a:rPr lang="en-GB" sz="1100" dirty="0"/>
              <a:t>This is sort of because the curve crosses at 0 then immediately crosses at 0 again!</a:t>
            </a:r>
          </a:p>
        </p:txBody>
      </p:sp>
      <p:cxnSp>
        <p:nvCxnSpPr>
          <p:cNvPr id="57" name="Straight Arrow Connector 56"/>
          <p:cNvCxnSpPr>
            <a:stCxn id="55" idx="3"/>
          </p:cNvCxnSpPr>
          <p:nvPr/>
        </p:nvCxnSpPr>
        <p:spPr>
          <a:xfrm flipV="1">
            <a:off x="5573486" y="3309257"/>
            <a:ext cx="283028" cy="161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5964357" y="2646907"/>
            <a:ext cx="2954952" cy="1013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5960448" y="3788453"/>
            <a:ext cx="2954952" cy="3263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3483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childTnLst>
              </p:cTn>
              <p:nextCondLst>
                <p:cond evt="onClick" delay="0">
                  <p:tgtEl>
                    <p:spTgt spid="58"/>
                  </p:tgtEl>
                </p:cond>
              </p:nextCondLst>
            </p:seq>
            <p:seq concurrent="1" nextAc="seek">
              <p:cTn id="56" restart="whenNotActive" fill="hold" evtFilter="cancelBubble" nodeType="interactiveSeq">
                <p:stCondLst>
                  <p:cond evt="onClick" delay="0">
                    <p:tgtEl>
                      <p:spTgt spid="5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9"/>
                                        </p:tgtEl>
                                      </p:cBhvr>
                                    </p:animEffect>
                                    <p:set>
                                      <p:cBhvr>
                                        <p:cTn id="6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25" grpId="0"/>
      <p:bldP spid="30" grpId="0" animBg="1"/>
      <p:bldP spid="31" grpId="0" animBg="1"/>
      <p:bldP spid="32" grpId="0" animBg="1"/>
      <p:bldP spid="33" grpId="0" animBg="1"/>
      <p:bldP spid="48" grpId="0" animBg="1"/>
      <p:bldP spid="54"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3672408"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49179" y="1695201"/>
            <a:ext cx="964629" cy="338554"/>
          </a:xfrm>
          <a:prstGeom prst="rect">
            <a:avLst/>
          </a:prstGeom>
          <a:noFill/>
        </p:spPr>
        <p:txBody>
          <a:bodyPr wrap="square" rtlCol="0">
            <a:spAutoFit/>
          </a:bodyPr>
          <a:lstStyle/>
          <a:p>
            <a:r>
              <a:rPr lang="en-GB" sz="1600" b="1" dirty="0"/>
              <a:t>Shape?</a:t>
            </a:r>
          </a:p>
        </p:txBody>
      </p:sp>
      <p:sp>
        <p:nvSpPr>
          <p:cNvPr id="7" name="TextBox 6"/>
          <p:cNvSpPr txBox="1"/>
          <p:nvPr/>
        </p:nvSpPr>
        <p:spPr>
          <a:xfrm>
            <a:off x="366521" y="2119927"/>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8" name="TextBox 7"/>
              <p:cNvSpPr txBox="1"/>
              <p:nvPr/>
            </p:nvSpPr>
            <p:spPr>
              <a:xfrm>
                <a:off x="76200" y="31936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3193613"/>
                <a:ext cx="1222744" cy="338554"/>
              </a:xfrm>
              <a:prstGeom prst="rect">
                <a:avLst/>
              </a:prstGeom>
              <a:blipFill>
                <a:blip r:embed="rId3"/>
                <a:stretch>
                  <a:fillRect t="-5455" r="-3000" b="-23636"/>
                </a:stretch>
              </a:blipFill>
            </p:spPr>
            <p:txBody>
              <a:bodyPr/>
              <a:lstStyle/>
              <a:p>
                <a:r>
                  <a:rPr lang="en-GB">
                    <a:noFill/>
                  </a:rPr>
                  <a:t> </a:t>
                </a:r>
              </a:p>
            </p:txBody>
          </p:sp>
        </mc:Fallback>
      </mc:AlternateContent>
      <p:sp>
        <p:nvSpPr>
          <p:cNvPr id="9" name="TextBox 8"/>
          <p:cNvSpPr txBox="1"/>
          <p:nvPr/>
        </p:nvSpPr>
        <p:spPr>
          <a:xfrm>
            <a:off x="1287608" y="1662544"/>
            <a:ext cx="2243623" cy="369332"/>
          </a:xfrm>
          <a:prstGeom prst="rect">
            <a:avLst/>
          </a:prstGeom>
          <a:noFill/>
        </p:spPr>
        <p:txBody>
          <a:bodyPr wrap="square" rtlCol="0">
            <a:spAutoFit/>
          </a:bodyPr>
          <a:lstStyle/>
          <a:p>
            <a:r>
              <a:rPr lang="en-GB" dirty="0"/>
              <a:t>Downhill.</a:t>
            </a:r>
          </a:p>
        </p:txBody>
      </p:sp>
      <mc:AlternateContent xmlns:mc="http://schemas.openxmlformats.org/markup-compatibility/2006" xmlns:a14="http://schemas.microsoft.com/office/drawing/2010/main">
        <mc:Choice Requires="a14">
          <p:sp>
            <p:nvSpPr>
              <p:cNvPr id="10" name="TextBox 9"/>
              <p:cNvSpPr txBox="1"/>
              <p:nvPr/>
            </p:nvSpPr>
            <p:spPr>
              <a:xfrm>
                <a:off x="1287607" y="2074235"/>
                <a:ext cx="244876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m:oMathPara>
                </a14:m>
                <a:endParaRPr lang="en-GB" sz="1600" dirty="0"/>
              </a:p>
              <a:p>
                <a:r>
                  <a:rPr lang="en-GB" sz="1600" dirty="0"/>
                  <a:t>Curve crosses as 2, but touches at -1 (again, because of repeated root)</a:t>
                </a:r>
              </a:p>
            </p:txBody>
          </p:sp>
        </mc:Choice>
        <mc:Fallback xmlns="">
          <p:sp>
            <p:nvSpPr>
              <p:cNvPr id="10" name="TextBox 9"/>
              <p:cNvSpPr txBox="1">
                <a:spLocks noRot="1" noChangeAspect="1" noMove="1" noResize="1" noEditPoints="1" noAdjustHandles="1" noChangeArrowheads="1" noChangeShapeType="1" noTextEdit="1"/>
              </p:cNvSpPr>
              <p:nvPr/>
            </p:nvSpPr>
            <p:spPr>
              <a:xfrm>
                <a:off x="1287607" y="2074235"/>
                <a:ext cx="2448762" cy="1077218"/>
              </a:xfrm>
              <a:prstGeom prst="rect">
                <a:avLst/>
              </a:prstGeom>
              <a:blipFill>
                <a:blip r:embed="rId4"/>
                <a:stretch>
                  <a:fillRect l="-1244" b="-6215"/>
                </a:stretch>
              </a:blipFill>
            </p:spPr>
            <p:txBody>
              <a:bodyPr/>
              <a:lstStyle/>
              <a:p>
                <a:r>
                  <a:rPr lang="en-GB">
                    <a:noFill/>
                  </a:rPr>
                  <a:t> </a:t>
                </a:r>
              </a:p>
            </p:txBody>
          </p:sp>
        </mc:Fallback>
      </mc:AlternateContent>
      <p:sp>
        <p:nvSpPr>
          <p:cNvPr id="11" name="TextBox 10"/>
          <p:cNvSpPr txBox="1"/>
          <p:nvPr/>
        </p:nvSpPr>
        <p:spPr>
          <a:xfrm>
            <a:off x="1352921" y="3189501"/>
            <a:ext cx="2448762" cy="338554"/>
          </a:xfrm>
          <a:prstGeom prst="rect">
            <a:avLst/>
          </a:prstGeom>
          <a:noFill/>
        </p:spPr>
        <p:txBody>
          <a:bodyPr wrap="square" rtlCol="0">
            <a:spAutoFit/>
          </a:bodyPr>
          <a:lstStyle/>
          <a:p>
            <a:r>
              <a:rPr lang="en-GB" sz="1600" dirty="0"/>
              <a:t>2</a:t>
            </a:r>
          </a:p>
        </p:txBody>
      </p:sp>
      <p:cxnSp>
        <p:nvCxnSpPr>
          <p:cNvPr id="12" name="Straight Arrow Connector 11"/>
          <p:cNvCxnSpPr/>
          <p:nvPr/>
        </p:nvCxnSpPr>
        <p:spPr>
          <a:xfrm>
            <a:off x="673441" y="5117828"/>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1835838" y="4103923"/>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260464" y="5085931"/>
            <a:ext cx="415472" cy="369332"/>
          </a:xfrm>
          <a:prstGeom prst="rect">
            <a:avLst/>
          </a:prstGeom>
          <a:noFill/>
        </p:spPr>
        <p:txBody>
          <a:bodyPr wrap="square" rtlCol="0">
            <a:spAutoFit/>
          </a:bodyPr>
          <a:lstStyle/>
          <a:p>
            <a:r>
              <a:rPr lang="en-GB" dirty="0"/>
              <a:t>-1</a:t>
            </a:r>
          </a:p>
        </p:txBody>
      </p:sp>
      <p:sp>
        <p:nvSpPr>
          <p:cNvPr id="16" name="TextBox 15"/>
          <p:cNvSpPr txBox="1"/>
          <p:nvPr/>
        </p:nvSpPr>
        <p:spPr>
          <a:xfrm>
            <a:off x="2283165" y="5064159"/>
            <a:ext cx="415472" cy="369332"/>
          </a:xfrm>
          <a:prstGeom prst="rect">
            <a:avLst/>
          </a:prstGeom>
          <a:noFill/>
        </p:spPr>
        <p:txBody>
          <a:bodyPr wrap="square" rtlCol="0">
            <a:spAutoFit/>
          </a:bodyPr>
          <a:lstStyle/>
          <a:p>
            <a:r>
              <a:rPr lang="en-GB" dirty="0"/>
              <a:t>2</a:t>
            </a:r>
          </a:p>
        </p:txBody>
      </p:sp>
      <p:sp>
        <p:nvSpPr>
          <p:cNvPr id="17" name="Freeform: Shape 16"/>
          <p:cNvSpPr/>
          <p:nvPr/>
        </p:nvSpPr>
        <p:spPr>
          <a:xfrm>
            <a:off x="870393" y="3874884"/>
            <a:ext cx="1781713" cy="1776144"/>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82233 w 1781713"/>
              <a:gd name="connsiteY5" fmla="*/ 808074 h 1776144"/>
              <a:gd name="connsiteX6" fmla="*/ 1781713 w 1781713"/>
              <a:gd name="connsiteY6" fmla="*/ 1776144 h 1776144"/>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93119 w 1781713"/>
              <a:gd name="connsiteY5" fmla="*/ 764531 h 1776144"/>
              <a:gd name="connsiteX6" fmla="*/ 1781713 w 1781713"/>
              <a:gd name="connsiteY6" fmla="*/ 1776144 h 177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1713" h="1776144">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6377" y="448508"/>
                  <a:pt x="1190847" y="446567"/>
                </a:cubicBezTo>
                <a:cubicBezTo>
                  <a:pt x="1265317" y="444626"/>
                  <a:pt x="1294641" y="542935"/>
                  <a:pt x="1393119" y="764531"/>
                </a:cubicBezTo>
                <a:cubicBezTo>
                  <a:pt x="1491597" y="986127"/>
                  <a:pt x="1740069" y="1602478"/>
                  <a:pt x="1781713" y="1776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84668" y="4307288"/>
            <a:ext cx="41547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20" name="TextBox 19"/>
              <p:cNvSpPr txBox="1"/>
              <p:nvPr/>
            </p:nvSpPr>
            <p:spPr>
              <a:xfrm>
                <a:off x="1628102" y="385329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8102" y="3853297"/>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972657" y="498833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972657" y="4988333"/>
                <a:ext cx="415472" cy="276999"/>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611404" y="3714798"/>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23" name="Rectangle 22"/>
          <p:cNvSpPr/>
          <p:nvPr/>
        </p:nvSpPr>
        <p:spPr>
          <a:xfrm>
            <a:off x="1309969" y="1690323"/>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287607" y="2126274"/>
            <a:ext cx="2369993"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286462" y="3160140"/>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4427984" y="836071"/>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3</m:t>
                          </m:r>
                        </m:sup>
                      </m:sSup>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27984" y="836071"/>
                <a:ext cx="3672408" cy="646331"/>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7" name="TextBox 26"/>
          <p:cNvSpPr txBox="1"/>
          <p:nvPr/>
        </p:nvSpPr>
        <p:spPr>
          <a:xfrm>
            <a:off x="4736292" y="1755148"/>
            <a:ext cx="964629" cy="338554"/>
          </a:xfrm>
          <a:prstGeom prst="rect">
            <a:avLst/>
          </a:prstGeom>
          <a:noFill/>
        </p:spPr>
        <p:txBody>
          <a:bodyPr wrap="square" rtlCol="0">
            <a:spAutoFit/>
          </a:bodyPr>
          <a:lstStyle/>
          <a:p>
            <a:r>
              <a:rPr lang="en-GB" sz="1600" b="1" dirty="0"/>
              <a:t>Shape?</a:t>
            </a:r>
          </a:p>
        </p:txBody>
      </p:sp>
      <p:sp>
        <p:nvSpPr>
          <p:cNvPr id="28" name="TextBox 27"/>
          <p:cNvSpPr txBox="1"/>
          <p:nvPr/>
        </p:nvSpPr>
        <p:spPr>
          <a:xfrm>
            <a:off x="4753634" y="2179874"/>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29" name="TextBox 28"/>
              <p:cNvSpPr txBox="1"/>
              <p:nvPr/>
            </p:nvSpPr>
            <p:spPr>
              <a:xfrm>
                <a:off x="4463313" y="3253560"/>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29" name="TextBox 28"/>
              <p:cNvSpPr txBox="1">
                <a:spLocks noRot="1" noChangeAspect="1" noMove="1" noResize="1" noEditPoints="1" noAdjustHandles="1" noChangeArrowheads="1" noChangeShapeType="1" noTextEdit="1"/>
              </p:cNvSpPr>
              <p:nvPr/>
            </p:nvSpPr>
            <p:spPr>
              <a:xfrm>
                <a:off x="4463313" y="3253560"/>
                <a:ext cx="1222744" cy="338554"/>
              </a:xfrm>
              <a:prstGeom prst="rect">
                <a:avLst/>
              </a:prstGeom>
              <a:blipFill>
                <a:blip r:embed="rId8"/>
                <a:stretch>
                  <a:fillRect t="-5455" r="-2985" b="-23636"/>
                </a:stretch>
              </a:blipFill>
            </p:spPr>
            <p:txBody>
              <a:bodyPr/>
              <a:lstStyle/>
              <a:p>
                <a:r>
                  <a:rPr lang="en-GB">
                    <a:noFill/>
                  </a:rPr>
                  <a:t> </a:t>
                </a:r>
              </a:p>
            </p:txBody>
          </p:sp>
        </mc:Fallback>
      </mc:AlternateContent>
      <p:sp>
        <p:nvSpPr>
          <p:cNvPr id="30" name="TextBox 29"/>
          <p:cNvSpPr txBox="1"/>
          <p:nvPr/>
        </p:nvSpPr>
        <p:spPr>
          <a:xfrm>
            <a:off x="5674721" y="1722491"/>
            <a:ext cx="2243623" cy="369332"/>
          </a:xfrm>
          <a:prstGeom prst="rect">
            <a:avLst/>
          </a:prstGeom>
          <a:noFill/>
        </p:spPr>
        <p:txBody>
          <a:bodyPr wrap="square" rtlCol="0">
            <a:spAutoFit/>
          </a:bodyPr>
          <a:lstStyle/>
          <a:p>
            <a:r>
              <a:rPr lang="en-GB" dirty="0"/>
              <a:t>Uphill.</a:t>
            </a:r>
          </a:p>
        </p:txBody>
      </p:sp>
      <mc:AlternateContent xmlns:mc="http://schemas.openxmlformats.org/markup-compatibility/2006" xmlns:a14="http://schemas.microsoft.com/office/drawing/2010/main">
        <mc:Choice Requires="a14">
          <p:sp>
            <p:nvSpPr>
              <p:cNvPr id="31" name="TextBox 30"/>
              <p:cNvSpPr txBox="1"/>
              <p:nvPr/>
            </p:nvSpPr>
            <p:spPr>
              <a:xfrm>
                <a:off x="5674720" y="2134182"/>
                <a:ext cx="244876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=4</m:t>
                      </m:r>
                    </m:oMath>
                  </m:oMathPara>
                </a14:m>
                <a:endParaRPr lang="en-GB" sz="1600" dirty="0"/>
              </a:p>
              <a:p>
                <a:r>
                  <a:rPr lang="en-GB" sz="1600" dirty="0"/>
                  <a:t>But root is triple repeated.</a:t>
                </a:r>
              </a:p>
              <a:p>
                <a:r>
                  <a:rPr lang="en-GB" sz="1600" dirty="0"/>
                  <a:t>We have a </a:t>
                </a:r>
                <a:r>
                  <a:rPr lang="en-GB" sz="1600" b="1" dirty="0"/>
                  <a:t>point of inflection</a:t>
                </a:r>
                <a:r>
                  <a:rPr lang="en-GB" sz="1600" dirty="0"/>
                  <a: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=4</m:t>
                    </m:r>
                  </m:oMath>
                </a14:m>
                <a:r>
                  <a:rPr lang="en-GB" sz="1600"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5674720" y="2134182"/>
                <a:ext cx="2448762" cy="1077218"/>
              </a:xfrm>
              <a:prstGeom prst="rect">
                <a:avLst/>
              </a:prstGeom>
              <a:blipFill>
                <a:blip r:embed="rId9"/>
                <a:stretch>
                  <a:fillRect l="-1493" b="-6215"/>
                </a:stretch>
              </a:blipFill>
            </p:spPr>
            <p:txBody>
              <a:bodyPr/>
              <a:lstStyle/>
              <a:p>
                <a:r>
                  <a:rPr lang="en-GB">
                    <a:noFill/>
                  </a:rPr>
                  <a:t> </a:t>
                </a:r>
              </a:p>
            </p:txBody>
          </p:sp>
        </mc:Fallback>
      </mc:AlternateContent>
      <p:sp>
        <p:nvSpPr>
          <p:cNvPr id="32" name="TextBox 31"/>
          <p:cNvSpPr txBox="1"/>
          <p:nvPr/>
        </p:nvSpPr>
        <p:spPr>
          <a:xfrm>
            <a:off x="5740034" y="3249448"/>
            <a:ext cx="2448762" cy="338554"/>
          </a:xfrm>
          <a:prstGeom prst="rect">
            <a:avLst/>
          </a:prstGeom>
          <a:noFill/>
        </p:spPr>
        <p:txBody>
          <a:bodyPr wrap="square" rtlCol="0">
            <a:spAutoFit/>
          </a:bodyPr>
          <a:lstStyle/>
          <a:p>
            <a:r>
              <a:rPr lang="en-GB" sz="1600" dirty="0"/>
              <a:t>-64</a:t>
            </a:r>
          </a:p>
        </p:txBody>
      </p:sp>
      <p:sp>
        <p:nvSpPr>
          <p:cNvPr id="33" name="Rectangle 32"/>
          <p:cNvSpPr/>
          <p:nvPr/>
        </p:nvSpPr>
        <p:spPr>
          <a:xfrm>
            <a:off x="5717118" y="1745346"/>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734190" y="2203558"/>
            <a:ext cx="2369993"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5729053" y="3266523"/>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6" name="Straight Arrow Connector 35"/>
          <p:cNvCxnSpPr/>
          <p:nvPr/>
        </p:nvCxnSpPr>
        <p:spPr>
          <a:xfrm flipV="1">
            <a:off x="4131548" y="5240188"/>
            <a:ext cx="1971822" cy="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4843626" y="4213583"/>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4377108" y="5652791"/>
            <a:ext cx="514705" cy="369332"/>
          </a:xfrm>
          <a:prstGeom prst="rect">
            <a:avLst/>
          </a:prstGeom>
          <a:noFill/>
        </p:spPr>
        <p:txBody>
          <a:bodyPr wrap="square" rtlCol="0">
            <a:spAutoFit/>
          </a:bodyPr>
          <a:lstStyle/>
          <a:p>
            <a:r>
              <a:rPr lang="en-GB" dirty="0"/>
              <a:t>-64</a:t>
            </a:r>
          </a:p>
        </p:txBody>
      </p:sp>
      <p:sp>
        <p:nvSpPr>
          <p:cNvPr id="39" name="TextBox 38"/>
          <p:cNvSpPr txBox="1"/>
          <p:nvPr/>
        </p:nvSpPr>
        <p:spPr>
          <a:xfrm>
            <a:off x="5247410" y="5173819"/>
            <a:ext cx="415472" cy="369332"/>
          </a:xfrm>
          <a:prstGeom prst="rect">
            <a:avLst/>
          </a:prstGeom>
          <a:noFill/>
        </p:spPr>
        <p:txBody>
          <a:bodyPr wrap="square" rtlCol="0">
            <a:spAutoFit/>
          </a:bodyPr>
          <a:lstStyle/>
          <a:p>
            <a:r>
              <a:rPr lang="en-GB" dirty="0"/>
              <a:t>4</a:t>
            </a:r>
          </a:p>
        </p:txBody>
      </p:sp>
      <mc:AlternateContent xmlns:mc="http://schemas.openxmlformats.org/markup-compatibility/2006" xmlns:a14="http://schemas.microsoft.com/office/drawing/2010/main">
        <mc:Choice Requires="a14">
          <p:sp>
            <p:nvSpPr>
              <p:cNvPr id="42" name="TextBox 41"/>
              <p:cNvSpPr txBox="1"/>
              <p:nvPr/>
            </p:nvSpPr>
            <p:spPr>
              <a:xfrm>
                <a:off x="4635890" y="396295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4635890" y="3962957"/>
                <a:ext cx="415472"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980445" y="509799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5980445" y="5097993"/>
                <a:ext cx="415472" cy="276999"/>
              </a:xfrm>
              <a:prstGeom prst="rect">
                <a:avLst/>
              </a:prstGeom>
              <a:blipFill>
                <a:blip r:embed="rId6"/>
                <a:stretch>
                  <a:fillRect/>
                </a:stretch>
              </a:blipFill>
            </p:spPr>
            <p:txBody>
              <a:bodyPr/>
              <a:lstStyle/>
              <a:p>
                <a:r>
                  <a:rPr lang="en-GB">
                    <a:noFill/>
                  </a:rPr>
                  <a:t> </a:t>
                </a:r>
              </a:p>
            </p:txBody>
          </p:sp>
        </mc:Fallback>
      </mc:AlternateContent>
      <p:sp>
        <p:nvSpPr>
          <p:cNvPr id="45" name="Freeform: Shape 44"/>
          <p:cNvSpPr/>
          <p:nvPr/>
        </p:nvSpPr>
        <p:spPr>
          <a:xfrm>
            <a:off x="4702403" y="4249247"/>
            <a:ext cx="1223554" cy="1959428"/>
          </a:xfrm>
          <a:custGeom>
            <a:avLst/>
            <a:gdLst>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881743 w 1284514"/>
              <a:gd name="connsiteY4" fmla="*/ 979714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54" h="1959428">
                <a:moveTo>
                  <a:pt x="0" y="1959428"/>
                </a:moveTo>
                <a:cubicBezTo>
                  <a:pt x="36104" y="1861819"/>
                  <a:pt x="67128" y="1685471"/>
                  <a:pt x="145868" y="1534885"/>
                </a:cubicBezTo>
                <a:cubicBezTo>
                  <a:pt x="224608" y="1384299"/>
                  <a:pt x="379911" y="1148442"/>
                  <a:pt x="472440" y="1055914"/>
                </a:cubicBezTo>
                <a:cubicBezTo>
                  <a:pt x="564969" y="963386"/>
                  <a:pt x="613047" y="980621"/>
                  <a:pt x="701040" y="979714"/>
                </a:cubicBezTo>
                <a:cubicBezTo>
                  <a:pt x="789033" y="978807"/>
                  <a:pt x="895169" y="919843"/>
                  <a:pt x="962297" y="859971"/>
                </a:cubicBezTo>
                <a:cubicBezTo>
                  <a:pt x="1004706" y="805920"/>
                  <a:pt x="1060268" y="763813"/>
                  <a:pt x="1103811" y="620485"/>
                </a:cubicBezTo>
                <a:cubicBezTo>
                  <a:pt x="1147354" y="477156"/>
                  <a:pt x="1185454" y="238578"/>
                  <a:pt x="12235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248400" y="3735623"/>
                <a:ext cx="2832395" cy="3093154"/>
              </a:xfrm>
              <a:prstGeom prst="rect">
                <a:avLst/>
              </a:prstGeom>
              <a:noFill/>
            </p:spPr>
            <p:txBody>
              <a:bodyPr wrap="square" rtlCol="0">
                <a:spAutoFit/>
              </a:bodyPr>
              <a:lstStyle/>
              <a:p>
                <a:r>
                  <a:rPr lang="en-GB" sz="1200" b="1" dirty="0"/>
                  <a:t>Fro Exam Notes</a:t>
                </a:r>
                <a:r>
                  <a:rPr lang="en-GB" sz="1200" dirty="0"/>
                  <a:t>: The term ‘point of inflection’ has been removed from the new A Level syllabus (bad idea!!).</a:t>
                </a:r>
              </a:p>
              <a:p>
                <a:endParaRPr lang="en-GB" sz="700" dirty="0"/>
              </a:p>
              <a:p>
                <a:r>
                  <a:rPr lang="en-GB" sz="1200" dirty="0"/>
                  <a:t>You might be able to see we get this shape at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=4</m:t>
                    </m:r>
                  </m:oMath>
                </a14:m>
                <a:r>
                  <a:rPr lang="en-GB" sz="1200" dirty="0"/>
                  <a:t> because as the root is triple repeated, the curve crosses at 4, then crosses again, then crosses again, hence ending up in the same direction and the line becoming momentarily horizontal.</a:t>
                </a:r>
              </a:p>
              <a:p>
                <a:endParaRPr lang="en-GB" sz="800" dirty="0"/>
              </a:p>
              <a:p>
                <a:r>
                  <a:rPr lang="en-GB" sz="1200" b="1" dirty="0"/>
                  <a:t>A point of inflection is where the curve goes from ‘convex’ to ‘concave</a:t>
                </a:r>
                <a:r>
                  <a:rPr lang="en-GB" sz="1200" dirty="0"/>
                  <a:t>’ (or vice versa), i.e. curves in one direction before and curves in another direction after. You might have encountered these terms in Physics.</a:t>
                </a:r>
              </a:p>
            </p:txBody>
          </p:sp>
        </mc:Choice>
        <mc:Fallback xmlns="">
          <p:sp>
            <p:nvSpPr>
              <p:cNvPr id="47" name="TextBox 46"/>
              <p:cNvSpPr txBox="1">
                <a:spLocks noRot="1" noChangeAspect="1" noMove="1" noResize="1" noEditPoints="1" noAdjustHandles="1" noChangeArrowheads="1" noChangeShapeType="1" noTextEdit="1"/>
              </p:cNvSpPr>
              <p:nvPr/>
            </p:nvSpPr>
            <p:spPr>
              <a:xfrm>
                <a:off x="6248400" y="3735623"/>
                <a:ext cx="2832395" cy="3093154"/>
              </a:xfrm>
              <a:prstGeom prst="rect">
                <a:avLst/>
              </a:prstGeom>
              <a:blipFill>
                <a:blip r:embed="rId11"/>
                <a:stretch>
                  <a:fillRect t="-197" r="-430" b="-789"/>
                </a:stretch>
              </a:blipFill>
            </p:spPr>
            <p:txBody>
              <a:bodyPr/>
              <a:lstStyle/>
              <a:p>
                <a:r>
                  <a:rPr lang="en-GB">
                    <a:noFill/>
                  </a:rPr>
                  <a:t> </a:t>
                </a:r>
              </a:p>
            </p:txBody>
          </p:sp>
        </mc:Fallback>
      </mc:AlternateContent>
      <p:sp>
        <p:nvSpPr>
          <p:cNvPr id="44" name="Rectangle 43"/>
          <p:cNvSpPr/>
          <p:nvPr/>
        </p:nvSpPr>
        <p:spPr>
          <a:xfrm>
            <a:off x="4131548" y="3735622"/>
            <a:ext cx="4948727" cy="3045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Tree>
    <p:extLst>
      <p:ext uri="{BB962C8B-B14F-4D97-AF65-F5344CB8AC3E}">
        <p14:creationId xmlns:p14="http://schemas.microsoft.com/office/powerpoint/2010/main" val="2847779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2" grpId="0" animBg="1"/>
      <p:bldP spid="23" grpId="0" animBg="1"/>
      <p:bldP spid="24" grpId="0" animBg="1"/>
      <p:bldP spid="25" grpId="0" animBg="1"/>
      <p:bldP spid="33" grpId="0" animBg="1"/>
      <p:bldP spid="34" grpId="0" animBg="1"/>
      <p:bldP spid="35"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r>
                <a:rPr lang="en-GB" sz="3200" dirty="0">
                  <a:latin typeface="+mj-lt"/>
                </a:rPr>
                <a:t> with Limited Roots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908720"/>
                <a:ext cx="54006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908720"/>
                <a:ext cx="5400600"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49179" y="1695201"/>
            <a:ext cx="964629" cy="338554"/>
          </a:xfrm>
          <a:prstGeom prst="rect">
            <a:avLst/>
          </a:prstGeom>
          <a:noFill/>
        </p:spPr>
        <p:txBody>
          <a:bodyPr wrap="square" rtlCol="0">
            <a:spAutoFit/>
          </a:bodyPr>
          <a:lstStyle/>
          <a:p>
            <a:r>
              <a:rPr lang="en-GB" sz="1600" b="1" dirty="0"/>
              <a:t>Shape?</a:t>
            </a:r>
          </a:p>
        </p:txBody>
      </p:sp>
      <p:sp>
        <p:nvSpPr>
          <p:cNvPr id="7" name="TextBox 6"/>
          <p:cNvSpPr txBox="1"/>
          <p:nvPr/>
        </p:nvSpPr>
        <p:spPr>
          <a:xfrm>
            <a:off x="366521" y="2119927"/>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8" name="TextBox 7"/>
              <p:cNvSpPr txBox="1"/>
              <p:nvPr/>
            </p:nvSpPr>
            <p:spPr>
              <a:xfrm>
                <a:off x="76200" y="31936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3193613"/>
                <a:ext cx="1222744" cy="338554"/>
              </a:xfrm>
              <a:prstGeom prst="rect">
                <a:avLst/>
              </a:prstGeom>
              <a:blipFill>
                <a:blip r:embed="rId3"/>
                <a:stretch>
                  <a:fillRect t="-5455" r="-3000" b="-23636"/>
                </a:stretch>
              </a:blipFill>
            </p:spPr>
            <p:txBody>
              <a:bodyPr/>
              <a:lstStyle/>
              <a:p>
                <a:r>
                  <a:rPr lang="en-GB">
                    <a:noFill/>
                  </a:rPr>
                  <a:t> </a:t>
                </a:r>
              </a:p>
            </p:txBody>
          </p:sp>
        </mc:Fallback>
      </mc:AlternateContent>
      <p:sp>
        <p:nvSpPr>
          <p:cNvPr id="9" name="TextBox 8"/>
          <p:cNvSpPr txBox="1"/>
          <p:nvPr/>
        </p:nvSpPr>
        <p:spPr>
          <a:xfrm>
            <a:off x="1287608" y="1662544"/>
            <a:ext cx="2243623" cy="369332"/>
          </a:xfrm>
          <a:prstGeom prst="rect">
            <a:avLst/>
          </a:prstGeom>
          <a:noFill/>
        </p:spPr>
        <p:txBody>
          <a:bodyPr wrap="square" rtlCol="0">
            <a:spAutoFit/>
          </a:bodyPr>
          <a:lstStyle/>
          <a:p>
            <a:r>
              <a:rPr lang="en-GB" dirty="0"/>
              <a:t>Uphill.</a:t>
            </a:r>
          </a:p>
        </p:txBody>
      </p:sp>
      <mc:AlternateContent xmlns:mc="http://schemas.openxmlformats.org/markup-compatibility/2006" xmlns:a14="http://schemas.microsoft.com/office/drawing/2010/main">
        <mc:Choice Requires="a14">
          <p:sp>
            <p:nvSpPr>
              <p:cNvPr id="10" name="TextBox 9"/>
              <p:cNvSpPr txBox="1"/>
              <p:nvPr/>
            </p:nvSpPr>
            <p:spPr>
              <a:xfrm>
                <a:off x="1287606" y="2074235"/>
                <a:ext cx="4940578" cy="830997"/>
              </a:xfrm>
              <a:prstGeom prst="rect">
                <a:avLst/>
              </a:prstGeom>
              <a:noFill/>
            </p:spPr>
            <p:txBody>
              <a:bodyPr wrap="square" rtlCol="0">
                <a:spAutoFit/>
              </a:bodyPr>
              <a:lstStyle/>
              <a:p>
                <a:r>
                  <a:rPr lang="en-GB" sz="1600" dirty="0"/>
                  <a:t>Either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+1=0</m:t>
                    </m:r>
                  </m:oMath>
                </a14:m>
                <a:r>
                  <a:rPr lang="en-GB" sz="1600" dirty="0"/>
                  <a:t> (giving root of -1) or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+1=0</m:t>
                    </m:r>
                  </m:oMath>
                </a14:m>
                <a:r>
                  <a:rPr lang="en-GB" sz="1600" dirty="0"/>
                  <a:t>. </a:t>
                </a:r>
              </a:p>
              <a:p>
                <a:r>
                  <a:rPr lang="en-GB" sz="1600" dirty="0"/>
                  <a:t>This does not have any solutions as the discriminant is -3.</a:t>
                </a:r>
              </a:p>
              <a:p>
                <a:r>
                  <a:rPr lang="en-GB" sz="1600" dirty="0"/>
                  <a:t>Thus -1 is the only root. </a:t>
                </a:r>
              </a:p>
            </p:txBody>
          </p:sp>
        </mc:Choice>
        <mc:Fallback xmlns="">
          <p:sp>
            <p:nvSpPr>
              <p:cNvPr id="10" name="TextBox 9"/>
              <p:cNvSpPr txBox="1">
                <a:spLocks noRot="1" noChangeAspect="1" noMove="1" noResize="1" noEditPoints="1" noAdjustHandles="1" noChangeArrowheads="1" noChangeShapeType="1" noTextEdit="1"/>
              </p:cNvSpPr>
              <p:nvPr/>
            </p:nvSpPr>
            <p:spPr>
              <a:xfrm>
                <a:off x="1287606" y="2074235"/>
                <a:ext cx="4940578" cy="830997"/>
              </a:xfrm>
              <a:prstGeom prst="rect">
                <a:avLst/>
              </a:prstGeom>
              <a:blipFill>
                <a:blip r:embed="rId4"/>
                <a:stretch>
                  <a:fillRect l="-617" t="-2190" b="-8029"/>
                </a:stretch>
              </a:blipFill>
            </p:spPr>
            <p:txBody>
              <a:bodyPr/>
              <a:lstStyle/>
              <a:p>
                <a:r>
                  <a:rPr lang="en-GB">
                    <a:noFill/>
                  </a:rPr>
                  <a:t> </a:t>
                </a:r>
              </a:p>
            </p:txBody>
          </p:sp>
        </mc:Fallback>
      </mc:AlternateContent>
      <p:sp>
        <p:nvSpPr>
          <p:cNvPr id="11" name="TextBox 10"/>
          <p:cNvSpPr txBox="1"/>
          <p:nvPr/>
        </p:nvSpPr>
        <p:spPr>
          <a:xfrm>
            <a:off x="1352921" y="3189501"/>
            <a:ext cx="2448762" cy="338554"/>
          </a:xfrm>
          <a:prstGeom prst="rect">
            <a:avLst/>
          </a:prstGeom>
          <a:noFill/>
        </p:spPr>
        <p:txBody>
          <a:bodyPr wrap="square" rtlCol="0">
            <a:spAutoFit/>
          </a:bodyPr>
          <a:lstStyle/>
          <a:p>
            <a:r>
              <a:rPr lang="en-GB" sz="1600" dirty="0"/>
              <a:t>1</a:t>
            </a:r>
          </a:p>
        </p:txBody>
      </p:sp>
      <p:sp>
        <p:nvSpPr>
          <p:cNvPr id="12" name="Rectangle 11"/>
          <p:cNvSpPr/>
          <p:nvPr/>
        </p:nvSpPr>
        <p:spPr>
          <a:xfrm>
            <a:off x="1286462" y="1681333"/>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286462" y="2107873"/>
            <a:ext cx="4941722"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286462" y="3150338"/>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5" name="Straight Arrow Connector 14"/>
          <p:cNvCxnSpPr/>
          <p:nvPr/>
        </p:nvCxnSpPr>
        <p:spPr>
          <a:xfrm>
            <a:off x="2243317" y="5408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405714" y="439418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742621" y="5338097"/>
            <a:ext cx="415472" cy="369332"/>
          </a:xfrm>
          <a:prstGeom prst="rect">
            <a:avLst/>
          </a:prstGeom>
          <a:noFill/>
        </p:spPr>
        <p:txBody>
          <a:bodyPr wrap="square" rtlCol="0">
            <a:spAutoFit/>
          </a:bodyPr>
          <a:lstStyle/>
          <a:p>
            <a:r>
              <a:rPr lang="en-GB" dirty="0"/>
              <a:t>-1</a:t>
            </a:r>
          </a:p>
        </p:txBody>
      </p:sp>
      <p:sp>
        <p:nvSpPr>
          <p:cNvPr id="20" name="TextBox 19"/>
          <p:cNvSpPr txBox="1"/>
          <p:nvPr/>
        </p:nvSpPr>
        <p:spPr>
          <a:xfrm>
            <a:off x="3173593" y="4739430"/>
            <a:ext cx="64127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1" name="TextBox 20"/>
              <p:cNvSpPr txBox="1"/>
              <p:nvPr/>
            </p:nvSpPr>
            <p:spPr>
              <a:xfrm>
                <a:off x="3197978" y="414356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197978" y="4143563"/>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42533" y="5278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542533" y="5278599"/>
                <a:ext cx="415472" cy="276999"/>
              </a:xfrm>
              <a:prstGeom prst="rect">
                <a:avLst/>
              </a:prstGeom>
              <a:blipFill>
                <a:blip r:embed="rId6"/>
                <a:stretch>
                  <a:fillRect/>
                </a:stretch>
              </a:blipFill>
            </p:spPr>
            <p:txBody>
              <a:bodyPr/>
              <a:lstStyle/>
              <a:p>
                <a:r>
                  <a:rPr lang="en-GB">
                    <a:noFill/>
                  </a:rPr>
                  <a:t> </a:t>
                </a:r>
              </a:p>
            </p:txBody>
          </p:sp>
        </mc:Fallback>
      </mc:AlternateContent>
      <p:sp>
        <p:nvSpPr>
          <p:cNvPr id="24" name="Freeform: Shape 23"/>
          <p:cNvSpPr/>
          <p:nvPr/>
        </p:nvSpPr>
        <p:spPr>
          <a:xfrm>
            <a:off x="2381694" y="3859618"/>
            <a:ext cx="1755146" cy="2349795"/>
          </a:xfrm>
          <a:custGeom>
            <a:avLst/>
            <a:gdLst>
              <a:gd name="connsiteX0" fmla="*/ 0 w 1701209"/>
              <a:gd name="connsiteY0" fmla="*/ 1967023 h 1967023"/>
              <a:gd name="connsiteX1" fmla="*/ 489098 w 1701209"/>
              <a:gd name="connsiteY1" fmla="*/ 1180214 h 1967023"/>
              <a:gd name="connsiteX2" fmla="*/ 818707 w 1701209"/>
              <a:gd name="connsiteY2" fmla="*/ 733646 h 1967023"/>
              <a:gd name="connsiteX3" fmla="*/ 1020726 w 1701209"/>
              <a:gd name="connsiteY3" fmla="*/ 6485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786809 h 1967023"/>
              <a:gd name="connsiteX3" fmla="*/ 1020726 w 1701209"/>
              <a:gd name="connsiteY3" fmla="*/ 6485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786809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34422 w 1701209"/>
              <a:gd name="connsiteY2" fmla="*/ 8391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805859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67785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67785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39210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39210 h 1967023"/>
              <a:gd name="connsiteX3" fmla="*/ 1015963 w 1701209"/>
              <a:gd name="connsiteY3" fmla="*/ 758123 h 1967023"/>
              <a:gd name="connsiteX4" fmla="*/ 1701209 w 1701209"/>
              <a:gd name="connsiteY4" fmla="*/ 0 h 1967023"/>
              <a:gd name="connsiteX5" fmla="*/ 1701209 w 1701209"/>
              <a:gd name="connsiteY5" fmla="*/ 0 h 1967023"/>
              <a:gd name="connsiteX0" fmla="*/ 0 w 1744378"/>
              <a:gd name="connsiteY0" fmla="*/ 2023180 h 2023180"/>
              <a:gd name="connsiteX1" fmla="*/ 489098 w 1744378"/>
              <a:gd name="connsiteY1" fmla="*/ 1236371 h 2023180"/>
              <a:gd name="connsiteX2" fmla="*/ 672510 w 1744378"/>
              <a:gd name="connsiteY2" fmla="*/ 995367 h 2023180"/>
              <a:gd name="connsiteX3" fmla="*/ 1015963 w 1744378"/>
              <a:gd name="connsiteY3" fmla="*/ 814280 h 2023180"/>
              <a:gd name="connsiteX4" fmla="*/ 1701209 w 1744378"/>
              <a:gd name="connsiteY4" fmla="*/ 56157 h 2023180"/>
              <a:gd name="connsiteX5" fmla="*/ 1669311 w 1744378"/>
              <a:gd name="connsiteY5" fmla="*/ 56157 h 2023180"/>
              <a:gd name="connsiteX0" fmla="*/ 0 w 1777954"/>
              <a:gd name="connsiteY0" fmla="*/ 2349795 h 2349795"/>
              <a:gd name="connsiteX1" fmla="*/ 489098 w 1777954"/>
              <a:gd name="connsiteY1" fmla="*/ 1562986 h 2349795"/>
              <a:gd name="connsiteX2" fmla="*/ 672510 w 1777954"/>
              <a:gd name="connsiteY2" fmla="*/ 1321982 h 2349795"/>
              <a:gd name="connsiteX3" fmla="*/ 1015963 w 1777954"/>
              <a:gd name="connsiteY3" fmla="*/ 1140895 h 2349795"/>
              <a:gd name="connsiteX4" fmla="*/ 1701209 w 1777954"/>
              <a:gd name="connsiteY4" fmla="*/ 382772 h 2349795"/>
              <a:gd name="connsiteX5" fmla="*/ 1754372 w 1777954"/>
              <a:gd name="connsiteY5" fmla="*/ 0 h 2349795"/>
              <a:gd name="connsiteX0" fmla="*/ 0 w 1755146"/>
              <a:gd name="connsiteY0" fmla="*/ 2349795 h 2349795"/>
              <a:gd name="connsiteX1" fmla="*/ 489098 w 1755146"/>
              <a:gd name="connsiteY1" fmla="*/ 1562986 h 2349795"/>
              <a:gd name="connsiteX2" fmla="*/ 672510 w 1755146"/>
              <a:gd name="connsiteY2" fmla="*/ 1321982 h 2349795"/>
              <a:gd name="connsiteX3" fmla="*/ 1015963 w 1755146"/>
              <a:gd name="connsiteY3" fmla="*/ 1140895 h 2349795"/>
              <a:gd name="connsiteX4" fmla="*/ 1541721 w 1755146"/>
              <a:gd name="connsiteY4" fmla="*/ 595424 h 2349795"/>
              <a:gd name="connsiteX5" fmla="*/ 1754372 w 1755146"/>
              <a:gd name="connsiteY5" fmla="*/ 0 h 234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146" h="2349795">
                <a:moveTo>
                  <a:pt x="0" y="2349795"/>
                </a:moveTo>
                <a:cubicBezTo>
                  <a:pt x="176323" y="2059172"/>
                  <a:pt x="377013" y="1734288"/>
                  <a:pt x="489098" y="1562986"/>
                </a:cubicBezTo>
                <a:cubicBezTo>
                  <a:pt x="601183" y="1391684"/>
                  <a:pt x="553743" y="1446304"/>
                  <a:pt x="672510" y="1321982"/>
                </a:cubicBezTo>
                <a:cubicBezTo>
                  <a:pt x="796040" y="1216709"/>
                  <a:pt x="841338" y="1264886"/>
                  <a:pt x="1015963" y="1140895"/>
                </a:cubicBezTo>
                <a:cubicBezTo>
                  <a:pt x="1190588" y="988329"/>
                  <a:pt x="1418653" y="785573"/>
                  <a:pt x="1541721" y="595424"/>
                </a:cubicBezTo>
                <a:cubicBezTo>
                  <a:pt x="1664789" y="405275"/>
                  <a:pt x="1765005" y="0"/>
                  <a:pt x="17543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398311" y="3677011"/>
            <a:ext cx="3466289" cy="738664"/>
          </a:xfrm>
          <a:prstGeom prst="rect">
            <a:avLst/>
          </a:prstGeom>
          <a:noFill/>
        </p:spPr>
        <p:txBody>
          <a:bodyPr wrap="square" rtlCol="0">
            <a:spAutoFit/>
          </a:bodyPr>
          <a:lstStyle/>
          <a:p>
            <a:r>
              <a:rPr lang="en-GB" sz="1400" dirty="0"/>
              <a:t>We don’t have enough information to determine the exact shape. It could for example have been:</a:t>
            </a:r>
          </a:p>
        </p:txBody>
      </p:sp>
      <p:cxnSp>
        <p:nvCxnSpPr>
          <p:cNvPr id="26" name="Straight Arrow Connector 25"/>
          <p:cNvCxnSpPr/>
          <p:nvPr/>
        </p:nvCxnSpPr>
        <p:spPr>
          <a:xfrm>
            <a:off x="5469042" y="5911325"/>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6631439" y="4897420"/>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361218" y="5395061"/>
            <a:ext cx="64127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30" name="TextBox 29"/>
              <p:cNvSpPr txBox="1"/>
              <p:nvPr/>
            </p:nvSpPr>
            <p:spPr>
              <a:xfrm>
                <a:off x="6423703" y="464679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423703" y="4646794"/>
                <a:ext cx="415472"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768258" y="5781830"/>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768258" y="5781830"/>
                <a:ext cx="415472" cy="276999"/>
              </a:xfrm>
              <a:prstGeom prst="rect">
                <a:avLst/>
              </a:prstGeom>
              <a:blipFill>
                <a:blip r:embed="rId8"/>
                <a:stretch>
                  <a:fillRect/>
                </a:stretch>
              </a:blipFill>
            </p:spPr>
            <p:txBody>
              <a:bodyPr/>
              <a:lstStyle/>
              <a:p>
                <a:r>
                  <a:rPr lang="en-GB">
                    <a:noFill/>
                  </a:rPr>
                  <a:t> </a:t>
                </a:r>
              </a:p>
            </p:txBody>
          </p:sp>
        </mc:Fallback>
      </mc:AlternateContent>
      <p:sp>
        <p:nvSpPr>
          <p:cNvPr id="33" name="Freeform: Shape 32"/>
          <p:cNvSpPr/>
          <p:nvPr/>
        </p:nvSpPr>
        <p:spPr>
          <a:xfrm>
            <a:off x="5656521" y="5123475"/>
            <a:ext cx="1167809" cy="1383650"/>
          </a:xfrm>
          <a:custGeom>
            <a:avLst/>
            <a:gdLst>
              <a:gd name="connsiteX0" fmla="*/ 0 w 1244009"/>
              <a:gd name="connsiteY0" fmla="*/ 1414130 h 1414130"/>
              <a:gd name="connsiteX1" fmla="*/ 318977 w 1244009"/>
              <a:gd name="connsiteY1" fmla="*/ 882502 h 1414130"/>
              <a:gd name="connsiteX2" fmla="*/ 552893 w 1244009"/>
              <a:gd name="connsiteY2" fmla="*/ 1116418 h 1414130"/>
              <a:gd name="connsiteX3" fmla="*/ 765544 w 1244009"/>
              <a:gd name="connsiteY3" fmla="*/ 744279 h 1414130"/>
              <a:gd name="connsiteX4" fmla="*/ 1244009 w 1244009"/>
              <a:gd name="connsiteY4" fmla="*/ 0 h 1414130"/>
              <a:gd name="connsiteX0" fmla="*/ 0 w 1244009"/>
              <a:gd name="connsiteY0" fmla="*/ 1414130 h 1414130"/>
              <a:gd name="connsiteX1" fmla="*/ 318977 w 1244009"/>
              <a:gd name="connsiteY1" fmla="*/ 882502 h 1414130"/>
              <a:gd name="connsiteX2" fmla="*/ 552893 w 1244009"/>
              <a:gd name="connsiteY2" fmla="*/ 1116418 h 1414130"/>
              <a:gd name="connsiteX3" fmla="*/ 978195 w 1244009"/>
              <a:gd name="connsiteY3" fmla="*/ 446568 h 1414130"/>
              <a:gd name="connsiteX4" fmla="*/ 1244009 w 1244009"/>
              <a:gd name="connsiteY4" fmla="*/ 0 h 1414130"/>
              <a:gd name="connsiteX0" fmla="*/ 0 w 1244009"/>
              <a:gd name="connsiteY0" fmla="*/ 1414130 h 1414130"/>
              <a:gd name="connsiteX1" fmla="*/ 318977 w 1244009"/>
              <a:gd name="connsiteY1" fmla="*/ 882502 h 1414130"/>
              <a:gd name="connsiteX2" fmla="*/ 552893 w 1244009"/>
              <a:gd name="connsiteY2" fmla="*/ 1116418 h 1414130"/>
              <a:gd name="connsiteX3" fmla="*/ 978195 w 1244009"/>
              <a:gd name="connsiteY3" fmla="*/ 446568 h 1414130"/>
              <a:gd name="connsiteX4" fmla="*/ 1244009 w 1244009"/>
              <a:gd name="connsiteY4" fmla="*/ 0 h 1414130"/>
              <a:gd name="connsiteX0" fmla="*/ 0 w 1167809"/>
              <a:gd name="connsiteY0" fmla="*/ 1383650 h 1383650"/>
              <a:gd name="connsiteX1" fmla="*/ 318977 w 1167809"/>
              <a:gd name="connsiteY1" fmla="*/ 852022 h 1383650"/>
              <a:gd name="connsiteX2" fmla="*/ 552893 w 1167809"/>
              <a:gd name="connsiteY2" fmla="*/ 1085938 h 1383650"/>
              <a:gd name="connsiteX3" fmla="*/ 978195 w 1167809"/>
              <a:gd name="connsiteY3" fmla="*/ 416088 h 1383650"/>
              <a:gd name="connsiteX4" fmla="*/ 1167809 w 1167809"/>
              <a:gd name="connsiteY4" fmla="*/ 0 h 1383650"/>
              <a:gd name="connsiteX0" fmla="*/ 0 w 1167809"/>
              <a:gd name="connsiteY0" fmla="*/ 1383650 h 1383650"/>
              <a:gd name="connsiteX1" fmla="*/ 318977 w 1167809"/>
              <a:gd name="connsiteY1" fmla="*/ 852022 h 1383650"/>
              <a:gd name="connsiteX2" fmla="*/ 552893 w 1167809"/>
              <a:gd name="connsiteY2" fmla="*/ 1085938 h 1383650"/>
              <a:gd name="connsiteX3" fmla="*/ 978195 w 1167809"/>
              <a:gd name="connsiteY3" fmla="*/ 416088 h 1383650"/>
              <a:gd name="connsiteX4" fmla="*/ 1167809 w 1167809"/>
              <a:gd name="connsiteY4" fmla="*/ 0 h 1383650"/>
              <a:gd name="connsiteX0" fmla="*/ 0 w 1167809"/>
              <a:gd name="connsiteY0" fmla="*/ 1383650 h 1383650"/>
              <a:gd name="connsiteX1" fmla="*/ 296117 w 1167809"/>
              <a:gd name="connsiteY1" fmla="*/ 935842 h 1383650"/>
              <a:gd name="connsiteX2" fmla="*/ 552893 w 1167809"/>
              <a:gd name="connsiteY2" fmla="*/ 1085938 h 1383650"/>
              <a:gd name="connsiteX3" fmla="*/ 978195 w 1167809"/>
              <a:gd name="connsiteY3" fmla="*/ 416088 h 1383650"/>
              <a:gd name="connsiteX4" fmla="*/ 1167809 w 1167809"/>
              <a:gd name="connsiteY4" fmla="*/ 0 h 138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809" h="1383650">
                <a:moveTo>
                  <a:pt x="0" y="1383650"/>
                </a:moveTo>
                <a:cubicBezTo>
                  <a:pt x="113414" y="1142645"/>
                  <a:pt x="203968" y="985461"/>
                  <a:pt x="296117" y="935842"/>
                </a:cubicBezTo>
                <a:cubicBezTo>
                  <a:pt x="388266" y="886223"/>
                  <a:pt x="439213" y="1172564"/>
                  <a:pt x="552893" y="1085938"/>
                </a:cubicBezTo>
                <a:cubicBezTo>
                  <a:pt x="666573" y="999312"/>
                  <a:pt x="863009" y="602158"/>
                  <a:pt x="978195" y="416088"/>
                </a:cubicBezTo>
                <a:cubicBezTo>
                  <a:pt x="1070521" y="207158"/>
                  <a:pt x="1054749" y="286724"/>
                  <a:pt x="11678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6257906" y="5810848"/>
            <a:ext cx="415472" cy="369332"/>
          </a:xfrm>
          <a:prstGeom prst="rect">
            <a:avLst/>
          </a:prstGeom>
          <a:noFill/>
        </p:spPr>
        <p:txBody>
          <a:bodyPr wrap="square" rtlCol="0">
            <a:spAutoFit/>
          </a:bodyPr>
          <a:lstStyle/>
          <a:p>
            <a:r>
              <a:rPr lang="en-GB" dirty="0"/>
              <a:t>-1</a:t>
            </a:r>
          </a:p>
        </p:txBody>
      </p:sp>
      <p:sp>
        <p:nvSpPr>
          <p:cNvPr id="34" name="Arrow: Down 33"/>
          <p:cNvSpPr/>
          <p:nvPr/>
        </p:nvSpPr>
        <p:spPr>
          <a:xfrm>
            <a:off x="5868144" y="4739430"/>
            <a:ext cx="288032" cy="3840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TextBox 34"/>
          <p:cNvSpPr txBox="1"/>
          <p:nvPr/>
        </p:nvSpPr>
        <p:spPr>
          <a:xfrm>
            <a:off x="6985000" y="4413562"/>
            <a:ext cx="2073286" cy="1384995"/>
          </a:xfrm>
          <a:prstGeom prst="rect">
            <a:avLst/>
          </a:prstGeom>
          <a:noFill/>
        </p:spPr>
        <p:txBody>
          <a:bodyPr wrap="square" rtlCol="0">
            <a:spAutoFit/>
          </a:bodyPr>
          <a:lstStyle/>
          <a:p>
            <a:r>
              <a:rPr lang="en-GB" sz="1400" dirty="0"/>
              <a:t>However, in Chapter 12, we’ll be able to work </a:t>
            </a:r>
            <a:r>
              <a:rPr lang="en-GB" sz="1400" b="1" dirty="0"/>
              <a:t>turning points </a:t>
            </a:r>
            <a:r>
              <a:rPr lang="en-GB" sz="1400" dirty="0"/>
              <a:t>using ‘differentiation’, and hence conclude that it doesn’t have any!</a:t>
            </a:r>
          </a:p>
        </p:txBody>
      </p:sp>
      <p:sp>
        <p:nvSpPr>
          <p:cNvPr id="23" name="Rectangle 22"/>
          <p:cNvSpPr/>
          <p:nvPr/>
        </p:nvSpPr>
        <p:spPr>
          <a:xfrm>
            <a:off x="1074799" y="3677010"/>
            <a:ext cx="7789801" cy="3092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Tree>
    <p:extLst>
      <p:ext uri="{BB962C8B-B14F-4D97-AF65-F5344CB8AC3E}">
        <p14:creationId xmlns:p14="http://schemas.microsoft.com/office/powerpoint/2010/main" val="211575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2" grpId="0" animBg="1"/>
      <p:bldP spid="13" grpId="0" animBg="1"/>
      <p:bldP spid="14"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20898</TotalTime>
  <Words>3086</Words>
  <Application>Microsoft Office PowerPoint</Application>
  <PresentationFormat>On-screen Show (4:3)</PresentationFormat>
  <Paragraphs>756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Wingdings</vt:lpstr>
      <vt:lpstr>Office Theme</vt:lpstr>
      <vt:lpstr>P1 Chapter 4 :: Graphs &amp;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805</cp:revision>
  <dcterms:created xsi:type="dcterms:W3CDTF">2013-02-28T07:36:55Z</dcterms:created>
  <dcterms:modified xsi:type="dcterms:W3CDTF">2019-09-02T02:11:16Z</dcterms:modified>
</cp:coreProperties>
</file>