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20" r:id="rId2"/>
    <p:sldId id="524" r:id="rId3"/>
    <p:sldId id="516" r:id="rId4"/>
    <p:sldId id="517" r:id="rId5"/>
    <p:sldId id="521" r:id="rId6"/>
    <p:sldId id="518" r:id="rId7"/>
    <p:sldId id="519" r:id="rId8"/>
    <p:sldId id="522" r:id="rId9"/>
    <p:sldId id="515" r:id="rId10"/>
    <p:sldId id="523" r:id="rId11"/>
    <p:sldId id="52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Applied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/>
              <a:t>Modelling in Mechanics</a:t>
            </a:r>
          </a:p>
          <a:p>
            <a:pPr algn="ctr"/>
            <a:r>
              <a:rPr lang="en-GB" sz="6600" b="1" dirty="0" smtClean="0"/>
              <a:t>- </a:t>
            </a:r>
            <a:r>
              <a:rPr lang="en-GB" sz="8000" dirty="0" smtClean="0"/>
              <a:t>Assumptions</a:t>
            </a:r>
          </a:p>
          <a:p>
            <a:pPr algn="ctr"/>
            <a:endParaRPr lang="en-GB" sz="3600" dirty="0" smtClean="0"/>
          </a:p>
          <a:p>
            <a:pPr algn="ctr"/>
            <a:r>
              <a:rPr lang="en-GB" sz="7200" dirty="0" smtClean="0"/>
              <a:t>Chapter 8</a:t>
            </a:r>
            <a:endParaRPr lang="en-GB" sz="7200" dirty="0"/>
          </a:p>
          <a:p>
            <a:pPr algn="ctr"/>
            <a:r>
              <a:rPr lang="en-GB" sz="7200" dirty="0" smtClean="0"/>
              <a:t>(Part 2 of 4)</a:t>
            </a:r>
          </a:p>
        </p:txBody>
      </p:sp>
    </p:spTree>
    <p:extLst>
      <p:ext uri="{BB962C8B-B14F-4D97-AF65-F5344CB8AC3E}">
        <p14:creationId xmlns:p14="http://schemas.microsoft.com/office/powerpoint/2010/main" val="250844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 </a:t>
              </a:r>
              <a:r>
                <a:rPr lang="en-GB" sz="3200" dirty="0" smtClean="0">
                  <a:latin typeface="+mj-lt"/>
                </a:rPr>
                <a:t>in Mechanics - Assumptions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547092" y="5103674"/>
            <a:ext cx="60486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- Ignore air resistance</a:t>
            </a:r>
          </a:p>
          <a:p>
            <a:pPr algn="ctr"/>
            <a:r>
              <a:rPr lang="en-GB" sz="3600" dirty="0" smtClean="0"/>
              <a:t>- Snow is smooth/no friction </a:t>
            </a:r>
          </a:p>
          <a:p>
            <a:pPr algn="ctr"/>
            <a:r>
              <a:rPr lang="en-GB" sz="3600" dirty="0" smtClean="0"/>
              <a:t>- Model the skier as a particle. </a:t>
            </a:r>
            <a:endParaRPr lang="en-GB" sz="3600" dirty="0"/>
          </a:p>
        </p:txBody>
      </p:sp>
      <p:pic>
        <p:nvPicPr>
          <p:cNvPr id="2050" name="Picture 2" descr="Image result for skier carto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34"/>
          <a:stretch/>
        </p:blipFill>
        <p:spPr bwMode="auto">
          <a:xfrm>
            <a:off x="2843808" y="2245924"/>
            <a:ext cx="3222088" cy="2834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331640" y="664661"/>
            <a:ext cx="67942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What assumptions could you make </a:t>
            </a:r>
          </a:p>
          <a:p>
            <a:pPr algn="ctr"/>
            <a:r>
              <a:rPr lang="en-GB" sz="3600" dirty="0" smtClean="0"/>
              <a:t>to create a simple model for the motion of the skier?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819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2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</a:t>
              </a:r>
              <a:r>
                <a:rPr lang="en-GB" sz="3200" dirty="0" smtClean="0">
                  <a:latin typeface="+mj-lt"/>
                </a:rPr>
                <a:t>8B</a:t>
              </a:r>
              <a:endParaRPr lang="en-GB" sz="3200" dirty="0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Pages 127-129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151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 </a:t>
              </a:r>
              <a:r>
                <a:rPr lang="en-GB" sz="3200" dirty="0" smtClean="0">
                  <a:latin typeface="+mj-lt"/>
                </a:rPr>
                <a:t>in Mechanics - Assumptions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814" t="15683" r="69768"/>
          <a:stretch/>
        </p:blipFill>
        <p:spPr>
          <a:xfrm>
            <a:off x="539552" y="2831779"/>
            <a:ext cx="1512168" cy="348418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39752" y="4293096"/>
            <a:ext cx="62950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We </a:t>
            </a:r>
            <a:r>
              <a:rPr lang="en-GB" sz="3600" dirty="0"/>
              <a:t>often have to make various </a:t>
            </a:r>
            <a:endParaRPr lang="en-GB" sz="3600" dirty="0" smtClean="0"/>
          </a:p>
          <a:p>
            <a:pPr algn="ctr"/>
            <a:r>
              <a:rPr lang="en-GB" sz="3600" dirty="0" smtClean="0"/>
              <a:t>modelling assumptions</a:t>
            </a:r>
            <a:r>
              <a:rPr lang="en-GB" sz="3600" dirty="0"/>
              <a:t>, </a:t>
            </a:r>
            <a:endParaRPr lang="en-GB" sz="3600" dirty="0" smtClean="0"/>
          </a:p>
          <a:p>
            <a:pPr algn="ctr"/>
            <a:r>
              <a:rPr lang="en-GB" sz="3600" dirty="0" smtClean="0"/>
              <a:t>to </a:t>
            </a:r>
            <a:r>
              <a:rPr lang="en-GB" sz="3600" dirty="0"/>
              <a:t>make the maths </a:t>
            </a:r>
            <a:r>
              <a:rPr lang="en-GB" sz="3600" dirty="0" smtClean="0"/>
              <a:t>user friendly.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58138" b="23830"/>
          <a:stretch/>
        </p:blipFill>
        <p:spPr>
          <a:xfrm>
            <a:off x="6167798" y="767773"/>
            <a:ext cx="2592980" cy="3143795"/>
          </a:xfrm>
          <a:prstGeom prst="rect">
            <a:avLst/>
          </a:prstGeom>
        </p:spPr>
      </p:pic>
      <p:pic>
        <p:nvPicPr>
          <p:cNvPr id="1026" name="Picture 2" descr="Image result for basebal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762918"/>
            <a:ext cx="660040" cy="63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3528" y="848004"/>
            <a:ext cx="61206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What factors could effect the motion of the baseball?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994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Modelling in Mechanics </a:t>
              </a:r>
              <a:r>
                <a:rPr lang="en-GB" sz="3200" dirty="0" smtClean="0"/>
                <a:t>– Definitions 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F15A724C-B311-40AE-9254-05072BB65175}"/>
              </a:ext>
            </a:extLst>
          </p:cNvPr>
          <p:cNvSpPr txBox="1"/>
          <p:nvPr/>
        </p:nvSpPr>
        <p:spPr>
          <a:xfrm>
            <a:off x="-36512" y="833024"/>
            <a:ext cx="9179368" cy="2185214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FF0000"/>
                </a:solidFill>
              </a:rPr>
              <a:t>Particle</a:t>
            </a:r>
            <a:r>
              <a:rPr lang="en-GB" sz="3200" b="1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en-GB" sz="3200" dirty="0" smtClean="0"/>
              <a:t>Dimensions </a:t>
            </a:r>
            <a:r>
              <a:rPr lang="en-GB" sz="3200" dirty="0"/>
              <a:t>of object are negligible</a:t>
            </a:r>
          </a:p>
          <a:p>
            <a:pPr algn="ctr"/>
            <a:r>
              <a:rPr lang="en-GB" sz="3200" dirty="0" smtClean="0"/>
              <a:t>Mass </a:t>
            </a:r>
            <a:r>
              <a:rPr lang="en-GB" sz="3200" dirty="0"/>
              <a:t>of object concentrated at single point. </a:t>
            </a:r>
            <a:endParaRPr lang="en-GB" sz="3200" dirty="0" smtClean="0"/>
          </a:p>
          <a:p>
            <a:pPr algn="ctr"/>
            <a:r>
              <a:rPr lang="en-GB" sz="3200" dirty="0" smtClean="0"/>
              <a:t>Rotational </a:t>
            </a:r>
            <a:r>
              <a:rPr lang="en-GB" sz="3200" dirty="0"/>
              <a:t>forces/air resistance can be ignored.</a:t>
            </a:r>
          </a:p>
        </p:txBody>
      </p:sp>
      <p:pic>
        <p:nvPicPr>
          <p:cNvPr id="1026" name="Picture 2" descr="Image result for car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2753" y="3356992"/>
            <a:ext cx="3657350" cy="1476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283968" y="5589240"/>
            <a:ext cx="720080" cy="64807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5004048" y="5913276"/>
            <a:ext cx="747983" cy="0"/>
          </a:xfrm>
          <a:prstGeom prst="straightConnector1">
            <a:avLst/>
          </a:prstGeom>
          <a:ln w="762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20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4B1130-E18E-4457-A8A4-698527EB8CD2}"/>
              </a:ext>
            </a:extLst>
          </p:cNvPr>
          <p:cNvSpPr txBox="1"/>
          <p:nvPr/>
        </p:nvSpPr>
        <p:spPr>
          <a:xfrm>
            <a:off x="-6455" y="1175489"/>
            <a:ext cx="9142856" cy="2062103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00FF"/>
                </a:solidFill>
              </a:rPr>
              <a:t>Smooth </a:t>
            </a:r>
            <a:r>
              <a:rPr lang="en-GB" sz="4800" b="1" dirty="0">
                <a:solidFill>
                  <a:srgbClr val="0000FF"/>
                </a:solidFill>
              </a:rPr>
              <a:t>S</a:t>
            </a:r>
            <a:r>
              <a:rPr lang="en-GB" sz="4800" b="1" dirty="0" smtClean="0">
                <a:solidFill>
                  <a:srgbClr val="0000FF"/>
                </a:solidFill>
              </a:rPr>
              <a:t>urface: </a:t>
            </a:r>
            <a:endParaRPr lang="en-GB" sz="4800" b="1" dirty="0">
              <a:solidFill>
                <a:srgbClr val="0000FF"/>
              </a:solidFill>
            </a:endParaRPr>
          </a:p>
          <a:p>
            <a:pPr algn="ctr"/>
            <a:r>
              <a:rPr lang="en-GB" sz="4000" dirty="0" smtClean="0"/>
              <a:t>Objects </a:t>
            </a:r>
            <a:r>
              <a:rPr lang="en-GB" sz="4000" dirty="0"/>
              <a:t>in contact with </a:t>
            </a:r>
            <a:r>
              <a:rPr lang="en-GB" sz="4000" dirty="0" smtClean="0"/>
              <a:t>a surface </a:t>
            </a:r>
          </a:p>
          <a:p>
            <a:pPr algn="ctr"/>
            <a:r>
              <a:rPr lang="en-GB" sz="4000" dirty="0" smtClean="0"/>
              <a:t>do not </a:t>
            </a:r>
            <a:r>
              <a:rPr lang="en-GB" sz="4000" dirty="0"/>
              <a:t>experience friction.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Modelling in Mechanics – Definitions 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251520" y="4653136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Friction = 0 </a:t>
            </a:r>
            <a:r>
              <a:rPr lang="en-GB" sz="3600" dirty="0"/>
              <a:t>N</a:t>
            </a:r>
            <a:r>
              <a:rPr lang="en-GB" sz="3600" dirty="0" smtClean="0"/>
              <a:t> </a:t>
            </a:r>
            <a:endParaRPr lang="en-GB" sz="3600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7744" y="4797152"/>
            <a:ext cx="4173614" cy="118121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r="19560"/>
          <a:stretch/>
        </p:blipFill>
        <p:spPr>
          <a:xfrm>
            <a:off x="3923929" y="3493472"/>
            <a:ext cx="1584176" cy="107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9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4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Modelling in Mechanics – Definitions </a:t>
              </a:r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9" name="Rectangle 8"/>
          <p:cNvSpPr/>
          <p:nvPr/>
        </p:nvSpPr>
        <p:spPr>
          <a:xfrm>
            <a:off x="0" y="1190061"/>
            <a:ext cx="91440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800" b="1" dirty="0">
                <a:solidFill>
                  <a:srgbClr val="0000FF"/>
                </a:solidFill>
              </a:rPr>
              <a:t>Rough </a:t>
            </a:r>
            <a:r>
              <a:rPr lang="en-GB" sz="4800" b="1" dirty="0" smtClean="0">
                <a:solidFill>
                  <a:srgbClr val="0000FF"/>
                </a:solidFill>
              </a:rPr>
              <a:t>surface: </a:t>
            </a:r>
            <a:endParaRPr lang="en-GB" sz="4800" b="1" dirty="0">
              <a:solidFill>
                <a:srgbClr val="0000FF"/>
              </a:solidFill>
            </a:endParaRPr>
          </a:p>
          <a:p>
            <a:pPr algn="ctr"/>
            <a:r>
              <a:rPr lang="en-GB" sz="4000" dirty="0" smtClean="0"/>
              <a:t>Objects </a:t>
            </a:r>
            <a:r>
              <a:rPr lang="en-GB" sz="4000" dirty="0"/>
              <a:t>in contact with </a:t>
            </a:r>
            <a:r>
              <a:rPr lang="en-GB" sz="4000" dirty="0" smtClean="0"/>
              <a:t>a surface </a:t>
            </a:r>
            <a:endParaRPr lang="en-GB" sz="4000" dirty="0"/>
          </a:p>
          <a:p>
            <a:pPr algn="ctr"/>
            <a:r>
              <a:rPr lang="en-GB" sz="4000" dirty="0" smtClean="0"/>
              <a:t>experience friction.</a:t>
            </a:r>
            <a:endParaRPr lang="en-GB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251520" y="4570199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Friction = 10 </a:t>
            </a:r>
            <a:r>
              <a:rPr lang="en-GB" sz="3600" dirty="0"/>
              <a:t>N</a:t>
            </a:r>
            <a:r>
              <a:rPr lang="en-GB" sz="3600" dirty="0" smtClean="0"/>
              <a:t> </a:t>
            </a:r>
            <a:endParaRPr lang="en-GB" sz="36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4610" y="4797152"/>
            <a:ext cx="4173614" cy="1181211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 rotWithShape="1">
          <a:blip r:embed="rId3"/>
          <a:srcRect r="19560"/>
          <a:stretch/>
        </p:blipFill>
        <p:spPr>
          <a:xfrm>
            <a:off x="4070795" y="3493472"/>
            <a:ext cx="1584176" cy="107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02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 Assumptions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F61611D8-5F45-40DE-AD70-77D1B1D2ECFB}"/>
              </a:ext>
            </a:extLst>
          </p:cNvPr>
          <p:cNvSpPr txBox="1"/>
          <p:nvPr/>
        </p:nvSpPr>
        <p:spPr>
          <a:xfrm>
            <a:off x="9811" y="980728"/>
            <a:ext cx="9135757" cy="2677656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B050"/>
                </a:solidFill>
              </a:rPr>
              <a:t>Rod:</a:t>
            </a:r>
            <a:endParaRPr lang="en-GB" sz="4800" b="1" dirty="0">
              <a:solidFill>
                <a:srgbClr val="00B050"/>
              </a:solidFill>
            </a:endParaRPr>
          </a:p>
          <a:p>
            <a:pPr lvl="0" algn="ctr"/>
            <a:r>
              <a:rPr lang="en-GB" sz="4000" dirty="0" smtClean="0">
                <a:solidFill>
                  <a:prstClr val="black"/>
                </a:solidFill>
              </a:rPr>
              <a:t>Thickness </a:t>
            </a:r>
            <a:r>
              <a:rPr lang="en-GB" sz="4000" dirty="0">
                <a:solidFill>
                  <a:prstClr val="black"/>
                </a:solidFill>
              </a:rPr>
              <a:t>is </a:t>
            </a:r>
            <a:r>
              <a:rPr lang="en-GB" sz="4000" dirty="0" smtClean="0">
                <a:solidFill>
                  <a:prstClr val="black"/>
                </a:solidFill>
              </a:rPr>
              <a:t>negligible.</a:t>
            </a:r>
            <a:endParaRPr lang="en-GB" sz="4000" dirty="0">
              <a:solidFill>
                <a:prstClr val="black"/>
              </a:solidFill>
            </a:endParaRPr>
          </a:p>
          <a:p>
            <a:pPr algn="ctr"/>
            <a:r>
              <a:rPr lang="en-GB" sz="4000" dirty="0" smtClean="0"/>
              <a:t>Mass </a:t>
            </a:r>
            <a:r>
              <a:rPr lang="en-GB" sz="4000" dirty="0"/>
              <a:t>is concentrated </a:t>
            </a:r>
            <a:r>
              <a:rPr lang="en-GB" sz="4000" dirty="0" smtClean="0"/>
              <a:t>at a single point. </a:t>
            </a:r>
          </a:p>
          <a:p>
            <a:pPr algn="ctr"/>
            <a:r>
              <a:rPr lang="en-GB" sz="4000" dirty="0" smtClean="0"/>
              <a:t>Rigid</a:t>
            </a:r>
            <a:r>
              <a:rPr lang="en-GB" sz="4000" dirty="0"/>
              <a:t>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293096"/>
            <a:ext cx="7579509" cy="1008112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4571428" y="4461686"/>
            <a:ext cx="0" cy="1631610"/>
          </a:xfrm>
          <a:prstGeom prst="straightConnector1">
            <a:avLst/>
          </a:prstGeom>
          <a:ln w="762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69266" y="6017795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mass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9142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 Assumptions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AC86410D-5C09-4BBF-A897-C56DFF558EA8}"/>
              </a:ext>
            </a:extLst>
          </p:cNvPr>
          <p:cNvSpPr txBox="1"/>
          <p:nvPr/>
        </p:nvSpPr>
        <p:spPr>
          <a:xfrm>
            <a:off x="1043036" y="836712"/>
            <a:ext cx="7056784" cy="1692771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rgbClr val="00B050"/>
                </a:solidFill>
              </a:rPr>
              <a:t>Inextensible </a:t>
            </a:r>
            <a:r>
              <a:rPr lang="en-GB" sz="4000" b="1" dirty="0" smtClean="0">
                <a:solidFill>
                  <a:srgbClr val="00B050"/>
                </a:solidFill>
              </a:rPr>
              <a:t>string:</a:t>
            </a:r>
            <a:endParaRPr lang="en-GB" sz="4000" b="1" dirty="0">
              <a:solidFill>
                <a:srgbClr val="00B050"/>
              </a:solidFill>
            </a:endParaRPr>
          </a:p>
          <a:p>
            <a:pPr lvl="0" algn="ctr"/>
            <a:r>
              <a:rPr lang="en-GB" sz="3200" dirty="0">
                <a:solidFill>
                  <a:prstClr val="black"/>
                </a:solidFill>
              </a:rPr>
              <a:t>String does not </a:t>
            </a:r>
            <a:r>
              <a:rPr lang="en-GB" sz="3200" dirty="0" smtClean="0">
                <a:solidFill>
                  <a:prstClr val="black"/>
                </a:solidFill>
              </a:rPr>
              <a:t>stretch.</a:t>
            </a:r>
            <a:endParaRPr lang="en-GB" sz="3200" dirty="0">
              <a:solidFill>
                <a:prstClr val="black"/>
              </a:solidFill>
            </a:endParaRPr>
          </a:p>
          <a:p>
            <a:pPr algn="ctr"/>
            <a:r>
              <a:rPr lang="en-GB" sz="3200" dirty="0" smtClean="0"/>
              <a:t>Acceleration </a:t>
            </a:r>
            <a:r>
              <a:rPr lang="en-GB" sz="3200" dirty="0"/>
              <a:t>the same </a:t>
            </a:r>
            <a:r>
              <a:rPr lang="en-GB" sz="3200" dirty="0" smtClean="0"/>
              <a:t>for both objects</a:t>
            </a:r>
            <a:r>
              <a:rPr lang="en-GB" sz="3200" dirty="0"/>
              <a:t>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344" y="2636912"/>
            <a:ext cx="1512168" cy="3916127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3FE1091-3163-4428-81F8-D679776DCA75}"/>
              </a:ext>
            </a:extLst>
          </p:cNvPr>
          <p:cNvCxnSpPr>
            <a:cxnSpLocks/>
          </p:cNvCxnSpPr>
          <p:nvPr/>
        </p:nvCxnSpPr>
        <p:spPr>
          <a:xfrm flipV="1">
            <a:off x="5004048" y="3284984"/>
            <a:ext cx="0" cy="2664296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3FE1091-3163-4428-81F8-D679776DCA75}"/>
              </a:ext>
            </a:extLst>
          </p:cNvPr>
          <p:cNvCxnSpPr>
            <a:cxnSpLocks/>
          </p:cNvCxnSpPr>
          <p:nvPr/>
        </p:nvCxnSpPr>
        <p:spPr>
          <a:xfrm flipV="1">
            <a:off x="4139952" y="3212976"/>
            <a:ext cx="0" cy="1944217"/>
          </a:xfrm>
          <a:prstGeom prst="straightConnector1">
            <a:avLst/>
          </a:prstGeom>
          <a:ln w="76200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406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 Assumptions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445258EB-70E9-4BAA-8972-2BDEAB0CD22A}"/>
              </a:ext>
            </a:extLst>
          </p:cNvPr>
          <p:cNvSpPr txBox="1"/>
          <p:nvPr/>
        </p:nvSpPr>
        <p:spPr>
          <a:xfrm>
            <a:off x="-18256" y="764704"/>
            <a:ext cx="9179368" cy="1692771"/>
          </a:xfrm>
          <a:prstGeom prst="rect">
            <a:avLst/>
          </a:prstGeom>
          <a:solidFill>
            <a:schemeClr val="bg1">
              <a:alpha val="72000"/>
            </a:schemeClr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4000" b="1" dirty="0">
                <a:solidFill>
                  <a:srgbClr val="FF00FF"/>
                </a:solidFill>
              </a:rPr>
              <a:t>Smooth/light </a:t>
            </a:r>
            <a:r>
              <a:rPr lang="en-GB" sz="4000" b="1" dirty="0" smtClean="0">
                <a:solidFill>
                  <a:srgbClr val="FF00FF"/>
                </a:solidFill>
              </a:rPr>
              <a:t>pulley:</a:t>
            </a:r>
            <a:r>
              <a:rPr lang="en-GB" sz="3200" b="1" dirty="0"/>
              <a:t/>
            </a:r>
            <a:br>
              <a:rPr lang="en-GB" sz="3200" b="1" dirty="0"/>
            </a:br>
            <a:r>
              <a:rPr lang="en-GB" sz="3200" dirty="0">
                <a:solidFill>
                  <a:prstClr val="black"/>
                </a:solidFill>
              </a:rPr>
              <a:t>No friction</a:t>
            </a:r>
            <a:r>
              <a:rPr lang="en-GB" sz="3200" dirty="0" smtClean="0">
                <a:solidFill>
                  <a:prstClr val="black"/>
                </a:solidFill>
              </a:rPr>
              <a:t>.</a:t>
            </a:r>
          </a:p>
          <a:p>
            <a:pPr algn="ctr"/>
            <a:r>
              <a:rPr lang="en-GB" sz="3200" dirty="0" smtClean="0"/>
              <a:t>Tension the same in string either side of pulley.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5344" y="2636912"/>
            <a:ext cx="1512168" cy="3916127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139952" y="2636912"/>
            <a:ext cx="864096" cy="805948"/>
          </a:xfrm>
          <a:prstGeom prst="ellipse">
            <a:avLst/>
          </a:prstGeom>
          <a:noFill/>
          <a:ln w="762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62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Modelling </a:t>
              </a:r>
              <a:r>
                <a:rPr lang="en-GB" sz="3200" dirty="0" smtClean="0">
                  <a:latin typeface="+mj-lt"/>
                </a:rPr>
                <a:t>in Mechanics - Assumptions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5814" t="15683" r="69768"/>
          <a:stretch/>
        </p:blipFill>
        <p:spPr>
          <a:xfrm>
            <a:off x="539552" y="2831779"/>
            <a:ext cx="1512168" cy="348418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l="58138" b="23830"/>
          <a:stretch/>
        </p:blipFill>
        <p:spPr>
          <a:xfrm>
            <a:off x="6228184" y="950201"/>
            <a:ext cx="2592980" cy="3143795"/>
          </a:xfrm>
          <a:prstGeom prst="rect">
            <a:avLst/>
          </a:prstGeom>
        </p:spPr>
      </p:pic>
      <p:pic>
        <p:nvPicPr>
          <p:cNvPr id="1026" name="Picture 2" descr="Image result for basebal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014549"/>
            <a:ext cx="660040" cy="63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7504" y="767773"/>
            <a:ext cx="67687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What assumptions could you make </a:t>
            </a:r>
          </a:p>
          <a:p>
            <a:pPr algn="ctr"/>
            <a:r>
              <a:rPr lang="en-GB" sz="3600" dirty="0" smtClean="0"/>
              <a:t>to create a simple model for the motion of the baseball?</a:t>
            </a:r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907704" y="4126389"/>
            <a:ext cx="6768752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FontTx/>
              <a:buChar char="-"/>
            </a:pPr>
            <a:r>
              <a:rPr lang="en-GB" sz="3600" dirty="0" smtClean="0"/>
              <a:t>Ignore air resistance</a:t>
            </a:r>
          </a:p>
          <a:p>
            <a:pPr marL="457200" indent="-457200" algn="ctr">
              <a:buFontTx/>
              <a:buChar char="-"/>
            </a:pPr>
            <a:endParaRPr lang="en-GB" sz="2000" dirty="0" smtClean="0"/>
          </a:p>
          <a:p>
            <a:pPr marL="457200" indent="-457200" algn="ctr">
              <a:buFontTx/>
              <a:buChar char="-"/>
            </a:pPr>
            <a:r>
              <a:rPr lang="en-GB" sz="3600" dirty="0" smtClean="0"/>
              <a:t>No rotation on the ball (no spin)</a:t>
            </a:r>
          </a:p>
          <a:p>
            <a:pPr marL="457200" indent="-457200" algn="ctr">
              <a:buFontTx/>
              <a:buChar char="-"/>
            </a:pPr>
            <a:endParaRPr lang="en-GB" sz="2000" dirty="0" smtClean="0"/>
          </a:p>
          <a:p>
            <a:pPr algn="ctr"/>
            <a:r>
              <a:rPr lang="en-GB" sz="3600" dirty="0" smtClean="0"/>
              <a:t>- Model the baseball as a particle. 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66700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19822</TotalTime>
  <Words>253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758</cp:revision>
  <dcterms:created xsi:type="dcterms:W3CDTF">2013-02-28T07:36:55Z</dcterms:created>
  <dcterms:modified xsi:type="dcterms:W3CDTF">2019-09-17T03:58:05Z</dcterms:modified>
</cp:coreProperties>
</file>