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83" r:id="rId2"/>
    <p:sldId id="452" r:id="rId3"/>
    <p:sldId id="453" r:id="rId4"/>
    <p:sldId id="454" r:id="rId5"/>
    <p:sldId id="455" r:id="rId6"/>
    <p:sldId id="456" r:id="rId7"/>
    <p:sldId id="457" r:id="rId8"/>
    <p:sldId id="458" r:id="rId9"/>
    <p:sldId id="624" r:id="rId10"/>
    <p:sldId id="625" r:id="rId11"/>
    <p:sldId id="626" r:id="rId12"/>
    <p:sldId id="630" r:id="rId13"/>
    <p:sldId id="461" r:id="rId14"/>
    <p:sldId id="465" r:id="rId15"/>
    <p:sldId id="466" r:id="rId16"/>
    <p:sldId id="467" r:id="rId17"/>
    <p:sldId id="468" r:id="rId18"/>
    <p:sldId id="469" r:id="rId19"/>
    <p:sldId id="470" r:id="rId20"/>
    <p:sldId id="471" r:id="rId21"/>
    <p:sldId id="472" r:id="rId22"/>
    <p:sldId id="627" r:id="rId23"/>
    <p:sldId id="474" r:id="rId24"/>
    <p:sldId id="475" r:id="rId25"/>
    <p:sldId id="476" r:id="rId26"/>
    <p:sldId id="62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534" autoAdjust="0"/>
  </p:normalViewPr>
  <p:slideViewPr>
    <p:cSldViewPr>
      <p:cViewPr varScale="1">
        <p:scale>
          <a:sx n="63" d="100"/>
          <a:sy n="63" d="100"/>
        </p:scale>
        <p:origin x="1360" y="6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21/06/2021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7.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hyperlink" Target="https://www.drfrostmaths.com/resource.php?rid=19"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1.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610.png"/></Relationships>
</file>

<file path=ppt/slides/_rels/slide1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1.png"/><Relationship Id="rId7" Type="http://schemas.openxmlformats.org/officeDocument/2006/relationships/image" Target="../media/image17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211.png"/><Relationship Id="rId5" Type="http://schemas.openxmlformats.org/officeDocument/2006/relationships/image" Target="../media/image150.png"/><Relationship Id="rId10" Type="http://schemas.openxmlformats.org/officeDocument/2006/relationships/image" Target="../media/image200.png"/><Relationship Id="rId4" Type="http://schemas.openxmlformats.org/officeDocument/2006/relationships/image" Target="../media/image8.png"/><Relationship Id="rId9" Type="http://schemas.openxmlformats.org/officeDocument/2006/relationships/image" Target="../media/image190.png"/></Relationships>
</file>

<file path=ppt/slides/_rels/slide15.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8.png"/><Relationship Id="rId7" Type="http://schemas.openxmlformats.org/officeDocument/2006/relationships/image" Target="../media/image180.png"/><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250.png"/><Relationship Id="rId11" Type="http://schemas.openxmlformats.org/officeDocument/2006/relationships/image" Target="../media/image290.png"/><Relationship Id="rId5" Type="http://schemas.openxmlformats.org/officeDocument/2006/relationships/image" Target="../media/image240.png"/><Relationship Id="rId10" Type="http://schemas.openxmlformats.org/officeDocument/2006/relationships/image" Target="../media/image280.png"/><Relationship Id="rId4" Type="http://schemas.openxmlformats.org/officeDocument/2006/relationships/image" Target="../media/image230.png"/><Relationship Id="rId9" Type="http://schemas.openxmlformats.org/officeDocument/2006/relationships/image" Target="../media/image270.png"/></Relationships>
</file>

<file path=ppt/slides/_rels/slide16.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8.png"/><Relationship Id="rId7" Type="http://schemas.openxmlformats.org/officeDocument/2006/relationships/image" Target="../media/image180.png"/><Relationship Id="rId12" Type="http://schemas.openxmlformats.org/officeDocument/2006/relationships/image" Target="../media/image370.png"/><Relationship Id="rId2" Type="http://schemas.openxmlformats.org/officeDocument/2006/relationships/image" Target="../media/image300.png"/><Relationship Id="rId1" Type="http://schemas.openxmlformats.org/officeDocument/2006/relationships/slideLayout" Target="../slideLayouts/slideLayout7.xml"/><Relationship Id="rId6" Type="http://schemas.openxmlformats.org/officeDocument/2006/relationships/image" Target="../media/image250.png"/><Relationship Id="rId11" Type="http://schemas.openxmlformats.org/officeDocument/2006/relationships/image" Target="../media/image360.png"/><Relationship Id="rId5" Type="http://schemas.openxmlformats.org/officeDocument/2006/relationships/image" Target="../media/image320.png"/><Relationship Id="rId10" Type="http://schemas.openxmlformats.org/officeDocument/2006/relationships/image" Target="../media/image350.png"/><Relationship Id="rId4" Type="http://schemas.openxmlformats.org/officeDocument/2006/relationships/image" Target="../media/image311.png"/><Relationship Id="rId9" Type="http://schemas.openxmlformats.org/officeDocument/2006/relationships/image" Target="../media/image340.png"/></Relationships>
</file>

<file path=ppt/slides/_rels/slide17.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7.png"/><Relationship Id="rId3" Type="http://schemas.openxmlformats.org/officeDocument/2006/relationships/image" Target="../media/image8.png"/><Relationship Id="rId7" Type="http://schemas.openxmlformats.org/officeDocument/2006/relationships/image" Target="../media/image412.png"/><Relationship Id="rId12" Type="http://schemas.openxmlformats.org/officeDocument/2006/relationships/image" Target="../media/image46.png"/><Relationship Id="rId2" Type="http://schemas.openxmlformats.org/officeDocument/2006/relationships/image" Target="../media/image380.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450.png"/><Relationship Id="rId5" Type="http://schemas.openxmlformats.org/officeDocument/2006/relationships/image" Target="../media/image400.png"/><Relationship Id="rId15" Type="http://schemas.openxmlformats.org/officeDocument/2006/relationships/image" Target="../media/image49.png"/><Relationship Id="rId10" Type="http://schemas.openxmlformats.org/officeDocument/2006/relationships/image" Target="../media/image440.png"/><Relationship Id="rId4" Type="http://schemas.openxmlformats.org/officeDocument/2006/relationships/image" Target="../media/image390.png"/><Relationship Id="rId9" Type="http://schemas.openxmlformats.org/officeDocument/2006/relationships/image" Target="../media/image430.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13.gif"/><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hyperlink" Target="https://www.drfrostmaths.com/resource.php?rid=1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74271" y="1742931"/>
            <a:ext cx="426922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Method of differences</a:t>
            </a:r>
          </a:p>
        </p:txBody>
      </p:sp>
      <p:sp>
        <p:nvSpPr>
          <p:cNvPr id="20" name="TextBox 19"/>
          <p:cNvSpPr txBox="1"/>
          <p:nvPr/>
        </p:nvSpPr>
        <p:spPr>
          <a:xfrm>
            <a:off x="4924278" y="1742931"/>
            <a:ext cx="384545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Maclaurin Expansions</a:t>
            </a:r>
          </a:p>
        </p:txBody>
      </p:sp>
      <p:sp>
        <p:nvSpPr>
          <p:cNvPr id="14" name="TextBox 13"/>
          <p:cNvSpPr txBox="1"/>
          <p:nvPr/>
        </p:nvSpPr>
        <p:spPr>
          <a:xfrm>
            <a:off x="299843" y="772917"/>
            <a:ext cx="8352928" cy="584775"/>
          </a:xfrm>
          <a:prstGeom prst="rect">
            <a:avLst/>
          </a:prstGeom>
          <a:noFill/>
        </p:spPr>
        <p:txBody>
          <a:bodyPr wrap="square" rtlCol="0">
            <a:spAutoFit/>
          </a:bodyPr>
          <a:lstStyle/>
          <a:p>
            <a:r>
              <a:rPr lang="en-GB" sz="1600" dirty="0"/>
              <a:t>Those who have done either IGCSE Mathematics, IGCSE Further Mathematics or Additional Mathematics would have encountered this content. Otherwise it will be completely new!</a:t>
            </a:r>
          </a:p>
        </p:txBody>
      </p:sp>
      <mc:AlternateContent xmlns:mc="http://schemas.openxmlformats.org/markup-compatibility/2006" xmlns:a14="http://schemas.microsoft.com/office/drawing/2010/main">
        <mc:Choice Requires="a14">
          <p:sp>
            <p:nvSpPr>
              <p:cNvPr id="23" name="TextBox 22"/>
              <p:cNvSpPr txBox="1"/>
              <p:nvPr/>
            </p:nvSpPr>
            <p:spPr>
              <a:xfrm>
                <a:off x="4924278" y="2112263"/>
                <a:ext cx="3845451" cy="12021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Representing functions as a power series (i.e. infinitely long polynomial)</a:t>
                </a:r>
              </a:p>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=1+</m:t>
                      </m:r>
                      <m:r>
                        <a:rPr lang="en-GB" i="1">
                          <a:latin typeface="Cambria Math" panose="02040503050406030204" pitchFamily="18" charset="0"/>
                        </a:rPr>
                        <m:t>𝑥</m:t>
                      </m:r>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num>
                        <m:den>
                          <m:r>
                            <a:rPr lang="en-GB" i="1">
                              <a:latin typeface="Cambria Math" panose="02040503050406030204" pitchFamily="18" charset="0"/>
                            </a:rPr>
                            <m:t>3!</m:t>
                          </m:r>
                        </m:den>
                      </m:f>
                      <m:r>
                        <a:rPr lang="en-GB" i="1">
                          <a:latin typeface="Cambria Math" panose="02040503050406030204" pitchFamily="18" charset="0"/>
                        </a:rPr>
                        <m:t>+…</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924278" y="2112263"/>
                <a:ext cx="3845451" cy="120212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467544" y="4077398"/>
            <a:ext cx="33045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Maclaurin Expansions for Composite Functions</a:t>
            </a:r>
          </a:p>
        </p:txBody>
      </p:sp>
      <mc:AlternateContent xmlns:mc="http://schemas.openxmlformats.org/markup-compatibility/2006" xmlns:a14="http://schemas.microsoft.com/office/drawing/2010/main">
        <mc:Choice Requires="a14">
          <p:sp>
            <p:nvSpPr>
              <p:cNvPr id="25" name="TextBox 24"/>
              <p:cNvSpPr txBox="1"/>
              <p:nvPr/>
            </p:nvSpPr>
            <p:spPr>
              <a:xfrm>
                <a:off x="467544" y="4723729"/>
                <a:ext cx="3304594" cy="13537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terms in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𝑛</m:t>
                        </m:r>
                      </m:sup>
                    </m:sSup>
                  </m:oMath>
                </a14:m>
                <a:r>
                  <a:rPr lang="en-GB" dirty="0"/>
                  <a:t>, </a:t>
                </a:r>
                <a14:m>
                  <m:oMath xmlns:m="http://schemas.openxmlformats.org/officeDocument/2006/math">
                    <m:r>
                      <a:rPr lang="en-GB" i="1">
                        <a:latin typeface="Cambria Math" panose="02040503050406030204" pitchFamily="18" charset="0"/>
                      </a:rPr>
                      <m:t>𝑛</m:t>
                    </m:r>
                    <m:r>
                      <a:rPr lang="en-GB" i="1">
                        <a:latin typeface="Cambria Math" panose="02040503050406030204" pitchFamily="18" charset="0"/>
                      </a:rPr>
                      <m:t>&gt;4</m:t>
                    </m:r>
                  </m:oMath>
                </a14:m>
                <a:r>
                  <a:rPr lang="en-GB" dirty="0"/>
                  <a:t> may be neglected, use the series for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oMath>
                </a14:m>
                <a:r>
                  <a:rPr lang="en-GB" dirty="0"/>
                  <a:t> and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oMath>
                </a14:m>
                <a:r>
                  <a:rPr lang="en-GB" dirty="0"/>
                  <a:t> to show that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𝑒</m:t>
                        </m:r>
                      </m:e>
                      <m:sup>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sup>
                    </m:sSup>
                    <m:r>
                      <a:rPr lang="en-GB" i="1">
                        <a:latin typeface="Cambria Math" panose="02040503050406030204" pitchFamily="18" charset="0"/>
                      </a:rPr>
                      <m:t>≈1+</m:t>
                    </m:r>
                    <m:r>
                      <a:rPr lang="en-GB" i="1">
                        <a:latin typeface="Cambria Math" panose="02040503050406030204" pitchFamily="18" charset="0"/>
                      </a:rPr>
                      <m:t>𝑥</m:t>
                    </m:r>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num>
                      <m:den>
                        <m:r>
                          <a:rPr lang="en-GB" i="1">
                            <a:latin typeface="Cambria Math" panose="02040503050406030204" pitchFamily="18" charset="0"/>
                          </a:rPr>
                          <m:t>2</m:t>
                        </m:r>
                      </m:den>
                    </m:f>
                  </m:oMath>
                </a14:m>
                <a:r>
                  <a:rPr lang="en-GB"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467544" y="4723729"/>
                <a:ext cx="3304594" cy="1353704"/>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 name="TextBox 4">
            <a:extLst>
              <a:ext uri="{FF2B5EF4-FFF2-40B4-BE49-F238E27FC236}">
                <a16:creationId xmlns:a16="http://schemas.microsoft.com/office/drawing/2014/main" id="{3E375052-0189-4B71-AF48-FAE6208E39C9}"/>
              </a:ext>
            </a:extLst>
          </p:cNvPr>
          <p:cNvSpPr txBox="1"/>
          <p:nvPr/>
        </p:nvSpPr>
        <p:spPr>
          <a:xfrm>
            <a:off x="6012160" y="5445224"/>
            <a:ext cx="2960717"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a:t>
            </a:r>
            <a:r>
              <a:rPr lang="en-GB" sz="1400" dirty="0"/>
              <a:t>: This is just the two old FP2 chapters on Method of Differences and Maclaurin Expansions/Taylor Series. Taylor Series has been moved to (the new) FP1.</a:t>
            </a:r>
          </a:p>
        </p:txBody>
      </p:sp>
      <p:pic>
        <p:nvPicPr>
          <p:cNvPr id="6" name="Picture 5">
            <a:extLst>
              <a:ext uri="{FF2B5EF4-FFF2-40B4-BE49-F238E27FC236}">
                <a16:creationId xmlns:a16="http://schemas.microsoft.com/office/drawing/2014/main" id="{003E9AFD-BC46-4F94-8535-0ADB292E9CF7}"/>
              </a:ext>
            </a:extLst>
          </p:cNvPr>
          <p:cNvPicPr>
            <a:picLocks noChangeAspect="1"/>
          </p:cNvPicPr>
          <p:nvPr/>
        </p:nvPicPr>
        <p:blipFill>
          <a:blip r:embed="rId4"/>
          <a:stretch>
            <a:fillRect/>
          </a:stretch>
        </p:blipFill>
        <p:spPr>
          <a:xfrm>
            <a:off x="374271" y="2112263"/>
            <a:ext cx="4269224" cy="17402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805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9C1855-7DD8-427A-AF1F-0EABBD3BF9A5}"/>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0828652-06DD-4F9B-9181-210868DDEA4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Higher Derivatives</a:t>
              </a:r>
              <a:endParaRPr lang="en-GB" sz="3200" dirty="0"/>
            </a:p>
          </p:txBody>
        </p:sp>
        <p:cxnSp>
          <p:nvCxnSpPr>
            <p:cNvPr id="4" name="Straight Connector 3">
              <a:extLst>
                <a:ext uri="{FF2B5EF4-FFF2-40B4-BE49-F238E27FC236}">
                  <a16:creationId xmlns:a16="http://schemas.microsoft.com/office/drawing/2014/main" id="{F5A28D52-A217-4A2D-A172-13610F8F4B9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C8AE61-D61A-47A8-8EC3-4AEA449930FF}"/>
                  </a:ext>
                </a:extLst>
              </p:cNvPr>
              <p:cNvSpPr txBox="1"/>
              <p:nvPr/>
            </p:nvSpPr>
            <p:spPr>
              <a:xfrm>
                <a:off x="342488" y="654167"/>
                <a:ext cx="8405975" cy="974819"/>
              </a:xfrm>
              <a:prstGeom prst="rect">
                <a:avLst/>
              </a:prstGeom>
              <a:noFill/>
            </p:spPr>
            <p:txBody>
              <a:bodyPr wrap="square" rtlCol="0">
                <a:spAutoFit/>
              </a:bodyPr>
              <a:lstStyle/>
              <a:p>
                <a:r>
                  <a:rPr lang="en-GB" sz="1600" dirty="0"/>
                  <a:t>We have seen in Pure Year 1 that we used the second derivative to classify a turning point as a minimum, maximum or point of inflection. It simply meant that we differentiated a second time,  i.e.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m:t>
                        </m:r>
                      </m:num>
                      <m:den>
                        <m:r>
                          <a:rPr lang="en-GB" sz="1600" b="0" i="1" smtClean="0">
                            <a:latin typeface="Cambria Math" panose="02040503050406030204" pitchFamily="18" charset="0"/>
                          </a:rPr>
                          <m:t>𝑑𝑥</m:t>
                        </m:r>
                      </m:den>
                    </m:f>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𝑑𝑦</m:t>
                            </m:r>
                          </m:num>
                          <m:den>
                            <m:r>
                              <a:rPr lang="en-GB" sz="1600" b="0" i="1" smtClean="0">
                                <a:latin typeface="Cambria Math" panose="02040503050406030204" pitchFamily="18" charset="0"/>
                              </a:rPr>
                              <m:t>𝑑𝑥</m:t>
                            </m:r>
                          </m:den>
                        </m:f>
                      </m:e>
                    </m:d>
                    <m:r>
                      <a:rPr lang="en-GB" sz="1600" b="0" i="0"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𝑑</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𝑦</m:t>
                        </m:r>
                      </m:num>
                      <m:den>
                        <m:r>
                          <a:rPr lang="en-GB" sz="1600" b="0" i="1" smtClean="0">
                            <a:latin typeface="Cambria Math" panose="02040503050406030204" pitchFamily="18" charset="0"/>
                          </a:rPr>
                          <m:t>𝑑</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den>
                    </m:f>
                  </m:oMath>
                </a14:m>
                <a:endParaRPr lang="en-GB" sz="1600" dirty="0"/>
              </a:p>
            </p:txBody>
          </p:sp>
        </mc:Choice>
        <mc:Fallback xmlns="">
          <p:sp>
            <p:nvSpPr>
              <p:cNvPr id="5" name="TextBox 4">
                <a:extLst>
                  <a:ext uri="{FF2B5EF4-FFF2-40B4-BE49-F238E27FC236}">
                    <a16:creationId xmlns:a16="http://schemas.microsoft.com/office/drawing/2014/main" id="{A1C8AE61-D61A-47A8-8EC3-4AEA449930FF}"/>
                  </a:ext>
                </a:extLst>
              </p:cNvPr>
              <p:cNvSpPr txBox="1">
                <a:spLocks noRot="1" noChangeAspect="1" noMove="1" noResize="1" noEditPoints="1" noAdjustHandles="1" noChangeArrowheads="1" noChangeShapeType="1" noTextEdit="1"/>
              </p:cNvSpPr>
              <p:nvPr/>
            </p:nvSpPr>
            <p:spPr>
              <a:xfrm>
                <a:off x="342488" y="654167"/>
                <a:ext cx="8405975" cy="974819"/>
              </a:xfrm>
              <a:prstGeom prst="rect">
                <a:avLst/>
              </a:prstGeom>
              <a:blipFill>
                <a:blip r:embed="rId2"/>
                <a:stretch>
                  <a:fillRect l="-363" t="-1875" b="-1250"/>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2D9CC6E2-305B-4467-812E-5C32F9E7C4E2}"/>
              </a:ext>
            </a:extLst>
          </p:cNvPr>
          <p:cNvSpPr txBox="1"/>
          <p:nvPr/>
        </p:nvSpPr>
        <p:spPr>
          <a:xfrm>
            <a:off x="1681171" y="1692419"/>
            <a:ext cx="1008112" cy="646331"/>
          </a:xfrm>
          <a:prstGeom prst="rect">
            <a:avLst/>
          </a:prstGeom>
          <a:noFill/>
        </p:spPr>
        <p:txBody>
          <a:bodyPr wrap="square" rtlCol="0">
            <a:spAutoFit/>
          </a:bodyPr>
          <a:lstStyle/>
          <a:p>
            <a:r>
              <a:rPr lang="en-GB" b="1" dirty="0"/>
              <a:t>Original Function</a:t>
            </a:r>
          </a:p>
        </p:txBody>
      </p:sp>
      <p:sp>
        <p:nvSpPr>
          <p:cNvPr id="7" name="TextBox 6">
            <a:extLst>
              <a:ext uri="{FF2B5EF4-FFF2-40B4-BE49-F238E27FC236}">
                <a16:creationId xmlns:a16="http://schemas.microsoft.com/office/drawing/2014/main" id="{03CD352B-EADB-4CC6-A900-723DF4369EE8}"/>
              </a:ext>
            </a:extLst>
          </p:cNvPr>
          <p:cNvSpPr txBox="1"/>
          <p:nvPr/>
        </p:nvSpPr>
        <p:spPr>
          <a:xfrm>
            <a:off x="3382251" y="1684029"/>
            <a:ext cx="1189177" cy="646331"/>
          </a:xfrm>
          <a:prstGeom prst="rect">
            <a:avLst/>
          </a:prstGeom>
          <a:noFill/>
        </p:spPr>
        <p:txBody>
          <a:bodyPr wrap="square" rtlCol="0">
            <a:spAutoFit/>
          </a:bodyPr>
          <a:lstStyle/>
          <a:p>
            <a:r>
              <a:rPr lang="en-GB" b="1" dirty="0"/>
              <a:t>1</a:t>
            </a:r>
            <a:r>
              <a:rPr lang="en-GB" b="1" baseline="30000" dirty="0"/>
              <a:t>st</a:t>
            </a:r>
            <a:r>
              <a:rPr lang="en-GB" b="1" dirty="0"/>
              <a:t> Derivative</a:t>
            </a:r>
          </a:p>
        </p:txBody>
      </p:sp>
      <p:sp>
        <p:nvSpPr>
          <p:cNvPr id="8" name="TextBox 7">
            <a:extLst>
              <a:ext uri="{FF2B5EF4-FFF2-40B4-BE49-F238E27FC236}">
                <a16:creationId xmlns:a16="http://schemas.microsoft.com/office/drawing/2014/main" id="{DF5D8F8D-9696-48A1-807B-91C0676C137C}"/>
              </a:ext>
            </a:extLst>
          </p:cNvPr>
          <p:cNvSpPr txBox="1"/>
          <p:nvPr/>
        </p:nvSpPr>
        <p:spPr>
          <a:xfrm>
            <a:off x="4788024" y="1684028"/>
            <a:ext cx="1189177" cy="646331"/>
          </a:xfrm>
          <a:prstGeom prst="rect">
            <a:avLst/>
          </a:prstGeom>
          <a:noFill/>
        </p:spPr>
        <p:txBody>
          <a:bodyPr wrap="square" rtlCol="0">
            <a:spAutoFit/>
          </a:bodyPr>
          <a:lstStyle/>
          <a:p>
            <a:r>
              <a:rPr lang="en-GB" b="1" dirty="0"/>
              <a:t>2</a:t>
            </a:r>
            <a:r>
              <a:rPr lang="en-GB" b="1" baseline="30000" dirty="0"/>
              <a:t>nd</a:t>
            </a:r>
            <a:r>
              <a:rPr lang="en-GB" b="1" dirty="0"/>
              <a:t> Derivative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096A29-C92B-45FC-A2C1-AF3DBE6EACF1}"/>
                  </a:ext>
                </a:extLst>
              </p:cNvPr>
              <p:cNvSpPr txBox="1"/>
              <p:nvPr/>
            </p:nvSpPr>
            <p:spPr>
              <a:xfrm>
                <a:off x="6266696" y="1684027"/>
                <a:ext cx="1189177" cy="646331"/>
              </a:xfrm>
              <a:prstGeom prst="rect">
                <a:avLst/>
              </a:prstGeom>
              <a:noFill/>
            </p:spPr>
            <p:txBody>
              <a:bodyPr wrap="square" rtlCol="0">
                <a:spAutoFit/>
              </a:bodyPr>
              <a:lstStyle/>
              <a:p>
                <a14:m>
                  <m:oMath xmlns:m="http://schemas.openxmlformats.org/officeDocument/2006/math">
                    <m:r>
                      <a:rPr lang="en-GB" b="1" i="1" dirty="0" smtClean="0">
                        <a:latin typeface="Cambria Math" panose="02040503050406030204" pitchFamily="18" charset="0"/>
                      </a:rPr>
                      <m:t>𝒏</m:t>
                    </m:r>
                  </m:oMath>
                </a14:m>
                <a:r>
                  <a:rPr lang="en-GB" b="1" baseline="30000" dirty="0"/>
                  <a:t>th</a:t>
                </a:r>
                <a:r>
                  <a:rPr lang="en-GB" b="1" dirty="0"/>
                  <a:t> Derivative</a:t>
                </a:r>
              </a:p>
            </p:txBody>
          </p:sp>
        </mc:Choice>
        <mc:Fallback xmlns="">
          <p:sp>
            <p:nvSpPr>
              <p:cNvPr id="9" name="TextBox 8">
                <a:extLst>
                  <a:ext uri="{FF2B5EF4-FFF2-40B4-BE49-F238E27FC236}">
                    <a16:creationId xmlns:a16="http://schemas.microsoft.com/office/drawing/2014/main" id="{1F096A29-C92B-45FC-A2C1-AF3DBE6EACF1}"/>
                  </a:ext>
                </a:extLst>
              </p:cNvPr>
              <p:cNvSpPr txBox="1">
                <a:spLocks noRot="1" noChangeAspect="1" noMove="1" noResize="1" noEditPoints="1" noAdjustHandles="1" noChangeArrowheads="1" noChangeShapeType="1" noTextEdit="1"/>
              </p:cNvSpPr>
              <p:nvPr/>
            </p:nvSpPr>
            <p:spPr>
              <a:xfrm>
                <a:off x="6266696" y="1684027"/>
                <a:ext cx="1189177" cy="646331"/>
              </a:xfrm>
              <a:prstGeom prst="rect">
                <a:avLst/>
              </a:prstGeom>
              <a:blipFill>
                <a:blip r:embed="rId3"/>
                <a:stretch>
                  <a:fillRect l="-4103" r="-2564" b="-14151"/>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9B067FAC-F528-4842-A307-0B1A95A7DACC}"/>
              </a:ext>
            </a:extLst>
          </p:cNvPr>
          <p:cNvSpPr txBox="1"/>
          <p:nvPr/>
        </p:nvSpPr>
        <p:spPr>
          <a:xfrm>
            <a:off x="323528" y="2557919"/>
            <a:ext cx="1186490" cy="646331"/>
          </a:xfrm>
          <a:prstGeom prst="rect">
            <a:avLst/>
          </a:prstGeom>
          <a:noFill/>
        </p:spPr>
        <p:txBody>
          <a:bodyPr wrap="square" rtlCol="0">
            <a:spAutoFit/>
          </a:bodyPr>
          <a:lstStyle/>
          <a:p>
            <a:r>
              <a:rPr lang="en-GB" b="1" dirty="0"/>
              <a:t>Lagrange’s Notation</a:t>
            </a:r>
          </a:p>
        </p:txBody>
      </p:sp>
      <p:sp>
        <p:nvSpPr>
          <p:cNvPr id="11" name="TextBox 10">
            <a:extLst>
              <a:ext uri="{FF2B5EF4-FFF2-40B4-BE49-F238E27FC236}">
                <a16:creationId xmlns:a16="http://schemas.microsoft.com/office/drawing/2014/main" id="{E37D47D2-D5EE-4878-B9D4-9CC8C0BA92D0}"/>
              </a:ext>
            </a:extLst>
          </p:cNvPr>
          <p:cNvSpPr txBox="1"/>
          <p:nvPr/>
        </p:nvSpPr>
        <p:spPr>
          <a:xfrm>
            <a:off x="331917" y="3271017"/>
            <a:ext cx="1186490" cy="646331"/>
          </a:xfrm>
          <a:prstGeom prst="rect">
            <a:avLst/>
          </a:prstGeom>
          <a:noFill/>
        </p:spPr>
        <p:txBody>
          <a:bodyPr wrap="square" rtlCol="0">
            <a:spAutoFit/>
          </a:bodyPr>
          <a:lstStyle/>
          <a:p>
            <a:r>
              <a:rPr lang="en-GB" b="1" dirty="0"/>
              <a:t>Leibniz’s Notation</a:t>
            </a:r>
          </a:p>
        </p:txBody>
      </p:sp>
      <p:sp>
        <p:nvSpPr>
          <p:cNvPr id="12" name="TextBox 11">
            <a:extLst>
              <a:ext uri="{FF2B5EF4-FFF2-40B4-BE49-F238E27FC236}">
                <a16:creationId xmlns:a16="http://schemas.microsoft.com/office/drawing/2014/main" id="{E553C873-D7F9-4720-940F-39B7219DD080}"/>
              </a:ext>
            </a:extLst>
          </p:cNvPr>
          <p:cNvSpPr txBox="1"/>
          <p:nvPr/>
        </p:nvSpPr>
        <p:spPr>
          <a:xfrm>
            <a:off x="323528" y="3992572"/>
            <a:ext cx="1186490" cy="646331"/>
          </a:xfrm>
          <a:prstGeom prst="rect">
            <a:avLst/>
          </a:prstGeom>
          <a:noFill/>
        </p:spPr>
        <p:txBody>
          <a:bodyPr wrap="square" rtlCol="0">
            <a:spAutoFit/>
          </a:bodyPr>
          <a:lstStyle/>
          <a:p>
            <a:r>
              <a:rPr lang="en-GB" b="1" dirty="0"/>
              <a:t>Newton’s Notation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25DFF9-14AB-4CDC-AEEC-3AA022E7113A}"/>
                  </a:ext>
                </a:extLst>
              </p:cNvPr>
              <p:cNvSpPr txBox="1"/>
              <p:nvPr/>
            </p:nvSpPr>
            <p:spPr>
              <a:xfrm>
                <a:off x="1827307" y="2611745"/>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3" name="TextBox 12">
                <a:extLst>
                  <a:ext uri="{FF2B5EF4-FFF2-40B4-BE49-F238E27FC236}">
                    <a16:creationId xmlns:a16="http://schemas.microsoft.com/office/drawing/2014/main" id="{5125DFF9-14AB-4CDC-AEEC-3AA022E7113A}"/>
                  </a:ext>
                </a:extLst>
              </p:cNvPr>
              <p:cNvSpPr txBox="1">
                <a:spLocks noRot="1" noChangeAspect="1" noMove="1" noResize="1" noEditPoints="1" noAdjustHandles="1" noChangeArrowheads="1" noChangeShapeType="1" noTextEdit="1"/>
              </p:cNvSpPr>
              <p:nvPr/>
            </p:nvSpPr>
            <p:spPr>
              <a:xfrm>
                <a:off x="1827307" y="2611745"/>
                <a:ext cx="648072" cy="369332"/>
              </a:xfrm>
              <a:prstGeom prst="rect">
                <a:avLst/>
              </a:prstGeom>
              <a:blipFill>
                <a:blip r:embed="rId4"/>
                <a:stretch>
                  <a:fillRect l="-1887" r="-2830"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DA7D34-D50F-4C20-8C6A-B581E569EA19}"/>
                  </a:ext>
                </a:extLst>
              </p:cNvPr>
              <p:cNvSpPr txBox="1"/>
              <p:nvPr/>
            </p:nvSpPr>
            <p:spPr>
              <a:xfrm>
                <a:off x="1792975" y="3409516"/>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4" name="TextBox 13">
                <a:extLst>
                  <a:ext uri="{FF2B5EF4-FFF2-40B4-BE49-F238E27FC236}">
                    <a16:creationId xmlns:a16="http://schemas.microsoft.com/office/drawing/2014/main" id="{CDDA7D34-D50F-4C20-8C6A-B581E569EA19}"/>
                  </a:ext>
                </a:extLst>
              </p:cNvPr>
              <p:cNvSpPr txBox="1">
                <a:spLocks noRot="1" noChangeAspect="1" noMove="1" noResize="1" noEditPoints="1" noAdjustHandles="1" noChangeArrowheads="1" noChangeShapeType="1" noTextEdit="1"/>
              </p:cNvSpPr>
              <p:nvPr/>
            </p:nvSpPr>
            <p:spPr>
              <a:xfrm>
                <a:off x="1792975" y="3409516"/>
                <a:ext cx="648072" cy="369332"/>
              </a:xfrm>
              <a:prstGeom prst="rect">
                <a:avLst/>
              </a:prstGeom>
              <a:blipFill>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7AA03B6-AEE3-4C28-A016-0B2AB51F6BAE}"/>
                  </a:ext>
                </a:extLst>
              </p:cNvPr>
              <p:cNvSpPr txBox="1"/>
              <p:nvPr/>
            </p:nvSpPr>
            <p:spPr>
              <a:xfrm>
                <a:off x="1781062" y="4110566"/>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5" name="TextBox 14">
                <a:extLst>
                  <a:ext uri="{FF2B5EF4-FFF2-40B4-BE49-F238E27FC236}">
                    <a16:creationId xmlns:a16="http://schemas.microsoft.com/office/drawing/2014/main" id="{37AA03B6-AEE3-4C28-A016-0B2AB51F6BAE}"/>
                  </a:ext>
                </a:extLst>
              </p:cNvPr>
              <p:cNvSpPr txBox="1">
                <a:spLocks noRot="1" noChangeAspect="1" noMove="1" noResize="1" noEditPoints="1" noAdjustHandles="1" noChangeArrowheads="1" noChangeShapeType="1" noTextEdit="1"/>
              </p:cNvSpPr>
              <p:nvPr/>
            </p:nvSpPr>
            <p:spPr>
              <a:xfrm>
                <a:off x="1781062" y="4110566"/>
                <a:ext cx="648072" cy="369332"/>
              </a:xfrm>
              <a:prstGeom prst="rect">
                <a:avLst/>
              </a:prstGeom>
              <a:blipFill>
                <a:blip r:embed="rId6"/>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DEE6819-B126-4431-999F-5AE6D01FB141}"/>
                  </a:ext>
                </a:extLst>
              </p:cNvPr>
              <p:cNvSpPr txBox="1"/>
              <p:nvPr/>
            </p:nvSpPr>
            <p:spPr>
              <a:xfrm>
                <a:off x="3491880" y="2611745"/>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6" name="TextBox 15">
                <a:extLst>
                  <a:ext uri="{FF2B5EF4-FFF2-40B4-BE49-F238E27FC236}">
                    <a16:creationId xmlns:a16="http://schemas.microsoft.com/office/drawing/2014/main" id="{CDEE6819-B126-4431-999F-5AE6D01FB141}"/>
                  </a:ext>
                </a:extLst>
              </p:cNvPr>
              <p:cNvSpPr txBox="1">
                <a:spLocks noRot="1" noChangeAspect="1" noMove="1" noResize="1" noEditPoints="1" noAdjustHandles="1" noChangeArrowheads="1" noChangeShapeType="1" noTextEdit="1"/>
              </p:cNvSpPr>
              <p:nvPr/>
            </p:nvSpPr>
            <p:spPr>
              <a:xfrm>
                <a:off x="3491880" y="2611745"/>
                <a:ext cx="648072" cy="369332"/>
              </a:xfrm>
              <a:prstGeom prst="rect">
                <a:avLst/>
              </a:prstGeom>
              <a:blipFill>
                <a:blip r:embed="rId7"/>
                <a:stretch>
                  <a:fillRect l="-3774" r="-9434"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9D79F3D-602D-47D1-BED3-22C34C8AE313}"/>
                  </a:ext>
                </a:extLst>
              </p:cNvPr>
              <p:cNvSpPr txBox="1"/>
              <p:nvPr/>
            </p:nvSpPr>
            <p:spPr>
              <a:xfrm>
                <a:off x="4832417" y="2623936"/>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7" name="TextBox 16">
                <a:extLst>
                  <a:ext uri="{FF2B5EF4-FFF2-40B4-BE49-F238E27FC236}">
                    <a16:creationId xmlns:a16="http://schemas.microsoft.com/office/drawing/2014/main" id="{39D79F3D-602D-47D1-BED3-22C34C8AE313}"/>
                  </a:ext>
                </a:extLst>
              </p:cNvPr>
              <p:cNvSpPr txBox="1">
                <a:spLocks noRot="1" noChangeAspect="1" noMove="1" noResize="1" noEditPoints="1" noAdjustHandles="1" noChangeArrowheads="1" noChangeShapeType="1" noTextEdit="1"/>
              </p:cNvSpPr>
              <p:nvPr/>
            </p:nvSpPr>
            <p:spPr>
              <a:xfrm>
                <a:off x="4832417" y="2623936"/>
                <a:ext cx="648072" cy="369332"/>
              </a:xfrm>
              <a:prstGeom prst="rect">
                <a:avLst/>
              </a:prstGeom>
              <a:blipFill>
                <a:blip r:embed="rId8"/>
                <a:stretch>
                  <a:fillRect l="-3774" r="-18868"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03A0F77-DDBF-4435-8C31-8AE2727AD279}"/>
                  </a:ext>
                </a:extLst>
              </p:cNvPr>
              <p:cNvSpPr txBox="1"/>
              <p:nvPr/>
            </p:nvSpPr>
            <p:spPr>
              <a:xfrm>
                <a:off x="6344586" y="2606006"/>
                <a:ext cx="891709" cy="3808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8" name="TextBox 17">
                <a:extLst>
                  <a:ext uri="{FF2B5EF4-FFF2-40B4-BE49-F238E27FC236}">
                    <a16:creationId xmlns:a16="http://schemas.microsoft.com/office/drawing/2014/main" id="{503A0F77-DDBF-4435-8C31-8AE2727AD279}"/>
                  </a:ext>
                </a:extLst>
              </p:cNvPr>
              <p:cNvSpPr txBox="1">
                <a:spLocks noRot="1" noChangeAspect="1" noMove="1" noResize="1" noEditPoints="1" noAdjustHandles="1" noChangeArrowheads="1" noChangeShapeType="1" noTextEdit="1"/>
              </p:cNvSpPr>
              <p:nvPr/>
            </p:nvSpPr>
            <p:spPr>
              <a:xfrm>
                <a:off x="6344586" y="2606006"/>
                <a:ext cx="891709" cy="380810"/>
              </a:xfrm>
              <a:prstGeom prst="rect">
                <a:avLst/>
              </a:prstGeom>
              <a:blipFill>
                <a:blip r:embed="rId9"/>
                <a:stretch>
                  <a:fillRect l="-2055" r="-3425" b="-126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F298BA5-075C-40AD-B12B-4A370D738F61}"/>
                  </a:ext>
                </a:extLst>
              </p:cNvPr>
              <p:cNvSpPr txBox="1"/>
              <p:nvPr/>
            </p:nvSpPr>
            <p:spPr>
              <a:xfrm>
                <a:off x="3469429" y="3292070"/>
                <a:ext cx="648072"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m:oMathPara>
                </a14:m>
                <a:endParaRPr lang="en-GB" dirty="0"/>
              </a:p>
            </p:txBody>
          </p:sp>
        </mc:Choice>
        <mc:Fallback xmlns="">
          <p:sp>
            <p:nvSpPr>
              <p:cNvPr id="19" name="TextBox 18">
                <a:extLst>
                  <a:ext uri="{FF2B5EF4-FFF2-40B4-BE49-F238E27FC236}">
                    <a16:creationId xmlns:a16="http://schemas.microsoft.com/office/drawing/2014/main" id="{6F298BA5-075C-40AD-B12B-4A370D738F61}"/>
                  </a:ext>
                </a:extLst>
              </p:cNvPr>
              <p:cNvSpPr txBox="1">
                <a:spLocks noRot="1" noChangeAspect="1" noMove="1" noResize="1" noEditPoints="1" noAdjustHandles="1" noChangeArrowheads="1" noChangeShapeType="1" noTextEdit="1"/>
              </p:cNvSpPr>
              <p:nvPr/>
            </p:nvSpPr>
            <p:spPr>
              <a:xfrm>
                <a:off x="3469429" y="3292070"/>
                <a:ext cx="648072" cy="639983"/>
              </a:xfrm>
              <a:prstGeom prst="rect">
                <a:avLst/>
              </a:prstGeom>
              <a:blipFill>
                <a:blip r:embed="rId10"/>
                <a:stretch>
                  <a:fillRect/>
                </a:stretch>
              </a:blipFill>
            </p:spPr>
            <p:txBody>
              <a:bodyPr/>
              <a:lstStyle/>
              <a:p>
                <a:r>
                  <a:rPr lang="en-GB">
                    <a:noFill/>
                  </a:rPr>
                  <a:t> </a:t>
                </a:r>
              </a:p>
            </p:txBody>
          </p:sp>
        </mc:Fallback>
      </mc:AlternateContent>
      <p:pic>
        <p:nvPicPr>
          <p:cNvPr id="20" name="Picture 2">
            <a:extLst>
              <a:ext uri="{FF2B5EF4-FFF2-40B4-BE49-F238E27FC236}">
                <a16:creationId xmlns:a16="http://schemas.microsoft.com/office/drawing/2014/main" id="{4CF813B8-4007-44CA-BDE0-C9E9EB9003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3516" y="5761106"/>
            <a:ext cx="6096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274F6961-1F27-4BFF-8DD6-7B17874711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3131" y="5440951"/>
            <a:ext cx="6286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2" name="Speech Bubble: Rectangle 21">
                <a:extLst>
                  <a:ext uri="{FF2B5EF4-FFF2-40B4-BE49-F238E27FC236}">
                    <a16:creationId xmlns:a16="http://schemas.microsoft.com/office/drawing/2014/main" id="{578FAFE4-C076-4110-B037-808EE32EEE11}"/>
                  </a:ext>
                </a:extLst>
              </p:cNvPr>
              <p:cNvSpPr/>
              <p:nvPr/>
            </p:nvSpPr>
            <p:spPr>
              <a:xfrm>
                <a:off x="1903135" y="4999839"/>
                <a:ext cx="2782817" cy="1068654"/>
              </a:xfrm>
              <a:prstGeom prst="wedgeRectCallout">
                <a:avLst>
                  <a:gd name="adj1" fmla="val -55000"/>
                  <a:gd name="adj2" fmla="val 695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t>I have an idea for a great movie: </a:t>
                </a:r>
                <a14:m>
                  <m:oMath xmlns:m="http://schemas.openxmlformats.org/officeDocument/2006/math">
                    <m:r>
                      <m:rPr>
                        <m:sty m:val="p"/>
                      </m:rPr>
                      <a:rPr lang="en-GB" sz="1200" b="0" i="0" smtClean="0">
                        <a:latin typeface="Cambria Math" panose="02040503050406030204" pitchFamily="18" charset="0"/>
                      </a:rPr>
                      <m:t>tan</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is trying to defeat his sworn enemy, so he trains really hard (cue montage) and emerges all buffed up as </a:t>
                </a:r>
                <a14:m>
                  <m:oMath xmlns:m="http://schemas.openxmlformats.org/officeDocument/2006/math">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sec</m:t>
                            </m:r>
                          </m:e>
                          <m:sup>
                            <m:r>
                              <a:rPr lang="en-GB" sz="1200" b="0" i="1" smtClean="0">
                                <a:latin typeface="Cambria Math" panose="02040503050406030204" pitchFamily="18" charset="0"/>
                              </a:rPr>
                              <m:t>2</m:t>
                            </m:r>
                          </m:sup>
                        </m:sSup>
                      </m:fName>
                      <m:e>
                        <m:r>
                          <a:rPr lang="en-GB" sz="1200" b="0" i="1" smtClean="0">
                            <a:latin typeface="Cambria Math" panose="02040503050406030204" pitchFamily="18" charset="0"/>
                          </a:rPr>
                          <m:t>𝑥</m:t>
                        </m:r>
                      </m:e>
                    </m:func>
                  </m:oMath>
                </a14:m>
                <a:r>
                  <a:rPr lang="en-GB" sz="1200" dirty="0"/>
                  <a:t>. What do you think?</a:t>
                </a:r>
              </a:p>
            </p:txBody>
          </p:sp>
        </mc:Choice>
        <mc:Fallback xmlns="">
          <p:sp>
            <p:nvSpPr>
              <p:cNvPr id="22" name="Speech Bubble: Rectangle 21">
                <a:extLst>
                  <a:ext uri="{FF2B5EF4-FFF2-40B4-BE49-F238E27FC236}">
                    <a16:creationId xmlns:a16="http://schemas.microsoft.com/office/drawing/2014/main" id="{578FAFE4-C076-4110-B037-808EE32EEE11}"/>
                  </a:ext>
                </a:extLst>
              </p:cNvPr>
              <p:cNvSpPr>
                <a:spLocks noRot="1" noChangeAspect="1" noMove="1" noResize="1" noEditPoints="1" noAdjustHandles="1" noChangeArrowheads="1" noChangeShapeType="1" noTextEdit="1"/>
              </p:cNvSpPr>
              <p:nvPr/>
            </p:nvSpPr>
            <p:spPr>
              <a:xfrm>
                <a:off x="1903135" y="4999839"/>
                <a:ext cx="2782817" cy="1068654"/>
              </a:xfrm>
              <a:prstGeom prst="wedgeRectCallout">
                <a:avLst>
                  <a:gd name="adj1" fmla="val -55000"/>
                  <a:gd name="adj2" fmla="val 69586"/>
                </a:avLst>
              </a:prstGeom>
              <a:blipFill>
                <a:blip r:embed="rId13"/>
                <a:stretch>
                  <a:fillRect r="-207"/>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B3A9CCEA-0012-4246-BC32-C1600066A0FC}"/>
              </a:ext>
            </a:extLst>
          </p:cNvPr>
          <p:cNvSpPr txBox="1"/>
          <p:nvPr/>
        </p:nvSpPr>
        <p:spPr>
          <a:xfrm>
            <a:off x="2627784" y="6437207"/>
            <a:ext cx="3024336" cy="261610"/>
          </a:xfrm>
          <a:prstGeom prst="rect">
            <a:avLst/>
          </a:prstGeom>
          <a:noFill/>
        </p:spPr>
        <p:txBody>
          <a:bodyPr wrap="square" rtlCol="0">
            <a:spAutoFit/>
          </a:bodyPr>
          <a:lstStyle/>
          <a:p>
            <a:r>
              <a:rPr lang="en-GB" sz="1100" dirty="0"/>
              <a:t>Joke used with kind permission of Frost Jokes Ltd.</a:t>
            </a:r>
          </a:p>
        </p:txBody>
      </p:sp>
      <p:sp>
        <p:nvSpPr>
          <p:cNvPr id="24" name="Speech Bubble: Rectangle 23">
            <a:extLst>
              <a:ext uri="{FF2B5EF4-FFF2-40B4-BE49-F238E27FC236}">
                <a16:creationId xmlns:a16="http://schemas.microsoft.com/office/drawing/2014/main" id="{EA9D4B49-D093-45F7-8633-9D0E41B4E694}"/>
              </a:ext>
            </a:extLst>
          </p:cNvPr>
          <p:cNvSpPr/>
          <p:nvPr/>
        </p:nvSpPr>
        <p:spPr>
          <a:xfrm>
            <a:off x="5931583" y="5108894"/>
            <a:ext cx="1643675" cy="565849"/>
          </a:xfrm>
          <a:prstGeom prst="wedgeRectCallout">
            <a:avLst>
              <a:gd name="adj1" fmla="val -58316"/>
              <a:gd name="adj2" fmla="val 7115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t>It’s a bit derivative.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CAD3F8-4690-4F07-BA14-2A883BAAACF0}"/>
                  </a:ext>
                </a:extLst>
              </p:cNvPr>
              <p:cNvSpPr txBox="1"/>
              <p:nvPr/>
            </p:nvSpPr>
            <p:spPr>
              <a:xfrm>
                <a:off x="4832417" y="3269376"/>
                <a:ext cx="648072" cy="648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𝑦</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m:oMathPara>
                </a14:m>
                <a:endParaRPr lang="en-GB" dirty="0"/>
              </a:p>
            </p:txBody>
          </p:sp>
        </mc:Choice>
        <mc:Fallback xmlns="">
          <p:sp>
            <p:nvSpPr>
              <p:cNvPr id="25" name="TextBox 24">
                <a:extLst>
                  <a:ext uri="{FF2B5EF4-FFF2-40B4-BE49-F238E27FC236}">
                    <a16:creationId xmlns:a16="http://schemas.microsoft.com/office/drawing/2014/main" id="{B7CAD3F8-4690-4F07-BA14-2A883BAAACF0}"/>
                  </a:ext>
                </a:extLst>
              </p:cNvPr>
              <p:cNvSpPr txBox="1">
                <a:spLocks noRot="1" noChangeAspect="1" noMove="1" noResize="1" noEditPoints="1" noAdjustHandles="1" noChangeArrowheads="1" noChangeShapeType="1" noTextEdit="1"/>
              </p:cNvSpPr>
              <p:nvPr/>
            </p:nvSpPr>
            <p:spPr>
              <a:xfrm>
                <a:off x="4832417" y="3269376"/>
                <a:ext cx="648072" cy="64812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EFD5C4-E163-445A-80C3-DFC682B46049}"/>
                  </a:ext>
                </a:extLst>
              </p:cNvPr>
              <p:cNvSpPr txBox="1"/>
              <p:nvPr/>
            </p:nvSpPr>
            <p:spPr>
              <a:xfrm>
                <a:off x="6344586" y="3283927"/>
                <a:ext cx="648072" cy="648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𝑛</m:t>
                              </m:r>
                            </m:sup>
                          </m:sSup>
                          <m:r>
                            <a:rPr lang="en-GB" b="0" i="1" smtClean="0">
                              <a:latin typeface="Cambria Math" panose="02040503050406030204" pitchFamily="18" charset="0"/>
                            </a:rPr>
                            <m:t>𝑦</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sup>
                          </m:sSup>
                        </m:den>
                      </m:f>
                    </m:oMath>
                  </m:oMathPara>
                </a14:m>
                <a:endParaRPr lang="en-GB" dirty="0"/>
              </a:p>
            </p:txBody>
          </p:sp>
        </mc:Choice>
        <mc:Fallback xmlns="">
          <p:sp>
            <p:nvSpPr>
              <p:cNvPr id="26" name="TextBox 25">
                <a:extLst>
                  <a:ext uri="{FF2B5EF4-FFF2-40B4-BE49-F238E27FC236}">
                    <a16:creationId xmlns:a16="http://schemas.microsoft.com/office/drawing/2014/main" id="{31EFD5C4-E163-445A-80C3-DFC682B46049}"/>
                  </a:ext>
                </a:extLst>
              </p:cNvPr>
              <p:cNvSpPr txBox="1">
                <a:spLocks noRot="1" noChangeAspect="1" noMove="1" noResize="1" noEditPoints="1" noAdjustHandles="1" noChangeArrowheads="1" noChangeShapeType="1" noTextEdit="1"/>
              </p:cNvSpPr>
              <p:nvPr/>
            </p:nvSpPr>
            <p:spPr>
              <a:xfrm>
                <a:off x="6344586" y="3283927"/>
                <a:ext cx="648072" cy="648126"/>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6FE19CF-F7AE-43B4-8628-F51152BCCFC9}"/>
                  </a:ext>
                </a:extLst>
              </p:cNvPr>
              <p:cNvSpPr txBox="1"/>
              <p:nvPr/>
            </p:nvSpPr>
            <p:spPr>
              <a:xfrm>
                <a:off x="3466141" y="4132491"/>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oMath>
                  </m:oMathPara>
                </a14:m>
                <a:endParaRPr lang="en-GB" dirty="0"/>
              </a:p>
            </p:txBody>
          </p:sp>
        </mc:Choice>
        <mc:Fallback xmlns="">
          <p:sp>
            <p:nvSpPr>
              <p:cNvPr id="27" name="TextBox 26">
                <a:extLst>
                  <a:ext uri="{FF2B5EF4-FFF2-40B4-BE49-F238E27FC236}">
                    <a16:creationId xmlns:a16="http://schemas.microsoft.com/office/drawing/2014/main" id="{06FE19CF-F7AE-43B4-8628-F51152BCCFC9}"/>
                  </a:ext>
                </a:extLst>
              </p:cNvPr>
              <p:cNvSpPr txBox="1">
                <a:spLocks noRot="1" noChangeAspect="1" noMove="1" noResize="1" noEditPoints="1" noAdjustHandles="1" noChangeArrowheads="1" noChangeShapeType="1" noTextEdit="1"/>
              </p:cNvSpPr>
              <p:nvPr/>
            </p:nvSpPr>
            <p:spPr>
              <a:xfrm>
                <a:off x="3466141" y="4132491"/>
                <a:ext cx="648072" cy="369332"/>
              </a:xfrm>
              <a:prstGeom prst="rect">
                <a:avLst/>
              </a:prstGeom>
              <a:blipFill>
                <a:blip r:embed="rId16"/>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AE113CF-D20C-4AA1-A80D-4B4E7CD41D53}"/>
                  </a:ext>
                </a:extLst>
              </p:cNvPr>
              <p:cNvSpPr txBox="1"/>
              <p:nvPr/>
            </p:nvSpPr>
            <p:spPr>
              <a:xfrm>
                <a:off x="4788481" y="4108152"/>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oMath>
                  </m:oMathPara>
                </a14:m>
                <a:endParaRPr lang="en-GB" dirty="0"/>
              </a:p>
            </p:txBody>
          </p:sp>
        </mc:Choice>
        <mc:Fallback xmlns="">
          <p:sp>
            <p:nvSpPr>
              <p:cNvPr id="28" name="TextBox 27">
                <a:extLst>
                  <a:ext uri="{FF2B5EF4-FFF2-40B4-BE49-F238E27FC236}">
                    <a16:creationId xmlns:a16="http://schemas.microsoft.com/office/drawing/2014/main" id="{8AE113CF-D20C-4AA1-A80D-4B4E7CD41D53}"/>
                  </a:ext>
                </a:extLst>
              </p:cNvPr>
              <p:cNvSpPr txBox="1">
                <a:spLocks noRot="1" noChangeAspect="1" noMove="1" noResize="1" noEditPoints="1" noAdjustHandles="1" noChangeArrowheads="1" noChangeShapeType="1" noTextEdit="1"/>
              </p:cNvSpPr>
              <p:nvPr/>
            </p:nvSpPr>
            <p:spPr>
              <a:xfrm>
                <a:off x="4788481" y="4108152"/>
                <a:ext cx="648072" cy="369332"/>
              </a:xfrm>
              <a:prstGeom prst="rect">
                <a:avLst/>
              </a:prstGeom>
              <a:blipFill>
                <a:blip r:embed="rId17"/>
                <a:stretch>
                  <a:fillRect r="-9434"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65ECD35-287A-482A-8024-F6C1C7C4109E}"/>
                  </a:ext>
                </a:extLst>
              </p:cNvPr>
              <p:cNvSpPr txBox="1"/>
              <p:nvPr/>
            </p:nvSpPr>
            <p:spPr>
              <a:xfrm>
                <a:off x="6329928" y="4103905"/>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𝑦</m:t>
                          </m:r>
                        </m:e>
                      </m:acc>
                    </m:oMath>
                  </m:oMathPara>
                </a14:m>
                <a:endParaRPr lang="en-GB" dirty="0"/>
              </a:p>
            </p:txBody>
          </p:sp>
        </mc:Choice>
        <mc:Fallback xmlns="">
          <p:sp>
            <p:nvSpPr>
              <p:cNvPr id="29" name="TextBox 28">
                <a:extLst>
                  <a:ext uri="{FF2B5EF4-FFF2-40B4-BE49-F238E27FC236}">
                    <a16:creationId xmlns:a16="http://schemas.microsoft.com/office/drawing/2014/main" id="{265ECD35-287A-482A-8024-F6C1C7C4109E}"/>
                  </a:ext>
                </a:extLst>
              </p:cNvPr>
              <p:cNvSpPr txBox="1">
                <a:spLocks noRot="1" noChangeAspect="1" noMove="1" noResize="1" noEditPoints="1" noAdjustHandles="1" noChangeArrowheads="1" noChangeShapeType="1" noTextEdit="1"/>
              </p:cNvSpPr>
              <p:nvPr/>
            </p:nvSpPr>
            <p:spPr>
              <a:xfrm>
                <a:off x="6329928" y="4103905"/>
                <a:ext cx="648072" cy="369332"/>
              </a:xfrm>
              <a:prstGeom prst="rect">
                <a:avLst/>
              </a:prstGeom>
              <a:blipFill>
                <a:blip r:embed="rId18"/>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E377159-0D5E-4DD2-B8E7-A5F75877E2F1}"/>
                  </a:ext>
                </a:extLst>
              </p:cNvPr>
              <p:cNvSpPr txBox="1"/>
              <p:nvPr/>
            </p:nvSpPr>
            <p:spPr>
              <a:xfrm>
                <a:off x="6540028" y="4005064"/>
                <a:ext cx="19865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𝑛</m:t>
                      </m:r>
                    </m:oMath>
                  </m:oMathPara>
                </a14:m>
                <a:endParaRPr lang="en-GB" dirty="0"/>
              </a:p>
            </p:txBody>
          </p:sp>
        </mc:Choice>
        <mc:Fallback xmlns="">
          <p:sp>
            <p:nvSpPr>
              <p:cNvPr id="30" name="TextBox 29">
                <a:extLst>
                  <a:ext uri="{FF2B5EF4-FFF2-40B4-BE49-F238E27FC236}">
                    <a16:creationId xmlns:a16="http://schemas.microsoft.com/office/drawing/2014/main" id="{BE377159-0D5E-4DD2-B8E7-A5F75877E2F1}"/>
                  </a:ext>
                </a:extLst>
              </p:cNvPr>
              <p:cNvSpPr txBox="1">
                <a:spLocks noRot="1" noChangeAspect="1" noMove="1" noResize="1" noEditPoints="1" noAdjustHandles="1" noChangeArrowheads="1" noChangeShapeType="1" noTextEdit="1"/>
              </p:cNvSpPr>
              <p:nvPr/>
            </p:nvSpPr>
            <p:spPr>
              <a:xfrm>
                <a:off x="6540028" y="4005064"/>
                <a:ext cx="198652" cy="253916"/>
              </a:xfrm>
              <a:prstGeom prst="rect">
                <a:avLst/>
              </a:prstGeom>
              <a:blipFill>
                <a:blip r:embed="rId19"/>
                <a:stretch>
                  <a:fillRect r="-3125"/>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5B5D54EF-5328-4D04-AFD4-E87211F65D25}"/>
              </a:ext>
            </a:extLst>
          </p:cNvPr>
          <p:cNvSpPr/>
          <p:nvPr/>
        </p:nvSpPr>
        <p:spPr>
          <a:xfrm>
            <a:off x="3120756" y="2463310"/>
            <a:ext cx="1518356" cy="7245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a:extLst>
              <a:ext uri="{FF2B5EF4-FFF2-40B4-BE49-F238E27FC236}">
                <a16:creationId xmlns:a16="http://schemas.microsoft.com/office/drawing/2014/main" id="{5B412FD7-DAAF-4E8D-9567-21B0016F9617}"/>
              </a:ext>
            </a:extLst>
          </p:cNvPr>
          <p:cNvSpPr/>
          <p:nvPr/>
        </p:nvSpPr>
        <p:spPr>
          <a:xfrm>
            <a:off x="3120756" y="3182632"/>
            <a:ext cx="1518356" cy="718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162F6CBD-40F4-4895-8F66-0602AE56019A}"/>
              </a:ext>
            </a:extLst>
          </p:cNvPr>
          <p:cNvSpPr/>
          <p:nvPr/>
        </p:nvSpPr>
        <p:spPr>
          <a:xfrm>
            <a:off x="3120756" y="3896651"/>
            <a:ext cx="1518356" cy="718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a:extLst>
              <a:ext uri="{FF2B5EF4-FFF2-40B4-BE49-F238E27FC236}">
                <a16:creationId xmlns:a16="http://schemas.microsoft.com/office/drawing/2014/main" id="{6EE4C03B-0C6C-4547-96A6-1DB831A1AED3}"/>
              </a:ext>
            </a:extLst>
          </p:cNvPr>
          <p:cNvSpPr/>
          <p:nvPr/>
        </p:nvSpPr>
        <p:spPr>
          <a:xfrm>
            <a:off x="4634117" y="2466439"/>
            <a:ext cx="1431415" cy="7245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B376EEDE-7F8C-42B4-BD7F-14192514A438}"/>
              </a:ext>
            </a:extLst>
          </p:cNvPr>
          <p:cNvSpPr/>
          <p:nvPr/>
        </p:nvSpPr>
        <p:spPr>
          <a:xfrm>
            <a:off x="4634117" y="3185761"/>
            <a:ext cx="1431415" cy="718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a:extLst>
              <a:ext uri="{FF2B5EF4-FFF2-40B4-BE49-F238E27FC236}">
                <a16:creationId xmlns:a16="http://schemas.microsoft.com/office/drawing/2014/main" id="{4ED8BB84-F457-47FA-83FD-46FD5B774C1A}"/>
              </a:ext>
            </a:extLst>
          </p:cNvPr>
          <p:cNvSpPr/>
          <p:nvPr/>
        </p:nvSpPr>
        <p:spPr>
          <a:xfrm>
            <a:off x="4634117" y="3899780"/>
            <a:ext cx="1431415" cy="718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4733EF53-177C-4430-8F93-7602C3201717}"/>
              </a:ext>
            </a:extLst>
          </p:cNvPr>
          <p:cNvSpPr/>
          <p:nvPr/>
        </p:nvSpPr>
        <p:spPr>
          <a:xfrm>
            <a:off x="6058395" y="2458125"/>
            <a:ext cx="1500086" cy="7245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a:extLst>
              <a:ext uri="{FF2B5EF4-FFF2-40B4-BE49-F238E27FC236}">
                <a16:creationId xmlns:a16="http://schemas.microsoft.com/office/drawing/2014/main" id="{3D3CF755-EF76-40F6-BF3E-4E9F27FC66C3}"/>
              </a:ext>
            </a:extLst>
          </p:cNvPr>
          <p:cNvSpPr/>
          <p:nvPr/>
        </p:nvSpPr>
        <p:spPr>
          <a:xfrm>
            <a:off x="6058395" y="3177447"/>
            <a:ext cx="1500086" cy="718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a:extLst>
              <a:ext uri="{FF2B5EF4-FFF2-40B4-BE49-F238E27FC236}">
                <a16:creationId xmlns:a16="http://schemas.microsoft.com/office/drawing/2014/main" id="{2172F118-CFD4-44F0-A54E-03196E1DBD40}"/>
              </a:ext>
            </a:extLst>
          </p:cNvPr>
          <p:cNvSpPr/>
          <p:nvPr/>
        </p:nvSpPr>
        <p:spPr>
          <a:xfrm>
            <a:off x="6058395" y="3891466"/>
            <a:ext cx="1500086" cy="718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73144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4F6FBF-5556-4CEC-8100-81A419CA86A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AA5FA54-F2AC-4DAA-8ED8-6585F51C4FA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862BEB24-CDB6-43C8-A115-4492147667A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F73715-C521-4E55-B83B-AAD6D4948A3E}"/>
                  </a:ext>
                </a:extLst>
              </p:cNvPr>
              <p:cNvSpPr txBox="1"/>
              <p:nvPr/>
            </p:nvSpPr>
            <p:spPr>
              <a:xfrm>
                <a:off x="236145" y="800379"/>
                <a:ext cx="4047823" cy="64376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Given that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𝑥</m:t>
                            </m:r>
                          </m:e>
                        </m:d>
                      </m:e>
                    </m:func>
                  </m:oMath>
                </a14:m>
                <a:r>
                  <a:rPr lang="en-GB" sz="1400" dirty="0"/>
                  <a:t>, find the value of </a:t>
                </a:r>
                <a14:m>
                  <m:oMath xmlns:m="http://schemas.openxmlformats.org/officeDocument/2006/math">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𝑑</m:t>
                            </m:r>
                          </m:e>
                          <m:sup>
                            <m:r>
                              <a:rPr lang="en-GB" sz="1400" b="0" i="1" smtClean="0">
                                <a:latin typeface="Cambria Math" panose="02040503050406030204" pitchFamily="18" charset="0"/>
                              </a:rPr>
                              <m:t>3</m:t>
                            </m:r>
                          </m:sup>
                        </m:sSup>
                        <m:r>
                          <a:rPr lang="en-GB" sz="1400" b="0" i="1" smtClean="0">
                            <a:latin typeface="Cambria Math" panose="02040503050406030204" pitchFamily="18" charset="0"/>
                          </a:rPr>
                          <m:t>𝑦</m:t>
                        </m:r>
                      </m:num>
                      <m:den>
                        <m:r>
                          <a:rPr lang="en-GB" sz="1400" b="0" i="1" smtClean="0">
                            <a:latin typeface="Cambria Math" panose="02040503050406030204" pitchFamily="18" charset="0"/>
                          </a:rPr>
                          <m:t>𝑑</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den>
                    </m:f>
                  </m:oMath>
                </a14:m>
                <a:r>
                  <a:rPr lang="en-GB" sz="1400" dirty="0"/>
                  <a:t> when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a14:m>
                <a:r>
                  <a:rPr lang="en-GB" sz="1400" dirty="0"/>
                  <a:t>.</a:t>
                </a:r>
              </a:p>
            </p:txBody>
          </p:sp>
        </mc:Choice>
        <mc:Fallback xmlns="">
          <p:sp>
            <p:nvSpPr>
              <p:cNvPr id="6" name="TextBox 5">
                <a:extLst>
                  <a:ext uri="{FF2B5EF4-FFF2-40B4-BE49-F238E27FC236}">
                    <a16:creationId xmlns:a16="http://schemas.microsoft.com/office/drawing/2014/main" id="{A1F73715-C521-4E55-B83B-AAD6D4948A3E}"/>
                  </a:ext>
                </a:extLst>
              </p:cNvPr>
              <p:cNvSpPr txBox="1">
                <a:spLocks noRot="1" noChangeAspect="1" noMove="1" noResize="1" noEditPoints="1" noAdjustHandles="1" noChangeArrowheads="1" noChangeShapeType="1" noTextEdit="1"/>
              </p:cNvSpPr>
              <p:nvPr/>
            </p:nvSpPr>
            <p:spPr>
              <a:xfrm>
                <a:off x="236145" y="800379"/>
                <a:ext cx="4047823" cy="64376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C50F6F-C152-459C-AC64-8B5B243DFDAD}"/>
                  </a:ext>
                </a:extLst>
              </p:cNvPr>
              <p:cNvSpPr txBox="1"/>
              <p:nvPr/>
            </p:nvSpPr>
            <p:spPr>
              <a:xfrm>
                <a:off x="4586086" y="786280"/>
                <a:ext cx="4191839" cy="16299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sup>
                    </m:sSup>
                  </m:oMath>
                </a14:m>
                <a:r>
                  <a:rPr lang="en-GB" sz="1400" dirty="0"/>
                  <a:t>.</a:t>
                </a:r>
              </a:p>
              <a:p>
                <a:pPr marL="342900" indent="-342900">
                  <a:buAutoNum type="alphaLcParenBoth"/>
                </a:pPr>
                <a:r>
                  <a:rPr lang="en-GB" sz="1400" dirty="0"/>
                  <a:t>Show that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endParaRPr lang="en-GB" sz="1400" dirty="0"/>
              </a:p>
              <a:p>
                <a:pPr marL="342900" indent="-342900">
                  <a:buAutoNum type="alphaLcParenBoth"/>
                </a:pPr>
                <a:r>
                  <a:rPr lang="en-GB" sz="1400" dirty="0"/>
                  <a:t>By differentiating the result in part a twice more with respect to </a:t>
                </a:r>
                <a14:m>
                  <m:oMath xmlns:m="http://schemas.openxmlformats.org/officeDocument/2006/math">
                    <m:r>
                      <a:rPr lang="en-GB" sz="1400" b="0" i="1" smtClean="0">
                        <a:latin typeface="Cambria Math" panose="02040503050406030204" pitchFamily="18" charset="0"/>
                      </a:rPr>
                      <m:t>𝑥</m:t>
                    </m:r>
                  </m:oMath>
                </a14:m>
                <a:r>
                  <a:rPr lang="en-GB" sz="1400" dirty="0"/>
                  <a:t>, show that:</a:t>
                </a:r>
                <a:br>
                  <a:rPr lang="en-GB" sz="1400" dirty="0"/>
                </a:br>
                <a:r>
                  <a:rPr lang="en-GB" sz="1400" dirty="0"/>
                  <a:t>(</a:t>
                </a:r>
                <a:r>
                  <a:rPr lang="en-GB" sz="1400" dirty="0" err="1"/>
                  <a:t>i</a:t>
                </a:r>
                <a:r>
                  <a:rPr lang="en-GB" sz="1400" dirty="0"/>
                  <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=2</m:t>
                    </m:r>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 </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a14:m>
                <a:br>
                  <a:rPr lang="en-GB" sz="1400" b="0" dirty="0"/>
                </a:br>
                <a:r>
                  <a:rPr lang="en-GB" sz="1400" b="0" dirty="0"/>
                  <a:t>(ii)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=2</m:t>
                    </m:r>
                    <m:r>
                      <a:rPr lang="en-GB" sz="1400" b="0" i="1" smtClean="0">
                        <a:latin typeface="Cambria Math" panose="02040503050406030204" pitchFamily="18" charset="0"/>
                      </a:rPr>
                      <m:t>𝑥</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+4</m:t>
                    </m:r>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endParaRPr lang="en-GB" sz="1400" dirty="0"/>
              </a:p>
              <a:p>
                <a:pPr marL="342900" indent="-342900">
                  <a:buAutoNum type="alphaLcParenBoth"/>
                </a:pPr>
                <a:r>
                  <a:rPr lang="en-GB" sz="1400" dirty="0"/>
                  <a:t>Deduce the values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0</m:t>
                        </m:r>
                      </m:e>
                    </m:d>
                    <m:r>
                      <a:rPr lang="en-GB" sz="1400" b="0" i="1" smtClean="0">
                        <a:latin typeface="Cambria Math" panose="02040503050406030204" pitchFamily="18" charset="0"/>
                      </a:rPr>
                      <m:t>, </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0</m:t>
                        </m:r>
                      </m:e>
                    </m:d>
                    <m:r>
                      <a:rPr lang="en-GB" sz="1400" b="0" i="1" smtClean="0">
                        <a:latin typeface="Cambria Math" panose="02040503050406030204" pitchFamily="18" charset="0"/>
                      </a:rPr>
                      <m:t>, </m:t>
                    </m:r>
                    <m:r>
                      <a:rPr lang="en-GB" sz="1400" b="0" i="1" smtClean="0">
                        <a:latin typeface="Cambria Math" panose="02040503050406030204" pitchFamily="18" charset="0"/>
                      </a:rPr>
                      <m:t>𝑓</m:t>
                    </m:r>
                    <m:r>
                      <a:rPr lang="en-GB" sz="1400" b="0" i="1" smtClean="0">
                        <a:latin typeface="Cambria Math" panose="02040503050406030204" pitchFamily="18" charset="0"/>
                      </a:rPr>
                      <m:t>′′′(0)</m:t>
                    </m:r>
                  </m:oMath>
                </a14:m>
                <a:endParaRPr lang="en-GB" sz="1400" dirty="0"/>
              </a:p>
            </p:txBody>
          </p:sp>
        </mc:Choice>
        <mc:Fallback xmlns="">
          <p:sp>
            <p:nvSpPr>
              <p:cNvPr id="7" name="TextBox 6">
                <a:extLst>
                  <a:ext uri="{FF2B5EF4-FFF2-40B4-BE49-F238E27FC236}">
                    <a16:creationId xmlns:a16="http://schemas.microsoft.com/office/drawing/2014/main" id="{53C50F6F-C152-459C-AC64-8B5B243DFDAD}"/>
                  </a:ext>
                </a:extLst>
              </p:cNvPr>
              <p:cNvSpPr txBox="1">
                <a:spLocks noRot="1" noChangeAspect="1" noMove="1" noResize="1" noEditPoints="1" noAdjustHandles="1" noChangeArrowheads="1" noChangeShapeType="1" noTextEdit="1"/>
              </p:cNvSpPr>
              <p:nvPr/>
            </p:nvSpPr>
            <p:spPr>
              <a:xfrm>
                <a:off x="4586086" y="786280"/>
                <a:ext cx="4191839" cy="162993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79164D-0155-4520-9946-5005FF53F622}"/>
                  </a:ext>
                </a:extLst>
              </p:cNvPr>
              <p:cNvSpPr txBox="1"/>
              <p:nvPr/>
            </p:nvSpPr>
            <p:spPr>
              <a:xfrm>
                <a:off x="328423" y="2405482"/>
                <a:ext cx="3816424" cy="24198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𝑑𝑦</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m:t>
                          </m:r>
                          <m:r>
                            <a:rPr lang="en-GB" sz="1600" b="0" i="1" smtClean="0">
                              <a:latin typeface="Cambria Math" panose="02040503050406030204" pitchFamily="18" charset="0"/>
                            </a:rPr>
                            <m:t>𝑥</m:t>
                          </m:r>
                        </m:den>
                      </m:f>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m:t>
                          </m:r>
                          <m:r>
                            <a:rPr lang="en-GB" sz="1600" b="0" i="1" smtClean="0">
                              <a:latin typeface="Cambria Math" panose="02040503050406030204" pitchFamily="18" charset="0"/>
                            </a:rPr>
                            <m:t>𝑥</m:t>
                          </m:r>
                        </m:den>
                      </m:f>
                    </m:oMath>
                    <m:oMath xmlns:m="http://schemas.openxmlformats.org/officeDocument/2006/math">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𝑑</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𝑦</m:t>
                          </m:r>
                        </m:num>
                        <m:den>
                          <m:r>
                            <a:rPr lang="en-GB" sz="1600" b="0" i="1" smtClean="0">
                              <a:latin typeface="Cambria Math" panose="02040503050406030204" pitchFamily="18" charset="0"/>
                            </a:rPr>
                            <m:t>𝑑</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m:t>
                          </m:r>
                        </m:num>
                        <m:den>
                          <m:r>
                            <a:rPr lang="en-GB" sz="1600" b="0" i="1" smtClean="0">
                              <a:latin typeface="Cambria Math" panose="02040503050406030204" pitchFamily="18" charset="0"/>
                            </a:rPr>
                            <m:t>𝑑𝑥</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−1</m:t>
                              </m:r>
                            </m:sup>
                          </m:sSup>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oMath>
                    <m:oMath xmlns:m="http://schemas.openxmlformats.org/officeDocument/2006/math">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𝑑</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𝑦</m:t>
                          </m:r>
                        </m:num>
                        <m:den>
                          <m:r>
                            <a:rPr lang="en-GB" sz="1600" b="0" i="1" smtClean="0">
                              <a:latin typeface="Cambria Math" panose="02040503050406030204" pitchFamily="18" charset="0"/>
                            </a:rPr>
                            <m:t>𝑑</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den>
                      </m:f>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−3</m:t>
                          </m:r>
                        </m:sup>
                      </m:sSup>
                    </m:oMath>
                  </m:oMathPara>
                </a14:m>
                <a:endParaRPr lang="en-GB" dirty="0"/>
              </a:p>
              <a:p>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3</m:t>
                            </m:r>
                          </m:sup>
                        </m:sSup>
                        <m:r>
                          <a:rPr lang="en-GB" b="0" i="1" smtClean="0">
                            <a:latin typeface="Cambria Math" panose="02040503050406030204" pitchFamily="18" charset="0"/>
                          </a:rPr>
                          <m:t>𝑦</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d>
                          </m:e>
                          <m:sup>
                            <m:r>
                              <a:rPr lang="en-GB" b="0" i="1" smtClean="0">
                                <a:latin typeface="Cambria Math" panose="02040503050406030204" pitchFamily="18" charset="0"/>
                              </a:rPr>
                              <m:t>3</m:t>
                            </m:r>
                          </m:sup>
                        </m:sSup>
                      </m:den>
                    </m:f>
                    <m:r>
                      <a:rPr lang="en-GB" b="0" i="1" smtClean="0">
                        <a:latin typeface="Cambria Math" panose="02040503050406030204" pitchFamily="18" charset="0"/>
                      </a:rPr>
                      <m:t>=−16</m:t>
                    </m:r>
                  </m:oMath>
                </a14:m>
                <a:endParaRPr lang="en-GB" dirty="0"/>
              </a:p>
            </p:txBody>
          </p:sp>
        </mc:Choice>
        <mc:Fallback xmlns="">
          <p:sp>
            <p:nvSpPr>
              <p:cNvPr id="8" name="TextBox 7">
                <a:extLst>
                  <a:ext uri="{FF2B5EF4-FFF2-40B4-BE49-F238E27FC236}">
                    <a16:creationId xmlns:a16="http://schemas.microsoft.com/office/drawing/2014/main" id="{B379164D-0155-4520-9946-5005FF53F622}"/>
                  </a:ext>
                </a:extLst>
              </p:cNvPr>
              <p:cNvSpPr txBox="1">
                <a:spLocks noRot="1" noChangeAspect="1" noMove="1" noResize="1" noEditPoints="1" noAdjustHandles="1" noChangeArrowheads="1" noChangeShapeType="1" noTextEdit="1"/>
              </p:cNvSpPr>
              <p:nvPr/>
            </p:nvSpPr>
            <p:spPr>
              <a:xfrm>
                <a:off x="328423" y="2405482"/>
                <a:ext cx="3816424" cy="2419893"/>
              </a:xfrm>
              <a:prstGeom prst="rect">
                <a:avLst/>
              </a:prstGeom>
              <a:blipFill>
                <a:blip r:embed="rId4"/>
                <a:stretch>
                  <a:fillRect l="-14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8F81C65-91B7-484F-A57F-F121034EE474}"/>
                  </a:ext>
                </a:extLst>
              </p:cNvPr>
              <p:cNvSpPr txBox="1"/>
              <p:nvPr/>
            </p:nvSpPr>
            <p:spPr>
              <a:xfrm>
                <a:off x="971600" y="1556792"/>
                <a:ext cx="2880320" cy="72346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a:t>
                </a:r>
                <a:r>
                  <a:rPr lang="en-GB" sz="1200" b="1" dirty="0"/>
                  <a:t>‘</a:t>
                </a:r>
                <a:r>
                  <a:rPr lang="en-GB" sz="1200" b="1" dirty="0" err="1"/>
                  <a:t>bla</a:t>
                </a:r>
                <a:r>
                  <a:rPr lang="en-GB" sz="1200" b="1" dirty="0"/>
                  <a:t>’ method for chain rule</a:t>
                </a:r>
                <a:r>
                  <a:rPr lang="en-GB" sz="1200" dirty="0"/>
                  <a:t>: </a:t>
                </a:r>
                <a14:m>
                  <m:oMath xmlns:m="http://schemas.openxmlformats.org/officeDocument/2006/math">
                    <m:r>
                      <m:rPr>
                        <m:sty m:val="p"/>
                      </m:rPr>
                      <a:rPr lang="en-GB" sz="1200" b="0" i="0" smtClean="0">
                        <a:latin typeface="Cambria Math" panose="02040503050406030204" pitchFamily="18" charset="0"/>
                      </a:rPr>
                      <m:t>ln</m:t>
                    </m:r>
                    <m:r>
                      <a:rPr lang="en-GB" sz="1200" b="0" i="1" smtClean="0">
                        <a:latin typeface="Cambria Math" panose="02040503050406030204" pitchFamily="18" charset="0"/>
                      </a:rPr>
                      <m:t>⁡(</m:t>
                    </m:r>
                    <m:r>
                      <a:rPr lang="en-GB" sz="1200" b="0" i="1" smtClean="0">
                        <a:latin typeface="Cambria Math" panose="02040503050406030204" pitchFamily="18" charset="0"/>
                      </a:rPr>
                      <m:t>𝑏𝑙𝑎</m:t>
                    </m:r>
                    <m:r>
                      <a:rPr lang="en-GB" sz="1200" b="0" i="1" smtClean="0">
                        <a:latin typeface="Cambria Math" panose="02040503050406030204" pitchFamily="18" charset="0"/>
                      </a:rPr>
                      <m:t>)</m:t>
                    </m:r>
                  </m:oMath>
                </a14:m>
                <a:r>
                  <a:rPr lang="en-GB" sz="1200" dirty="0"/>
                  <a:t> differentiates to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𝑏𝑙𝑎</m:t>
                        </m:r>
                      </m:den>
                    </m:f>
                  </m:oMath>
                </a14:m>
                <a:r>
                  <a:rPr lang="en-GB" sz="1200" dirty="0"/>
                  <a:t>. Then multiply by the </a:t>
                </a:r>
                <a14:m>
                  <m:oMath xmlns:m="http://schemas.openxmlformats.org/officeDocument/2006/math">
                    <m:r>
                      <a:rPr lang="en-GB" sz="1200" b="0" i="1" smtClean="0">
                        <a:latin typeface="Cambria Math" panose="02040503050406030204" pitchFamily="18" charset="0"/>
                      </a:rPr>
                      <m:t>𝑏𝑙𝑎</m:t>
                    </m:r>
                  </m:oMath>
                </a14:m>
                <a:r>
                  <a:rPr lang="en-GB" sz="1200" dirty="0"/>
                  <a:t> differentiated (i.e. </a:t>
                </a:r>
                <a14:m>
                  <m:oMath xmlns:m="http://schemas.openxmlformats.org/officeDocument/2006/math">
                    <m:r>
                      <a:rPr lang="en-GB" sz="1200" b="0" i="1" smtClean="0">
                        <a:latin typeface="Cambria Math" panose="02040503050406030204" pitchFamily="18" charset="0"/>
                      </a:rPr>
                      <m:t>−1</m:t>
                    </m:r>
                  </m:oMath>
                </a14:m>
                <a:r>
                  <a:rPr lang="en-GB" sz="1200" dirty="0"/>
                  <a:t>)</a:t>
                </a:r>
              </a:p>
            </p:txBody>
          </p:sp>
        </mc:Choice>
        <mc:Fallback xmlns="">
          <p:sp>
            <p:nvSpPr>
              <p:cNvPr id="9" name="TextBox 8">
                <a:extLst>
                  <a:ext uri="{FF2B5EF4-FFF2-40B4-BE49-F238E27FC236}">
                    <a16:creationId xmlns:a16="http://schemas.microsoft.com/office/drawing/2014/main" id="{28F81C65-91B7-484F-A57F-F121034EE474}"/>
                  </a:ext>
                </a:extLst>
              </p:cNvPr>
              <p:cNvSpPr txBox="1">
                <a:spLocks noRot="1" noChangeAspect="1" noMove="1" noResize="1" noEditPoints="1" noAdjustHandles="1" noChangeArrowheads="1" noChangeShapeType="1" noTextEdit="1"/>
              </p:cNvSpPr>
              <p:nvPr/>
            </p:nvSpPr>
            <p:spPr>
              <a:xfrm>
                <a:off x="971600" y="1556792"/>
                <a:ext cx="2880320" cy="723468"/>
              </a:xfrm>
              <a:prstGeom prst="rect">
                <a:avLst/>
              </a:prstGeom>
              <a:blipFill>
                <a:blip r:embed="rId5"/>
                <a:stretch>
                  <a:fillRect b="-40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5640872-D029-4D35-9428-E605EE93FE2C}"/>
                  </a:ext>
                </a:extLst>
              </p:cNvPr>
              <p:cNvSpPr txBox="1"/>
              <p:nvPr/>
            </p:nvSpPr>
            <p:spPr>
              <a:xfrm>
                <a:off x="5076056" y="2564904"/>
                <a:ext cx="3456384" cy="2893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br>
                  <a:rPr lang="en-GB" b="0" dirty="0"/>
                </a:br>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0</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=2</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=0</m:t>
                      </m:r>
                    </m:oMath>
                  </m:oMathPara>
                </a14:m>
                <a:endParaRPr lang="en-GB" dirty="0"/>
              </a:p>
            </p:txBody>
          </p:sp>
        </mc:Choice>
        <mc:Fallback xmlns="">
          <p:sp>
            <p:nvSpPr>
              <p:cNvPr id="10" name="TextBox 9">
                <a:extLst>
                  <a:ext uri="{FF2B5EF4-FFF2-40B4-BE49-F238E27FC236}">
                    <a16:creationId xmlns:a16="http://schemas.microsoft.com/office/drawing/2014/main" id="{E5640872-D029-4D35-9428-E605EE93FE2C}"/>
                  </a:ext>
                </a:extLst>
              </p:cNvPr>
              <p:cNvSpPr txBox="1">
                <a:spLocks noRot="1" noChangeAspect="1" noMove="1" noResize="1" noEditPoints="1" noAdjustHandles="1" noChangeArrowheads="1" noChangeShapeType="1" noTextEdit="1"/>
              </p:cNvSpPr>
              <p:nvPr/>
            </p:nvSpPr>
            <p:spPr>
              <a:xfrm>
                <a:off x="5076056" y="2564904"/>
                <a:ext cx="3456384" cy="2893806"/>
              </a:xfrm>
              <a:prstGeom prst="rect">
                <a:avLst/>
              </a:prstGeom>
              <a:blipFill>
                <a:blip r:embed="rId6"/>
                <a:stretch>
                  <a:fillRect b="-844"/>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B2038B99-5101-4945-87CE-2D18ECE59E89}"/>
              </a:ext>
            </a:extLst>
          </p:cNvPr>
          <p:cNvSpPr/>
          <p:nvPr/>
        </p:nvSpPr>
        <p:spPr>
          <a:xfrm>
            <a:off x="236144" y="1444145"/>
            <a:ext cx="4047823" cy="4145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5150BEA1-5E96-4DB2-A3F3-1CD546D05F46}"/>
              </a:ext>
            </a:extLst>
          </p:cNvPr>
          <p:cNvSpPr/>
          <p:nvPr/>
        </p:nvSpPr>
        <p:spPr>
          <a:xfrm>
            <a:off x="4571428" y="2405482"/>
            <a:ext cx="4191839" cy="318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B2A514-197A-4774-A77D-C3F1F3DF2342}"/>
                  </a:ext>
                </a:extLst>
              </p:cNvPr>
              <p:cNvSpPr txBox="1"/>
              <p:nvPr/>
            </p:nvSpPr>
            <p:spPr>
              <a:xfrm>
                <a:off x="4641799" y="5822042"/>
                <a:ext cx="328726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will see the point of finding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0</m:t>
                        </m:r>
                      </m:e>
                    </m:d>
                    <m:r>
                      <a:rPr lang="en-GB" sz="1400" b="0" i="1" smtClean="0">
                        <a:latin typeface="Cambria Math" panose="02040503050406030204" pitchFamily="18" charset="0"/>
                      </a:rPr>
                      <m:t>, </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0</m:t>
                        </m:r>
                      </m:e>
                    </m:d>
                    <m:r>
                      <a:rPr lang="en-GB" sz="1400" b="0" i="1" smtClean="0">
                        <a:latin typeface="Cambria Math" panose="02040503050406030204" pitchFamily="18" charset="0"/>
                      </a:rPr>
                      <m:t>, </m:t>
                    </m:r>
                    <m:r>
                      <a:rPr lang="en-GB" sz="1400" b="0" i="1" smtClean="0">
                        <a:latin typeface="Cambria Math" panose="02040503050406030204" pitchFamily="18" charset="0"/>
                      </a:rPr>
                      <m:t>𝑓</m:t>
                    </m:r>
                    <m:r>
                      <a:rPr lang="en-GB" sz="1400" b="0" i="1" smtClean="0">
                        <a:latin typeface="Cambria Math" panose="02040503050406030204" pitchFamily="18" charset="0"/>
                      </a:rPr>
                      <m:t>′′′(0)</m:t>
                    </m:r>
                  </m:oMath>
                </a14:m>
                <a:r>
                  <a:rPr lang="en-GB" sz="1400" dirty="0"/>
                  <a:t> in the next section.</a:t>
                </a:r>
              </a:p>
            </p:txBody>
          </p:sp>
        </mc:Choice>
        <mc:Fallback xmlns="">
          <p:sp>
            <p:nvSpPr>
              <p:cNvPr id="13" name="TextBox 12">
                <a:extLst>
                  <a:ext uri="{FF2B5EF4-FFF2-40B4-BE49-F238E27FC236}">
                    <a16:creationId xmlns:a16="http://schemas.microsoft.com/office/drawing/2014/main" id="{70B2A514-197A-4774-A77D-C3F1F3DF2342}"/>
                  </a:ext>
                </a:extLst>
              </p:cNvPr>
              <p:cNvSpPr txBox="1">
                <a:spLocks noRot="1" noChangeAspect="1" noMove="1" noResize="1" noEditPoints="1" noAdjustHandles="1" noChangeArrowheads="1" noChangeShapeType="1" noTextEdit="1"/>
              </p:cNvSpPr>
              <p:nvPr/>
            </p:nvSpPr>
            <p:spPr>
              <a:xfrm>
                <a:off x="4641799" y="5822042"/>
                <a:ext cx="3287261" cy="523220"/>
              </a:xfrm>
              <a:prstGeom prst="rect">
                <a:avLst/>
              </a:prstGeom>
              <a:blipFill>
                <a:blip r:embed="rId7"/>
                <a:stretch>
                  <a:fillRect l="-184" b="-8889"/>
                </a:stretch>
              </a:blipFill>
            </p:spPr>
            <p:txBody>
              <a:bodyPr/>
              <a:lstStyle/>
              <a:p>
                <a:r>
                  <a:rPr lang="en-GB">
                    <a:noFill/>
                  </a:rPr>
                  <a:t> </a:t>
                </a:r>
              </a:p>
            </p:txBody>
          </p:sp>
        </mc:Fallback>
      </mc:AlternateContent>
    </p:spTree>
    <p:extLst>
      <p:ext uri="{BB962C8B-B14F-4D97-AF65-F5344CB8AC3E}">
        <p14:creationId xmlns:p14="http://schemas.microsoft.com/office/powerpoint/2010/main" val="1209013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39-40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511832C-941A-4830-8E5D-5DEC962889C9}"/>
              </a:ext>
            </a:extLst>
          </p:cNvPr>
          <p:cNvSpPr txBox="1"/>
          <p:nvPr/>
        </p:nvSpPr>
        <p:spPr>
          <a:xfrm>
            <a:off x="467544" y="2097262"/>
            <a:ext cx="6480720" cy="1200329"/>
          </a:xfrm>
          <a:prstGeom prst="rect">
            <a:avLst/>
          </a:prstGeom>
          <a:noFill/>
        </p:spPr>
        <p:txBody>
          <a:bodyPr wrap="square" rtlCol="0">
            <a:spAutoFit/>
          </a:bodyPr>
          <a:lstStyle/>
          <a:p>
            <a:r>
              <a:rPr lang="en-GB" b="1" dirty="0"/>
              <a:t>Note</a:t>
            </a:r>
            <a:r>
              <a:rPr lang="en-GB" dirty="0"/>
              <a:t>: This exercise has few examples of the “differ by 2” type questions that were extremely common in the old FP2 exams. </a:t>
            </a:r>
          </a:p>
          <a:p>
            <a:r>
              <a:rPr lang="en-GB" dirty="0"/>
              <a:t>I have a compilation of exam questions on this topic here:</a:t>
            </a:r>
          </a:p>
          <a:p>
            <a:r>
              <a:rPr lang="en-GB" dirty="0">
                <a:hlinkClick r:id="rId2"/>
              </a:rPr>
              <a:t>https://www.drfrostmaths.com/resource.php?rid=19</a:t>
            </a:r>
            <a:r>
              <a:rPr lang="en-GB" dirty="0"/>
              <a:t> </a:t>
            </a:r>
          </a:p>
        </p:txBody>
      </p:sp>
      <p:sp>
        <p:nvSpPr>
          <p:cNvPr id="8" name="TextBox 7">
            <a:extLst>
              <a:ext uri="{FF2B5EF4-FFF2-40B4-BE49-F238E27FC236}">
                <a16:creationId xmlns:a16="http://schemas.microsoft.com/office/drawing/2014/main" id="{79680820-7031-4DF1-BDF7-4137B78C5C59}"/>
              </a:ext>
            </a:extLst>
          </p:cNvPr>
          <p:cNvSpPr txBox="1"/>
          <p:nvPr/>
        </p:nvSpPr>
        <p:spPr>
          <a:xfrm>
            <a:off x="1187624" y="3592600"/>
            <a:ext cx="4752528"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Q3-5</a:t>
            </a:r>
          </a:p>
          <a:p>
            <a:r>
              <a:rPr lang="en-US" sz="2400" dirty="0">
                <a:solidFill>
                  <a:schemeClr val="accent6"/>
                </a:solidFill>
              </a:rPr>
              <a:t>Amber</a:t>
            </a:r>
            <a:r>
              <a:rPr lang="en-US" sz="2400" dirty="0"/>
              <a:t> 		Q8</a:t>
            </a:r>
          </a:p>
          <a:p>
            <a:r>
              <a:rPr lang="en-US" sz="2400" dirty="0">
                <a:solidFill>
                  <a:srgbClr val="FF0000"/>
                </a:solidFill>
              </a:rPr>
              <a:t>Red</a:t>
            </a:r>
            <a:r>
              <a:rPr lang="en-US" sz="2400" dirty="0"/>
              <a:t>		Q7</a:t>
            </a:r>
          </a:p>
          <a:p>
            <a:endParaRPr lang="en-US" sz="2400" dirty="0"/>
          </a:p>
        </p:txBody>
      </p:sp>
    </p:spTree>
    <p:extLst>
      <p:ext uri="{BB962C8B-B14F-4D97-AF65-F5344CB8AC3E}">
        <p14:creationId xmlns:p14="http://schemas.microsoft.com/office/powerpoint/2010/main" val="290440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Why we might represent functions as power series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799120" y="679616"/>
                <a:ext cx="5544616" cy="655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𝒙</m:t>
                          </m:r>
                        </m:sup>
                      </m:sSup>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𝒙</m:t>
                          </m:r>
                        </m:num>
                        <m:den>
                          <m:r>
                            <a:rPr lang="en-GB" b="1" i="1" smtClean="0">
                              <a:latin typeface="Cambria Math" panose="02040503050406030204" pitchFamily="18" charset="0"/>
                            </a:rPr>
                            <m:t>𝟏</m:t>
                          </m:r>
                          <m:r>
                            <a:rPr lang="en-GB" b="1" i="1" smtClean="0">
                              <a:latin typeface="Cambria Math" panose="02040503050406030204" pitchFamily="18" charset="0"/>
                            </a:rPr>
                            <m:t>!</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r>
                            <a:rPr lang="en-GB" b="1" i="1" smtClean="0">
                              <a:latin typeface="Cambria Math" panose="02040503050406030204" pitchFamily="18" charset="0"/>
                            </a:rPr>
                            <m:t>!</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num>
                        <m:den>
                          <m:r>
                            <a:rPr lang="en-GB" b="1" i="1" smtClean="0">
                              <a:latin typeface="Cambria Math" panose="02040503050406030204" pitchFamily="18" charset="0"/>
                            </a:rPr>
                            <m:t>𝟑</m:t>
                          </m:r>
                          <m:r>
                            <a:rPr lang="en-GB" b="1" i="1" smtClean="0">
                              <a:latin typeface="Cambria Math" panose="02040503050406030204" pitchFamily="18" charset="0"/>
                            </a:rPr>
                            <m:t>!</m:t>
                          </m:r>
                        </m:den>
                      </m:f>
                      <m:r>
                        <a:rPr lang="en-GB" b="1" i="1" smtClean="0">
                          <a:latin typeface="Cambria Math" panose="02040503050406030204" pitchFamily="18" charset="0"/>
                        </a:rPr>
                        <m:t>+…</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1799120" y="679616"/>
                <a:ext cx="5544616" cy="655179"/>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323528" y="1290687"/>
            <a:ext cx="309634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Reasons why this is awesome</a:t>
            </a:r>
          </a:p>
        </p:txBody>
      </p:sp>
      <mc:AlternateContent xmlns:mc="http://schemas.openxmlformats.org/markup-compatibility/2006" xmlns:a14="http://schemas.microsoft.com/office/drawing/2010/main">
        <mc:Choice Requires="a14">
          <p:sp>
            <p:nvSpPr>
              <p:cNvPr id="8" name="TextBox 7"/>
              <p:cNvSpPr txBox="1"/>
              <p:nvPr/>
            </p:nvSpPr>
            <p:spPr>
              <a:xfrm>
                <a:off x="683568" y="1660019"/>
                <a:ext cx="8341679" cy="4312591"/>
              </a:xfrm>
              <a:prstGeom prst="rect">
                <a:avLst/>
              </a:prstGeom>
              <a:noFill/>
            </p:spPr>
            <p:txBody>
              <a:bodyPr wrap="square" rtlCol="0">
                <a:spAutoFit/>
              </a:bodyPr>
              <a:lstStyle/>
              <a:p>
                <a:r>
                  <a:rPr lang="en-GB" sz="1700" b="1" dirty="0"/>
                  <a:t>Not all functions can be integrated</a:t>
                </a:r>
                <a:r>
                  <a:rPr lang="en-GB" sz="1700" dirty="0"/>
                  <a:t>. For example, there is no way in which we can write </a:t>
                </a:r>
                <a14:m>
                  <m:oMath xmlns:m="http://schemas.openxmlformats.org/officeDocument/2006/math">
                    <m:nary>
                      <m:naryPr>
                        <m:subHide m:val="on"/>
                        <m:supHide m:val="on"/>
                        <m:ctrlPr>
                          <a:rPr lang="en-GB" sz="1700" i="1" smtClean="0">
                            <a:latin typeface="Cambria Math" panose="02040503050406030204" pitchFamily="18" charset="0"/>
                          </a:rPr>
                        </m:ctrlPr>
                      </m:naryPr>
                      <m:sub/>
                      <m:sup/>
                      <m:e>
                        <m:sSup>
                          <m:sSupPr>
                            <m:ctrlPr>
                              <a:rPr lang="en-GB" sz="1700" i="1" smtClean="0">
                                <a:latin typeface="Cambria Math" panose="02040503050406030204" pitchFamily="18" charset="0"/>
                              </a:rPr>
                            </m:ctrlPr>
                          </m:sSupPr>
                          <m:e>
                            <m:r>
                              <a:rPr lang="en-GB" sz="1700" b="0" i="1" smtClean="0">
                                <a:latin typeface="Cambria Math" panose="02040503050406030204" pitchFamily="18" charset="0"/>
                              </a:rPr>
                              <m:t>𝑥</m:t>
                            </m:r>
                          </m:e>
                          <m:sup>
                            <m:r>
                              <a:rPr lang="en-GB" sz="1700" b="0" i="1" smtClean="0">
                                <a:latin typeface="Cambria Math" panose="02040503050406030204" pitchFamily="18" charset="0"/>
                              </a:rPr>
                              <m:t>𝑥</m:t>
                            </m:r>
                          </m:sup>
                        </m:sSup>
                      </m:e>
                    </m:nary>
                    <m:r>
                      <a:rPr lang="en-GB" sz="1700" b="0" i="1" smtClean="0">
                        <a:latin typeface="Cambria Math" panose="02040503050406030204" pitchFamily="18" charset="0"/>
                      </a:rPr>
                      <m:t>𝑑𝑥</m:t>
                    </m:r>
                  </m:oMath>
                </a14:m>
                <a:r>
                  <a:rPr lang="en-GB" sz="1700" dirty="0"/>
                  <a:t> in terms of standard mathematical functions. </a:t>
                </a:r>
                <a14:m>
                  <m:oMath xmlns:m="http://schemas.openxmlformats.org/officeDocument/2006/math">
                    <m:nary>
                      <m:naryPr>
                        <m:subHide m:val="on"/>
                        <m:supHide m:val="on"/>
                        <m:ctrlPr>
                          <a:rPr lang="en-GB" sz="1700" i="1" smtClean="0">
                            <a:latin typeface="Cambria Math" panose="02040503050406030204" pitchFamily="18" charset="0"/>
                          </a:rPr>
                        </m:ctrlPr>
                      </m:naryPr>
                      <m:sub/>
                      <m:sup/>
                      <m:e>
                        <m:sSup>
                          <m:sSupPr>
                            <m:ctrlPr>
                              <a:rPr lang="en-GB" sz="1700" i="1" smtClean="0">
                                <a:latin typeface="Cambria Math" panose="02040503050406030204" pitchFamily="18" charset="0"/>
                              </a:rPr>
                            </m:ctrlPr>
                          </m:sSupPr>
                          <m:e>
                            <m:r>
                              <a:rPr lang="en-GB" sz="1700" b="0" i="1" smtClean="0">
                                <a:latin typeface="Cambria Math" panose="02040503050406030204" pitchFamily="18" charset="0"/>
                              </a:rPr>
                              <m:t>𝑒</m:t>
                            </m:r>
                          </m:e>
                          <m:sup>
                            <m:sSup>
                              <m:sSupPr>
                                <m:ctrlPr>
                                  <a:rPr lang="en-GB" sz="1700" i="1" smtClean="0">
                                    <a:latin typeface="Cambria Math" panose="02040503050406030204" pitchFamily="18" charset="0"/>
                                  </a:rPr>
                                </m:ctrlPr>
                              </m:sSupPr>
                              <m:e>
                                <m:r>
                                  <a:rPr lang="en-GB" sz="1700" b="0" i="1" smtClean="0">
                                    <a:latin typeface="Cambria Math" panose="02040503050406030204" pitchFamily="18" charset="0"/>
                                  </a:rPr>
                                  <m:t>𝑥</m:t>
                                </m:r>
                              </m:e>
                              <m:sup>
                                <m:r>
                                  <a:rPr lang="en-GB" sz="1700" b="0" i="1" smtClean="0">
                                    <a:latin typeface="Cambria Math" panose="02040503050406030204" pitchFamily="18" charset="0"/>
                                  </a:rPr>
                                  <m:t>2</m:t>
                                </m:r>
                              </m:sup>
                            </m:sSup>
                          </m:sup>
                        </m:sSup>
                      </m:e>
                    </m:nary>
                    <m:r>
                      <a:rPr lang="en-GB" sz="1700" b="0" i="1" smtClean="0">
                        <a:latin typeface="Cambria Math" panose="02040503050406030204" pitchFamily="18" charset="0"/>
                      </a:rPr>
                      <m:t>𝑑𝑥</m:t>
                    </m:r>
                  </m:oMath>
                </a14:m>
                <a:r>
                  <a:rPr lang="en-GB" sz="1700" dirty="0"/>
                  <a:t> is another well known example of a function we can’t integrate. Since the latter is used in the probability (density) function of a Normal Distribution, and we’d have to integrate to find the cumulative distribution function (see S2), this explains why it’s not possible to calculate </a:t>
                </a:r>
                <a14:m>
                  <m:oMath xmlns:m="http://schemas.openxmlformats.org/officeDocument/2006/math">
                    <m:r>
                      <a:rPr lang="en-GB" sz="1700" b="0" i="1" smtClean="0">
                        <a:latin typeface="Cambria Math" panose="02040503050406030204" pitchFamily="18" charset="0"/>
                      </a:rPr>
                      <m:t>𝑧</m:t>
                    </m:r>
                  </m:oMath>
                </a14:m>
                <a:r>
                  <a:rPr lang="en-GB" sz="1700" dirty="0"/>
                  <a:t>-values on a calculator.</a:t>
                </a:r>
                <a:br>
                  <a:rPr lang="en-GB" sz="1700" dirty="0"/>
                </a:br>
                <a:r>
                  <a:rPr lang="en-GB" sz="1700" dirty="0"/>
                  <a:t>However, </a:t>
                </a:r>
                <a:r>
                  <a:rPr lang="en-GB" sz="1700" b="1" dirty="0"/>
                  <a:t>polynomials integrate very easily</a:t>
                </a:r>
                <a:r>
                  <a:rPr lang="en-GB" sz="1700" dirty="0"/>
                  <a:t>. We can approximate integrals to any arbitrary degree of accuracy by replacing the function with its power series.</a:t>
                </a:r>
              </a:p>
              <a:p>
                <a:endParaRPr lang="en-GB" sz="1700" dirty="0"/>
              </a:p>
              <a:p>
                <a:r>
                  <a:rPr lang="en-GB" sz="1700" b="1" dirty="0"/>
                  <a:t>It allows us/calculators to find irrational numbers in decimal form to an arbitrary amount of accuracy</a:t>
                </a:r>
                <a:r>
                  <a:rPr lang="en-GB" sz="1700" dirty="0"/>
                  <a:t>.</a:t>
                </a:r>
              </a:p>
              <a:p>
                <a:r>
                  <a:rPr lang="en-GB" sz="1700" dirty="0"/>
                  <a:t>Since for example </a:t>
                </a:r>
                <a14:m>
                  <m:oMath xmlns:m="http://schemas.openxmlformats.org/officeDocument/2006/math">
                    <m:func>
                      <m:funcPr>
                        <m:ctrlPr>
                          <a:rPr lang="en-GB" sz="1700" b="0" i="1" smtClean="0">
                            <a:latin typeface="Cambria Math" panose="02040503050406030204" pitchFamily="18" charset="0"/>
                          </a:rPr>
                        </m:ctrlPr>
                      </m:funcPr>
                      <m:fName>
                        <m:sSup>
                          <m:sSupPr>
                            <m:ctrlPr>
                              <a:rPr lang="en-GB" sz="1700" b="0" i="1" smtClean="0">
                                <a:latin typeface="Cambria Math" panose="02040503050406030204" pitchFamily="18" charset="0"/>
                              </a:rPr>
                            </m:ctrlPr>
                          </m:sSupPr>
                          <m:e>
                            <m:r>
                              <m:rPr>
                                <m:sty m:val="p"/>
                              </m:rPr>
                              <a:rPr lang="en-GB" sz="1700" b="0" i="0" smtClean="0">
                                <a:latin typeface="Cambria Math" panose="02040503050406030204" pitchFamily="18" charset="0"/>
                              </a:rPr>
                              <m:t>tan</m:t>
                            </m:r>
                          </m:e>
                          <m:sup>
                            <m:r>
                              <a:rPr lang="en-GB" sz="1700" b="0" i="1" smtClean="0">
                                <a:latin typeface="Cambria Math" panose="02040503050406030204" pitchFamily="18" charset="0"/>
                              </a:rPr>
                              <m:t>−1</m:t>
                            </m:r>
                          </m:sup>
                        </m:sSup>
                      </m:fName>
                      <m:e>
                        <m:r>
                          <a:rPr lang="en-GB" sz="1700" b="0" i="1" smtClean="0">
                            <a:latin typeface="Cambria Math" panose="02040503050406030204" pitchFamily="18" charset="0"/>
                          </a:rPr>
                          <m:t>(</m:t>
                        </m:r>
                        <m:r>
                          <a:rPr lang="en-GB" sz="1700" b="0" i="1" smtClean="0">
                            <a:latin typeface="Cambria Math" panose="02040503050406030204" pitchFamily="18" charset="0"/>
                          </a:rPr>
                          <m:t>𝑥</m:t>
                        </m:r>
                        <m:r>
                          <a:rPr lang="en-GB" sz="1700" b="0" i="1" smtClean="0">
                            <a:latin typeface="Cambria Math" panose="02040503050406030204" pitchFamily="18" charset="0"/>
                          </a:rPr>
                          <m:t>)</m:t>
                        </m:r>
                      </m:e>
                    </m:func>
                    <m:r>
                      <a:rPr lang="en-GB" sz="1700" b="0" i="1" smtClean="0">
                        <a:latin typeface="Cambria Math" panose="02040503050406030204" pitchFamily="18" charset="0"/>
                      </a:rPr>
                      <m:t>=</m:t>
                    </m:r>
                    <m:r>
                      <a:rPr lang="en-GB" sz="1700" b="0" i="1" smtClean="0">
                        <a:latin typeface="Cambria Math" panose="02040503050406030204" pitchFamily="18" charset="0"/>
                      </a:rPr>
                      <m:t>𝑥</m:t>
                    </m:r>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1</m:t>
                        </m:r>
                      </m:num>
                      <m:den>
                        <m:r>
                          <a:rPr lang="en-GB" sz="1700" b="0" i="1" smtClean="0">
                            <a:latin typeface="Cambria Math" panose="02040503050406030204" pitchFamily="18" charset="0"/>
                          </a:rPr>
                          <m:t>3</m:t>
                        </m:r>
                      </m:den>
                    </m:f>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𝑥</m:t>
                        </m:r>
                      </m:e>
                      <m:sup>
                        <m:r>
                          <a:rPr lang="en-GB" sz="1700" b="0" i="1" smtClean="0">
                            <a:latin typeface="Cambria Math" panose="02040503050406030204" pitchFamily="18" charset="0"/>
                          </a:rPr>
                          <m:t>3</m:t>
                        </m:r>
                      </m:sup>
                    </m:sSup>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1</m:t>
                        </m:r>
                      </m:num>
                      <m:den>
                        <m:r>
                          <a:rPr lang="en-GB" sz="1700" b="0" i="1" smtClean="0">
                            <a:latin typeface="Cambria Math" panose="02040503050406030204" pitchFamily="18" charset="0"/>
                          </a:rPr>
                          <m:t>5</m:t>
                        </m:r>
                      </m:den>
                    </m:f>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𝑥</m:t>
                        </m:r>
                      </m:e>
                      <m:sup>
                        <m:r>
                          <a:rPr lang="en-GB" sz="1700" b="0" i="1" smtClean="0">
                            <a:latin typeface="Cambria Math" panose="02040503050406030204" pitchFamily="18" charset="0"/>
                          </a:rPr>
                          <m:t>5</m:t>
                        </m:r>
                      </m:sup>
                    </m:sSup>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1</m:t>
                        </m:r>
                      </m:num>
                      <m:den>
                        <m:r>
                          <a:rPr lang="en-GB" sz="1700" b="0" i="1" smtClean="0">
                            <a:latin typeface="Cambria Math" panose="02040503050406030204" pitchFamily="18" charset="0"/>
                          </a:rPr>
                          <m:t>7</m:t>
                        </m:r>
                      </m:den>
                    </m:f>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𝑥</m:t>
                        </m:r>
                      </m:e>
                      <m:sup>
                        <m:r>
                          <a:rPr lang="en-GB" sz="1700" b="0" i="1" smtClean="0">
                            <a:latin typeface="Cambria Math" panose="02040503050406030204" pitchFamily="18" charset="0"/>
                          </a:rPr>
                          <m:t>7</m:t>
                        </m:r>
                      </m:sup>
                    </m:sSup>
                    <m:r>
                      <a:rPr lang="en-GB" sz="1700" b="0" i="1" smtClean="0">
                        <a:latin typeface="Cambria Math" panose="02040503050406030204" pitchFamily="18" charset="0"/>
                      </a:rPr>
                      <m:t>+…</m:t>
                    </m:r>
                  </m:oMath>
                </a14:m>
                <a:r>
                  <a:rPr lang="en-GB" sz="1700" dirty="0"/>
                  <a:t> then plugging in 1, we get </a:t>
                </a:r>
                <a:endParaRPr lang="en-GB" sz="1700" b="0" i="1" dirty="0">
                  <a:latin typeface="Cambria Math" panose="02040503050406030204" pitchFamily="18" charset="0"/>
                </a:endParaRPr>
              </a:p>
              <a:p>
                <a14:m>
                  <m:oMath xmlns:m="http://schemas.openxmlformats.org/officeDocument/2006/math">
                    <m:func>
                      <m:funcPr>
                        <m:ctrlPr>
                          <a:rPr lang="en-GB" sz="1700" b="0" i="1" smtClean="0">
                            <a:latin typeface="Cambria Math" panose="02040503050406030204" pitchFamily="18" charset="0"/>
                          </a:rPr>
                        </m:ctrlPr>
                      </m:funcPr>
                      <m:fName>
                        <m:sSup>
                          <m:sSupPr>
                            <m:ctrlPr>
                              <a:rPr lang="en-GB" sz="1700" b="0" i="1" smtClean="0">
                                <a:latin typeface="Cambria Math" panose="02040503050406030204" pitchFamily="18" charset="0"/>
                              </a:rPr>
                            </m:ctrlPr>
                          </m:sSupPr>
                          <m:e>
                            <m:r>
                              <m:rPr>
                                <m:sty m:val="p"/>
                              </m:rPr>
                              <a:rPr lang="en-GB" sz="1700" b="0" i="0" smtClean="0">
                                <a:latin typeface="Cambria Math" panose="02040503050406030204" pitchFamily="18" charset="0"/>
                              </a:rPr>
                              <m:t>tan</m:t>
                            </m:r>
                          </m:e>
                          <m:sup>
                            <m:r>
                              <a:rPr lang="en-GB" sz="1700" b="0" i="1" smtClean="0">
                                <a:latin typeface="Cambria Math" panose="02040503050406030204" pitchFamily="18" charset="0"/>
                              </a:rPr>
                              <m:t>−1</m:t>
                            </m:r>
                          </m:sup>
                        </m:sSup>
                      </m:fName>
                      <m:e>
                        <m:d>
                          <m:dPr>
                            <m:ctrlPr>
                              <a:rPr lang="en-GB" sz="1700" b="0" i="1" smtClean="0">
                                <a:latin typeface="Cambria Math" panose="02040503050406030204" pitchFamily="18" charset="0"/>
                              </a:rPr>
                            </m:ctrlPr>
                          </m:dPr>
                          <m:e>
                            <m:r>
                              <a:rPr lang="en-GB" sz="1700" b="0" i="1" smtClean="0">
                                <a:latin typeface="Cambria Math" panose="02040503050406030204" pitchFamily="18" charset="0"/>
                              </a:rPr>
                              <m:t>1</m:t>
                            </m:r>
                          </m:e>
                        </m:d>
                      </m:e>
                    </m:func>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𝜋</m:t>
                        </m:r>
                      </m:num>
                      <m:den>
                        <m:r>
                          <a:rPr lang="en-GB" sz="1700" b="0" i="1" smtClean="0">
                            <a:latin typeface="Cambria Math" panose="02040503050406030204" pitchFamily="18" charset="0"/>
                          </a:rPr>
                          <m:t>4</m:t>
                        </m:r>
                      </m:den>
                    </m:f>
                    <m:r>
                      <a:rPr lang="en-GB" sz="1700" b="0" i="1" smtClean="0">
                        <a:latin typeface="Cambria Math" panose="02040503050406030204" pitchFamily="18" charset="0"/>
                      </a:rPr>
                      <m:t>=1−</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1</m:t>
                        </m:r>
                      </m:num>
                      <m:den>
                        <m:r>
                          <a:rPr lang="en-GB" sz="1700" b="0" i="1" smtClean="0">
                            <a:latin typeface="Cambria Math" panose="02040503050406030204" pitchFamily="18" charset="0"/>
                          </a:rPr>
                          <m:t>3</m:t>
                        </m:r>
                      </m:den>
                    </m:f>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1</m:t>
                        </m:r>
                      </m:num>
                      <m:den>
                        <m:r>
                          <a:rPr lang="en-GB" sz="1700" b="0" i="1" smtClean="0">
                            <a:latin typeface="Cambria Math" panose="02040503050406030204" pitchFamily="18" charset="0"/>
                          </a:rPr>
                          <m:t>5</m:t>
                        </m:r>
                      </m:den>
                    </m:f>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1</m:t>
                        </m:r>
                      </m:num>
                      <m:den>
                        <m:r>
                          <a:rPr lang="en-GB" sz="1700" b="0" i="1" smtClean="0">
                            <a:latin typeface="Cambria Math" panose="02040503050406030204" pitchFamily="18" charset="0"/>
                          </a:rPr>
                          <m:t>7</m:t>
                        </m:r>
                      </m:den>
                    </m:f>
                  </m:oMath>
                </a14:m>
                <a:r>
                  <a:rPr lang="en-GB" sz="1700" dirty="0"/>
                  <a:t> and hence </a:t>
                </a:r>
                <a14:m>
                  <m:oMath xmlns:m="http://schemas.openxmlformats.org/officeDocument/2006/math">
                    <m:r>
                      <a:rPr lang="en-GB" sz="1700" b="0" i="1" smtClean="0">
                        <a:latin typeface="Cambria Math" panose="02040503050406030204" pitchFamily="18" charset="0"/>
                      </a:rPr>
                      <m:t>𝜋</m:t>
                    </m:r>
                    <m:r>
                      <a:rPr lang="en-GB" sz="1700" b="0" i="1" smtClean="0">
                        <a:latin typeface="Cambria Math" panose="02040503050406030204" pitchFamily="18" charset="0"/>
                      </a:rPr>
                      <m:t>=4−</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4</m:t>
                        </m:r>
                      </m:num>
                      <m:den>
                        <m:r>
                          <a:rPr lang="en-GB" sz="1700" b="0" i="1" smtClean="0">
                            <a:latin typeface="Cambria Math" panose="02040503050406030204" pitchFamily="18" charset="0"/>
                          </a:rPr>
                          <m:t>3</m:t>
                        </m:r>
                      </m:den>
                    </m:f>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4</m:t>
                        </m:r>
                      </m:num>
                      <m:den>
                        <m:r>
                          <a:rPr lang="en-GB" sz="1700" b="0" i="1" smtClean="0">
                            <a:latin typeface="Cambria Math" panose="02040503050406030204" pitchFamily="18" charset="0"/>
                          </a:rPr>
                          <m:t>5</m:t>
                        </m:r>
                      </m:den>
                    </m:f>
                    <m:r>
                      <a:rPr lang="en-GB" sz="1700" b="0" i="1" smtClean="0">
                        <a:latin typeface="Cambria Math" panose="02040503050406030204" pitchFamily="18" charset="0"/>
                      </a:rPr>
                      <m:t>−</m:t>
                    </m:r>
                    <m:f>
                      <m:fPr>
                        <m:ctrlPr>
                          <a:rPr lang="en-GB" sz="1700" b="0" i="1" smtClean="0">
                            <a:latin typeface="Cambria Math" panose="02040503050406030204" pitchFamily="18" charset="0"/>
                          </a:rPr>
                        </m:ctrlPr>
                      </m:fPr>
                      <m:num>
                        <m:r>
                          <a:rPr lang="en-GB" sz="1700" b="0" i="1" smtClean="0">
                            <a:latin typeface="Cambria Math" panose="02040503050406030204" pitchFamily="18" charset="0"/>
                          </a:rPr>
                          <m:t>4</m:t>
                        </m:r>
                      </m:num>
                      <m:den>
                        <m:r>
                          <a:rPr lang="en-GB" sz="1700" b="0" i="1" smtClean="0">
                            <a:latin typeface="Cambria Math" panose="02040503050406030204" pitchFamily="18" charset="0"/>
                          </a:rPr>
                          <m:t>7</m:t>
                        </m:r>
                      </m:den>
                    </m:f>
                    <m:r>
                      <a:rPr lang="en-GB" sz="1700" b="0" i="0" smtClean="0">
                        <a:latin typeface="Cambria Math" panose="02040503050406030204" pitchFamily="18" charset="0"/>
                      </a:rPr>
                      <m:t>+…</m:t>
                    </m:r>
                  </m:oMath>
                </a14:m>
                <a:r>
                  <a:rPr lang="en-GB" sz="1700" dirty="0"/>
                  <a:t>*. We can similarly find </a:t>
                </a:r>
                <a14:m>
                  <m:oMath xmlns:m="http://schemas.openxmlformats.org/officeDocument/2006/math">
                    <m:r>
                      <a:rPr lang="en-GB" sz="1700" b="0" i="1" smtClean="0">
                        <a:latin typeface="Cambria Math" panose="02040503050406030204" pitchFamily="18" charset="0"/>
                      </a:rPr>
                      <m:t>𝑒</m:t>
                    </m:r>
                  </m:oMath>
                </a14:m>
                <a:r>
                  <a:rPr lang="en-GB" sz="1700" dirty="0"/>
                  <a:t>.</a:t>
                </a:r>
              </a:p>
              <a:p>
                <a:endParaRPr lang="en-GB" sz="1700" dirty="0"/>
              </a:p>
              <a:p>
                <a:r>
                  <a:rPr lang="en-GB" sz="1700" dirty="0"/>
                  <a:t>It allows us to find approximate solutions to more difficult differential equations.</a:t>
                </a:r>
              </a:p>
            </p:txBody>
          </p:sp>
        </mc:Choice>
        <mc:Fallback xmlns="">
          <p:sp>
            <p:nvSpPr>
              <p:cNvPr id="8" name="TextBox 7"/>
              <p:cNvSpPr txBox="1">
                <a:spLocks noRot="1" noChangeAspect="1" noMove="1" noResize="1" noEditPoints="1" noAdjustHandles="1" noChangeArrowheads="1" noChangeShapeType="1" noTextEdit="1"/>
              </p:cNvSpPr>
              <p:nvPr/>
            </p:nvSpPr>
            <p:spPr>
              <a:xfrm>
                <a:off x="683568" y="1660019"/>
                <a:ext cx="8341679" cy="4312591"/>
              </a:xfrm>
              <a:prstGeom prst="rect">
                <a:avLst/>
              </a:prstGeom>
              <a:blipFill rotWithShape="0">
                <a:blip r:embed="rId3"/>
                <a:stretch>
                  <a:fillRect l="-4456" t="-4802" b="-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6324159"/>
                <a:ext cx="9025247" cy="461665"/>
              </a:xfrm>
              <a:prstGeom prst="rect">
                <a:avLst/>
              </a:prstGeom>
              <a:noFill/>
            </p:spPr>
            <p:txBody>
              <a:bodyPr wrap="square" rtlCol="0">
                <a:spAutoFit/>
              </a:bodyPr>
              <a:lstStyle/>
              <a:p>
                <a:r>
                  <a:rPr lang="en-GB" sz="1200" dirty="0"/>
                  <a:t>* This is a poor method of generating digits of </a:t>
                </a:r>
                <a14:m>
                  <m:oMath xmlns:m="http://schemas.openxmlformats.org/officeDocument/2006/math">
                    <m:r>
                      <a:rPr lang="en-GB" sz="1200" b="0" i="1" smtClean="0">
                        <a:latin typeface="Cambria Math" panose="02040503050406030204" pitchFamily="18" charset="0"/>
                      </a:rPr>
                      <m:t>𝜋</m:t>
                    </m:r>
                  </m:oMath>
                </a14:m>
                <a:r>
                  <a:rPr lang="en-GB" sz="1200" dirty="0"/>
                  <a:t> though: because the denominator is only increasing by 2 each time, it converges very slowly! There are better power series where the denominator has a much higher growth rate and hence the terms become smaller quicker.</a:t>
                </a:r>
              </a:p>
            </p:txBody>
          </p:sp>
        </mc:Choice>
        <mc:Fallback xmlns="">
          <p:sp>
            <p:nvSpPr>
              <p:cNvPr id="9" name="TextBox 8"/>
              <p:cNvSpPr txBox="1">
                <a:spLocks noRot="1" noChangeAspect="1" noMove="1" noResize="1" noEditPoints="1" noAdjustHandles="1" noChangeArrowheads="1" noChangeShapeType="1" noTextEdit="1"/>
              </p:cNvSpPr>
              <p:nvPr/>
            </p:nvSpPr>
            <p:spPr>
              <a:xfrm>
                <a:off x="0" y="6324159"/>
                <a:ext cx="9025247" cy="461665"/>
              </a:xfrm>
              <a:prstGeom prst="rect">
                <a:avLst/>
              </a:prstGeom>
              <a:blipFill rotWithShape="0">
                <a:blip r:embed="rId4"/>
                <a:stretch>
                  <a:fillRect b="-9211"/>
                </a:stretch>
              </a:blipFill>
            </p:spPr>
            <p:txBody>
              <a:bodyPr/>
              <a:lstStyle/>
              <a:p>
                <a:r>
                  <a:rPr lang="en-GB">
                    <a:noFill/>
                  </a:rPr>
                  <a:t> </a:t>
                </a:r>
              </a:p>
            </p:txBody>
          </p:sp>
        </mc:Fallback>
      </mc:AlternateContent>
      <p:sp>
        <p:nvSpPr>
          <p:cNvPr id="10" name="Rectangle 9"/>
          <p:cNvSpPr/>
          <p:nvPr/>
        </p:nvSpPr>
        <p:spPr>
          <a:xfrm>
            <a:off x="243280" y="1772816"/>
            <a:ext cx="368279" cy="3412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1</a:t>
            </a:r>
            <a:endParaRPr lang="en-GB" b="1" dirty="0"/>
          </a:p>
        </p:txBody>
      </p:sp>
      <p:sp>
        <p:nvSpPr>
          <p:cNvPr id="11" name="Rectangle 10"/>
          <p:cNvSpPr/>
          <p:nvPr/>
        </p:nvSpPr>
        <p:spPr>
          <a:xfrm>
            <a:off x="234892" y="4149080"/>
            <a:ext cx="376668" cy="347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2</a:t>
            </a:r>
            <a:endParaRPr lang="en-GB" b="1" dirty="0"/>
          </a:p>
        </p:txBody>
      </p:sp>
      <p:sp>
        <p:nvSpPr>
          <p:cNvPr id="12" name="Rectangle 11"/>
          <p:cNvSpPr/>
          <p:nvPr/>
        </p:nvSpPr>
        <p:spPr>
          <a:xfrm>
            <a:off x="260058" y="5661248"/>
            <a:ext cx="351501" cy="3536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dirty="0"/>
              <a:t>3</a:t>
            </a:r>
            <a:endParaRPr lang="en-GB" b="1" dirty="0"/>
          </a:p>
        </p:txBody>
      </p:sp>
      <p:sp>
        <p:nvSpPr>
          <p:cNvPr id="6" name="TextBox 5">
            <a:extLst>
              <a:ext uri="{FF2B5EF4-FFF2-40B4-BE49-F238E27FC236}">
                <a16:creationId xmlns:a16="http://schemas.microsoft.com/office/drawing/2014/main" id="{11B6221F-0AA4-44B4-99CA-F981B078982B}"/>
              </a:ext>
            </a:extLst>
          </p:cNvPr>
          <p:cNvSpPr txBox="1"/>
          <p:nvPr/>
        </p:nvSpPr>
        <p:spPr>
          <a:xfrm>
            <a:off x="1976219" y="705981"/>
            <a:ext cx="1152128" cy="338554"/>
          </a:xfrm>
          <a:prstGeom prst="rect">
            <a:avLst/>
          </a:prstGeom>
          <a:noFill/>
        </p:spPr>
        <p:txBody>
          <a:bodyPr wrap="square" rtlCol="0">
            <a:spAutoFit/>
          </a:bodyPr>
          <a:lstStyle/>
          <a:p>
            <a:r>
              <a:rPr lang="en-GB" sz="1600" dirty="0"/>
              <a:t>Example:</a:t>
            </a:r>
            <a:endParaRPr lang="en-GB"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CA88079-776F-441A-A45B-54CC1996BBAF}"/>
                  </a:ext>
                </a:extLst>
              </p:cNvPr>
              <p:cNvSpPr txBox="1"/>
              <p:nvPr/>
            </p:nvSpPr>
            <p:spPr>
              <a:xfrm>
                <a:off x="6224631" y="702488"/>
                <a:ext cx="2709643" cy="9387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Recall that a </a:t>
                </a:r>
                <a:r>
                  <a:rPr lang="en-GB" sz="1100" b="1" dirty="0"/>
                  <a:t>polynomial</a:t>
                </a:r>
                <a:r>
                  <a:rPr lang="en-GB" sz="1100" dirty="0"/>
                  <a:t> is an expression of the form </a:t>
                </a:r>
                <a14:m>
                  <m:oMath xmlns:m="http://schemas.openxmlformats.org/officeDocument/2006/math">
                    <m:r>
                      <a:rPr lang="en-GB" sz="1100" b="0" i="1" smtClean="0">
                        <a:latin typeface="Cambria Math" panose="02040503050406030204" pitchFamily="18" charset="0"/>
                      </a:rPr>
                      <m:t>𝑎</m:t>
                    </m:r>
                    <m:r>
                      <a:rPr lang="en-GB" sz="1100" b="0" i="1" smtClean="0">
                        <a:latin typeface="Cambria Math" panose="02040503050406030204" pitchFamily="18" charset="0"/>
                      </a:rPr>
                      <m:t>+</m:t>
                    </m:r>
                    <m:r>
                      <a:rPr lang="en-GB" sz="1100" b="0" i="1" smtClean="0">
                        <a:latin typeface="Cambria Math" panose="02040503050406030204" pitchFamily="18" charset="0"/>
                      </a:rPr>
                      <m:t>𝑏𝑥</m:t>
                    </m:r>
                    <m:r>
                      <a:rPr lang="en-GB" sz="1100" b="0" i="1" smtClean="0">
                        <a:latin typeface="Cambria Math" panose="02040503050406030204" pitchFamily="18" charset="0"/>
                      </a:rPr>
                      <m:t>+</m:t>
                    </m:r>
                    <m:r>
                      <a:rPr lang="en-GB" sz="1100" b="0" i="1" smtClean="0">
                        <a:latin typeface="Cambria Math" panose="02040503050406030204" pitchFamily="18" charset="0"/>
                      </a:rPr>
                      <m:t>𝑐</m:t>
                    </m:r>
                    <m:sSup>
                      <m:sSupPr>
                        <m:ctrlPr>
                          <a:rPr lang="en-GB" sz="1100" b="0" i="1" smtClean="0">
                            <a:latin typeface="Cambria Math" panose="02040503050406030204" pitchFamily="18" charset="0"/>
                          </a:rPr>
                        </m:ctrlPr>
                      </m:sSupPr>
                      <m:e>
                        <m:r>
                          <a:rPr lang="en-GB" sz="1100" b="0" i="1" smtClean="0">
                            <a:latin typeface="Cambria Math" panose="02040503050406030204" pitchFamily="18" charset="0"/>
                          </a:rPr>
                          <m:t>𝑥</m:t>
                        </m:r>
                      </m:e>
                      <m:sup>
                        <m:r>
                          <a:rPr lang="en-GB" sz="1100" b="0" i="1" smtClean="0">
                            <a:latin typeface="Cambria Math" panose="02040503050406030204" pitchFamily="18" charset="0"/>
                          </a:rPr>
                          <m:t>2</m:t>
                        </m:r>
                      </m:sup>
                    </m:sSup>
                    <m:r>
                      <a:rPr lang="en-GB" sz="1100" b="0" i="1" smtClean="0">
                        <a:latin typeface="Cambria Math" panose="02040503050406030204" pitchFamily="18" charset="0"/>
                      </a:rPr>
                      <m:t>+…</m:t>
                    </m:r>
                  </m:oMath>
                </a14:m>
                <a:r>
                  <a:rPr lang="en-GB" sz="1100" dirty="0"/>
                  <a:t>, i.e. a sum of </a:t>
                </a:r>
                <a14:m>
                  <m:oMath xmlns:m="http://schemas.openxmlformats.org/officeDocument/2006/math">
                    <m:r>
                      <a:rPr lang="en-GB" sz="1100" b="0" i="1" smtClean="0">
                        <a:latin typeface="Cambria Math" panose="02040503050406030204" pitchFamily="18" charset="0"/>
                      </a:rPr>
                      <m:t>𝑥</m:t>
                    </m:r>
                  </m:oMath>
                </a14:m>
                <a:r>
                  <a:rPr lang="en-GB" sz="1100" dirty="0"/>
                  <a:t> terms with non-negative integer powers.</a:t>
                </a:r>
              </a:p>
              <a:p>
                <a:r>
                  <a:rPr lang="en-GB" sz="1100" dirty="0"/>
                  <a:t>A </a:t>
                </a:r>
                <a:r>
                  <a:rPr lang="en-GB" sz="1100" b="1" dirty="0"/>
                  <a:t>power series </a:t>
                </a:r>
                <a:r>
                  <a:rPr lang="en-GB" sz="1100" dirty="0"/>
                  <a:t>is an infinitely long polynomial.</a:t>
                </a:r>
              </a:p>
            </p:txBody>
          </p:sp>
        </mc:Choice>
        <mc:Fallback xmlns="">
          <p:sp>
            <p:nvSpPr>
              <p:cNvPr id="13" name="TextBox 12">
                <a:extLst>
                  <a:ext uri="{FF2B5EF4-FFF2-40B4-BE49-F238E27FC236}">
                    <a16:creationId xmlns:a16="http://schemas.microsoft.com/office/drawing/2014/main" id="{6CA88079-776F-441A-A45B-54CC1996BBAF}"/>
                  </a:ext>
                </a:extLst>
              </p:cNvPr>
              <p:cNvSpPr txBox="1">
                <a:spLocks noRot="1" noChangeAspect="1" noMove="1" noResize="1" noEditPoints="1" noAdjustHandles="1" noChangeArrowheads="1" noChangeShapeType="1" noTextEdit="1"/>
              </p:cNvSpPr>
              <p:nvPr/>
            </p:nvSpPr>
            <p:spPr>
              <a:xfrm>
                <a:off x="6224631" y="702488"/>
                <a:ext cx="2709643" cy="938719"/>
              </a:xfrm>
              <a:prstGeom prst="rect">
                <a:avLst/>
              </a:prstGeom>
              <a:blipFill>
                <a:blip r:embed="rId5"/>
                <a:stretch>
                  <a:fillRect b="-1899"/>
                </a:stretch>
              </a:blipFill>
            </p:spPr>
            <p:txBody>
              <a:bodyPr/>
              <a:lstStyle/>
              <a:p>
                <a:r>
                  <a:rPr lang="en-GB">
                    <a:noFill/>
                  </a:rPr>
                  <a:t> </a:t>
                </a:r>
              </a:p>
            </p:txBody>
          </p:sp>
        </mc:Fallback>
      </mc:AlternateContent>
    </p:spTree>
    <p:extLst>
      <p:ext uri="{BB962C8B-B14F-4D97-AF65-F5344CB8AC3E}">
        <p14:creationId xmlns:p14="http://schemas.microsoft.com/office/powerpoint/2010/main" val="13411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500"/>
                                        <p:tgtEl>
                                          <p:spTgt spid="8">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Now onto the good stuff!</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95536" y="908720"/>
                <a:ext cx="7704856" cy="947119"/>
              </a:xfrm>
              <a:prstGeom prst="rect">
                <a:avLst/>
              </a:prstGeom>
              <a:noFill/>
            </p:spPr>
            <p:txBody>
              <a:bodyPr wrap="square" rtlCol="0">
                <a:spAutoFit/>
              </a:bodyPr>
              <a:lstStyle/>
              <a:p>
                <a:r>
                  <a:rPr lang="en-GB" dirty="0"/>
                  <a:t>We’ve already seen in Pure Year 2 in Binomial expansions how we can express say </a:t>
                </a:r>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r>
                          <a:rPr lang="en-GB" b="0" i="1" smtClean="0">
                            <a:latin typeface="Cambria Math" panose="02040503050406030204" pitchFamily="18" charset="0"/>
                          </a:rPr>
                          <m:t>𝑥</m:t>
                        </m:r>
                      </m:e>
                    </m:rad>
                  </m:oMath>
                </a14:m>
                <a:r>
                  <a:rPr lang="en-GB" dirty="0"/>
                  <a:t> as a power series: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2</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a14:m>
                <a:endParaRPr lang="en-GB" dirty="0"/>
              </a:p>
              <a:p>
                <a:r>
                  <a:rPr lang="en-GB" dirty="0"/>
                  <a:t>But we can do it for more general functions.</a:t>
                </a:r>
              </a:p>
            </p:txBody>
          </p:sp>
        </mc:Choice>
        <mc:Fallback xmlns="">
          <p:sp>
            <p:nvSpPr>
              <p:cNvPr id="6" name="TextBox 5"/>
              <p:cNvSpPr txBox="1">
                <a:spLocks noRot="1" noChangeAspect="1" noMove="1" noResize="1" noEditPoints="1" noAdjustHandles="1" noChangeArrowheads="1" noChangeShapeType="1" noTextEdit="1"/>
              </p:cNvSpPr>
              <p:nvPr/>
            </p:nvSpPr>
            <p:spPr>
              <a:xfrm>
                <a:off x="395536" y="908720"/>
                <a:ext cx="7704856" cy="947119"/>
              </a:xfrm>
              <a:prstGeom prst="rect">
                <a:avLst/>
              </a:prstGeom>
              <a:blipFill>
                <a:blip r:embed="rId2"/>
                <a:stretch>
                  <a:fillRect l="-712" t="-3226" b="-9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55576" y="2348880"/>
                <a:ext cx="79208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panose="02040503050406030204" pitchFamily="18" charset="0"/>
                        </a:rPr>
                        <m:t>sin</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0</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𝑥</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55576" y="2348880"/>
                <a:ext cx="7920880" cy="461665"/>
              </a:xfrm>
              <a:prstGeom prst="rect">
                <a:avLst/>
              </a:prstGeom>
              <a:blipFill rotWithShape="0">
                <a:blip r:embed="rId3"/>
                <a:stretch>
                  <a:fillRect b="-17105"/>
                </a:stretch>
              </a:blipFill>
            </p:spPr>
            <p:txBody>
              <a:bodyPr/>
              <a:lstStyle/>
              <a:p>
                <a:r>
                  <a:rPr lang="en-GB">
                    <a:noFill/>
                  </a:rPr>
                  <a:t> </a:t>
                </a:r>
              </a:p>
            </p:txBody>
          </p:sp>
        </mc:Fallback>
      </mc:AlternateContent>
      <p:sp>
        <p:nvSpPr>
          <p:cNvPr id="8" name="TextBox 7"/>
          <p:cNvSpPr txBox="1"/>
          <p:nvPr/>
        </p:nvSpPr>
        <p:spPr>
          <a:xfrm>
            <a:off x="1500919" y="2057719"/>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original </a:t>
            </a:r>
            <a:r>
              <a:rPr lang="en-GB" b="1" dirty="0" err="1"/>
              <a:t>func</a:t>
            </a:r>
            <a:endParaRPr lang="en-GB" b="1" dirty="0"/>
          </a:p>
        </p:txBody>
      </p:sp>
      <p:sp>
        <p:nvSpPr>
          <p:cNvPr id="9" name="TextBox 8"/>
          <p:cNvSpPr txBox="1"/>
          <p:nvPr/>
        </p:nvSpPr>
        <p:spPr>
          <a:xfrm>
            <a:off x="3419872" y="2057719"/>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power series</a:t>
            </a:r>
          </a:p>
        </p:txBody>
      </p:sp>
      <p:pic>
        <p:nvPicPr>
          <p:cNvPr id="1026" name="Picture 2" descr="Graph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3303586"/>
            <a:ext cx="5489542" cy="3390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1708090" y="2716633"/>
                <a:ext cx="319815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0</m:t>
                          </m:r>
                        </m:sub>
                      </m:sSub>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08090" y="2716633"/>
                <a:ext cx="3198151" cy="461665"/>
              </a:xfrm>
              <a:prstGeom prst="rect">
                <a:avLst/>
              </a:prstGeom>
              <a:blipFill rotWithShape="0">
                <a:blip r:embed="rId5"/>
                <a:stretch>
                  <a:fillRect b="-1333"/>
                </a:stretch>
              </a:blipFill>
            </p:spPr>
            <p:txBody>
              <a:bodyPr/>
              <a:lstStyle/>
              <a:p>
                <a:r>
                  <a:rPr lang="en-GB">
                    <a:noFill/>
                  </a:rPr>
                  <a:t> </a:t>
                </a:r>
              </a:p>
            </p:txBody>
          </p:sp>
        </mc:Fallback>
      </mc:AlternateContent>
      <p:cxnSp>
        <p:nvCxnSpPr>
          <p:cNvPr id="14" name="Straight Connector 13"/>
          <p:cNvCxnSpPr>
            <a:stCxn id="1026" idx="1"/>
            <a:endCxn id="1026" idx="3"/>
          </p:cNvCxnSpPr>
          <p:nvPr/>
        </p:nvCxnSpPr>
        <p:spPr>
          <a:xfrm>
            <a:off x="395537" y="4998886"/>
            <a:ext cx="5489542" cy="0"/>
          </a:xfrm>
          <a:prstGeom prst="line">
            <a:avLst/>
          </a:prstGeom>
          <a:ln w="5715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671641" y="4643646"/>
                <a:ext cx="8969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FF0000"/>
                          </a:solidFill>
                          <a:latin typeface="Cambria Math" panose="02040503050406030204" pitchFamily="18" charset="0"/>
                        </a:rPr>
                        <m:t>𝒚</m:t>
                      </m:r>
                      <m:r>
                        <a:rPr lang="en-GB" b="1"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𝟎</m:t>
                      </m:r>
                    </m:oMath>
                  </m:oMathPara>
                </a14:m>
                <a:endParaRPr lang="en-GB"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671641" y="4643646"/>
                <a:ext cx="896984" cy="369332"/>
              </a:xfrm>
              <a:prstGeom prst="rect">
                <a:avLst/>
              </a:prstGeom>
              <a:blipFill rotWithShape="0">
                <a:blip r:embed="rId6"/>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5536" y="2429674"/>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95536" y="2429674"/>
                <a:ext cx="1105383" cy="369332"/>
              </a:xfrm>
              <a:prstGeom prst="rect">
                <a:avLst/>
              </a:prstGeom>
              <a:blipFill rotWithShape="0">
                <a:blip r:embed="rId7"/>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2065184">
                <a:off x="310361" y="3949812"/>
                <a:ext cx="1262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solidFill>
                          <a:latin typeface="Cambria Math" panose="02040503050406030204" pitchFamily="18" charset="0"/>
                        </a:rPr>
                        <m:t>𝒚</m:t>
                      </m:r>
                      <m:r>
                        <a:rPr lang="en-GB" b="1" i="1" smtClean="0">
                          <a:solidFill>
                            <a:schemeClr val="accent1"/>
                          </a:solidFill>
                          <a:latin typeface="Cambria Math" panose="02040503050406030204" pitchFamily="18" charset="0"/>
                        </a:rPr>
                        <m:t>=</m:t>
                      </m:r>
                      <m:r>
                        <a:rPr lang="en-GB" b="1" i="1" smtClean="0">
                          <a:solidFill>
                            <a:schemeClr val="accent1"/>
                          </a:solidFill>
                          <a:latin typeface="Cambria Math" panose="02040503050406030204" pitchFamily="18" charset="0"/>
                        </a:rPr>
                        <m:t>𝒔𝒊𝒏</m:t>
                      </m:r>
                      <m:r>
                        <a:rPr lang="en-GB" b="1" i="1" smtClean="0">
                          <a:solidFill>
                            <a:schemeClr val="accent1"/>
                          </a:solidFill>
                          <a:latin typeface="Cambria Math" panose="02040503050406030204" pitchFamily="18" charset="0"/>
                        </a:rPr>
                        <m:t> </m:t>
                      </m:r>
                      <m:r>
                        <a:rPr lang="en-GB" b="1" i="1" smtClean="0">
                          <a:solidFill>
                            <a:schemeClr val="accent1"/>
                          </a:solidFill>
                          <a:latin typeface="Cambria Math" panose="02040503050406030204" pitchFamily="18" charset="0"/>
                        </a:rPr>
                        <m:t>𝒙</m:t>
                      </m:r>
                    </m:oMath>
                  </m:oMathPara>
                </a14:m>
                <a:endParaRPr lang="en-GB" b="1" dirty="0">
                  <a:solidFill>
                    <a:schemeClr val="accent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2065184">
                <a:off x="310361" y="3949812"/>
                <a:ext cx="1262565"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264051" y="3303586"/>
                <a:ext cx="2741275" cy="32932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 obviously want to line of the polynomial to match the </a:t>
                </a:r>
                <a14:m>
                  <m:oMath xmlns:m="http://schemas.openxmlformats.org/officeDocument/2006/math">
                    <m:r>
                      <a:rPr lang="en-GB" sz="1600" b="0" i="1" smtClean="0">
                        <a:latin typeface="Cambria Math" panose="02040503050406030204" pitchFamily="18" charset="0"/>
                      </a:rPr>
                      <m:t>𝑠𝑖𝑛</m:t>
                    </m:r>
                  </m:oMath>
                </a14:m>
                <a:r>
                  <a:rPr lang="en-GB" sz="1600" dirty="0"/>
                  <a:t> function as best as possible. Just suppose we were only interested how well the lines match where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a:t>
                </a:r>
              </a:p>
              <a:p>
                <a:endParaRPr lang="en-GB" sz="1600" dirty="0"/>
              </a:p>
              <a:p>
                <a:r>
                  <a:rPr lang="en-GB" sz="1600" dirty="0"/>
                  <a:t>What might be a sensible thing to require about the two lines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What should we set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𝑎</m:t>
                        </m:r>
                      </m:e>
                      <m:sub>
                        <m:r>
                          <a:rPr lang="en-GB" sz="1600" b="0" i="1" smtClean="0">
                            <a:latin typeface="Cambria Math" panose="02040503050406030204" pitchFamily="18" charset="0"/>
                          </a:rPr>
                          <m:t>0</m:t>
                        </m:r>
                      </m:sub>
                    </m:sSub>
                  </m:oMath>
                </a14:m>
                <a:r>
                  <a:rPr lang="en-GB" sz="1600" dirty="0"/>
                  <a:t> to be to achieve this?</a:t>
                </a:r>
              </a:p>
              <a:p>
                <a:r>
                  <a:rPr lang="en-GB" sz="1600" b="1" dirty="0"/>
                  <a:t>We want the </a:t>
                </a:r>
                <a14:m>
                  <m:oMath xmlns:m="http://schemas.openxmlformats.org/officeDocument/2006/math">
                    <m:r>
                      <a:rPr lang="en-GB" sz="1600" b="1" i="1" smtClean="0">
                        <a:latin typeface="Cambria Math" panose="02040503050406030204" pitchFamily="18" charset="0"/>
                      </a:rPr>
                      <m:t>𝒚</m:t>
                    </m:r>
                  </m:oMath>
                </a14:m>
                <a:r>
                  <a:rPr lang="en-GB" sz="1600" b="1" dirty="0"/>
                  <a:t> values to be the same.</a:t>
                </a:r>
              </a:p>
            </p:txBody>
          </p:sp>
        </mc:Choice>
        <mc:Fallback xmlns="">
          <p:sp>
            <p:nvSpPr>
              <p:cNvPr id="11" name="TextBox 10"/>
              <p:cNvSpPr txBox="1">
                <a:spLocks noRot="1" noChangeAspect="1" noMove="1" noResize="1" noEditPoints="1" noAdjustHandles="1" noChangeArrowheads="1" noChangeShapeType="1" noTextEdit="1"/>
              </p:cNvSpPr>
              <p:nvPr/>
            </p:nvSpPr>
            <p:spPr>
              <a:xfrm>
                <a:off x="6264051" y="3303586"/>
                <a:ext cx="2741275" cy="3293209"/>
              </a:xfrm>
              <a:prstGeom prst="rect">
                <a:avLst/>
              </a:prstGeom>
              <a:blipFill rotWithShape="0">
                <a:blip r:embed="rId9"/>
                <a:stretch>
                  <a:fillRect l="-883" t="-184" r="-2208" b="-1103"/>
                </a:stretch>
              </a:blipFill>
            </p:spPr>
            <p:txBody>
              <a:bodyPr/>
              <a:lstStyle/>
              <a:p>
                <a:r>
                  <a:rPr lang="en-GB">
                    <a:noFill/>
                  </a:rPr>
                  <a:t> </a:t>
                </a:r>
              </a:p>
            </p:txBody>
          </p:sp>
        </mc:Fallback>
      </mc:AlternateContent>
      <p:sp>
        <p:nvSpPr>
          <p:cNvPr id="17" name="Oval 16"/>
          <p:cNvSpPr/>
          <p:nvPr/>
        </p:nvSpPr>
        <p:spPr>
          <a:xfrm>
            <a:off x="2708260" y="4560298"/>
            <a:ext cx="864096" cy="801578"/>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V="1">
            <a:off x="3526971" y="3625310"/>
            <a:ext cx="2147531" cy="114857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6333474" y="6057091"/>
            <a:ext cx="2608645" cy="498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p:cNvSpPr txBox="1"/>
              <p:nvPr/>
            </p:nvSpPr>
            <p:spPr>
              <a:xfrm>
                <a:off x="395536" y="2799006"/>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95536" y="2799006"/>
                <a:ext cx="1105383" cy="369332"/>
              </a:xfrm>
              <a:prstGeom prst="rect">
                <a:avLst/>
              </a:prstGeom>
              <a:blipFill rotWithShape="0">
                <a:blip r:embed="rId10"/>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80268" y="1461864"/>
                <a:ext cx="1709260" cy="1815882"/>
              </a:xfrm>
              <a:prstGeom prst="rect">
                <a:avLst/>
              </a:prstGeom>
              <a:noFill/>
            </p:spPr>
            <p:txBody>
              <a:bodyPr wrap="square" rtlCol="0">
                <a:spAutoFit/>
              </a:bodyPr>
              <a:lstStyle/>
              <a:p>
                <a:r>
                  <a:rPr lang="en-GB" sz="1400" dirty="0"/>
                  <a:t>The reason we’re doing the expansion at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is because all the terms involving </a:t>
                </a:r>
                <a14:m>
                  <m:oMath xmlns:m="http://schemas.openxmlformats.org/officeDocument/2006/math">
                    <m:r>
                      <a:rPr lang="en-GB" sz="1400" b="0" i="1" smtClean="0">
                        <a:latin typeface="Cambria Math" panose="02040503050406030204" pitchFamily="18" charset="0"/>
                      </a:rPr>
                      <m:t>𝑥</m:t>
                    </m:r>
                  </m:oMath>
                </a14:m>
                <a:r>
                  <a:rPr lang="en-GB" sz="1400" dirty="0"/>
                  <a:t> will be wiped out, allowing us to match only the constant term.</a:t>
                </a:r>
              </a:p>
            </p:txBody>
          </p:sp>
        </mc:Choice>
        <mc:Fallback xmlns="">
          <p:sp>
            <p:nvSpPr>
              <p:cNvPr id="22" name="TextBox 21"/>
              <p:cNvSpPr txBox="1">
                <a:spLocks noRot="1" noChangeAspect="1" noMove="1" noResize="1" noEditPoints="1" noAdjustHandles="1" noChangeArrowheads="1" noChangeShapeType="1" noTextEdit="1"/>
              </p:cNvSpPr>
              <p:nvPr/>
            </p:nvSpPr>
            <p:spPr>
              <a:xfrm>
                <a:off x="7380268" y="1461864"/>
                <a:ext cx="1709260" cy="1815882"/>
              </a:xfrm>
              <a:prstGeom prst="rect">
                <a:avLst/>
              </a:prstGeom>
              <a:blipFill rotWithShape="0">
                <a:blip r:embed="rId11"/>
                <a:stretch>
                  <a:fillRect l="-1071" t="-671" r="-714" b="-2349"/>
                </a:stretch>
              </a:blipFill>
            </p:spPr>
            <p:txBody>
              <a:bodyPr/>
              <a:lstStyle/>
              <a:p>
                <a:r>
                  <a:rPr lang="en-GB">
                    <a:noFill/>
                  </a:rPr>
                  <a:t> </a:t>
                </a:r>
              </a:p>
            </p:txBody>
          </p:sp>
        </mc:Fallback>
      </mc:AlternateContent>
      <p:cxnSp>
        <p:nvCxnSpPr>
          <p:cNvPr id="26" name="Straight Arrow Connector 25"/>
          <p:cNvCxnSpPr/>
          <p:nvPr/>
        </p:nvCxnSpPr>
        <p:spPr>
          <a:xfrm flipH="1">
            <a:off x="4427984" y="2844800"/>
            <a:ext cx="2963416" cy="102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7859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nextCondLst>
                <p:cond evt="onClick" delay="0">
                  <p:tgtEl>
                    <p:spTgt spid="23"/>
                  </p:tgtEl>
                </p:cond>
              </p:nextCondLst>
            </p:seq>
          </p:childTnLst>
        </p:cTn>
      </p:par>
    </p:tnLst>
    <p:bldLst>
      <p:bldP spid="13" grpId="0"/>
      <p:bldP spid="15" grpId="0"/>
      <p:bldP spid="23" grpId="0" animBg="1"/>
      <p:bldP spid="24"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Maclaurin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780083" y="1104713"/>
                <a:ext cx="79208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panose="02040503050406030204" pitchFamily="18" charset="0"/>
                        </a:rPr>
                        <m:t>sin</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0</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𝑥</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80083" y="1104713"/>
                <a:ext cx="7920880" cy="461665"/>
              </a:xfrm>
              <a:prstGeom prst="rect">
                <a:avLst/>
              </a:prstGeom>
              <a:blipFill rotWithShape="0">
                <a:blip r:embed="rId2"/>
                <a:stretch>
                  <a:fillRect b="-17105"/>
                </a:stretch>
              </a:blipFill>
            </p:spPr>
            <p:txBody>
              <a:bodyPr/>
              <a:lstStyle/>
              <a:p>
                <a:r>
                  <a:rPr lang="en-GB">
                    <a:noFill/>
                  </a:rPr>
                  <a:t> </a:t>
                </a:r>
              </a:p>
            </p:txBody>
          </p:sp>
        </mc:Fallback>
      </mc:AlternateContent>
      <p:sp>
        <p:nvSpPr>
          <p:cNvPr id="8" name="TextBox 7"/>
          <p:cNvSpPr txBox="1"/>
          <p:nvPr/>
        </p:nvSpPr>
        <p:spPr>
          <a:xfrm>
            <a:off x="1572927" y="789801"/>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original </a:t>
            </a:r>
            <a:r>
              <a:rPr lang="en-GB" b="1" dirty="0" err="1"/>
              <a:t>func</a:t>
            </a:r>
            <a:endParaRPr lang="en-GB" b="1" dirty="0"/>
          </a:p>
        </p:txBody>
      </p:sp>
      <p:sp>
        <p:nvSpPr>
          <p:cNvPr id="9" name="TextBox 8"/>
          <p:cNvSpPr txBox="1"/>
          <p:nvPr/>
        </p:nvSpPr>
        <p:spPr>
          <a:xfrm>
            <a:off x="3491880" y="789801"/>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power series</a:t>
            </a:r>
          </a:p>
        </p:txBody>
      </p:sp>
      <p:pic>
        <p:nvPicPr>
          <p:cNvPr id="1026" name="Picture 2" descr="Graph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303586"/>
            <a:ext cx="5489542" cy="3390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2171983" y="1472466"/>
                <a:ext cx="5131341"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𝑥</m:t>
                      </m:r>
                      <m:r>
                        <a:rPr lang="en-GB" sz="2400" b="0" i="1" smtClean="0">
                          <a:latin typeface="Cambria Math" panose="02040503050406030204" pitchFamily="18" charset="0"/>
                        </a:rPr>
                        <m:t>+3</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71983" y="1472466"/>
                <a:ext cx="5131341" cy="461665"/>
              </a:xfrm>
              <a:prstGeom prst="rect">
                <a:avLst/>
              </a:prstGeom>
              <a:blipFill rotWithShape="0">
                <a:blip r:embed="rId4"/>
                <a:stretch>
                  <a:fillRect b="-1333"/>
                </a:stretch>
              </a:blipFill>
            </p:spPr>
            <p:txBody>
              <a:bodyPr/>
              <a:lstStyle/>
              <a:p>
                <a:r>
                  <a:rPr lang="en-GB">
                    <a:noFill/>
                  </a:rPr>
                  <a:t> </a:t>
                </a:r>
              </a:p>
            </p:txBody>
          </p:sp>
        </mc:Fallback>
      </mc:AlternateContent>
      <p:cxnSp>
        <p:nvCxnSpPr>
          <p:cNvPr id="14" name="Straight Connector 13"/>
          <p:cNvCxnSpPr/>
          <p:nvPr/>
        </p:nvCxnSpPr>
        <p:spPr>
          <a:xfrm flipV="1">
            <a:off x="1983179" y="3289466"/>
            <a:ext cx="2303813" cy="3408217"/>
          </a:xfrm>
          <a:prstGeom prst="line">
            <a:avLst/>
          </a:prstGeom>
          <a:ln w="5715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rot="18199031">
                <a:off x="2872049" y="3671992"/>
                <a:ext cx="16039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FF0000"/>
                          </a:solidFill>
                          <a:latin typeface="Cambria Math" panose="02040503050406030204" pitchFamily="18" charset="0"/>
                        </a:rPr>
                        <m:t>𝒚</m:t>
                      </m:r>
                      <m:r>
                        <a:rPr lang="en-GB" b="1"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𝟎</m:t>
                      </m:r>
                      <m:r>
                        <a:rPr lang="en-GB" b="1"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𝟏</m:t>
                      </m:r>
                      <m:r>
                        <a:rPr lang="en-GB" b="1" i="1" smtClean="0">
                          <a:solidFill>
                            <a:srgbClr val="FF0000"/>
                          </a:solidFill>
                          <a:latin typeface="Cambria Math" panose="02040503050406030204" pitchFamily="18" charset="0"/>
                        </a:rPr>
                        <m:t>𝒙</m:t>
                      </m:r>
                    </m:oMath>
                  </m:oMathPara>
                </a14:m>
                <a:endParaRPr lang="en-GB"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rot="18199031">
                <a:off x="2872049" y="3671992"/>
                <a:ext cx="1603922"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7544" y="1161756"/>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67544" y="1161756"/>
                <a:ext cx="1105383" cy="369332"/>
              </a:xfrm>
              <a:prstGeom prst="rect">
                <a:avLst/>
              </a:prstGeom>
              <a:blipFill rotWithShape="0">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2065184">
                <a:off x="310361" y="3949812"/>
                <a:ext cx="1262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solidFill>
                          <a:latin typeface="Cambria Math" panose="02040503050406030204" pitchFamily="18" charset="0"/>
                        </a:rPr>
                        <m:t>𝒚</m:t>
                      </m:r>
                      <m:r>
                        <a:rPr lang="en-GB" b="1" i="1" smtClean="0">
                          <a:solidFill>
                            <a:schemeClr val="accent1"/>
                          </a:solidFill>
                          <a:latin typeface="Cambria Math" panose="02040503050406030204" pitchFamily="18" charset="0"/>
                        </a:rPr>
                        <m:t>=</m:t>
                      </m:r>
                      <m:r>
                        <a:rPr lang="en-GB" b="1" i="1" smtClean="0">
                          <a:solidFill>
                            <a:schemeClr val="accent1"/>
                          </a:solidFill>
                          <a:latin typeface="Cambria Math" panose="02040503050406030204" pitchFamily="18" charset="0"/>
                        </a:rPr>
                        <m:t>𝒔𝒊𝒏</m:t>
                      </m:r>
                      <m:r>
                        <a:rPr lang="en-GB" b="1" i="1" smtClean="0">
                          <a:solidFill>
                            <a:schemeClr val="accent1"/>
                          </a:solidFill>
                          <a:latin typeface="Cambria Math" panose="02040503050406030204" pitchFamily="18" charset="0"/>
                        </a:rPr>
                        <m:t> </m:t>
                      </m:r>
                      <m:r>
                        <a:rPr lang="en-GB" b="1" i="1" smtClean="0">
                          <a:solidFill>
                            <a:schemeClr val="accent1"/>
                          </a:solidFill>
                          <a:latin typeface="Cambria Math" panose="02040503050406030204" pitchFamily="18" charset="0"/>
                        </a:rPr>
                        <m:t>𝒙</m:t>
                      </m:r>
                    </m:oMath>
                  </m:oMathPara>
                </a14:m>
                <a:endParaRPr lang="en-GB" b="1" dirty="0">
                  <a:solidFill>
                    <a:schemeClr val="accent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2065184">
                <a:off x="310361" y="3949812"/>
                <a:ext cx="1262565"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55125" y="3230434"/>
                <a:ext cx="295232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To get a better match, what might we always require is the same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a:t>
                </a:r>
              </a:p>
              <a:p>
                <a:r>
                  <a:rPr lang="en-GB" b="1" dirty="0"/>
                  <a:t>The gradients, i.e. </a:t>
                </a:r>
                <a14:m>
                  <m:oMath xmlns:m="http://schemas.openxmlformats.org/officeDocument/2006/math">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oMath>
                </a14:m>
                <a:r>
                  <a:rPr lang="en-GB" b="1"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6055125" y="3230434"/>
                <a:ext cx="2952328" cy="1200329"/>
              </a:xfrm>
              <a:prstGeom prst="rect">
                <a:avLst/>
              </a:prstGeom>
              <a:blipFill rotWithShape="0">
                <a:blip r:embed="rId8"/>
                <a:stretch>
                  <a:fillRect l="-1227" t="-1990" b="-5970"/>
                </a:stretch>
              </a:blipFill>
            </p:spPr>
            <p:txBody>
              <a:bodyPr/>
              <a:lstStyle/>
              <a:p>
                <a:r>
                  <a:rPr lang="en-GB">
                    <a:noFill/>
                  </a:rPr>
                  <a:t> </a:t>
                </a:r>
              </a:p>
            </p:txBody>
          </p:sp>
        </mc:Fallback>
      </mc:AlternateContent>
      <p:sp>
        <p:nvSpPr>
          <p:cNvPr id="17" name="Oval 16"/>
          <p:cNvSpPr/>
          <p:nvPr/>
        </p:nvSpPr>
        <p:spPr>
          <a:xfrm>
            <a:off x="2708260" y="4560298"/>
            <a:ext cx="864096" cy="801578"/>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V="1">
            <a:off x="3526971" y="3625310"/>
            <a:ext cx="2147531" cy="114857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6119718" y="4121413"/>
            <a:ext cx="2739274" cy="284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p:cNvSpPr txBox="1"/>
              <p:nvPr/>
            </p:nvSpPr>
            <p:spPr>
              <a:xfrm>
                <a:off x="467544" y="1531088"/>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467544" y="1531088"/>
                <a:ext cx="1105383" cy="369332"/>
              </a:xfrm>
              <a:prstGeom prst="rect">
                <a:avLst/>
              </a:prstGeom>
              <a:blipFill rotWithShape="0">
                <a:blip r:embed="rId9"/>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67544" y="1874878"/>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67544" y="1874878"/>
                <a:ext cx="1105383" cy="369332"/>
              </a:xfrm>
              <a:prstGeom prst="rect">
                <a:avLst/>
              </a:prstGeom>
              <a:blipFill rotWithShape="0">
                <a:blip r:embed="rId10"/>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863620" y="1815502"/>
                <a:ext cx="1125511"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1=</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oMath>
                  </m:oMathPara>
                </a14:m>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863620" y="1815502"/>
                <a:ext cx="1125511" cy="461665"/>
              </a:xfrm>
              <a:prstGeom prst="rect">
                <a:avLst/>
              </a:prstGeom>
              <a:blipFill rotWithShape="0">
                <a:blip r:embed="rId11"/>
                <a:stretch>
                  <a:fillRect l="-1630"/>
                </a:stretch>
              </a:blipFill>
            </p:spPr>
            <p:txBody>
              <a:bodyPr/>
              <a:lstStyle/>
              <a:p>
                <a:r>
                  <a:rPr lang="en-GB">
                    <a:noFill/>
                  </a:rPr>
                  <a:t> </a:t>
                </a:r>
              </a:p>
            </p:txBody>
          </p:sp>
        </mc:Fallback>
      </mc:AlternateContent>
      <p:sp>
        <p:nvSpPr>
          <p:cNvPr id="29" name="Rectangle 28"/>
          <p:cNvSpPr/>
          <p:nvPr/>
        </p:nvSpPr>
        <p:spPr>
          <a:xfrm>
            <a:off x="2177405" y="1526258"/>
            <a:ext cx="3789743" cy="3799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2177405" y="1909725"/>
            <a:ext cx="3789743" cy="3799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02058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nextCondLst>
                <p:cond evt="onClick" delay="0">
                  <p:tgtEl>
                    <p:spTgt spid="23"/>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nextCondLst>
                <p:cond evt="onClick" delay="0">
                  <p:tgtEl>
                    <p:spTgt spid="30"/>
                  </p:tgtEl>
                </p:cond>
              </p:nextCondLst>
            </p:seq>
          </p:childTnLst>
        </p:cTn>
      </p:par>
    </p:tnLst>
    <p:bldLst>
      <p:bldP spid="13" grpId="0"/>
      <p:bldP spid="15" grpId="0"/>
      <p:bldP spid="23" grpId="0" animBg="1"/>
      <p:bldP spid="24" grpId="0"/>
      <p:bldP spid="21" grpId="0"/>
      <p:bldP spid="22" grpId="0"/>
      <p:bldP spid="29" grpId="0" animBg="1"/>
      <p:bldP spid="29" grpId="1" animBg="1"/>
      <p:bldP spid="30" grpId="0" animBg="1"/>
      <p:bldP spid="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Maclaurin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934463" y="1104713"/>
                <a:ext cx="79208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0</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𝑥</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𝑥</m:t>
                      </m:r>
                      <m:r>
                        <a:rPr lang="en-GB" sz="2400" b="0" i="1" smtClean="0">
                          <a:latin typeface="Cambria Math" panose="02040503050406030204" pitchFamily="18" charset="0"/>
                        </a:rPr>
                        <m:t>+3</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+4</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4</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34463" y="1104713"/>
                <a:ext cx="7920880" cy="830997"/>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a:off x="1572927" y="789801"/>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original </a:t>
            </a:r>
            <a:r>
              <a:rPr lang="en-GB" b="1" dirty="0" err="1"/>
              <a:t>func</a:t>
            </a:r>
            <a:endParaRPr lang="en-GB" b="1" dirty="0"/>
          </a:p>
        </p:txBody>
      </p:sp>
      <p:sp>
        <p:nvSpPr>
          <p:cNvPr id="9" name="TextBox 8"/>
          <p:cNvSpPr txBox="1"/>
          <p:nvPr/>
        </p:nvSpPr>
        <p:spPr>
          <a:xfrm>
            <a:off x="3491880" y="789801"/>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power series</a:t>
            </a:r>
          </a:p>
        </p:txBody>
      </p:sp>
      <p:pic>
        <p:nvPicPr>
          <p:cNvPr id="1026" name="Picture 2" descr="Graph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303586"/>
            <a:ext cx="5489542" cy="3390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1880614" y="1866049"/>
                <a:ext cx="5131341"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+6</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𝑥</m:t>
                      </m:r>
                      <m:r>
                        <a:rPr lang="en-GB" sz="2400" b="0" i="1" smtClean="0">
                          <a:latin typeface="Cambria Math" panose="02040503050406030204" pitchFamily="18" charset="0"/>
                        </a:rPr>
                        <m:t>+12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4</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880614" y="1866049"/>
                <a:ext cx="5131341" cy="461665"/>
              </a:xfrm>
              <a:prstGeom prst="rect">
                <a:avLst/>
              </a:prstGeom>
              <a:blipFill rotWithShape="0">
                <a:blip r:embed="rId4"/>
                <a:stretch>
                  <a:fillRect b="-1316"/>
                </a:stretch>
              </a:blipFill>
            </p:spPr>
            <p:txBody>
              <a:bodyPr/>
              <a:lstStyle/>
              <a:p>
                <a:r>
                  <a:rPr lang="en-GB">
                    <a:noFill/>
                  </a:rPr>
                  <a:t> </a:t>
                </a:r>
              </a:p>
            </p:txBody>
          </p:sp>
        </mc:Fallback>
      </mc:AlternateContent>
      <p:cxnSp>
        <p:nvCxnSpPr>
          <p:cNvPr id="14" name="Straight Connector 13"/>
          <p:cNvCxnSpPr/>
          <p:nvPr/>
        </p:nvCxnSpPr>
        <p:spPr>
          <a:xfrm flipV="1">
            <a:off x="1983179" y="3289466"/>
            <a:ext cx="2303813" cy="3408217"/>
          </a:xfrm>
          <a:prstGeom prst="line">
            <a:avLst/>
          </a:prstGeom>
          <a:ln w="5715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rot="18199031">
                <a:off x="2664745" y="3571011"/>
                <a:ext cx="2070541"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FF0000"/>
                          </a:solidFill>
                          <a:latin typeface="Cambria Math" panose="02040503050406030204" pitchFamily="18" charset="0"/>
                        </a:rPr>
                        <m:t>𝒚</m:t>
                      </m:r>
                      <m:r>
                        <a:rPr lang="en-GB" b="1"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𝟎</m:t>
                      </m:r>
                      <m:r>
                        <a:rPr lang="en-GB" b="1"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𝟏</m:t>
                      </m:r>
                      <m:r>
                        <a:rPr lang="en-GB" b="1" i="1" smtClean="0">
                          <a:solidFill>
                            <a:srgbClr val="FF0000"/>
                          </a:solidFill>
                          <a:latin typeface="Cambria Math" panose="02040503050406030204" pitchFamily="18" charset="0"/>
                        </a:rPr>
                        <m:t>𝒙</m:t>
                      </m:r>
                      <m:r>
                        <a:rPr lang="en-GB" b="1"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𝟎</m:t>
                      </m:r>
                      <m:sSup>
                        <m:sSupPr>
                          <m:ctrlPr>
                            <a:rPr lang="en-GB" b="1" i="1" smtClean="0">
                              <a:solidFill>
                                <a:srgbClr val="FF0000"/>
                              </a:solidFill>
                              <a:latin typeface="Cambria Math" panose="02040503050406030204" pitchFamily="18" charset="0"/>
                            </a:rPr>
                          </m:ctrlPr>
                        </m:sSupPr>
                        <m:e>
                          <m:r>
                            <a:rPr lang="en-GB" b="1" i="1" smtClean="0">
                              <a:solidFill>
                                <a:srgbClr val="FF0000"/>
                              </a:solidFill>
                              <a:latin typeface="Cambria Math" panose="02040503050406030204" pitchFamily="18" charset="0"/>
                            </a:rPr>
                            <m:t>𝒙</m:t>
                          </m:r>
                        </m:e>
                        <m:sup>
                          <m:r>
                            <a:rPr lang="en-GB" b="1" i="1" smtClean="0">
                              <a:solidFill>
                                <a:srgbClr val="FF0000"/>
                              </a:solidFill>
                              <a:latin typeface="Cambria Math" panose="02040503050406030204" pitchFamily="18" charset="0"/>
                            </a:rPr>
                            <m:t>𝟐</m:t>
                          </m:r>
                        </m:sup>
                      </m:sSup>
                    </m:oMath>
                  </m:oMathPara>
                </a14:m>
                <a:endParaRPr lang="en-GB"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rot="18199031">
                <a:off x="2664745" y="3571011"/>
                <a:ext cx="2070541" cy="37555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7544" y="1161756"/>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67544" y="1161756"/>
                <a:ext cx="1105383" cy="369332"/>
              </a:xfrm>
              <a:prstGeom prst="rect">
                <a:avLst/>
              </a:prstGeom>
              <a:blipFill rotWithShape="0">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2065184">
                <a:off x="310361" y="3949812"/>
                <a:ext cx="1262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solidFill>
                          <a:latin typeface="Cambria Math" panose="02040503050406030204" pitchFamily="18" charset="0"/>
                        </a:rPr>
                        <m:t>𝒚</m:t>
                      </m:r>
                      <m:r>
                        <a:rPr lang="en-GB" b="1" i="1" smtClean="0">
                          <a:solidFill>
                            <a:schemeClr val="accent1"/>
                          </a:solidFill>
                          <a:latin typeface="Cambria Math" panose="02040503050406030204" pitchFamily="18" charset="0"/>
                        </a:rPr>
                        <m:t>=</m:t>
                      </m:r>
                      <m:r>
                        <a:rPr lang="en-GB" b="1" i="1" smtClean="0">
                          <a:solidFill>
                            <a:schemeClr val="accent1"/>
                          </a:solidFill>
                          <a:latin typeface="Cambria Math" panose="02040503050406030204" pitchFamily="18" charset="0"/>
                        </a:rPr>
                        <m:t>𝒔𝒊𝒏</m:t>
                      </m:r>
                      <m:r>
                        <a:rPr lang="en-GB" b="1" i="1" smtClean="0">
                          <a:solidFill>
                            <a:schemeClr val="accent1"/>
                          </a:solidFill>
                          <a:latin typeface="Cambria Math" panose="02040503050406030204" pitchFamily="18" charset="0"/>
                        </a:rPr>
                        <m:t> </m:t>
                      </m:r>
                      <m:r>
                        <a:rPr lang="en-GB" b="1" i="1" smtClean="0">
                          <a:solidFill>
                            <a:schemeClr val="accent1"/>
                          </a:solidFill>
                          <a:latin typeface="Cambria Math" panose="02040503050406030204" pitchFamily="18" charset="0"/>
                        </a:rPr>
                        <m:t>𝒙</m:t>
                      </m:r>
                    </m:oMath>
                  </m:oMathPara>
                </a14:m>
                <a:endParaRPr lang="en-GB" b="1" dirty="0">
                  <a:solidFill>
                    <a:schemeClr val="accent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2065184">
                <a:off x="310361" y="3949812"/>
                <a:ext cx="1262565"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55125" y="3230434"/>
                <a:ext cx="295232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And what about even better?</a:t>
                </a:r>
              </a:p>
              <a:p>
                <a:r>
                  <a:rPr lang="en-GB" b="1" dirty="0"/>
                  <a:t>The second derivatives match, i.e. </a:t>
                </a:r>
                <a14:m>
                  <m:oMath xmlns:m="http://schemas.openxmlformats.org/officeDocument/2006/math">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oMath>
                </a14:m>
                <a:r>
                  <a:rPr lang="en-GB" b="1"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6055125" y="3230434"/>
                <a:ext cx="2952328" cy="923330"/>
              </a:xfrm>
              <a:prstGeom prst="rect">
                <a:avLst/>
              </a:prstGeom>
              <a:blipFill rotWithShape="0">
                <a:blip r:embed="rId8"/>
                <a:stretch>
                  <a:fillRect l="-1227" t="-2581" r="-409" b="-8387"/>
                </a:stretch>
              </a:blipFill>
            </p:spPr>
            <p:txBody>
              <a:bodyPr/>
              <a:lstStyle/>
              <a:p>
                <a:r>
                  <a:rPr lang="en-GB">
                    <a:noFill/>
                  </a:rPr>
                  <a:t> </a:t>
                </a:r>
              </a:p>
            </p:txBody>
          </p:sp>
        </mc:Fallback>
      </mc:AlternateContent>
      <p:sp>
        <p:nvSpPr>
          <p:cNvPr id="17" name="Oval 16"/>
          <p:cNvSpPr/>
          <p:nvPr/>
        </p:nvSpPr>
        <p:spPr>
          <a:xfrm>
            <a:off x="2708260" y="4560298"/>
            <a:ext cx="864096" cy="801578"/>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V="1">
            <a:off x="3526971" y="3625310"/>
            <a:ext cx="2147531" cy="114857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6107843" y="3563272"/>
            <a:ext cx="2834276" cy="557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p:cNvSpPr txBox="1"/>
              <p:nvPr/>
            </p:nvSpPr>
            <p:spPr>
              <a:xfrm>
                <a:off x="484933" y="1924671"/>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484933" y="1924671"/>
                <a:ext cx="1105383" cy="369332"/>
              </a:xfrm>
              <a:prstGeom prst="rect">
                <a:avLst/>
              </a:prstGeom>
              <a:blipFill rotWithShape="0">
                <a:blip r:embed="rId9"/>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4933" y="2268461"/>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84933" y="2268461"/>
                <a:ext cx="1105383" cy="369332"/>
              </a:xfrm>
              <a:prstGeom prst="rect">
                <a:avLst/>
              </a:prstGeom>
              <a:blipFill rotWithShape="0">
                <a:blip r:embed="rId10"/>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97882" y="2232836"/>
                <a:ext cx="1489110"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0=</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2</m:t>
                          </m:r>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oMath>
                  </m:oMathPara>
                </a14:m>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97882" y="2232836"/>
                <a:ext cx="1489110" cy="461665"/>
              </a:xfrm>
              <a:prstGeom prst="rect">
                <a:avLst/>
              </a:prstGeom>
              <a:blipFill rotWithShape="0">
                <a:blip r:embed="rId11"/>
                <a:stretch>
                  <a:fillRect l="-1230" b="-1316"/>
                </a:stretch>
              </a:blipFill>
            </p:spPr>
            <p:txBody>
              <a:bodyPr/>
              <a:lstStyle/>
              <a:p>
                <a:r>
                  <a:rPr lang="en-GB">
                    <a:noFill/>
                  </a:rPr>
                  <a:t> </a:t>
                </a:r>
              </a:p>
            </p:txBody>
          </p:sp>
        </mc:Fallback>
      </mc:AlternateContent>
      <p:sp>
        <p:nvSpPr>
          <p:cNvPr id="29" name="Rectangle 28"/>
          <p:cNvSpPr/>
          <p:nvPr/>
        </p:nvSpPr>
        <p:spPr>
          <a:xfrm>
            <a:off x="1951952" y="1889382"/>
            <a:ext cx="5140328" cy="3799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951951" y="2257473"/>
            <a:ext cx="5140328" cy="3799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479511" y="1530442"/>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79511" y="1530442"/>
                <a:ext cx="1105383" cy="369332"/>
              </a:xfrm>
              <a:prstGeom prst="rect">
                <a:avLst/>
              </a:prstGeom>
              <a:blipFill rotWithShape="0">
                <a:blip r:embed="rId12"/>
                <a:stretch>
                  <a:fillRect b="-14754"/>
                </a:stretch>
              </a:blipFill>
            </p:spPr>
            <p:txBody>
              <a:bodyPr/>
              <a:lstStyle/>
              <a:p>
                <a:r>
                  <a:rPr lang="en-GB">
                    <a:noFill/>
                  </a:rPr>
                  <a:t> </a:t>
                </a:r>
              </a:p>
            </p:txBody>
          </p:sp>
        </mc:Fallback>
      </mc:AlternateContent>
      <p:sp>
        <p:nvSpPr>
          <p:cNvPr id="5" name="TextBox 4"/>
          <p:cNvSpPr txBox="1"/>
          <p:nvPr/>
        </p:nvSpPr>
        <p:spPr>
          <a:xfrm>
            <a:off x="3388716" y="5566366"/>
            <a:ext cx="1966598" cy="923330"/>
          </a:xfrm>
          <a:prstGeom prst="rect">
            <a:avLst/>
          </a:prstGeom>
          <a:noFill/>
        </p:spPr>
        <p:txBody>
          <a:bodyPr wrap="square" rtlCol="0">
            <a:spAutoFit/>
          </a:bodyPr>
          <a:lstStyle/>
          <a:p>
            <a:r>
              <a:rPr lang="en-GB" dirty="0"/>
              <a:t>(So the second derivatives matched already.)</a:t>
            </a:r>
          </a:p>
        </p:txBody>
      </p:sp>
    </p:spTree>
    <p:extLst>
      <p:ext uri="{BB962C8B-B14F-4D97-AF65-F5344CB8AC3E}">
        <p14:creationId xmlns:p14="http://schemas.microsoft.com/office/powerpoint/2010/main" val="1932614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nextCondLst>
                <p:cond evt="onClick" delay="0">
                  <p:tgtEl>
                    <p:spTgt spid="23"/>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nextCondLst>
                <p:cond evt="onClick" delay="0">
                  <p:tgtEl>
                    <p:spTgt spid="30"/>
                  </p:tgtEl>
                </p:cond>
              </p:nextCondLst>
            </p:seq>
          </p:childTnLst>
        </p:cTn>
      </p:par>
    </p:tnLst>
    <p:bldLst>
      <p:bldP spid="13" grpId="0"/>
      <p:bldP spid="15" grpId="0"/>
      <p:bldP spid="23" grpId="0" animBg="1"/>
      <p:bldP spid="24" grpId="0"/>
      <p:bldP spid="21" grpId="0"/>
      <p:bldP spid="22" grpId="0"/>
      <p:bldP spid="29" grpId="0" animBg="1"/>
      <p:bldP spid="29" grpId="1" animBg="1"/>
      <p:bldP spid="30" grpId="0" animBg="1"/>
      <p:bldP spid="30" grpId="1"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Maclaurin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435699" y="1104713"/>
                <a:ext cx="7920880"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0</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𝑥</m:t>
                      </m:r>
                      <m:r>
                        <a:rPr lang="en-GB" sz="2400" b="0" i="1" smtClean="0">
                          <a:latin typeface="Cambria Math" panose="02040503050406030204" pitchFamily="18" charset="0"/>
                        </a:rPr>
                        <m:t>+0</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oMath>
                    <m:oMath xmlns:m="http://schemas.openxmlformats.org/officeDocument/2006/math">
                      <m:func>
                        <m:funcPr>
                          <m:ctrlPr>
                            <a:rPr lang="en-GB" sz="2400" b="0" i="1" smtClean="0">
                              <a:latin typeface="Cambria Math" panose="02040503050406030204" pitchFamily="18" charset="0"/>
                            </a:rPr>
                          </m:ctrlPr>
                        </m:funcPr>
                        <m:fName>
                          <m:r>
                            <a:rPr lang="en-GB" sz="2400" b="0" i="0" smtClean="0">
                              <a:latin typeface="Cambria Math" panose="02040503050406030204" pitchFamily="18" charset="0"/>
                            </a:rPr>
                            <m:t>   </m:t>
                          </m:r>
                          <m:r>
                            <m:rPr>
                              <m:sty m:val="p"/>
                            </m:rPr>
                            <a:rPr lang="en-GB" sz="2400" b="0" i="0" smtClean="0">
                              <a:latin typeface="Cambria Math" panose="02040503050406030204" pitchFamily="18" charset="0"/>
                            </a:rPr>
                            <m:t>cos</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𝑥</m:t>
                      </m:r>
                      <m:r>
                        <a:rPr lang="en-GB" sz="2400" b="0" i="1" smtClean="0">
                          <a:latin typeface="Cambria Math" panose="02040503050406030204" pitchFamily="18" charset="0"/>
                        </a:rPr>
                        <m:t>+3</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+4</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4</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+5</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5</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oMath>
                    <m:oMath xmlns:m="http://schemas.openxmlformats.org/officeDocument/2006/math">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+6</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𝑥</m:t>
                      </m:r>
                      <m:r>
                        <a:rPr lang="en-GB" sz="2400" b="0" i="1" smtClean="0">
                          <a:latin typeface="Cambria Math" panose="02040503050406030204" pitchFamily="18" charset="0"/>
                        </a:rPr>
                        <m:t>+12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4</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+20</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5</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35699" y="1104713"/>
                <a:ext cx="7920880" cy="1200329"/>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a:off x="1572927" y="789801"/>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original </a:t>
            </a:r>
            <a:r>
              <a:rPr lang="en-GB" b="1" dirty="0" err="1"/>
              <a:t>func</a:t>
            </a:r>
            <a:endParaRPr lang="en-GB" b="1" dirty="0"/>
          </a:p>
        </p:txBody>
      </p:sp>
      <p:sp>
        <p:nvSpPr>
          <p:cNvPr id="9" name="TextBox 8"/>
          <p:cNvSpPr txBox="1"/>
          <p:nvPr/>
        </p:nvSpPr>
        <p:spPr>
          <a:xfrm>
            <a:off x="3491880" y="789801"/>
            <a:ext cx="144016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power series</a:t>
            </a:r>
          </a:p>
        </p:txBody>
      </p:sp>
      <p:pic>
        <p:nvPicPr>
          <p:cNvPr id="1026" name="Picture 2" descr="Graph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303586"/>
            <a:ext cx="5489542" cy="3390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1476853" y="2281684"/>
                <a:ext cx="5703847"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=6</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+24</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4</m:t>
                          </m:r>
                        </m:sub>
                      </m:sSub>
                      <m:r>
                        <a:rPr lang="en-GB" sz="2400" b="0" i="1" smtClean="0">
                          <a:latin typeface="Cambria Math" panose="02040503050406030204" pitchFamily="18" charset="0"/>
                        </a:rPr>
                        <m:t>𝑥</m:t>
                      </m:r>
                      <m:r>
                        <a:rPr lang="en-GB" sz="2400" b="0" i="1" smtClean="0">
                          <a:latin typeface="Cambria Math" panose="02040503050406030204" pitchFamily="18" charset="0"/>
                        </a:rPr>
                        <m:t>+60</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5</m:t>
                          </m:r>
                        </m:sub>
                      </m:sSub>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476853" y="2281684"/>
                <a:ext cx="5703847" cy="461665"/>
              </a:xfrm>
              <a:prstGeom prst="rect">
                <a:avLst/>
              </a:prstGeom>
              <a:blipFill rotWithShape="0">
                <a:blip r:embed="rId4"/>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6915" y="1173631"/>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36915" y="1173631"/>
                <a:ext cx="1105383" cy="369332"/>
              </a:xfrm>
              <a:prstGeom prst="rect">
                <a:avLst/>
              </a:prstGeom>
              <a:blipFill rotWithShape="0">
                <a:blip r:embed="rId5"/>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2065184">
                <a:off x="310361" y="3949812"/>
                <a:ext cx="1262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solidFill>
                          <a:latin typeface="Cambria Math" panose="02040503050406030204" pitchFamily="18" charset="0"/>
                        </a:rPr>
                        <m:t>𝒚</m:t>
                      </m:r>
                      <m:r>
                        <a:rPr lang="en-GB" b="1" i="1" smtClean="0">
                          <a:solidFill>
                            <a:schemeClr val="accent1"/>
                          </a:solidFill>
                          <a:latin typeface="Cambria Math" panose="02040503050406030204" pitchFamily="18" charset="0"/>
                        </a:rPr>
                        <m:t>=</m:t>
                      </m:r>
                      <m:r>
                        <a:rPr lang="en-GB" b="1" i="1" smtClean="0">
                          <a:solidFill>
                            <a:schemeClr val="accent1"/>
                          </a:solidFill>
                          <a:latin typeface="Cambria Math" panose="02040503050406030204" pitchFamily="18" charset="0"/>
                        </a:rPr>
                        <m:t>𝒔𝒊𝒏</m:t>
                      </m:r>
                      <m:r>
                        <a:rPr lang="en-GB" b="1" i="1" smtClean="0">
                          <a:solidFill>
                            <a:schemeClr val="accent1"/>
                          </a:solidFill>
                          <a:latin typeface="Cambria Math" panose="02040503050406030204" pitchFamily="18" charset="0"/>
                        </a:rPr>
                        <m:t> </m:t>
                      </m:r>
                      <m:r>
                        <a:rPr lang="en-GB" b="1" i="1" smtClean="0">
                          <a:solidFill>
                            <a:schemeClr val="accent1"/>
                          </a:solidFill>
                          <a:latin typeface="Cambria Math" panose="02040503050406030204" pitchFamily="18" charset="0"/>
                        </a:rPr>
                        <m:t>𝒙</m:t>
                      </m:r>
                    </m:oMath>
                  </m:oMathPara>
                </a14:m>
                <a:endParaRPr lang="en-GB" b="1" dirty="0">
                  <a:solidFill>
                    <a:schemeClr val="accent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2065184">
                <a:off x="310361" y="3949812"/>
                <a:ext cx="1262565"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55125" y="3230434"/>
                <a:ext cx="295232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And what about even better?</a:t>
                </a:r>
              </a:p>
              <a:p>
                <a:r>
                  <a:rPr lang="en-GB" b="1" dirty="0"/>
                  <a:t>The third derivatives match, i.e. </a:t>
                </a:r>
                <a14:m>
                  <m:oMath xmlns:m="http://schemas.openxmlformats.org/officeDocument/2006/math">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oMath>
                </a14:m>
                <a:r>
                  <a:rPr lang="en-GB" b="1"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6055125" y="3230434"/>
                <a:ext cx="2952328" cy="923330"/>
              </a:xfrm>
              <a:prstGeom prst="rect">
                <a:avLst/>
              </a:prstGeom>
              <a:blipFill rotWithShape="0">
                <a:blip r:embed="rId7"/>
                <a:stretch>
                  <a:fillRect l="-1227" t="-2581" r="-409" b="-8387"/>
                </a:stretch>
              </a:blipFill>
            </p:spPr>
            <p:txBody>
              <a:bodyPr/>
              <a:lstStyle/>
              <a:p>
                <a:r>
                  <a:rPr lang="en-GB">
                    <a:noFill/>
                  </a:rPr>
                  <a:t> </a:t>
                </a:r>
              </a:p>
            </p:txBody>
          </p:sp>
        </mc:Fallback>
      </mc:AlternateContent>
      <p:sp>
        <p:nvSpPr>
          <p:cNvPr id="17" name="Oval 16"/>
          <p:cNvSpPr/>
          <p:nvPr/>
        </p:nvSpPr>
        <p:spPr>
          <a:xfrm>
            <a:off x="2708260" y="4560298"/>
            <a:ext cx="864096" cy="801578"/>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114151" y="3571923"/>
            <a:ext cx="2834276" cy="557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p:cNvSpPr txBox="1"/>
              <p:nvPr/>
            </p:nvSpPr>
            <p:spPr>
              <a:xfrm>
                <a:off x="271176" y="2292805"/>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271176" y="2292805"/>
                <a:ext cx="1105383" cy="369332"/>
              </a:xfrm>
              <a:prstGeom prst="rect">
                <a:avLst/>
              </a:prstGeom>
              <a:blipFill rotWithShape="0">
                <a:blip r:embed="rId8"/>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83053" y="2684097"/>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83053" y="2684097"/>
                <a:ext cx="1105383" cy="369332"/>
              </a:xfrm>
              <a:prstGeom prst="rect">
                <a:avLst/>
              </a:prstGeom>
              <a:blipFill rotWithShape="0">
                <a:blip r:embed="rId9"/>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227865" y="2494093"/>
                <a:ext cx="3246659" cy="7861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−1=</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6</m:t>
                          </m:r>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227865" y="2494093"/>
                <a:ext cx="3246659" cy="786177"/>
              </a:xfrm>
              <a:prstGeom prst="rect">
                <a:avLst/>
              </a:prstGeom>
              <a:blipFill rotWithShape="0">
                <a:blip r:embed="rId10"/>
                <a:stretch>
                  <a:fillRect/>
                </a:stretch>
              </a:blipFill>
            </p:spPr>
            <p:txBody>
              <a:bodyPr/>
              <a:lstStyle/>
              <a:p>
                <a:r>
                  <a:rPr lang="en-GB">
                    <a:noFill/>
                  </a:rPr>
                  <a:t> </a:t>
                </a:r>
              </a:p>
            </p:txBody>
          </p:sp>
        </mc:Fallback>
      </mc:AlternateContent>
      <p:sp>
        <p:nvSpPr>
          <p:cNvPr id="29" name="Rectangle 28"/>
          <p:cNvSpPr/>
          <p:nvPr/>
        </p:nvSpPr>
        <p:spPr>
          <a:xfrm>
            <a:off x="1318493" y="2251223"/>
            <a:ext cx="5521694" cy="3969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318490" y="2654940"/>
            <a:ext cx="5509821" cy="551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325132" y="1530442"/>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25132" y="1530442"/>
                <a:ext cx="1105383" cy="369332"/>
              </a:xfrm>
              <a:prstGeom prst="rect">
                <a:avLst/>
              </a:prstGeom>
              <a:blipFill rotWithShape="0">
                <a:blip r:embed="rId11"/>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89415" y="1898299"/>
                <a:ext cx="11053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289415" y="1898299"/>
                <a:ext cx="1105383" cy="369332"/>
              </a:xfrm>
              <a:prstGeom prst="rect">
                <a:avLst/>
              </a:prstGeom>
              <a:blipFill rotWithShape="0">
                <a:blip r:embed="rId12"/>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17025" y="4225404"/>
                <a:ext cx="2952328" cy="2585323"/>
              </a:xfrm>
              <a:prstGeom prst="rect">
                <a:avLst/>
              </a:prstGeom>
              <a:noFill/>
            </p:spPr>
            <p:txBody>
              <a:bodyPr wrap="square" rtlCol="0">
                <a:spAutoFit/>
              </a:bodyPr>
              <a:lstStyle/>
              <a:p>
                <a:r>
                  <a:rPr lang="en-GB" dirty="0"/>
                  <a:t>Can you guess the pattern in the coefficients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𝑖</m:t>
                        </m:r>
                      </m:sub>
                    </m:sSub>
                  </m:oMath>
                </a14:m>
                <a:r>
                  <a:rPr lang="en-GB" dirty="0"/>
                  <a:t>?</a:t>
                </a:r>
              </a:p>
              <a:p>
                <a:r>
                  <a:rPr lang="en-GB" b="1" dirty="0"/>
                  <a:t>When the derivative is even we get 0 (as </a:t>
                </a:r>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𝟎</m:t>
                            </m:r>
                          </m:e>
                        </m:d>
                      </m:e>
                    </m:func>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For odd derivatives, we get (one over) the factorial of the original power, because each time we’re multiplying by a number one less.</a:t>
                </a:r>
              </a:p>
            </p:txBody>
          </p:sp>
        </mc:Choice>
        <mc:Fallback xmlns="">
          <p:sp>
            <p:nvSpPr>
              <p:cNvPr id="6" name="TextBox 5"/>
              <p:cNvSpPr txBox="1">
                <a:spLocks noRot="1" noChangeAspect="1" noMove="1" noResize="1" noEditPoints="1" noAdjustHandles="1" noChangeArrowheads="1" noChangeShapeType="1" noTextEdit="1"/>
              </p:cNvSpPr>
              <p:nvPr/>
            </p:nvSpPr>
            <p:spPr>
              <a:xfrm>
                <a:off x="6017025" y="4225404"/>
                <a:ext cx="2952328" cy="2585323"/>
              </a:xfrm>
              <a:prstGeom prst="rect">
                <a:avLst/>
              </a:prstGeom>
              <a:blipFill rotWithShape="0">
                <a:blip r:embed="rId13"/>
                <a:stretch>
                  <a:fillRect l="-1653" t="-1179" r="-3099" b="-2830"/>
                </a:stretch>
              </a:blipFill>
            </p:spPr>
            <p:txBody>
              <a:bodyPr/>
              <a:lstStyle/>
              <a:p>
                <a:r>
                  <a:rPr lang="en-GB">
                    <a:noFill/>
                  </a:rPr>
                  <a:t> </a:t>
                </a:r>
              </a:p>
            </p:txBody>
          </p:sp>
        </mc:Fallback>
      </mc:AlternateContent>
      <p:pic>
        <p:nvPicPr>
          <p:cNvPr id="2052" name="Picture 4" descr="Graph Plo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855" y="3292970"/>
            <a:ext cx="5495925" cy="33945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rot="18329003">
                <a:off x="1777590" y="4178110"/>
                <a:ext cx="2835242" cy="554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panose="02040503050406030204" pitchFamily="18" charset="0"/>
                        </a:rPr>
                        <m:t>𝒚</m:t>
                      </m:r>
                      <m:r>
                        <a:rPr lang="en-GB" sz="1600" b="1" i="1" smtClean="0">
                          <a:solidFill>
                            <a:srgbClr val="FF0000"/>
                          </a:solidFill>
                          <a:latin typeface="Cambria Math" panose="02040503050406030204" pitchFamily="18" charset="0"/>
                        </a:rPr>
                        <m:t>=</m:t>
                      </m:r>
                      <m:r>
                        <a:rPr lang="en-GB" sz="1600" b="1" i="1" smtClean="0">
                          <a:solidFill>
                            <a:srgbClr val="FF0000"/>
                          </a:solidFill>
                          <a:latin typeface="Cambria Math" panose="02040503050406030204" pitchFamily="18" charset="0"/>
                        </a:rPr>
                        <m:t>𝟎</m:t>
                      </m:r>
                      <m:r>
                        <a:rPr lang="en-GB" sz="1600" b="1" i="1" smtClean="0">
                          <a:solidFill>
                            <a:srgbClr val="FF0000"/>
                          </a:solidFill>
                          <a:latin typeface="Cambria Math" panose="02040503050406030204" pitchFamily="18" charset="0"/>
                        </a:rPr>
                        <m:t>+</m:t>
                      </m:r>
                      <m:r>
                        <a:rPr lang="en-GB" sz="1600" b="1" i="1" smtClean="0">
                          <a:solidFill>
                            <a:srgbClr val="FF0000"/>
                          </a:solidFill>
                          <a:latin typeface="Cambria Math" panose="02040503050406030204" pitchFamily="18" charset="0"/>
                        </a:rPr>
                        <m:t>𝟏</m:t>
                      </m:r>
                      <m:r>
                        <a:rPr lang="en-GB" sz="1600" b="1" i="1" smtClean="0">
                          <a:solidFill>
                            <a:srgbClr val="FF0000"/>
                          </a:solidFill>
                          <a:latin typeface="Cambria Math" panose="02040503050406030204" pitchFamily="18" charset="0"/>
                        </a:rPr>
                        <m:t>𝒙</m:t>
                      </m:r>
                      <m:r>
                        <a:rPr lang="en-GB" sz="1600" b="1" i="1" smtClean="0">
                          <a:solidFill>
                            <a:srgbClr val="FF0000"/>
                          </a:solidFill>
                          <a:latin typeface="Cambria Math" panose="02040503050406030204" pitchFamily="18" charset="0"/>
                        </a:rPr>
                        <m:t>+</m:t>
                      </m:r>
                      <m:r>
                        <a:rPr lang="en-GB" sz="1600" b="1" i="1" smtClean="0">
                          <a:solidFill>
                            <a:srgbClr val="FF0000"/>
                          </a:solidFill>
                          <a:latin typeface="Cambria Math" panose="02040503050406030204" pitchFamily="18" charset="0"/>
                        </a:rPr>
                        <m:t>𝟎</m:t>
                      </m:r>
                      <m:sSup>
                        <m:sSupPr>
                          <m:ctrlPr>
                            <a:rPr lang="en-GB" sz="1600" b="1" i="1" smtClean="0">
                              <a:solidFill>
                                <a:srgbClr val="FF0000"/>
                              </a:solidFill>
                              <a:latin typeface="Cambria Math" panose="02040503050406030204" pitchFamily="18" charset="0"/>
                            </a:rPr>
                          </m:ctrlPr>
                        </m:sSupPr>
                        <m:e>
                          <m:r>
                            <a:rPr lang="en-GB" sz="1600" b="1" i="1" smtClean="0">
                              <a:solidFill>
                                <a:srgbClr val="FF0000"/>
                              </a:solidFill>
                              <a:latin typeface="Cambria Math" panose="02040503050406030204" pitchFamily="18" charset="0"/>
                            </a:rPr>
                            <m:t>𝒙</m:t>
                          </m:r>
                        </m:e>
                        <m:sup>
                          <m:r>
                            <a:rPr lang="en-GB" sz="1600" b="1" i="1" smtClean="0">
                              <a:solidFill>
                                <a:srgbClr val="FF0000"/>
                              </a:solidFill>
                              <a:latin typeface="Cambria Math" panose="02040503050406030204" pitchFamily="18" charset="0"/>
                            </a:rPr>
                            <m:t>𝟐</m:t>
                          </m:r>
                        </m:sup>
                      </m:sSup>
                      <m:r>
                        <a:rPr lang="en-GB" sz="1600" b="1" i="1" smtClean="0">
                          <a:solidFill>
                            <a:srgbClr val="FF0000"/>
                          </a:solidFill>
                          <a:latin typeface="Cambria Math" panose="02040503050406030204" pitchFamily="18" charset="0"/>
                        </a:rPr>
                        <m:t>−</m:t>
                      </m:r>
                      <m:f>
                        <m:fPr>
                          <m:ctrlPr>
                            <a:rPr lang="en-GB" sz="1600" b="1" i="1" smtClean="0">
                              <a:solidFill>
                                <a:srgbClr val="FF0000"/>
                              </a:solidFill>
                              <a:latin typeface="Cambria Math" panose="02040503050406030204" pitchFamily="18" charset="0"/>
                            </a:rPr>
                          </m:ctrlPr>
                        </m:fPr>
                        <m:num>
                          <m:r>
                            <a:rPr lang="en-GB" sz="1600" b="1" i="1" smtClean="0">
                              <a:solidFill>
                                <a:srgbClr val="FF0000"/>
                              </a:solidFill>
                              <a:latin typeface="Cambria Math" panose="02040503050406030204" pitchFamily="18" charset="0"/>
                            </a:rPr>
                            <m:t>𝟏</m:t>
                          </m:r>
                        </m:num>
                        <m:den>
                          <m:r>
                            <a:rPr lang="en-GB" sz="1600" b="1" i="1" smtClean="0">
                              <a:solidFill>
                                <a:srgbClr val="FF0000"/>
                              </a:solidFill>
                              <a:latin typeface="Cambria Math" panose="02040503050406030204" pitchFamily="18" charset="0"/>
                            </a:rPr>
                            <m:t>𝟔</m:t>
                          </m:r>
                        </m:den>
                      </m:f>
                      <m:sSup>
                        <m:sSupPr>
                          <m:ctrlPr>
                            <a:rPr lang="en-GB" sz="1600" b="1" i="1" smtClean="0">
                              <a:solidFill>
                                <a:srgbClr val="FF0000"/>
                              </a:solidFill>
                              <a:latin typeface="Cambria Math" panose="02040503050406030204" pitchFamily="18" charset="0"/>
                            </a:rPr>
                          </m:ctrlPr>
                        </m:sSupPr>
                        <m:e>
                          <m:r>
                            <a:rPr lang="en-GB" sz="1600" b="1" i="1" smtClean="0">
                              <a:solidFill>
                                <a:srgbClr val="FF0000"/>
                              </a:solidFill>
                              <a:latin typeface="Cambria Math" panose="02040503050406030204" pitchFamily="18" charset="0"/>
                            </a:rPr>
                            <m:t>𝒙</m:t>
                          </m:r>
                        </m:e>
                        <m:sup>
                          <m:r>
                            <a:rPr lang="en-GB" sz="1600" b="1" i="1" smtClean="0">
                              <a:solidFill>
                                <a:srgbClr val="FF0000"/>
                              </a:solidFill>
                              <a:latin typeface="Cambria Math" panose="02040503050406030204" pitchFamily="18" charset="0"/>
                            </a:rPr>
                            <m:t>𝟑</m:t>
                          </m:r>
                        </m:sup>
                      </m:sSup>
                    </m:oMath>
                  </m:oMathPara>
                </a14:m>
                <a:endParaRPr lang="en-GB" sz="1600"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rot="18329003">
                <a:off x="1777590" y="4178110"/>
                <a:ext cx="2835242" cy="554960"/>
              </a:xfrm>
              <a:prstGeom prst="rect">
                <a:avLst/>
              </a:prstGeom>
              <a:blipFill rotWithShape="0">
                <a:blip r:embed="rId15"/>
                <a:stretch>
                  <a:fillRect/>
                </a:stretch>
              </a:blipFill>
            </p:spPr>
            <p:txBody>
              <a:bodyPr/>
              <a:lstStyle/>
              <a:p>
                <a:r>
                  <a:rPr lang="en-GB">
                    <a:noFill/>
                  </a:rPr>
                  <a:t> </a:t>
                </a:r>
              </a:p>
            </p:txBody>
          </p:sp>
        </mc:Fallback>
      </mc:AlternateContent>
      <p:sp>
        <p:nvSpPr>
          <p:cNvPr id="31" name="Rectangle 30"/>
          <p:cNvSpPr/>
          <p:nvPr/>
        </p:nvSpPr>
        <p:spPr>
          <a:xfrm>
            <a:off x="6114151" y="4857836"/>
            <a:ext cx="2790667" cy="18993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42881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nextCondLst>
                <p:cond evt="onClick" delay="0">
                  <p:tgtEl>
                    <p:spTgt spid="23"/>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1" nodeType="after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36" restart="whenNotActive" fill="hold" evtFilter="cancelBubble" nodeType="interactiveSeq">
                <p:stCondLst>
                  <p:cond evt="onClick" delay="0">
                    <p:tgtEl>
                      <p:spTgt spid="3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fade">
                                      <p:cBhvr>
                                        <p:cTn id="47" dur="500"/>
                                        <p:tgtEl>
                                          <p:spTgt spid="2052"/>
                                        </p:tgtEl>
                                      </p:cBhvr>
                                    </p:animEffect>
                                  </p:childTnLst>
                                </p:cTn>
                              </p:par>
                            </p:childTnLst>
                          </p:cTn>
                        </p:par>
                      </p:childTnLst>
                    </p:cTn>
                  </p:par>
                </p:childTnLst>
              </p:cTn>
              <p:nextCondLst>
                <p:cond evt="onClick" delay="0">
                  <p:tgtEl>
                    <p:spTgt spid="30"/>
                  </p:tgtEl>
                </p:cond>
              </p:nextCondLst>
            </p:seq>
            <p:seq concurrent="1" nextAc="seek">
              <p:cTn id="48" restart="whenNotActive" fill="hold" evtFilter="cancelBubble" nodeType="interactiveSeq">
                <p:stCondLst>
                  <p:cond evt="onClick" delay="0">
                    <p:tgtEl>
                      <p:spTgt spid="3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3" grpId="0"/>
      <p:bldP spid="23" grpId="0" animBg="1"/>
      <p:bldP spid="24" grpId="0"/>
      <p:bldP spid="21" grpId="0"/>
      <p:bldP spid="22" grpId="0"/>
      <p:bldP spid="29" grpId="0" animBg="1"/>
      <p:bldP spid="29" grpId="1" animBg="1"/>
      <p:bldP spid="30" grpId="0" animBg="1"/>
      <p:bldP spid="30" grpId="1" animBg="1"/>
      <p:bldP spid="6" grpId="0"/>
      <p:bldP spid="15" grpId="0"/>
      <p:bldP spid="31" grpId="0" animBg="1"/>
      <p:bldP spid="3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Maclaurin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122" name="Picture 2" descr="Graph 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94" y="764704"/>
            <a:ext cx="6192688" cy="3824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50568" y="1003970"/>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7" name="Rectangle 6"/>
          <p:cNvSpPr/>
          <p:nvPr/>
        </p:nvSpPr>
        <p:spPr>
          <a:xfrm>
            <a:off x="4463566" y="2204864"/>
            <a:ext cx="288032"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3</a:t>
            </a:r>
          </a:p>
        </p:txBody>
      </p:sp>
      <p:sp>
        <p:nvSpPr>
          <p:cNvPr id="8" name="Rectangle 7"/>
          <p:cNvSpPr/>
          <p:nvPr/>
        </p:nvSpPr>
        <p:spPr>
          <a:xfrm>
            <a:off x="5372186" y="172216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9" name="Rectangle 8"/>
          <p:cNvSpPr/>
          <p:nvPr/>
        </p:nvSpPr>
        <p:spPr>
          <a:xfrm>
            <a:off x="5516227" y="364502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0" name="Rectangle 9"/>
          <p:cNvSpPr/>
          <p:nvPr/>
        </p:nvSpPr>
        <p:spPr>
          <a:xfrm>
            <a:off x="6047742" y="2852936"/>
            <a:ext cx="288032" cy="2880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9</a:t>
            </a:r>
          </a:p>
        </p:txBody>
      </p:sp>
      <mc:AlternateContent xmlns:mc="http://schemas.openxmlformats.org/markup-compatibility/2006" xmlns:a14="http://schemas.microsoft.com/office/drawing/2010/main">
        <mc:Choice Requires="a14">
          <p:sp>
            <p:nvSpPr>
              <p:cNvPr id="6" name="TextBox 5"/>
              <p:cNvSpPr txBox="1"/>
              <p:nvPr/>
            </p:nvSpPr>
            <p:spPr>
              <a:xfrm>
                <a:off x="395536" y="4706065"/>
                <a:ext cx="5544616" cy="6521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7</m:t>
                              </m:r>
                            </m:sup>
                          </m:sSup>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9</m:t>
                              </m:r>
                            </m:sup>
                          </m:sSup>
                        </m:num>
                        <m:den>
                          <m:r>
                            <a:rPr lang="en-GB" b="0" i="1" smtClean="0">
                              <a:latin typeface="Cambria Math" panose="02040503050406030204" pitchFamily="18" charset="0"/>
                            </a:rPr>
                            <m:t>9!</m:t>
                          </m:r>
                        </m:den>
                      </m:f>
                      <m:r>
                        <a:rPr lang="en-GB" b="0" i="1" smtClean="0">
                          <a:latin typeface="Cambria Math" panose="02040503050406030204" pitchFamily="18" charset="0"/>
                        </a:rPr>
                        <m:t>−…</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4706065"/>
                <a:ext cx="5544616" cy="652102"/>
              </a:xfrm>
              <a:prstGeom prst="rect">
                <a:avLst/>
              </a:prstGeom>
              <a:blipFill rotWithShape="0">
                <a:blip r:embed="rId3"/>
                <a:stretch>
                  <a:fillRect/>
                </a:stretch>
              </a:blipFill>
            </p:spPr>
            <p:txBody>
              <a:bodyPr/>
              <a:lstStyle/>
              <a:p>
                <a:r>
                  <a:rPr lang="en-GB">
                    <a:noFill/>
                  </a:rPr>
                  <a:t> </a:t>
                </a:r>
              </a:p>
            </p:txBody>
          </p:sp>
        </mc:Fallback>
      </mc:AlternateContent>
      <p:sp>
        <p:nvSpPr>
          <p:cNvPr id="11" name="TextBox 10"/>
          <p:cNvSpPr txBox="1"/>
          <p:nvPr/>
        </p:nvSpPr>
        <p:spPr>
          <a:xfrm>
            <a:off x="5424239" y="4690671"/>
            <a:ext cx="3168352" cy="830997"/>
          </a:xfrm>
          <a:prstGeom prst="rect">
            <a:avLst/>
          </a:prstGeom>
          <a:noFill/>
        </p:spPr>
        <p:txBody>
          <a:bodyPr wrap="square" rtlCol="0">
            <a:spAutoFit/>
          </a:bodyPr>
          <a:lstStyle/>
          <a:p>
            <a:r>
              <a:rPr lang="en-GB" sz="1600" dirty="0"/>
              <a:t>These curves show the successive curves as we keep matching more and more derivatives.</a:t>
            </a:r>
          </a:p>
        </p:txBody>
      </p:sp>
      <mc:AlternateContent xmlns:mc="http://schemas.openxmlformats.org/markup-compatibility/2006" xmlns:a14="http://schemas.microsoft.com/office/drawing/2010/main">
        <mc:Choice Requires="a14">
          <p:sp>
            <p:nvSpPr>
              <p:cNvPr id="13" name="TextBox 12"/>
              <p:cNvSpPr txBox="1"/>
              <p:nvPr/>
            </p:nvSpPr>
            <p:spPr>
              <a:xfrm>
                <a:off x="6588224" y="1003970"/>
                <a:ext cx="2448272"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Note</a:t>
                </a:r>
                <a:r>
                  <a:rPr lang="en-GB" sz="1400" dirty="0"/>
                  <a:t>: We can see that the curve matches up pretty much exactly around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=0</m:t>
                    </m:r>
                  </m:oMath>
                </a14:m>
                <a:r>
                  <a:rPr lang="en-GB" sz="1400" dirty="0"/>
                  <a:t>. But even at other values of </a:t>
                </a:r>
                <a14:m>
                  <m:oMath xmlns:m="http://schemas.openxmlformats.org/officeDocument/2006/math">
                    <m:r>
                      <a:rPr lang="en-GB" sz="1400" b="0" i="1" smtClean="0">
                        <a:latin typeface="Cambria Math" panose="02040503050406030204" pitchFamily="18" charset="0"/>
                      </a:rPr>
                      <m:t>𝑥</m:t>
                    </m:r>
                  </m:oMath>
                </a14:m>
                <a:r>
                  <a:rPr lang="en-GB" sz="1400" dirty="0"/>
                  <a:t> we can see the curve is starting to match. If the expansion eventually matches up for all values of </a:t>
                </a:r>
                <a14:m>
                  <m:oMath xmlns:m="http://schemas.openxmlformats.org/officeDocument/2006/math">
                    <m:r>
                      <a:rPr lang="en-GB" sz="1400" b="0" i="1" smtClean="0">
                        <a:latin typeface="Cambria Math" panose="02040503050406030204" pitchFamily="18" charset="0"/>
                      </a:rPr>
                      <m:t>𝑥</m:t>
                    </m:r>
                  </m:oMath>
                </a14:m>
                <a:r>
                  <a:rPr lang="en-GB" sz="1400" dirty="0"/>
                  <a:t>, it is known as an ‘</a:t>
                </a:r>
                <a:r>
                  <a:rPr lang="en-GB" sz="1400" b="1" dirty="0"/>
                  <a:t>entire function</a:t>
                </a:r>
                <a:r>
                  <a:rPr lang="en-GB" sz="1400" dirty="0"/>
                  <a:t>’ (but this word is not in the syllabus). Exponential functions and other trig functions are also ‘entire’.</a:t>
                </a:r>
              </a:p>
            </p:txBody>
          </p:sp>
        </mc:Choice>
        <mc:Fallback xmlns="">
          <p:sp>
            <p:nvSpPr>
              <p:cNvPr id="13" name="TextBox 12"/>
              <p:cNvSpPr txBox="1">
                <a:spLocks noRot="1" noChangeAspect="1" noMove="1" noResize="1" noEditPoints="1" noAdjustHandles="1" noChangeArrowheads="1" noChangeShapeType="1" noTextEdit="1"/>
              </p:cNvSpPr>
              <p:nvPr/>
            </p:nvSpPr>
            <p:spPr>
              <a:xfrm>
                <a:off x="6588224" y="1003970"/>
                <a:ext cx="2448272" cy="2677656"/>
              </a:xfrm>
              <a:prstGeom prst="rect">
                <a:avLst/>
              </a:prstGeom>
              <a:blipFill>
                <a:blip r:embed="rId4"/>
                <a:stretch>
                  <a:fillRect l="-247" r="-1728" b="-903"/>
                </a:stretch>
              </a:blipFill>
            </p:spPr>
            <p:txBody>
              <a:bodyPr/>
              <a:lstStyle/>
              <a:p>
                <a:r>
                  <a:rPr lang="en-GB">
                    <a:noFill/>
                  </a:rPr>
                  <a:t> </a:t>
                </a:r>
              </a:p>
            </p:txBody>
          </p:sp>
        </mc:Fallback>
      </mc:AlternateContent>
      <p:cxnSp>
        <p:nvCxnSpPr>
          <p:cNvPr id="15" name="Straight Arrow Connector 14"/>
          <p:cNvCxnSpPr/>
          <p:nvPr/>
        </p:nvCxnSpPr>
        <p:spPr>
          <a:xfrm flipH="1">
            <a:off x="6228184" y="2010197"/>
            <a:ext cx="360040" cy="7707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19000" y="5547671"/>
                <a:ext cx="7704856" cy="10980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the continuous function </a:t>
                </a:r>
                <a14:m>
                  <m:oMath xmlns:m="http://schemas.openxmlformats.org/officeDocument/2006/math">
                    <m:r>
                      <a:rPr lang="en-GB" b="0" i="1" smtClean="0">
                        <a:latin typeface="Cambria Math" panose="02040503050406030204" pitchFamily="18" charset="0"/>
                      </a:rPr>
                      <m:t>𝑓</m:t>
                    </m:r>
                  </m:oMath>
                </a14:m>
                <a:r>
                  <a:rPr lang="en-GB" dirty="0"/>
                  <a:t>, then provided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oMath>
                </a14:m>
                <a:r>
                  <a:rPr lang="en-GB" dirty="0"/>
                  <a:t> are finite, then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d>
                              <m:dPr>
                                <m:ctrlPr>
                                  <a:rPr lang="en-GB" b="0" i="1" smtClean="0">
                                    <a:latin typeface="Cambria Math" panose="02040503050406030204" pitchFamily="18" charset="0"/>
                                  </a:rPr>
                                </m:ctrlPr>
                              </m:dPr>
                              <m:e>
                                <m:r>
                                  <a:rPr lang="en-GB" b="0" i="1" smtClean="0">
                                    <a:latin typeface="Cambria Math" panose="02040503050406030204" pitchFamily="18" charset="0"/>
                                  </a:rPr>
                                  <m:t>𝑟</m:t>
                                </m:r>
                              </m:e>
                            </m:d>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𝑟</m:t>
                        </m:r>
                        <m:r>
                          <a:rPr lang="en-GB" b="0" i="1" smtClean="0">
                            <a:latin typeface="Cambria Math" panose="02040503050406030204" pitchFamily="18" charset="0"/>
                          </a:rPr>
                          <m:t>!</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oMath>
                </a14:m>
                <a:r>
                  <a:rPr lang="en-GB" dirty="0"/>
                  <a:t> is the </a:t>
                </a:r>
                <a:r>
                  <a:rPr lang="en-GB" b="1" dirty="0"/>
                  <a:t>Maclaurin expansion/series </a:t>
                </a:r>
                <a:r>
                  <a:rPr lang="en-GB" dirty="0"/>
                  <a:t>for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719000" y="5547671"/>
                <a:ext cx="7704856" cy="1098058"/>
              </a:xfrm>
              <a:prstGeom prst="rect">
                <a:avLst/>
              </a:prstGeom>
              <a:blipFill rotWithShape="0">
                <a:blip r:embed="rId5"/>
                <a:stretch>
                  <a:fillRect l="-552" t="-2174" r="-394" b="-7065"/>
                </a:stretch>
              </a:blipFill>
            </p:spPr>
            <p:txBody>
              <a:bodyPr/>
              <a:lstStyle/>
              <a:p>
                <a:r>
                  <a:rPr lang="en-GB">
                    <a:noFill/>
                  </a:rPr>
                  <a:t> </a:t>
                </a:r>
              </a:p>
            </p:txBody>
          </p:sp>
        </mc:Fallback>
      </mc:AlternateContent>
    </p:spTree>
    <p:extLst>
      <p:ext uri="{BB962C8B-B14F-4D97-AF65-F5344CB8AC3E}">
        <p14:creationId xmlns:p14="http://schemas.microsoft.com/office/powerpoint/2010/main" val="16702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9390"/>
                <a:ext cx="345638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Maclaurin series for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9390"/>
                <a:ext cx="3456384" cy="369332"/>
              </a:xfrm>
              <a:prstGeom prst="rect">
                <a:avLst/>
              </a:prstGeom>
              <a:blipFill rotWithShape="0">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19000" y="5547671"/>
                <a:ext cx="7704856" cy="944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d>
                                <m:dPr>
                                  <m:ctrlPr>
                                    <a:rPr lang="en-GB" b="0" i="1" smtClean="0">
                                      <a:latin typeface="Cambria Math" panose="02040503050406030204" pitchFamily="18" charset="0"/>
                                    </a:rPr>
                                  </m:ctrlPr>
                                </m:dPr>
                                <m:e>
                                  <m:r>
                                    <a:rPr lang="en-GB" b="0" i="1" smtClean="0">
                                      <a:latin typeface="Cambria Math" panose="02040503050406030204" pitchFamily="18" charset="0"/>
                                    </a:rPr>
                                    <m:t>𝑟</m:t>
                                  </m:r>
                                </m:e>
                              </m:d>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𝑟</m:t>
                          </m:r>
                          <m:r>
                            <a:rPr lang="en-GB" b="0" i="1" smtClean="0">
                              <a:latin typeface="Cambria Math" panose="02040503050406030204" pitchFamily="18" charset="0"/>
                            </a:rPr>
                            <m:t>!</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r>
                        <a:rPr lang="en-GB" b="0" i="1" smtClean="0">
                          <a:latin typeface="Cambria Math" panose="02040503050406030204" pitchFamily="18" charset="0"/>
                        </a:rPr>
                        <m:t>+…</m:t>
                      </m:r>
                    </m:oMath>
                  </m:oMathPara>
                </a14:m>
                <a:endParaRPr lang="en-GB" dirty="0"/>
              </a:p>
              <a:p>
                <a:r>
                  <a:rPr lang="en-GB" dirty="0"/>
                  <a:t>is the </a:t>
                </a:r>
                <a:r>
                  <a:rPr lang="en-GB" b="1" dirty="0"/>
                  <a:t>Maclaurin expansion/series </a:t>
                </a:r>
                <a:r>
                  <a:rPr lang="en-GB" dirty="0"/>
                  <a:t>for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19000" y="5547671"/>
                <a:ext cx="7704856" cy="944554"/>
              </a:xfrm>
              <a:prstGeom prst="rect">
                <a:avLst/>
              </a:prstGeom>
              <a:blipFill rotWithShape="0">
                <a:blip r:embed="rId3"/>
                <a:stretch>
                  <a:fillRect l="-552" b="-8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1473860"/>
                <a:ext cx="3168352"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   </m:t>
                      </m:r>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1473860"/>
                <a:ext cx="3168352" cy="1754326"/>
              </a:xfrm>
              <a:prstGeom prst="rect">
                <a:avLst/>
              </a:prstGeom>
              <a:blipFill rotWithShape="0">
                <a:blip r:embed="rId4"/>
                <a:stretch>
                  <a:fillRect/>
                </a:stretch>
              </a:blipFill>
            </p:spPr>
            <p:txBody>
              <a:bodyPr/>
              <a:lstStyle/>
              <a:p>
                <a:r>
                  <a:rPr lang="en-GB">
                    <a:noFill/>
                  </a:rPr>
                  <a:t> </a:t>
                </a:r>
              </a:p>
            </p:txBody>
          </p:sp>
        </mc:Fallback>
      </mc:AlternateContent>
      <p:pic>
        <p:nvPicPr>
          <p:cNvPr id="6146" name="Picture 2" descr="https://upload.wikimedia.org/wikipedia/commons/thumb/6/62/Exp_series.gif/220px-Exp_serie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246165"/>
            <a:ext cx="1584176" cy="21242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2771800" y="4063430"/>
                <a:ext cx="2144584" cy="1323439"/>
              </a:xfrm>
              <a:prstGeom prst="rect">
                <a:avLst/>
              </a:prstGeom>
              <a:noFill/>
            </p:spPr>
            <p:txBody>
              <a:bodyPr wrap="square" rtlCol="0">
                <a:spAutoFit/>
              </a:bodyPr>
              <a:lstStyle/>
              <a:p>
                <a:r>
                  <a:rPr lang="en-GB" sz="1600" dirty="0"/>
                  <a:t>As you can see from the animation, the curves match for all values of </a:t>
                </a:r>
                <a14:m>
                  <m:oMath xmlns:m="http://schemas.openxmlformats.org/officeDocument/2006/math">
                    <m:r>
                      <a:rPr lang="en-GB" sz="1600" b="0" i="1" smtClean="0">
                        <a:latin typeface="Cambria Math" panose="02040503050406030204" pitchFamily="18" charset="0"/>
                      </a:rPr>
                      <m:t>𝑥</m:t>
                    </m:r>
                  </m:oMath>
                </a14:m>
                <a:r>
                  <a:rPr lang="en-GB" sz="1600" dirty="0"/>
                  <a:t>, not just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(so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oMath>
                </a14:m>
                <a:r>
                  <a:rPr lang="en-GB" sz="1600" dirty="0"/>
                  <a:t> is ‘entire’)</a:t>
                </a:r>
              </a:p>
            </p:txBody>
          </p:sp>
        </mc:Choice>
        <mc:Fallback xmlns="">
          <p:sp>
            <p:nvSpPr>
              <p:cNvPr id="8" name="TextBox 7"/>
              <p:cNvSpPr txBox="1">
                <a:spLocks noRot="1" noChangeAspect="1" noMove="1" noResize="1" noEditPoints="1" noAdjustHandles="1" noChangeArrowheads="1" noChangeShapeType="1" noTextEdit="1"/>
              </p:cNvSpPr>
              <p:nvPr/>
            </p:nvSpPr>
            <p:spPr>
              <a:xfrm>
                <a:off x="2771800" y="4063430"/>
                <a:ext cx="2144584" cy="1323439"/>
              </a:xfrm>
              <a:prstGeom prst="rect">
                <a:avLst/>
              </a:prstGeom>
              <a:blipFill rotWithShape="0">
                <a:blip r:embed="rId6"/>
                <a:stretch>
                  <a:fillRect l="-1709" t="-1382" b="-5069"/>
                </a:stretch>
              </a:blipFill>
            </p:spPr>
            <p:txBody>
              <a:bodyPr/>
              <a:lstStyle/>
              <a:p>
                <a:r>
                  <a:rPr lang="en-GB">
                    <a:noFill/>
                  </a:rPr>
                  <a:t> </a:t>
                </a:r>
              </a:p>
            </p:txBody>
          </p:sp>
        </mc:Fallback>
      </mc:AlternateContent>
      <p:sp>
        <p:nvSpPr>
          <p:cNvPr id="11" name="Rectangle 10"/>
          <p:cNvSpPr/>
          <p:nvPr/>
        </p:nvSpPr>
        <p:spPr>
          <a:xfrm>
            <a:off x="1452547" y="1805049"/>
            <a:ext cx="569687" cy="30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452547" y="2103073"/>
            <a:ext cx="569687" cy="30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208713" y="1450110"/>
            <a:ext cx="569687" cy="30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210225" y="1761257"/>
            <a:ext cx="569687" cy="30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311459" y="2047466"/>
            <a:ext cx="569687" cy="30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332411" y="2581388"/>
            <a:ext cx="2016431" cy="660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4967472" y="817539"/>
                <a:ext cx="345638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Maclaurin series for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4967472" y="817539"/>
                <a:ext cx="3456384" cy="369332"/>
              </a:xfrm>
              <a:prstGeom prst="rect">
                <a:avLst/>
              </a:prstGeom>
              <a:blipFill rotWithShape="0">
                <a:blip r:embed="rId7"/>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614224" y="1333467"/>
                <a:ext cx="4350264" cy="23473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m:oMath xmlns:m="http://schemas.openxmlformats.org/officeDocument/2006/math">
                      <m:r>
                        <a:rPr lang="en-GB" b="0" i="0"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m:oMathPara>
                </a14:m>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d>
                          <m:dPr>
                            <m:ctrlPr>
                              <a:rPr lang="en-GB" b="0" i="1" smtClean="0">
                                <a:latin typeface="Cambria Math" panose="02040503050406030204" pitchFamily="18" charset="0"/>
                              </a:rPr>
                            </m:ctrlPr>
                          </m:dPr>
                          <m:e>
                            <m:r>
                              <a:rPr lang="en-GB" b="0" i="1" smtClean="0">
                                <a:latin typeface="Cambria Math" panose="02040503050406030204" pitchFamily="18" charset="0"/>
                              </a:rPr>
                              <m:t>3</m:t>
                            </m:r>
                          </m:e>
                        </m:d>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oMath>
                </a14:m>
                <a:r>
                  <a:rPr lang="en-GB" dirty="0"/>
                  <a:t>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𝑓</m:t>
                        </m:r>
                      </m:e>
                      <m:sup>
                        <m:d>
                          <m:dPr>
                            <m:ctrlPr>
                              <a:rPr lang="en-GB" i="1">
                                <a:latin typeface="Cambria Math" panose="02040503050406030204" pitchFamily="18" charset="0"/>
                              </a:rPr>
                            </m:ctrlPr>
                          </m:dPr>
                          <m:e>
                            <m:r>
                              <a:rPr lang="en-GB" b="0" i="1" smtClean="0">
                                <a:latin typeface="Cambria Math" panose="02040503050406030204" pitchFamily="18" charset="0"/>
                              </a:rPr>
                              <m:t>3</m:t>
                            </m:r>
                          </m:e>
                        </m:d>
                      </m:sup>
                    </m:sSup>
                    <m:d>
                      <m:dPr>
                        <m:ctrlPr>
                          <a:rPr lang="en-GB" i="1">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=0</m:t>
                    </m:r>
                  </m:oMath>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𝑓</m:t>
                          </m:r>
                        </m:e>
                        <m:sup>
                          <m:d>
                            <m:dPr>
                              <m:ctrlPr>
                                <a:rPr lang="en-GB" i="1">
                                  <a:latin typeface="Cambria Math" panose="02040503050406030204" pitchFamily="18" charset="0"/>
                                </a:rPr>
                              </m:ctrlPr>
                            </m:dPr>
                            <m:e>
                              <m:r>
                                <a:rPr lang="en-GB" b="0" i="1" smtClean="0">
                                  <a:latin typeface="Cambria Math" panose="02040503050406030204" pitchFamily="18" charset="0"/>
                                </a:rPr>
                                <m:t>4</m:t>
                              </m:r>
                            </m:e>
                          </m:d>
                        </m:sup>
                      </m:sSup>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c</m:t>
                          </m:r>
                          <m:r>
                            <a:rPr lang="en-GB" b="0" i="1" smtClean="0">
                              <a:latin typeface="Cambria Math" panose="02040503050406030204" pitchFamily="18" charset="0"/>
                            </a:rPr>
                            <m:t>𝑜𝑠</m:t>
                          </m:r>
                        </m:fName>
                        <m:e>
                          <m:r>
                            <a:rPr lang="en-GB" i="1">
                              <a:latin typeface="Cambria Math" panose="02040503050406030204" pitchFamily="18" charset="0"/>
                            </a:rPr>
                            <m:t>𝑥</m:t>
                          </m:r>
                        </m:e>
                      </m:func>
                      <m:r>
                        <a:rPr lang="en-GB" i="1">
                          <a:latin typeface="Cambria Math" panose="02040503050406030204" pitchFamily="18" charset="0"/>
                        </a:rPr>
                        <m:t>       </m:t>
                      </m:r>
                      <m:r>
                        <a:rPr lang="en-GB" b="0" i="1" smtClean="0">
                          <a:latin typeface="Cambria Math" panose="02040503050406030204" pitchFamily="18" charset="0"/>
                        </a:rPr>
                        <m:t> </m:t>
                      </m:r>
                      <m:r>
                        <a:rPr lang="en-GB" i="1">
                          <a:latin typeface="Cambria Math" panose="02040503050406030204" pitchFamily="18" charset="0"/>
                        </a:rPr>
                        <m:t>→</m:t>
                      </m:r>
                      <m:r>
                        <m:rPr>
                          <m:nor/>
                        </m:rPr>
                        <a:rPr lang="en-GB" dirty="0"/>
                        <m:t>  </m:t>
                      </m:r>
                      <m:sSup>
                        <m:sSupPr>
                          <m:ctrlPr>
                            <a:rPr lang="en-GB" i="1">
                              <a:latin typeface="Cambria Math" panose="02040503050406030204" pitchFamily="18" charset="0"/>
                            </a:rPr>
                          </m:ctrlPr>
                        </m:sSupPr>
                        <m:e>
                          <m:r>
                            <a:rPr lang="en-GB" i="1">
                              <a:latin typeface="Cambria Math" panose="02040503050406030204" pitchFamily="18" charset="0"/>
                            </a:rPr>
                            <m:t>𝑓</m:t>
                          </m:r>
                        </m:e>
                        <m:sup>
                          <m:d>
                            <m:dPr>
                              <m:ctrlPr>
                                <a:rPr lang="en-GB" i="1">
                                  <a:latin typeface="Cambria Math" panose="02040503050406030204" pitchFamily="18" charset="0"/>
                                </a:rPr>
                              </m:ctrlPr>
                            </m:dPr>
                            <m:e>
                              <m:r>
                                <a:rPr lang="en-GB" b="0" i="1" smtClean="0">
                                  <a:latin typeface="Cambria Math" panose="02040503050406030204" pitchFamily="18" charset="0"/>
                                </a:rPr>
                                <m:t>4</m:t>
                              </m:r>
                            </m:e>
                          </m:d>
                        </m:sup>
                      </m:sSup>
                      <m:d>
                        <m:dPr>
                          <m:ctrlPr>
                            <a:rPr lang="en-GB" i="1">
                              <a:latin typeface="Cambria Math" panose="02040503050406030204" pitchFamily="18" charset="0"/>
                            </a:rPr>
                          </m:ctrlPr>
                        </m:dPr>
                        <m:e>
                          <m:r>
                            <a:rPr lang="en-GB" i="1">
                              <a:latin typeface="Cambria Math" panose="02040503050406030204" pitchFamily="18" charset="0"/>
                            </a:rPr>
                            <m:t>0</m:t>
                          </m:r>
                        </m:e>
                      </m:d>
                      <m:r>
                        <a:rPr lang="en-GB" i="1">
                          <a:latin typeface="Cambria Math" panose="02040503050406030204" pitchFamily="18" charset="0"/>
                        </a:rPr>
                        <m:t>=</m:t>
                      </m:r>
                      <m:r>
                        <a:rPr lang="en-GB" b="0" i="1" smtClean="0">
                          <a:latin typeface="Cambria Math" panose="02040503050406030204" pitchFamily="18" charset="0"/>
                        </a:rPr>
                        <m:t>1</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=1−</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614224" y="1333467"/>
                <a:ext cx="4350264" cy="2347309"/>
              </a:xfrm>
              <a:prstGeom prst="rect">
                <a:avLst/>
              </a:prstGeom>
              <a:blipFill rotWithShape="0">
                <a:blip r:embed="rId8"/>
                <a:stretch>
                  <a:fillRect/>
                </a:stretch>
              </a:blipFill>
            </p:spPr>
            <p:txBody>
              <a:bodyPr/>
              <a:lstStyle/>
              <a:p>
                <a:r>
                  <a:rPr lang="en-GB">
                    <a:noFill/>
                  </a:rPr>
                  <a:t> </a:t>
                </a:r>
              </a:p>
            </p:txBody>
          </p:sp>
        </mc:Fallback>
      </mc:AlternateContent>
      <p:sp>
        <p:nvSpPr>
          <p:cNvPr id="25" name="Rectangle 24"/>
          <p:cNvSpPr/>
          <p:nvPr/>
        </p:nvSpPr>
        <p:spPr>
          <a:xfrm>
            <a:off x="6156176" y="3020200"/>
            <a:ext cx="2267680" cy="660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950694" y="1631950"/>
            <a:ext cx="875556" cy="292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951900" y="1930400"/>
            <a:ext cx="875556" cy="2729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49776" y="2207740"/>
            <a:ext cx="875556" cy="2751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949776" y="2474238"/>
            <a:ext cx="875556" cy="3197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8145164" y="1309749"/>
            <a:ext cx="875556" cy="292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8145164" y="1607703"/>
            <a:ext cx="875556" cy="292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8145164" y="1900349"/>
            <a:ext cx="875556" cy="292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8160884" y="2198884"/>
            <a:ext cx="875556" cy="292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8254922" y="2497419"/>
            <a:ext cx="875556" cy="292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5" name="Straight Connector 34"/>
          <p:cNvCxnSpPr/>
          <p:nvPr/>
        </p:nvCxnSpPr>
        <p:spPr>
          <a:xfrm flipH="1">
            <a:off x="4571428" y="839390"/>
            <a:ext cx="42796" cy="302165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9783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2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STARTER – </a:t>
              </a:r>
              <a:r>
                <a:rPr lang="en-GB" sz="3200" dirty="0"/>
                <a:t>Round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1052736"/>
                <a:ext cx="8208912" cy="43876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𝑛</m:t>
                          </m:r>
                          <m:r>
                            <a:rPr lang="en-GB" sz="2800" b="0" i="1" smtClean="0">
                              <a:latin typeface="Cambria Math" panose="02040503050406030204" pitchFamily="18" charset="0"/>
                            </a:rPr>
                            <m:t>−1</m:t>
                          </m:r>
                        </m:num>
                        <m:den>
                          <m:r>
                            <a:rPr lang="en-GB" sz="2800" b="0" i="1" smtClean="0">
                              <a:latin typeface="Cambria Math" panose="02040503050406030204" pitchFamily="18" charset="0"/>
                            </a:rPr>
                            <m:t>𝑛</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𝒏</m:t>
                          </m:r>
                        </m:den>
                      </m:f>
                    </m:oMath>
                  </m:oMathPara>
                </a14:m>
                <a:br>
                  <a:rPr lang="en-GB" sz="2800" b="0" dirty="0"/>
                </a:br>
                <a:endParaRPr lang="en-GB" sz="2800" b="0" dirty="0"/>
              </a:p>
              <a:p>
                <a:endParaRPr lang="en-GB"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9</m:t>
                              </m:r>
                            </m:den>
                          </m:f>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16</m:t>
                              </m:r>
                            </m:den>
                          </m:f>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𝑛</m:t>
                                  </m:r>
                                </m:e>
                                <m:sup>
                                  <m:r>
                                    <a:rPr lang="en-GB" sz="2400" b="0" i="1" smtClean="0">
                                      <a:latin typeface="Cambria Math" panose="02040503050406030204" pitchFamily="18" charset="0"/>
                                    </a:rPr>
                                    <m:t>2</m:t>
                                  </m:r>
                                </m:sup>
                              </m:sSup>
                            </m:den>
                          </m:f>
                        </m:e>
                      </m:d>
                    </m:oMath>
                    <m:oMath xmlns:m="http://schemas.openxmlformats.org/officeDocument/2006/math">
                      <m:r>
                        <a:rPr lang="en-GB" sz="2400" b="1"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𝟑</m:t>
                              </m:r>
                            </m:den>
                          </m:f>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𝟑</m:t>
                              </m:r>
                            </m:den>
                          </m:f>
                        </m:e>
                      </m:d>
                      <m:r>
                        <a:rPr lang="en-GB" sz="2400" b="1"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𝒏</m:t>
                              </m:r>
                            </m:den>
                          </m:f>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𝒏</m:t>
                              </m:r>
                            </m:den>
                          </m:f>
                        </m:e>
                      </m:d>
                    </m:oMath>
                    <m:oMath xmlns:m="http://schemas.openxmlformats.org/officeDocument/2006/math">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𝟓</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𝒏</m:t>
                          </m:r>
                          <m:r>
                            <a:rPr lang="en-GB" sz="2400" b="1" i="1" smtClean="0">
                              <a:latin typeface="Cambria Math" panose="02040503050406030204" pitchFamily="18" charset="0"/>
                            </a:rPr>
                            <m:t>−</m:t>
                          </m:r>
                          <m:r>
                            <a:rPr lang="en-GB" sz="2400" b="1" i="1" smtClean="0">
                              <a:latin typeface="Cambria Math" panose="02040503050406030204" pitchFamily="18" charset="0"/>
                            </a:rPr>
                            <m:t>𝟏</m:t>
                          </m:r>
                        </m:num>
                        <m:den>
                          <m:r>
                            <a:rPr lang="en-GB" sz="2400" b="1" i="1" smtClean="0">
                              <a:latin typeface="Cambria Math" panose="02040503050406030204" pitchFamily="18" charset="0"/>
                            </a:rPr>
                            <m:t>𝒏</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𝒏</m:t>
                          </m:r>
                          <m:r>
                            <a:rPr lang="en-GB" sz="2400" b="1" i="1" smtClean="0">
                              <a:latin typeface="Cambria Math" panose="02040503050406030204" pitchFamily="18" charset="0"/>
                            </a:rPr>
                            <m:t>+</m:t>
                          </m:r>
                          <m:r>
                            <a:rPr lang="en-GB" sz="2400" b="1" i="1" smtClean="0">
                              <a:latin typeface="Cambria Math" panose="02040503050406030204" pitchFamily="18" charset="0"/>
                            </a:rPr>
                            <m:t>𝟏</m:t>
                          </m:r>
                        </m:num>
                        <m:den>
                          <m:r>
                            <a:rPr lang="en-GB" sz="2400" b="1" i="1" smtClean="0">
                              <a:latin typeface="Cambria Math" panose="02040503050406030204" pitchFamily="18" charset="0"/>
                            </a:rPr>
                            <m:t>𝒏</m:t>
                          </m:r>
                        </m:den>
                      </m:f>
                    </m:oMath>
                    <m:oMath xmlns:m="http://schemas.openxmlformats.org/officeDocument/2006/math">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𝒏</m:t>
                          </m:r>
                          <m:r>
                            <a:rPr lang="en-GB" sz="2400" b="1" i="1" smtClean="0">
                              <a:latin typeface="Cambria Math" panose="02040503050406030204" pitchFamily="18" charset="0"/>
                            </a:rPr>
                            <m:t>+</m:t>
                          </m:r>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r>
                            <a:rPr lang="en-GB" sz="2400" b="1" i="1" smtClean="0">
                              <a:latin typeface="Cambria Math" panose="02040503050406030204" pitchFamily="18" charset="0"/>
                            </a:rPr>
                            <m:t>𝒏</m:t>
                          </m:r>
                        </m:den>
                      </m:f>
                    </m:oMath>
                  </m:oMathPara>
                </a14:m>
                <a:endParaRPr lang="en-GB"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1052736"/>
                <a:ext cx="8208912" cy="4387676"/>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6516216" y="1021974"/>
            <a:ext cx="946953" cy="1090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043608" y="3182587"/>
            <a:ext cx="7423498" cy="23631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96860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67544" y="850207"/>
                <a:ext cx="590465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Find the Maclaurin series for </a:t>
                </a:r>
                <a14:m>
                  <m:oMath xmlns:m="http://schemas.openxmlformats.org/officeDocument/2006/math">
                    <m:r>
                      <m:rPr>
                        <m:sty m:val="p"/>
                      </m:rPr>
                      <a:rPr lang="en-GB" b="0" i="0" smtClean="0">
                        <a:latin typeface="Cambria Math" panose="02040503050406030204" pitchFamily="18" charset="0"/>
                      </a:rPr>
                      <m:t>ln</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a:p>
                <a:pPr marL="342900" indent="-342900">
                  <a:buAutoNum type="alphaLcParenBoth"/>
                </a:pPr>
                <a:r>
                  <a:rPr lang="en-GB" dirty="0"/>
                  <a:t>Using only the first three terms of the series in (a), find estimates for (</a:t>
                </a:r>
                <a:r>
                  <a:rPr lang="en-GB" dirty="0" err="1"/>
                  <a:t>i</a:t>
                </a:r>
                <a:r>
                  <a:rPr lang="en-GB" dirty="0"/>
                  <a:t>)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1.05</m:t>
                        </m:r>
                      </m:e>
                    </m:func>
                  </m:oMath>
                </a14:m>
                <a:r>
                  <a:rPr lang="en-GB" dirty="0"/>
                  <a:t>   (ii)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1.25</m:t>
                        </m:r>
                      </m:e>
                    </m:func>
                  </m:oMath>
                </a14:m>
                <a:r>
                  <a:rPr lang="en-GB" dirty="0"/>
                  <a:t>   (iii)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1.8</m:t>
                        </m:r>
                      </m:e>
                    </m:func>
                  </m:oMath>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850207"/>
                <a:ext cx="5904656" cy="923330"/>
              </a:xfrm>
              <a:prstGeom prst="rect">
                <a:avLst/>
              </a:prstGeom>
              <a:blipFill rotWithShape="0">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0" y="2132856"/>
                <a:ext cx="5796136" cy="26057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m:rPr>
                          <m:sty m:val="p"/>
                        </m:rPr>
                        <a:rPr lang="en-GB" b="0" i="0" smtClean="0">
                          <a:latin typeface="Cambria Math" panose="02040503050406030204" pitchFamily="18" charset="0"/>
                        </a:rPr>
                        <m:t>ln</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                         →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−1</m:t>
                          </m:r>
                        </m:sup>
                      </m:sSup>
                      <m:r>
                        <a:rPr lang="en-GB" b="0" i="1" smtClean="0">
                          <a:latin typeface="Cambria Math" panose="02040503050406030204" pitchFamily="18" charset="0"/>
                        </a:rPr>
                        <m:t>                       →   </m:t>
                      </m:r>
                      <m:r>
                        <a:rPr lang="en-GB" b="0" i="1" smtClean="0">
                          <a:latin typeface="Cambria Math" panose="02040503050406030204" pitchFamily="18" charset="0"/>
                        </a:rPr>
                        <m:t>𝑓</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−3</m:t>
                          </m:r>
                        </m:sup>
                      </m:sSup>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=2!</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d>
                            <m:dPr>
                              <m:ctrlPr>
                                <a:rPr lang="en-GB" b="0" i="1" smtClean="0">
                                  <a:latin typeface="Cambria Math" panose="02040503050406030204" pitchFamily="18" charset="0"/>
                                </a:rPr>
                              </m:ctrlPr>
                            </m:dPr>
                            <m:e>
                              <m:r>
                                <a:rPr lang="en-GB" b="0" i="1" smtClean="0">
                                  <a:latin typeface="Cambria Math" panose="02040503050406030204" pitchFamily="18" charset="0"/>
                                </a:rPr>
                                <m:t>𝑟</m:t>
                              </m:r>
                            </m:e>
                          </m:d>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m:t>
                          </m:r>
                          <m:r>
                            <a:rPr lang="en-GB" b="0" i="1" smtClean="0">
                              <a:latin typeface="Cambria Math" panose="02040503050406030204" pitchFamily="18" charset="0"/>
                            </a:rPr>
                            <m:t>𝑟</m:t>
                          </m:r>
                        </m:sup>
                      </m:sSup>
                    </m:oMath>
                  </m:oMathPara>
                </a14:m>
                <a:endParaRPr lang="en-GB" dirty="0"/>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r>
                            <a:rPr lang="en-GB" b="1" i="1" smtClean="0">
                              <a:latin typeface="Cambria Math" panose="02040503050406030204" pitchFamily="18" charset="0"/>
                            </a:rPr>
                            <m:t>!</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num>
                        <m:den>
                          <m:r>
                            <a:rPr lang="en-GB" b="1" i="1" smtClean="0">
                              <a:latin typeface="Cambria Math" panose="02040503050406030204" pitchFamily="18" charset="0"/>
                            </a:rPr>
                            <m:t>𝟑</m:t>
                          </m:r>
                          <m:r>
                            <a:rPr lang="en-GB" b="1" i="1" smtClean="0">
                              <a:latin typeface="Cambria Math" panose="02040503050406030204" pitchFamily="18" charset="0"/>
                            </a:rPr>
                            <m:t>!</m:t>
                          </m:r>
                        </m:den>
                      </m:f>
                      <m:r>
                        <a:rPr lang="en-GB" b="1" i="1" smtClean="0">
                          <a:latin typeface="Cambria Math" panose="02040503050406030204" pitchFamily="18" charset="0"/>
                        </a:rPr>
                        <m:t>+…</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num>
                        <m:den>
                          <m:r>
                            <a:rPr lang="en-GB" b="1" i="1" smtClean="0">
                              <a:latin typeface="Cambria Math" panose="02040503050406030204" pitchFamily="18" charset="0"/>
                            </a:rPr>
                            <m:t>𝟑</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𝟏</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𝒓</m:t>
                              </m:r>
                            </m:sup>
                          </m:sSup>
                        </m:num>
                        <m:den>
                          <m:r>
                            <a:rPr lang="en-GB" b="1" i="1" smtClean="0">
                              <a:latin typeface="Cambria Math" panose="02040503050406030204" pitchFamily="18" charset="0"/>
                            </a:rPr>
                            <m:t>𝒓</m:t>
                          </m:r>
                          <m:r>
                            <a:rPr lang="en-GB" b="1" i="1" smtClean="0">
                              <a:latin typeface="Cambria Math" panose="02040503050406030204" pitchFamily="18" charset="0"/>
                            </a:rPr>
                            <m:t>!</m:t>
                          </m:r>
                        </m:den>
                      </m:f>
                      <m:r>
                        <a:rPr lang="en-GB" b="1" i="1" smtClean="0">
                          <a:latin typeface="Cambria Math" panose="02040503050406030204" pitchFamily="18" charset="0"/>
                        </a:rPr>
                        <m:t>+…</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0" y="2132856"/>
                <a:ext cx="5796136" cy="260571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19000" y="5547671"/>
                <a:ext cx="7704856" cy="944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d>
                                <m:dPr>
                                  <m:ctrlPr>
                                    <a:rPr lang="en-GB" b="0" i="1" smtClean="0">
                                      <a:latin typeface="Cambria Math" panose="02040503050406030204" pitchFamily="18" charset="0"/>
                                    </a:rPr>
                                  </m:ctrlPr>
                                </m:dPr>
                                <m:e>
                                  <m:r>
                                    <a:rPr lang="en-GB" b="0" i="1" smtClean="0">
                                      <a:latin typeface="Cambria Math" panose="02040503050406030204" pitchFamily="18" charset="0"/>
                                    </a:rPr>
                                    <m:t>𝑟</m:t>
                                  </m:r>
                                </m:e>
                              </m:d>
                            </m:sup>
                          </m:sSup>
                          <m:d>
                            <m:dPr>
                              <m:ctrlPr>
                                <a:rPr lang="en-GB" b="0" i="1" smtClean="0">
                                  <a:latin typeface="Cambria Math" panose="02040503050406030204" pitchFamily="18" charset="0"/>
                                </a:rPr>
                              </m:ctrlPr>
                            </m:dPr>
                            <m:e>
                              <m:r>
                                <a:rPr lang="en-GB" b="0" i="1" smtClean="0">
                                  <a:latin typeface="Cambria Math" panose="02040503050406030204" pitchFamily="18" charset="0"/>
                                </a:rPr>
                                <m:t>0</m:t>
                              </m:r>
                            </m:e>
                          </m:d>
                        </m:num>
                        <m:den>
                          <m:r>
                            <a:rPr lang="en-GB" b="0" i="1" smtClean="0">
                              <a:latin typeface="Cambria Math" panose="02040503050406030204" pitchFamily="18" charset="0"/>
                            </a:rPr>
                            <m:t>𝑟</m:t>
                          </m:r>
                          <m:r>
                            <a:rPr lang="en-GB" b="0" i="1" smtClean="0">
                              <a:latin typeface="Cambria Math" panose="02040503050406030204" pitchFamily="18" charset="0"/>
                            </a:rPr>
                            <m:t>!</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r>
                        <a:rPr lang="en-GB" b="0" i="1" smtClean="0">
                          <a:latin typeface="Cambria Math" panose="02040503050406030204" pitchFamily="18" charset="0"/>
                        </a:rPr>
                        <m:t>+…</m:t>
                      </m:r>
                    </m:oMath>
                  </m:oMathPara>
                </a14:m>
                <a:endParaRPr lang="en-GB" dirty="0"/>
              </a:p>
              <a:p>
                <a:r>
                  <a:rPr lang="en-GB" dirty="0"/>
                  <a:t>is the </a:t>
                </a:r>
                <a:r>
                  <a:rPr lang="en-GB" b="1" dirty="0"/>
                  <a:t>Maclaurin expansion/series </a:t>
                </a:r>
                <a:r>
                  <a:rPr lang="en-GB" dirty="0"/>
                  <a:t>for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719000" y="5547671"/>
                <a:ext cx="7704856" cy="944554"/>
              </a:xfrm>
              <a:prstGeom prst="rect">
                <a:avLst/>
              </a:prstGeom>
              <a:blipFill rotWithShape="0">
                <a:blip r:embed="rId4"/>
                <a:stretch>
                  <a:fillRect l="-552" b="-8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940152" y="2024617"/>
                <a:ext cx="3024336" cy="304865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1.05</m:t>
                          </m:r>
                        </m:e>
                      </m:func>
                      <m:r>
                        <a:rPr lang="en-GB" sz="1600" b="0" i="1" smtClean="0">
                          <a:latin typeface="Cambria Math" panose="02040503050406030204" pitchFamily="18" charset="0"/>
                        </a:rPr>
                        <m:t>≈0.05−</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0.05</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0.05</m:t>
                              </m:r>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    </m:t>
                      </m:r>
                    </m:oMath>
                    <m:oMath xmlns:m="http://schemas.openxmlformats.org/officeDocument/2006/math">
                      <m:r>
                        <a:rPr lang="en-GB" sz="1600" b="0" i="1" smtClean="0">
                          <a:latin typeface="Cambria Math" panose="02040503050406030204" pitchFamily="18" charset="0"/>
                        </a:rPr>
                        <m:t>               =0.0487916…</m:t>
                      </m:r>
                    </m:oMath>
                  </m:oMathPara>
                </a14:m>
                <a:endParaRPr lang="en-GB" sz="1600" dirty="0"/>
              </a:p>
              <a:p>
                <a:pPr algn="r"/>
                <a:r>
                  <a:rPr lang="en-GB" sz="1600" dirty="0"/>
                  <a:t>(correct to 5dp)</a:t>
                </a:r>
              </a:p>
              <a:p>
                <a:endParaRPr lang="en-GB" sz="1600" dirty="0"/>
              </a:p>
              <a:p>
                <a:pPr/>
                <a14:m>
                  <m:oMathPara xmlns:m="http://schemas.openxmlformats.org/officeDocument/2006/math">
                    <m:oMathParaPr>
                      <m:jc m:val="centerGroup"/>
                    </m:oMathParaPr>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1.</m:t>
                          </m:r>
                          <m:r>
                            <a:rPr lang="en-GB" sz="1600" b="0" i="1" smtClean="0">
                              <a:latin typeface="Cambria Math" panose="02040503050406030204" pitchFamily="18" charset="0"/>
                            </a:rPr>
                            <m:t>25</m:t>
                          </m:r>
                        </m:e>
                      </m:func>
                      <m:r>
                        <a:rPr lang="en-GB" sz="1600" i="1">
                          <a:latin typeface="Cambria Math" panose="02040503050406030204" pitchFamily="18" charset="0"/>
                        </a:rPr>
                        <m:t>≈</m:t>
                      </m:r>
                      <m:r>
                        <a:rPr lang="en-GB" sz="1600" b="0" i="1" smtClean="0">
                          <a:latin typeface="Cambria Math" panose="02040503050406030204" pitchFamily="18" charset="0"/>
                        </a:rPr>
                        <m:t>0.223958</m:t>
                      </m:r>
                    </m:oMath>
                  </m:oMathPara>
                </a14:m>
                <a:endParaRPr lang="en-GB" sz="1600" dirty="0"/>
              </a:p>
              <a:p>
                <a:pPr algn="r"/>
                <a:r>
                  <a:rPr lang="en-GB" sz="1600" dirty="0"/>
                  <a:t>(correct to 2dp)</a:t>
                </a:r>
              </a:p>
              <a:p>
                <a:endParaRPr lang="en-GB" sz="1600" dirty="0"/>
              </a:p>
              <a:p>
                <a:pPr/>
                <a14:m>
                  <m:oMathPara xmlns:m="http://schemas.openxmlformats.org/officeDocument/2006/math">
                    <m:oMathParaPr>
                      <m:jc m:val="centerGroup"/>
                    </m:oMathParaPr>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1.</m:t>
                          </m:r>
                          <m:r>
                            <a:rPr lang="en-GB" sz="1600" b="0" i="1" smtClean="0">
                              <a:latin typeface="Cambria Math" panose="02040503050406030204" pitchFamily="18" charset="0"/>
                            </a:rPr>
                            <m:t>8</m:t>
                          </m:r>
                        </m:e>
                      </m:func>
                      <m:r>
                        <a:rPr lang="en-GB" sz="1600" i="1">
                          <a:latin typeface="Cambria Math" panose="02040503050406030204" pitchFamily="18" charset="0"/>
                        </a:rPr>
                        <m:t>≈</m:t>
                      </m:r>
                      <m:r>
                        <a:rPr lang="en-GB" sz="1600" b="0" i="1" smtClean="0">
                          <a:latin typeface="Cambria Math" panose="02040503050406030204" pitchFamily="18" charset="0"/>
                        </a:rPr>
                        <m:t>0.650…</m:t>
                      </m:r>
                    </m:oMath>
                  </m:oMathPara>
                </a14:m>
                <a:endParaRPr lang="en-GB" sz="1600" dirty="0"/>
              </a:p>
              <a:p>
                <a:pPr algn="r"/>
                <a:r>
                  <a:rPr lang="en-GB" sz="1600" dirty="0"/>
                  <a:t>(not even correct to 1dp!)</a:t>
                </a:r>
              </a:p>
              <a:p>
                <a:endParaRPr lang="en-GB" sz="1600" dirty="0"/>
              </a:p>
              <a:p>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5940152" y="2024617"/>
                <a:ext cx="3024336" cy="3048655"/>
              </a:xfrm>
              <a:prstGeom prst="rect">
                <a:avLst/>
              </a:prstGeom>
              <a:blipFill rotWithShape="0">
                <a:blip r:embed="rId5"/>
                <a:stretch>
                  <a:fillRect r="-1006"/>
                </a:stretch>
              </a:blipFill>
            </p:spPr>
            <p:txBody>
              <a:bodyPr/>
              <a:lstStyle/>
              <a:p>
                <a:r>
                  <a:rPr lang="en-GB">
                    <a:noFill/>
                  </a:rPr>
                  <a:t> </a:t>
                </a:r>
              </a:p>
            </p:txBody>
          </p:sp>
        </mc:Fallback>
      </mc:AlternateContent>
      <p:cxnSp>
        <p:nvCxnSpPr>
          <p:cNvPr id="10" name="Straight Connector 9"/>
          <p:cNvCxnSpPr/>
          <p:nvPr/>
        </p:nvCxnSpPr>
        <p:spPr>
          <a:xfrm>
            <a:off x="5652120" y="2024617"/>
            <a:ext cx="0" cy="2605713"/>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1422698" y="2465338"/>
            <a:ext cx="1428452"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469616" y="2737308"/>
            <a:ext cx="1428452"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41624" y="3002470"/>
            <a:ext cx="1925476"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553214" y="3283782"/>
            <a:ext cx="3088636"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788024" y="2132856"/>
            <a:ext cx="666626"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4788024" y="2430262"/>
            <a:ext cx="666626"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850358" y="2719289"/>
            <a:ext cx="666626"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841478" y="3002470"/>
            <a:ext cx="666626" cy="26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1526152" y="3597214"/>
            <a:ext cx="3981952" cy="1140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888131" y="1971304"/>
            <a:ext cx="2030238" cy="1092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7421922" y="3144699"/>
            <a:ext cx="1484572" cy="6197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7479916" y="3928987"/>
            <a:ext cx="1094068" cy="3342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51655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7170" name="Picture 2" descr="https://upload.wikimedia.org/wikipedia/commons/thumb/7/73/LogTay.svg/800px-LogTa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 y="836712"/>
            <a:ext cx="4968552" cy="49685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2/27/Logarithm_GIF.gif/300px-Logarithm_GI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28084" y="601027"/>
            <a:ext cx="3456384" cy="2592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5148064" y="2909510"/>
                <a:ext cx="3919736" cy="3570208"/>
              </a:xfrm>
              <a:prstGeom prst="rect">
                <a:avLst/>
              </a:prstGeom>
              <a:noFill/>
            </p:spPr>
            <p:txBody>
              <a:bodyPr wrap="square" rtlCol="0">
                <a:spAutoFit/>
              </a:bodyPr>
              <a:lstStyle/>
              <a:p>
                <a:r>
                  <a:rPr lang="en-GB" sz="1600" dirty="0"/>
                  <a:t>We previously said that we can only guarantee the curve is the same, i.e. the expansion is valid, ‘around’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r>
                      <a:rPr lang="en-GB" sz="1600" b="0" i="0" smtClean="0">
                        <a:latin typeface="Cambria Math" panose="02040503050406030204" pitchFamily="18" charset="0"/>
                      </a:rPr>
                      <m:t>.</m:t>
                    </m:r>
                  </m:oMath>
                </a14:m>
                <a:endParaRPr lang="en-GB" sz="1600" dirty="0"/>
              </a:p>
              <a:p>
                <a:r>
                  <a:rPr lang="en-GB" sz="1600" dirty="0"/>
                  <a:t>For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oMath>
                </a14:m>
                <a:r>
                  <a:rPr lang="en-GB" sz="1600" dirty="0"/>
                  <a:t> and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a14:m>
                <a:r>
                  <a:rPr lang="en-GB" sz="1600" dirty="0"/>
                  <a:t> we got lucky in that the curve turned out to be the same everywhere, for all </a:t>
                </a:r>
                <a14:m>
                  <m:oMath xmlns:m="http://schemas.openxmlformats.org/officeDocument/2006/math">
                    <m:r>
                      <a:rPr lang="en-GB" sz="1600" b="0" i="1" smtClean="0">
                        <a:latin typeface="Cambria Math" panose="02040503050406030204" pitchFamily="18" charset="0"/>
                      </a:rPr>
                      <m:t>𝑥</m:t>
                    </m:r>
                  </m:oMath>
                </a14:m>
                <a:r>
                  <a:rPr lang="en-GB" sz="1600" dirty="0"/>
                  <a:t>.</a:t>
                </a:r>
              </a:p>
              <a:p>
                <a:endParaRPr lang="en-GB" sz="1600" dirty="0"/>
              </a:p>
              <a:p>
                <a:r>
                  <a:rPr lang="en-GB" sz="1600" dirty="0"/>
                  <a:t>But as per the animation above, we can see that away from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the curve actually gets worse with more terms in the expansion!</a:t>
                </a:r>
              </a:p>
              <a:p>
                <a:r>
                  <a:rPr lang="en-GB" sz="1600" dirty="0"/>
                  <a:t>Looking at the graph on the left, for what range of </a:t>
                </a:r>
                <a14:m>
                  <m:oMath xmlns:m="http://schemas.openxmlformats.org/officeDocument/2006/math">
                    <m:r>
                      <a:rPr lang="en-GB" sz="1600" b="0" i="1" smtClean="0">
                        <a:latin typeface="Cambria Math" panose="02040503050406030204" pitchFamily="18" charset="0"/>
                      </a:rPr>
                      <m:t>𝑥</m:t>
                    </m:r>
                  </m:oMath>
                </a14:m>
                <a:r>
                  <a:rPr lang="en-GB" sz="1600" dirty="0"/>
                  <a:t> is this expansion valid for?</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&lt;</m:t>
                      </m:r>
                      <m:r>
                        <a:rPr lang="en-GB" sz="1600" b="1" i="1" smtClean="0">
                          <a:latin typeface="Cambria Math" panose="02040503050406030204" pitchFamily="18" charset="0"/>
                        </a:rPr>
                        <m:t>𝟏</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148064" y="2909510"/>
                <a:ext cx="3919736" cy="3570208"/>
              </a:xfrm>
              <a:prstGeom prst="rect">
                <a:avLst/>
              </a:prstGeom>
              <a:blipFill rotWithShape="0">
                <a:blip r:embed="rId4"/>
                <a:stretch>
                  <a:fillRect l="-776" t="-512"/>
                </a:stretch>
              </a:blipFill>
            </p:spPr>
            <p:txBody>
              <a:bodyPr/>
              <a:lstStyle/>
              <a:p>
                <a:r>
                  <a:rPr lang="en-GB">
                    <a:noFill/>
                  </a:rPr>
                  <a:t> </a:t>
                </a:r>
              </a:p>
            </p:txBody>
          </p:sp>
        </mc:Fallback>
      </mc:AlternateContent>
      <p:sp>
        <p:nvSpPr>
          <p:cNvPr id="8" name="Rectangle 7"/>
          <p:cNvSpPr/>
          <p:nvPr/>
        </p:nvSpPr>
        <p:spPr>
          <a:xfrm>
            <a:off x="6502016" y="6138787"/>
            <a:ext cx="1321184" cy="554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984451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 43-44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BC3EB11-D6C4-4167-8CA7-0B53DD68277A}"/>
              </a:ext>
            </a:extLst>
          </p:cNvPr>
          <p:cNvSpPr txBox="1"/>
          <p:nvPr/>
        </p:nvSpPr>
        <p:spPr>
          <a:xfrm>
            <a:off x="1403648" y="2662363"/>
            <a:ext cx="4752528"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Q3-5</a:t>
            </a:r>
          </a:p>
          <a:p>
            <a:r>
              <a:rPr lang="en-US" sz="2400" dirty="0">
                <a:solidFill>
                  <a:schemeClr val="accent6"/>
                </a:solidFill>
              </a:rPr>
              <a:t>Amber</a:t>
            </a:r>
            <a:r>
              <a:rPr lang="en-US" sz="2400" dirty="0"/>
              <a:t> 		Q6-7</a:t>
            </a:r>
          </a:p>
          <a:p>
            <a:r>
              <a:rPr lang="en-US" sz="2400" dirty="0">
                <a:solidFill>
                  <a:srgbClr val="FF0000"/>
                </a:solidFill>
              </a:rPr>
              <a:t>Red</a:t>
            </a:r>
            <a:r>
              <a:rPr lang="en-US" sz="2400" dirty="0"/>
              <a:t>		Q8-10 &amp; Challenge</a:t>
            </a:r>
          </a:p>
          <a:p>
            <a:endParaRPr lang="en-US" sz="2400" dirty="0"/>
          </a:p>
        </p:txBody>
      </p:sp>
    </p:spTree>
    <p:extLst>
      <p:ext uri="{BB962C8B-B14F-4D97-AF65-F5344CB8AC3E}">
        <p14:creationId xmlns:p14="http://schemas.microsoft.com/office/powerpoint/2010/main" val="139357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Composite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7200800" cy="28388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Standard Expansions (given in formula booklet)</a:t>
                </a:r>
              </a:p>
              <a:p>
                <a:endParaRPr lang="en-GB" dirty="0"/>
              </a:p>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num>
                      <m:den>
                        <m:r>
                          <a:rPr lang="en-GB" b="0" i="1" smtClean="0">
                            <a:latin typeface="Cambria Math" panose="02040503050406030204" pitchFamily="18" charset="0"/>
                          </a:rPr>
                          <m:t>𝑟</m:t>
                        </m:r>
                        <m:r>
                          <a:rPr lang="en-GB" b="0" i="1" smtClean="0">
                            <a:latin typeface="Cambria Math" panose="02040503050406030204" pitchFamily="18" charset="0"/>
                          </a:rPr>
                          <m:t>!</m:t>
                        </m:r>
                      </m:den>
                    </m:f>
                    <m:r>
                      <a:rPr lang="en-GB" b="0" i="1" smtClean="0">
                        <a:latin typeface="Cambria Math" panose="02040503050406030204" pitchFamily="18" charset="0"/>
                      </a:rPr>
                      <m:t>+… </m:t>
                    </m:r>
                  </m:oMath>
                </a14:m>
                <a:r>
                  <a:rPr lang="en-GB" dirty="0"/>
                  <a:t>    		(valid for all </a:t>
                </a:r>
                <a14:m>
                  <m:oMath xmlns:m="http://schemas.openxmlformats.org/officeDocument/2006/math">
                    <m:r>
                      <a:rPr lang="en-GB" b="0" i="1" smtClean="0">
                        <a:latin typeface="Cambria Math" panose="02040503050406030204" pitchFamily="18" charset="0"/>
                      </a:rPr>
                      <m:t>𝑥</m:t>
                    </m:r>
                  </m:oMath>
                </a14:m>
                <a:r>
                  <a:rPr lang="en-GB" dirty="0"/>
                  <a:t>)</a:t>
                </a:r>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𝑟</m:t>
                        </m:r>
                        <m:r>
                          <a:rPr lang="en-GB" b="0" i="1" smtClean="0">
                            <a:latin typeface="Cambria Math" panose="02040503050406030204" pitchFamily="18" charset="0"/>
                          </a:rPr>
                          <m:t>−1</m:t>
                        </m:r>
                      </m:sup>
                    </m:sSup>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num>
                      <m:den>
                        <m:r>
                          <a:rPr lang="en-GB" b="0" i="1" smtClean="0">
                            <a:latin typeface="Cambria Math" panose="02040503050406030204" pitchFamily="18" charset="0"/>
                          </a:rPr>
                          <m:t>𝑟</m:t>
                        </m:r>
                      </m:den>
                    </m:f>
                    <m:r>
                      <a:rPr lang="en-GB" b="0" i="1" smtClean="0">
                        <a:latin typeface="Cambria Math" panose="02040503050406030204" pitchFamily="18" charset="0"/>
                      </a:rPr>
                      <m:t>+…</m:t>
                    </m:r>
                  </m:oMath>
                </a14:m>
                <a:r>
                  <a:rPr lang="en-GB" dirty="0"/>
                  <a:t> 		</a:t>
                </a:r>
                <a14:m>
                  <m:oMath xmlns:m="http://schemas.openxmlformats.org/officeDocument/2006/math">
                    <m:r>
                      <a:rPr lang="en-GB" b="0" i="1" smtClean="0">
                        <a:latin typeface="Cambria Math" panose="02040503050406030204" pitchFamily="18" charset="0"/>
                      </a:rPr>
                      <m:t>−1&lt;</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7</m:t>
                            </m:r>
                          </m:sup>
                        </m:sSup>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sup>
                        </m:sSup>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r>
                          <a:rPr lang="en-GB" b="0" i="1" smtClean="0">
                            <a:latin typeface="Cambria Math" panose="02040503050406030204" pitchFamily="18" charset="0"/>
                          </a:rPr>
                          <m:t>!</m:t>
                        </m:r>
                      </m:den>
                    </m:f>
                    <m:r>
                      <a:rPr lang="en-GB" b="0" i="1" smtClean="0">
                        <a:latin typeface="Cambria Math" panose="02040503050406030204" pitchFamily="18" charset="0"/>
                      </a:rPr>
                      <m:t>+…</m:t>
                    </m:r>
                  </m:oMath>
                </a14:m>
                <a:r>
                  <a:rPr lang="en-GB" dirty="0"/>
                  <a:t>		(valid for all </a:t>
                </a:r>
                <a14:m>
                  <m:oMath xmlns:m="http://schemas.openxmlformats.org/officeDocument/2006/math">
                    <m:r>
                      <a:rPr lang="en-GB" b="0" i="1" smtClean="0">
                        <a:latin typeface="Cambria Math" panose="02040503050406030204" pitchFamily="18" charset="0"/>
                      </a:rPr>
                      <m:t>𝑥</m:t>
                    </m:r>
                  </m:oMath>
                </a14:m>
                <a:r>
                  <a:rPr lang="en-GB" dirty="0"/>
                  <a:t>)</a:t>
                </a:r>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=1−</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r>
                              <a:rPr lang="en-GB" b="0" i="1" smtClean="0">
                                <a:latin typeface="Cambria Math" panose="02040503050406030204" pitchFamily="18" charset="0"/>
                              </a:rPr>
                              <m:t>𝑟</m:t>
                            </m:r>
                          </m:sup>
                        </m:sSup>
                      </m:num>
                      <m:den>
                        <m:r>
                          <a:rPr lang="en-GB" b="0" i="1" smtClean="0">
                            <a:latin typeface="Cambria Math"/>
                          </a:rPr>
                          <m:t>2</m:t>
                        </m:r>
                        <m:r>
                          <a:rPr lang="en-GB" b="0" i="1" smtClean="0">
                            <a:latin typeface="Cambria Math"/>
                          </a:rPr>
                          <m:t>𝑟</m:t>
                        </m:r>
                        <m:r>
                          <a:rPr lang="en-GB" b="0" i="1" smtClean="0">
                            <a:latin typeface="Cambria Math" panose="02040503050406030204" pitchFamily="18" charset="0"/>
                          </a:rPr>
                          <m:t>!</m:t>
                        </m:r>
                      </m:den>
                    </m:f>
                    <m:r>
                      <a:rPr lang="en-GB" b="0" i="1" smtClean="0">
                        <a:latin typeface="Cambria Math" panose="02040503050406030204" pitchFamily="18" charset="0"/>
                      </a:rPr>
                      <m:t>+…</m:t>
                    </m:r>
                  </m:oMath>
                </a14:m>
                <a:r>
                  <a:rPr lang="en-GB" dirty="0"/>
                  <a:t>		(valid for all </a:t>
                </a:r>
                <a14:m>
                  <m:oMath xmlns:m="http://schemas.openxmlformats.org/officeDocument/2006/math">
                    <m:r>
                      <a:rPr lang="en-GB" b="0" i="1" smtClean="0">
                        <a:latin typeface="Cambria Math" panose="02040503050406030204" pitchFamily="18" charset="0"/>
                      </a:rPr>
                      <m:t>𝑥</m:t>
                    </m:r>
                  </m:oMath>
                </a14:m>
                <a:r>
                  <a:rPr lang="en-GB" dirty="0"/>
                  <a:t>)</a:t>
                </a:r>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sup>
                        </m:sSup>
                      </m:num>
                      <m:den>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den>
                    </m:f>
                    <m:r>
                      <a:rPr lang="en-GB" b="0" i="1" smtClean="0">
                        <a:latin typeface="Cambria Math" panose="02040503050406030204" pitchFamily="18" charset="0"/>
                      </a:rPr>
                      <m:t>−…</m:t>
                    </m:r>
                  </m:oMath>
                </a14:m>
                <a:r>
                  <a:rPr lang="en-GB" dirty="0"/>
                  <a:t>		</a:t>
                </a:r>
                <a14:m>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7200800" cy="2838854"/>
              </a:xfrm>
              <a:prstGeom prst="rect">
                <a:avLst/>
              </a:prstGeom>
              <a:blipFill>
                <a:blip r:embed="rId2"/>
                <a:stretch>
                  <a:fillRect l="-506" t="-851"/>
                </a:stretch>
              </a:blipFill>
            </p:spPr>
            <p:txBody>
              <a:bodyPr/>
              <a:lstStyle/>
              <a:p>
                <a:r>
                  <a:rPr lang="en-GB">
                    <a:noFill/>
                  </a:rPr>
                  <a:t> </a:t>
                </a:r>
              </a:p>
            </p:txBody>
          </p:sp>
        </mc:Fallback>
      </mc:AlternateContent>
      <p:sp>
        <p:nvSpPr>
          <p:cNvPr id="6" name="TextBox 5"/>
          <p:cNvSpPr txBox="1"/>
          <p:nvPr/>
        </p:nvSpPr>
        <p:spPr>
          <a:xfrm>
            <a:off x="323528" y="4077072"/>
            <a:ext cx="7200800" cy="369332"/>
          </a:xfrm>
          <a:prstGeom prst="rect">
            <a:avLst/>
          </a:prstGeom>
          <a:noFill/>
        </p:spPr>
        <p:txBody>
          <a:bodyPr wrap="square" rtlCol="0">
            <a:spAutoFit/>
          </a:bodyPr>
          <a:lstStyle/>
          <a:p>
            <a:r>
              <a:rPr lang="en-GB" dirty="0"/>
              <a:t>We can also apply these when the input to the function is different.</a:t>
            </a:r>
          </a:p>
        </p:txBody>
      </p:sp>
      <mc:AlternateContent xmlns:mc="http://schemas.openxmlformats.org/markup-compatibility/2006" xmlns:a14="http://schemas.microsoft.com/office/drawing/2010/main">
        <mc:Choice Requires="a14">
          <p:sp>
            <p:nvSpPr>
              <p:cNvPr id="7" name="TextBox 6"/>
              <p:cNvSpPr txBox="1"/>
              <p:nvPr/>
            </p:nvSpPr>
            <p:spPr>
              <a:xfrm>
                <a:off x="1115616" y="4725144"/>
                <a:ext cx="5400600" cy="1244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e>
                      </m:func>
                      <m:r>
                        <a:rPr lang="en-GB" b="0"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r>
                            <a:rPr lang="en-GB" b="1" i="1" smtClean="0">
                              <a:latin typeface="Cambria Math" panose="02040503050406030204" pitchFamily="18" charset="0"/>
                            </a:rPr>
                            <m:t>!</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p>
                              <m:r>
                                <a:rPr lang="en-GB" b="1" i="1" smtClean="0">
                                  <a:latin typeface="Cambria Math" panose="02040503050406030204" pitchFamily="18" charset="0"/>
                                </a:rPr>
                                <m:t>𝟒</m:t>
                              </m:r>
                            </m:sup>
                          </m:sSup>
                        </m:num>
                        <m:den>
                          <m:r>
                            <a:rPr lang="en-GB" b="1" i="1" smtClean="0">
                              <a:latin typeface="Cambria Math" panose="02040503050406030204" pitchFamily="18" charset="0"/>
                            </a:rPr>
                            <m:t>𝟒</m:t>
                          </m:r>
                          <m:r>
                            <a:rPr lang="en-GB" b="1" i="1" smtClean="0">
                              <a:latin typeface="Cambria Math" panose="02040503050406030204" pitchFamily="18" charset="0"/>
                            </a:rPr>
                            <m:t>! </m:t>
                          </m:r>
                        </m:den>
                      </m:f>
                      <m:r>
                        <a:rPr lang="en-GB" b="1" i="1" smtClean="0">
                          <a:latin typeface="Cambria Math" panose="02040503050406030204" pitchFamily="18" charset="0"/>
                        </a:rPr>
                        <m:t>+…</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𝟑</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𝟖</m:t>
                          </m:r>
                        </m:sup>
                      </m:s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𝟒𝟓</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𝟏𝟐</m:t>
                          </m:r>
                        </m:sup>
                      </m:sSup>
                      <m:r>
                        <a:rPr lang="en-GB" b="1" i="1" smtClean="0">
                          <a:latin typeface="Cambria Math" panose="02040503050406030204" pitchFamily="18" charset="0"/>
                        </a:rPr>
                        <m:t>+…</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1115616" y="4725144"/>
                <a:ext cx="5400600" cy="1244443"/>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2989558" y="4716387"/>
            <a:ext cx="3094609" cy="1376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570863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Composite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79512" y="2237724"/>
                <a:ext cx="5400600" cy="33001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1+2</m:t>
                                      </m:r>
                                      <m:r>
                                        <a:rPr lang="en-GB" sz="1600" b="0" i="1" smtClean="0">
                                          <a:latin typeface="Cambria Math" panose="02040503050406030204" pitchFamily="18" charset="0"/>
                                        </a:rPr>
                                        <m:t>𝑥</m:t>
                                      </m:r>
                                    </m:e>
                                  </m:rad>
                                </m:num>
                                <m:den>
                                  <m:r>
                                    <a:rPr lang="en-GB" sz="1600" b="0" i="1" smtClean="0">
                                      <a:latin typeface="Cambria Math" panose="02040503050406030204" pitchFamily="18" charset="0"/>
                                    </a:rPr>
                                    <m:t>1−3</m:t>
                                  </m:r>
                                  <m:r>
                                    <a:rPr lang="en-GB" sz="1600" b="0" i="1" smtClean="0">
                                      <a:latin typeface="Cambria Math" panose="02040503050406030204" pitchFamily="18" charset="0"/>
                                    </a:rPr>
                                    <m:t>𝑥</m:t>
                                  </m:r>
                                </m:den>
                              </m:f>
                            </m:e>
                          </m:d>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2</m:t>
                          </m:r>
                        </m:den>
                      </m:f>
                      <m:r>
                        <m:rPr>
                          <m:sty m:val="p"/>
                        </m:rPr>
                        <a:rPr lang="en-GB" sz="1600" b="0" i="0" smtClean="0">
                          <a:latin typeface="Cambria Math" panose="02040503050406030204" pitchFamily="18" charset="0"/>
                        </a:rPr>
                        <m:t>ln</m:t>
                      </m:r>
                      <m:d>
                        <m:dPr>
                          <m:ctrlPr>
                            <a:rPr lang="en-GB" sz="1600" b="0" i="1" smtClean="0">
                              <a:latin typeface="Cambria Math" panose="02040503050406030204" pitchFamily="18" charset="0"/>
                            </a:rPr>
                          </m:ctrlPr>
                        </m:dPr>
                        <m:e>
                          <m:r>
                            <a:rPr lang="en-GB" sz="1600" b="0" i="0" smtClean="0">
                              <a:latin typeface="Cambria Math" panose="02040503050406030204" pitchFamily="18" charset="0"/>
                            </a:rPr>
                            <m:t>1+2</m:t>
                          </m:r>
                          <m:r>
                            <a:rPr lang="en-GB" sz="1600" b="0" i="1" smtClean="0">
                              <a:latin typeface="Cambria Math" panose="02040503050406030204" pitchFamily="18" charset="0"/>
                            </a:rPr>
                            <m:t>𝑥</m:t>
                          </m:r>
                        </m:e>
                      </m:d>
                      <m:r>
                        <a:rPr lang="en-GB" sz="1600" b="0" i="0" smtClean="0">
                          <a:latin typeface="Cambria Math" panose="02040503050406030204" pitchFamily="18" charset="0"/>
                        </a:rPr>
                        <m:t>−</m:t>
                      </m:r>
                      <m:r>
                        <m:rPr>
                          <m:sty m:val="p"/>
                        </m:rPr>
                        <a:rPr lang="en-GB" sz="1600" b="0" i="0" smtClean="0">
                          <a:latin typeface="Cambria Math" panose="02040503050406030204" pitchFamily="18" charset="0"/>
                        </a:rPr>
                        <m:t>ln</m:t>
                      </m:r>
                      <m:d>
                        <m:dPr>
                          <m:ctrlPr>
                            <a:rPr lang="en-GB" sz="1600" b="0" i="1" smtClean="0">
                              <a:latin typeface="Cambria Math" panose="02040503050406030204" pitchFamily="18" charset="0"/>
                            </a:rPr>
                          </m:ctrlPr>
                        </m:dPr>
                        <m:e>
                          <m:r>
                            <a:rPr lang="en-GB" sz="1600" b="0" i="0" smtClean="0">
                              <a:latin typeface="Cambria Math" panose="02040503050406030204" pitchFamily="18" charset="0"/>
                            </a:rPr>
                            <m:t>1−3</m:t>
                          </m:r>
                          <m:r>
                            <a:rPr lang="en-GB" sz="1600" b="0" i="1" smtClean="0">
                              <a:latin typeface="Cambria Math" panose="02040503050406030204" pitchFamily="18" charset="0"/>
                            </a:rPr>
                            <m:t>𝑥</m:t>
                          </m:r>
                        </m:e>
                      </m:d>
                    </m:oMath>
                    <m:oMath xmlns:m="http://schemas.openxmlformats.org/officeDocument/2006/math">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𝑙𝑛</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1+2</m:t>
                          </m:r>
                          <m:r>
                            <a:rPr lang="en-GB" sz="1600" b="0" i="1" smtClean="0">
                              <a:latin typeface="Cambria Math" panose="02040503050406030204" pitchFamily="18" charset="0"/>
                            </a:rPr>
                            <m:t>𝑥</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e>
                      </m:d>
                    </m:oMath>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1−3</m:t>
                              </m:r>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0" i="1" smtClean="0">
                              <a:latin typeface="Cambria Math" panose="02040503050406030204" pitchFamily="18" charset="0"/>
                            </a:rPr>
                            <m:t>𝑥</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oMath>
                    <m:oMath xmlns:m="http://schemas.openxmlformats.org/officeDocument/2006/math">
                      <m:r>
                        <a:rPr lang="en-GB" sz="1600" b="0" i="1" smtClean="0">
                          <a:latin typeface="Cambria Math" panose="02040503050406030204" pitchFamily="18" charset="0"/>
                        </a:rPr>
                        <m:t>                      =−3</m:t>
                      </m:r>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9</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−9</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ad>
                                    <m:radPr>
                                      <m:degHide m:val="on"/>
                                      <m:ctrlPr>
                                        <a:rPr lang="en-GB" i="1">
                                          <a:latin typeface="Cambria Math" panose="02040503050406030204" pitchFamily="18" charset="0"/>
                                        </a:rPr>
                                      </m:ctrlPr>
                                    </m:radPr>
                                    <m:deg/>
                                    <m:e>
                                      <m:r>
                                        <a:rPr lang="en-GB" i="1">
                                          <a:latin typeface="Cambria Math" panose="02040503050406030204" pitchFamily="18" charset="0"/>
                                        </a:rPr>
                                        <m:t>1+2</m:t>
                                      </m:r>
                                      <m:r>
                                        <a:rPr lang="en-GB" i="1">
                                          <a:latin typeface="Cambria Math" panose="02040503050406030204" pitchFamily="18" charset="0"/>
                                        </a:rPr>
                                        <m:t>𝑥</m:t>
                                      </m:r>
                                    </m:e>
                                  </m:rad>
                                </m:num>
                                <m:den>
                                  <m:r>
                                    <a:rPr lang="en-GB" i="1">
                                      <a:latin typeface="Cambria Math" panose="02040503050406030204" pitchFamily="18" charset="0"/>
                                    </a:rPr>
                                    <m:t>1−3</m:t>
                                  </m:r>
                                  <m:r>
                                    <a:rPr lang="en-GB" i="1">
                                      <a:latin typeface="Cambria Math" panose="02040503050406030204" pitchFamily="18" charset="0"/>
                                    </a:rPr>
                                    <m:t>𝑥</m:t>
                                  </m:r>
                                </m:den>
                              </m:f>
                            </m:e>
                          </m:d>
                        </m:e>
                      </m:func>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179512" y="2237724"/>
                <a:ext cx="5400600" cy="3300134"/>
              </a:xfrm>
              <a:prstGeom prst="rect">
                <a:avLst/>
              </a:prstGeom>
              <a:blipFill rotWithShape="0">
                <a:blip r:embed="rId2"/>
                <a:stretch>
                  <a:fillRect/>
                </a:stretch>
              </a:blipFill>
            </p:spPr>
            <p:txBody>
              <a:bodyPr/>
              <a:lstStyle/>
              <a:p>
                <a:r>
                  <a:rPr lang="en-GB">
                    <a:noFill/>
                  </a:rPr>
                  <a:t> </a:t>
                </a:r>
              </a:p>
            </p:txBody>
          </p:sp>
        </mc:Fallback>
      </mc:AlternateContent>
      <p:sp>
        <p:nvSpPr>
          <p:cNvPr id="6" name="TextBox 5"/>
          <p:cNvSpPr txBox="1"/>
          <p:nvPr/>
        </p:nvSpPr>
        <p:spPr>
          <a:xfrm>
            <a:off x="322401" y="778655"/>
            <a:ext cx="8208912" cy="369332"/>
          </a:xfrm>
          <a:prstGeom prst="rect">
            <a:avLst/>
          </a:prstGeom>
          <a:noFill/>
        </p:spPr>
        <p:txBody>
          <a:bodyPr wrap="square" rtlCol="0">
            <a:spAutoFit/>
          </a:bodyPr>
          <a:lstStyle/>
          <a:p>
            <a:r>
              <a:rPr lang="en-GB" dirty="0"/>
              <a:t>You might need some manipulation first.</a:t>
            </a:r>
          </a:p>
        </p:txBody>
      </p:sp>
      <mc:AlternateContent xmlns:mc="http://schemas.openxmlformats.org/markup-compatibility/2006" xmlns:a14="http://schemas.microsoft.com/office/drawing/2010/main">
        <mc:Choice Requires="a14">
          <p:sp>
            <p:nvSpPr>
              <p:cNvPr id="7" name="TextBox 6"/>
              <p:cNvSpPr txBox="1"/>
              <p:nvPr/>
            </p:nvSpPr>
            <p:spPr>
              <a:xfrm>
                <a:off x="971600" y="5733256"/>
                <a:ext cx="7200800" cy="8011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Standard Expansions (given in formula booklet)</a:t>
                </a:r>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𝑟</m:t>
                        </m:r>
                        <m:r>
                          <a:rPr lang="en-GB" b="0" i="1" smtClean="0">
                            <a:latin typeface="Cambria Math" panose="02040503050406030204" pitchFamily="18" charset="0"/>
                          </a:rPr>
                          <m:t>−1</m:t>
                        </m:r>
                      </m:sup>
                    </m:sSup>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num>
                      <m:den>
                        <m:r>
                          <a:rPr lang="en-GB" b="0" i="1" smtClean="0">
                            <a:latin typeface="Cambria Math" panose="02040503050406030204" pitchFamily="18" charset="0"/>
                          </a:rPr>
                          <m:t>𝑟</m:t>
                        </m:r>
                      </m:den>
                    </m:f>
                    <m:r>
                      <a:rPr lang="en-GB" b="0" i="1" smtClean="0">
                        <a:latin typeface="Cambria Math" panose="02040503050406030204" pitchFamily="18" charset="0"/>
                      </a:rPr>
                      <m:t>+…</m:t>
                    </m:r>
                  </m:oMath>
                </a14:m>
                <a:r>
                  <a:rPr lang="en-GB" dirty="0"/>
                  <a:t> 		</a:t>
                </a:r>
                <a14:m>
                  <m:oMath xmlns:m="http://schemas.openxmlformats.org/officeDocument/2006/math">
                    <m:r>
                      <a:rPr lang="en-GB" b="0" i="1" smtClean="0">
                        <a:latin typeface="Cambria Math" panose="02040503050406030204" pitchFamily="18" charset="0"/>
                      </a:rPr>
                      <m:t>−1&lt;</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971600" y="5733256"/>
                <a:ext cx="7200800" cy="801117"/>
              </a:xfrm>
              <a:prstGeom prst="rect">
                <a:avLst/>
              </a:prstGeom>
              <a:blipFill>
                <a:blip r:embed="rId3"/>
                <a:stretch>
                  <a:fillRect l="-506" t="-22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8924" y="1224090"/>
                <a:ext cx="7632848" cy="81823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Find the first three non-zero terms of the series expansion of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ad>
                                  <m:radPr>
                                    <m:degHide m:val="on"/>
                                    <m:ctrlPr>
                                      <a:rPr lang="en-GB" i="1">
                                        <a:latin typeface="Cambria Math" panose="02040503050406030204" pitchFamily="18" charset="0"/>
                                      </a:rPr>
                                    </m:ctrlPr>
                                  </m:radPr>
                                  <m:deg/>
                                  <m:e>
                                    <m:r>
                                      <a:rPr lang="en-GB" i="1">
                                        <a:latin typeface="Cambria Math" panose="02040503050406030204" pitchFamily="18" charset="0"/>
                                      </a:rPr>
                                      <m:t>1+2</m:t>
                                    </m:r>
                                    <m:r>
                                      <a:rPr lang="en-GB" i="1">
                                        <a:latin typeface="Cambria Math" panose="02040503050406030204" pitchFamily="18" charset="0"/>
                                      </a:rPr>
                                      <m:t>𝑥</m:t>
                                    </m:r>
                                  </m:e>
                                </m:rad>
                              </m:num>
                              <m:den>
                                <m:r>
                                  <a:rPr lang="en-GB" i="1">
                                    <a:latin typeface="Cambria Math" panose="02040503050406030204" pitchFamily="18" charset="0"/>
                                  </a:rPr>
                                  <m:t>1−3</m:t>
                                </m:r>
                                <m:r>
                                  <a:rPr lang="en-GB" i="1">
                                    <a:latin typeface="Cambria Math" panose="02040503050406030204" pitchFamily="18" charset="0"/>
                                  </a:rPr>
                                  <m:t>𝑥</m:t>
                                </m:r>
                              </m:den>
                            </m:f>
                          </m:e>
                        </m:d>
                      </m:e>
                    </m:func>
                  </m:oMath>
                </a14:m>
                <a:r>
                  <a:rPr lang="en-GB" dirty="0"/>
                  <a:t>, and state the interval in </a:t>
                </a:r>
                <a14:m>
                  <m:oMath xmlns:m="http://schemas.openxmlformats.org/officeDocument/2006/math">
                    <m:r>
                      <a:rPr lang="en-GB" b="0" i="1" smtClean="0">
                        <a:latin typeface="Cambria Math" panose="02040503050406030204" pitchFamily="18" charset="0"/>
                      </a:rPr>
                      <m:t>𝑥</m:t>
                    </m:r>
                  </m:oMath>
                </a14:m>
                <a:r>
                  <a:rPr lang="en-GB" dirty="0"/>
                  <a:t> for which the expansion is valid.</a:t>
                </a:r>
              </a:p>
            </p:txBody>
          </p:sp>
        </mc:Choice>
        <mc:Fallback xmlns="">
          <p:sp>
            <p:nvSpPr>
              <p:cNvPr id="8" name="TextBox 7"/>
              <p:cNvSpPr txBox="1">
                <a:spLocks noRot="1" noChangeAspect="1" noMove="1" noResize="1" noEditPoints="1" noAdjustHandles="1" noChangeArrowheads="1" noChangeShapeType="1" noTextEdit="1"/>
              </p:cNvSpPr>
              <p:nvPr/>
            </p:nvSpPr>
            <p:spPr>
              <a:xfrm>
                <a:off x="408924" y="1224090"/>
                <a:ext cx="7632848" cy="81823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0" name="Straight Connector 9"/>
          <p:cNvCxnSpPr/>
          <p:nvPr/>
        </p:nvCxnSpPr>
        <p:spPr>
          <a:xfrm>
            <a:off x="5580112" y="2348880"/>
            <a:ext cx="0" cy="295232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796136" y="2348880"/>
                <a:ext cx="3325004" cy="3058401"/>
              </a:xfrm>
              <a:prstGeom prst="rect">
                <a:avLst/>
              </a:prstGeom>
              <a:noFill/>
            </p:spPr>
            <p:txBody>
              <a:bodyPr wrap="square" rtlCol="0">
                <a:spAutoFit/>
              </a:bodyPr>
              <a:lstStyle/>
              <a:p>
                <a:r>
                  <a:rPr lang="en-GB" dirty="0"/>
                  <a:t>For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𝑥</m:t>
                            </m:r>
                          </m:e>
                        </m:d>
                      </m:e>
                    </m:func>
                  </m:oMath>
                </a14:m>
                <a:r>
                  <a:rPr lang="en-GB" dirty="0"/>
                  <a:t>, </a:t>
                </a:r>
                <a14:m>
                  <m:oMath xmlns:m="http://schemas.openxmlformats.org/officeDocument/2006/math">
                    <m:r>
                      <a:rPr lang="en-GB" b="0" i="1" smtClean="0">
                        <a:latin typeface="Cambria Math" panose="02040503050406030204" pitchFamily="18" charset="0"/>
                      </a:rPr>
                      <m:t>−1&lt;2</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a:p>
                <a:r>
                  <a:rPr lang="en-GB" dirty="0"/>
                  <a:t>Thus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&lt;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endParaRPr lang="en-GB" dirty="0"/>
              </a:p>
              <a:p>
                <a:r>
                  <a:rPr lang="en-GB" dirty="0"/>
                  <a:t>For </a:t>
                </a:r>
                <a14:m>
                  <m:oMath xmlns:m="http://schemas.openxmlformats.org/officeDocument/2006/math">
                    <m:r>
                      <m:rPr>
                        <m:sty m:val="p"/>
                      </m:rPr>
                      <a:rPr lang="en-GB" b="0" i="0" smtClean="0">
                        <a:latin typeface="Cambria Math" panose="02040503050406030204" pitchFamily="18" charset="0"/>
                      </a:rPr>
                      <m:t>ln</m:t>
                    </m:r>
                    <m:r>
                      <a:rPr lang="en-GB" b="0" i="1" smtClean="0">
                        <a:latin typeface="Cambria Math" panose="02040503050406030204" pitchFamily="18" charset="0"/>
                      </a:rPr>
                      <m:t>⁡(1−3</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−1&lt;</m:t>
                    </m:r>
                    <m:r>
                      <a:rPr lang="en-GB" b="0" i="1" dirty="0" smtClean="0">
                        <a:latin typeface="Cambria Math"/>
                      </a:rPr>
                      <m:t>−</m:t>
                    </m:r>
                    <m:r>
                      <a:rPr lang="en-GB" b="0" i="1" dirty="0" smtClean="0">
                        <a:latin typeface="Cambria Math" panose="02040503050406030204" pitchFamily="18" charset="0"/>
                      </a:rPr>
                      <m:t>3</m:t>
                    </m:r>
                    <m:r>
                      <a:rPr lang="en-GB" b="0" i="1" dirty="0" smtClean="0">
                        <a:latin typeface="Cambria Math" panose="02040503050406030204" pitchFamily="18" charset="0"/>
                      </a:rPr>
                      <m:t>𝑥</m:t>
                    </m:r>
                    <m:r>
                      <a:rPr lang="en-GB" b="0" i="1" dirty="0" smtClean="0">
                        <a:latin typeface="Cambria Math" panose="02040503050406030204" pitchFamily="18" charset="0"/>
                      </a:rPr>
                      <m:t>≤1</m:t>
                    </m:r>
                  </m:oMath>
                </a14:m>
                <a:endParaRPr lang="en-GB" dirty="0"/>
              </a:p>
              <a:p>
                <a:r>
                  <a:rPr lang="en-GB" dirty="0"/>
                  <a:t>Thus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&lt;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endParaRPr lang="en-GB" dirty="0"/>
              </a:p>
              <a:p>
                <a:r>
                  <a:rPr lang="en-GB" dirty="0"/>
                  <a:t>(Note the </a:t>
                </a:r>
                <a14:m>
                  <m:oMath xmlns:m="http://schemas.openxmlformats.org/officeDocument/2006/math">
                    <m:r>
                      <a:rPr lang="en-GB" b="0" i="1" smtClean="0">
                        <a:latin typeface="Cambria Math"/>
                      </a:rPr>
                      <m:t>≤</m:t>
                    </m:r>
                  </m:oMath>
                </a14:m>
                <a:r>
                  <a:rPr lang="en-GB" dirty="0"/>
                  <a:t> and &lt; have swapped)</a:t>
                </a:r>
              </a:p>
              <a:p>
                <a:r>
                  <a:rPr lang="en-GB" dirty="0"/>
                  <a:t>Taking the intersection of the two, we obtain: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&lt;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GB" dirty="0"/>
              </a:p>
              <a:p>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796136" y="2348880"/>
                <a:ext cx="3325004" cy="3058401"/>
              </a:xfrm>
              <a:prstGeom prst="rect">
                <a:avLst/>
              </a:prstGeom>
              <a:blipFill rotWithShape="1">
                <a:blip r:embed="rId5"/>
                <a:stretch>
                  <a:fillRect l="-1651" t="-996" r="-1468"/>
                </a:stretch>
              </a:blipFill>
            </p:spPr>
            <p:txBody>
              <a:bodyPr/>
              <a:lstStyle/>
              <a:p>
                <a:r>
                  <a:rPr lang="en-GB">
                    <a:noFill/>
                  </a:rPr>
                  <a:t> </a:t>
                </a:r>
              </a:p>
            </p:txBody>
          </p:sp>
        </mc:Fallback>
      </mc:AlternateContent>
      <p:sp>
        <p:nvSpPr>
          <p:cNvPr id="12" name="Rectangle 11"/>
          <p:cNvSpPr/>
          <p:nvPr/>
        </p:nvSpPr>
        <p:spPr>
          <a:xfrm>
            <a:off x="611560" y="2237724"/>
            <a:ext cx="4715183" cy="3263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Expansion ?</a:t>
            </a:r>
          </a:p>
        </p:txBody>
      </p:sp>
      <p:sp>
        <p:nvSpPr>
          <p:cNvPr id="13" name="Rectangle 12"/>
          <p:cNvSpPr/>
          <p:nvPr/>
        </p:nvSpPr>
        <p:spPr>
          <a:xfrm>
            <a:off x="5796136" y="2237724"/>
            <a:ext cx="3204006" cy="3263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Valid Interval ?</a:t>
            </a:r>
          </a:p>
        </p:txBody>
      </p:sp>
    </p:spTree>
    <p:extLst>
      <p:ext uri="{BB962C8B-B14F-4D97-AF65-F5344CB8AC3E}">
        <p14:creationId xmlns:p14="http://schemas.microsoft.com/office/powerpoint/2010/main" val="2110910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Composite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7632848" cy="7997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Given that terms in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sup>
                    </m:sSup>
                  </m:oMath>
                </a14:m>
                <a:r>
                  <a:rPr lang="en-GB" dirty="0"/>
                  <a:t>,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&gt;4</m:t>
                    </m:r>
                  </m:oMath>
                </a14:m>
                <a:r>
                  <a:rPr lang="en-GB" dirty="0"/>
                  <a:t> may be neglected, use the series for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a14:m>
                <a:r>
                  <a:rPr lang="en-GB" dirty="0"/>
                  <a:t> and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a14:m>
                <a:r>
                  <a:rPr lang="en-GB" dirty="0"/>
                  <a:t> to show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up>
                    </m:sSup>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7632848" cy="79970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15616" y="5229200"/>
                <a:ext cx="7200800" cy="12645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Standard Expansions (given in formula booklet)</a:t>
                </a:r>
              </a:p>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num>
                      <m:den>
                        <m:r>
                          <a:rPr lang="en-GB" b="0" i="1" smtClean="0">
                            <a:latin typeface="Cambria Math" panose="02040503050406030204" pitchFamily="18" charset="0"/>
                          </a:rPr>
                          <m:t>𝑟</m:t>
                        </m:r>
                        <m:r>
                          <a:rPr lang="en-GB" b="0" i="1" smtClean="0">
                            <a:latin typeface="Cambria Math" panose="02040503050406030204" pitchFamily="18" charset="0"/>
                          </a:rPr>
                          <m:t>!</m:t>
                        </m:r>
                      </m:den>
                    </m:f>
                    <m:r>
                      <a:rPr lang="en-GB" b="0" i="1" smtClean="0">
                        <a:latin typeface="Cambria Math" panose="02040503050406030204" pitchFamily="18" charset="0"/>
                      </a:rPr>
                      <m:t>+… </m:t>
                    </m:r>
                  </m:oMath>
                </a14:m>
                <a:r>
                  <a:rPr lang="en-GB" dirty="0"/>
                  <a:t>    		(valid for all </a:t>
                </a:r>
                <a14:m>
                  <m:oMath xmlns:m="http://schemas.openxmlformats.org/officeDocument/2006/math">
                    <m:r>
                      <a:rPr lang="en-GB" b="0" i="1" smtClean="0">
                        <a:latin typeface="Cambria Math" panose="02040503050406030204" pitchFamily="18" charset="0"/>
                      </a:rPr>
                      <m:t>𝑥</m:t>
                    </m:r>
                  </m:oMath>
                </a14:m>
                <a:r>
                  <a:rPr lang="en-GB" dirty="0"/>
                  <a:t>)</a:t>
                </a:r>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7</m:t>
                            </m:r>
                          </m:sup>
                        </m:sSup>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sup>
                        </m:sSup>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r>
                          <a:rPr lang="en-GB" b="0" i="1" smtClean="0">
                            <a:latin typeface="Cambria Math" panose="02040503050406030204" pitchFamily="18" charset="0"/>
                          </a:rPr>
                          <m:t>!</m:t>
                        </m:r>
                      </m:den>
                    </m:f>
                    <m:r>
                      <a:rPr lang="en-GB" b="0" i="1" smtClean="0">
                        <a:latin typeface="Cambria Math" panose="02040503050406030204" pitchFamily="18" charset="0"/>
                      </a:rPr>
                      <m:t>+…</m:t>
                    </m:r>
                  </m:oMath>
                </a14:m>
                <a:r>
                  <a:rPr lang="en-GB" dirty="0"/>
                  <a:t>		(valid for all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1115616" y="5229200"/>
                <a:ext cx="7200800" cy="1264577"/>
              </a:xfrm>
              <a:prstGeom prst="rect">
                <a:avLst/>
              </a:prstGeom>
              <a:blipFill>
                <a:blip r:embed="rId3"/>
                <a:stretch>
                  <a:fillRect l="-506" t="-1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59632" y="1988840"/>
                <a:ext cx="4752528" cy="2984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sup>
                      </m:sSup>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sup>
                      </m:sSup>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e>
                      </m:d>
                      <m:d>
                        <m:dPr>
                          <m:ctrlPr>
                            <a:rPr lang="en-GB" b="0" i="1" smtClean="0">
                              <a:latin typeface="Cambria Math" panose="02040503050406030204" pitchFamily="18" charset="0"/>
                            </a:rPr>
                          </m:ctrlPr>
                        </m:dPr>
                        <m:e>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e>
                          </m:d>
                          <m:r>
                            <a:rPr lang="en-GB" b="0" i="1" smtClean="0">
                              <a:latin typeface="Cambria Math" panose="02040503050406030204" pitchFamily="18" charset="0"/>
                            </a:rPr>
                            <m:t>+…</m:t>
                          </m:r>
                        </m:e>
                      </m:d>
                    </m:oMath>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259632" y="1988840"/>
                <a:ext cx="4752528" cy="2984600"/>
              </a:xfrm>
              <a:prstGeom prst="rect">
                <a:avLst/>
              </a:prstGeom>
              <a:blipFill rotWithShape="0">
                <a:blip r:embed="rId4"/>
                <a:stretch>
                  <a:fillRect/>
                </a:stretch>
              </a:blipFill>
            </p:spPr>
            <p:txBody>
              <a:bodyPr/>
              <a:lstStyle/>
              <a:p>
                <a:r>
                  <a:rPr lang="en-GB">
                    <a:noFill/>
                  </a:rPr>
                  <a:t> </a:t>
                </a:r>
              </a:p>
            </p:txBody>
          </p:sp>
        </mc:Fallback>
      </mc:AlternateContent>
      <p:sp>
        <p:nvSpPr>
          <p:cNvPr id="8" name="Rectangle 7"/>
          <p:cNvSpPr/>
          <p:nvPr/>
        </p:nvSpPr>
        <p:spPr>
          <a:xfrm>
            <a:off x="1083770" y="1988840"/>
            <a:ext cx="5792486" cy="2984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93304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 46-48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A695037-CF86-4EFA-ABD6-924BD0731C8E}"/>
              </a:ext>
            </a:extLst>
          </p:cNvPr>
          <p:cNvSpPr txBox="1"/>
          <p:nvPr/>
        </p:nvSpPr>
        <p:spPr>
          <a:xfrm>
            <a:off x="1403648" y="2662363"/>
            <a:ext cx="4752528" cy="2677656"/>
          </a:xfrm>
          <a:prstGeom prst="rect">
            <a:avLst/>
          </a:prstGeom>
          <a:noFill/>
        </p:spPr>
        <p:txBody>
          <a:bodyPr wrap="square" rtlCol="0">
            <a:spAutoFit/>
          </a:bodyPr>
          <a:lstStyle/>
          <a:p>
            <a:r>
              <a:rPr lang="en-US" sz="2400" dirty="0"/>
              <a:t>Complete before the lesson Q1</a:t>
            </a:r>
          </a:p>
          <a:p>
            <a:endParaRPr lang="en-US" sz="2400" dirty="0"/>
          </a:p>
          <a:p>
            <a:r>
              <a:rPr lang="en-US" sz="2400" dirty="0"/>
              <a:t>In Class:			</a:t>
            </a:r>
          </a:p>
          <a:p>
            <a:r>
              <a:rPr lang="en-US" sz="2400" dirty="0">
                <a:solidFill>
                  <a:srgbClr val="00B050"/>
                </a:solidFill>
              </a:rPr>
              <a:t>Green</a:t>
            </a:r>
            <a:r>
              <a:rPr lang="en-US" sz="2400" dirty="0"/>
              <a:t>		Q2-5</a:t>
            </a:r>
          </a:p>
          <a:p>
            <a:r>
              <a:rPr lang="en-US" sz="2400" dirty="0">
                <a:solidFill>
                  <a:schemeClr val="accent6"/>
                </a:solidFill>
              </a:rPr>
              <a:t>Amber</a:t>
            </a:r>
            <a:r>
              <a:rPr lang="en-US" sz="2400" dirty="0"/>
              <a:t> 		Q6-9</a:t>
            </a:r>
          </a:p>
          <a:p>
            <a:r>
              <a:rPr lang="en-US" sz="2400" dirty="0">
                <a:solidFill>
                  <a:srgbClr val="FF0000"/>
                </a:solidFill>
              </a:rPr>
              <a:t>Red</a:t>
            </a:r>
            <a:r>
              <a:rPr lang="en-US" sz="2400" dirty="0"/>
              <a:t>		Q10-13 &amp; Challenge</a:t>
            </a:r>
          </a:p>
          <a:p>
            <a:endParaRPr lang="en-US" sz="2400" dirty="0"/>
          </a:p>
        </p:txBody>
      </p:sp>
    </p:spTree>
    <p:extLst>
      <p:ext uri="{BB962C8B-B14F-4D97-AF65-F5344CB8AC3E}">
        <p14:creationId xmlns:p14="http://schemas.microsoft.com/office/powerpoint/2010/main" val="174708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STARTER – </a:t>
              </a:r>
              <a:r>
                <a:rPr lang="en-GB" sz="3200" dirty="0"/>
                <a:t>Round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971600" y="1052736"/>
                <a:ext cx="6624736" cy="38022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GB" sz="2800" i="1" smtClean="0">
                              <a:latin typeface="Cambria Math" panose="02040503050406030204" pitchFamily="18" charset="0"/>
                            </a:rPr>
                          </m:ctrlPr>
                        </m:naryPr>
                        <m:sub>
                          <m:r>
                            <m:rPr>
                              <m:brk m:alnAt="23"/>
                            </m:rPr>
                            <a:rPr lang="en-GB" sz="2800" b="0" i="1" smtClean="0">
                              <a:latin typeface="Cambria Math" panose="02040503050406030204" pitchFamily="18" charset="0"/>
                            </a:rPr>
                            <m:t>𝑟</m:t>
                          </m:r>
                          <m:r>
                            <a:rPr lang="en-GB" sz="2800" b="0" i="1" smtClean="0">
                              <a:latin typeface="Cambria Math" panose="02040503050406030204" pitchFamily="18" charset="0"/>
                            </a:rPr>
                            <m:t>=1</m:t>
                          </m:r>
                        </m:sub>
                        <m:sup>
                          <m:r>
                            <a:rPr lang="en-GB" sz="2800" b="0" i="1" smtClean="0">
                              <a:latin typeface="Cambria Math" panose="02040503050406030204" pitchFamily="18" charset="0"/>
                            </a:rPr>
                            <m:t>𝑛</m:t>
                          </m:r>
                        </m:sup>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𝑟</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𝑟</m:t>
                              </m:r>
                              <m:r>
                                <a:rPr lang="en-GB" sz="2800" b="0" i="1" smtClean="0">
                                  <a:latin typeface="Cambria Math" panose="02040503050406030204" pitchFamily="18" charset="0"/>
                                </a:rPr>
                                <m:t>+1</m:t>
                              </m:r>
                            </m:den>
                          </m:f>
                        </m:e>
                      </m:nary>
                    </m:oMath>
                    <m:oMath xmlns:m="http://schemas.openxmlformats.org/officeDocument/2006/math">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e>
                      </m:d>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𝟑</m:t>
                              </m:r>
                            </m:den>
                          </m:f>
                        </m:e>
                      </m:d>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𝒏</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𝟏</m:t>
                              </m:r>
                            </m:den>
                          </m:f>
                        </m:e>
                      </m:d>
                    </m:oMath>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𝟏</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𝟏</m:t>
                          </m:r>
                        </m:den>
                      </m:f>
                    </m:oMath>
                    <m:oMath xmlns:m="http://schemas.openxmlformats.org/officeDocument/2006/math">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𝒏</m:t>
                          </m:r>
                        </m:num>
                        <m:den>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𝟏</m:t>
                          </m:r>
                        </m:den>
                      </m:f>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971600" y="1052736"/>
                <a:ext cx="6624736" cy="3802259"/>
              </a:xfrm>
              <a:prstGeom prst="rect">
                <a:avLst/>
              </a:prstGeom>
              <a:blipFill rotWithShape="0">
                <a:blip r:embed="rId2"/>
                <a:stretch>
                  <a:fillRect/>
                </a:stretch>
              </a:blipFill>
            </p:spPr>
            <p:txBody>
              <a:bodyPr/>
              <a:lstStyle/>
              <a:p>
                <a:r>
                  <a:rPr lang="en-GB">
                    <a:noFill/>
                  </a:rPr>
                  <a:t> </a:t>
                </a:r>
              </a:p>
            </p:txBody>
          </p:sp>
        </mc:Fallback>
      </mc:AlternateContent>
      <p:sp>
        <p:nvSpPr>
          <p:cNvPr id="6" name="TextBox 5"/>
          <p:cNvSpPr txBox="1"/>
          <p:nvPr/>
        </p:nvSpPr>
        <p:spPr>
          <a:xfrm>
            <a:off x="7164288" y="987663"/>
            <a:ext cx="172819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Hint: </a:t>
            </a:r>
            <a:r>
              <a:rPr lang="en-GB" dirty="0"/>
              <a:t>Perhaps write out the first few terms?</a:t>
            </a:r>
          </a:p>
        </p:txBody>
      </p:sp>
      <mc:AlternateContent xmlns:mc="http://schemas.openxmlformats.org/markup-compatibility/2006" xmlns:a14="http://schemas.microsoft.com/office/drawing/2010/main">
        <mc:Choice Requires="a14">
          <p:sp>
            <p:nvSpPr>
              <p:cNvPr id="7" name="TextBox 6"/>
              <p:cNvSpPr txBox="1"/>
              <p:nvPr/>
            </p:nvSpPr>
            <p:spPr>
              <a:xfrm>
                <a:off x="1319008" y="4942680"/>
                <a:ext cx="6336704" cy="18372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If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+1</m:t>
                        </m:r>
                      </m:e>
                    </m:d>
                  </m:oMath>
                </a14:m>
                <a:r>
                  <a:rPr lang="en-GB" sz="2400" dirty="0"/>
                  <a:t> then</a:t>
                </a:r>
              </a:p>
              <a:p>
                <a:pPr/>
                <a14:m>
                  <m:oMathPara xmlns:m="http://schemas.openxmlformats.org/officeDocument/2006/math">
                    <m:oMathParaPr>
                      <m:jc m:val="centerGroup"/>
                    </m:oMathParaPr>
                    <m:oMath xmlns:m="http://schemas.openxmlformats.org/officeDocument/2006/math">
                      <m:nary>
                        <m:naryPr>
                          <m:chr m:val="∑"/>
                          <m:ctrlPr>
                            <a:rPr lang="en-GB" sz="2400" i="1" smtClean="0">
                              <a:latin typeface="Cambria Math" panose="02040503050406030204" pitchFamily="18" charset="0"/>
                            </a:rPr>
                          </m:ctrlPr>
                        </m:naryPr>
                        <m:sub>
                          <m:r>
                            <m:rPr>
                              <m:brk m:alnAt="23"/>
                            </m:rPr>
                            <a:rPr lang="en-GB" sz="2400" b="0" i="1" smtClean="0">
                              <a:latin typeface="Cambria Math" panose="02040503050406030204" pitchFamily="18" charset="0"/>
                            </a:rPr>
                            <m:t>𝑟</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panose="02040503050406030204" pitchFamily="18" charset="0"/>
                                </a:rPr>
                                <m:t>𝑟</m:t>
                              </m:r>
                            </m:sub>
                          </m:sSub>
                        </m:e>
                      </m:nary>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e>
                      </m:d>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+1</m:t>
                          </m:r>
                        </m:e>
                      </m:d>
                    </m:oMath>
                  </m:oMathPara>
                </a14:m>
                <a:endParaRPr lang="en-GB" dirty="0"/>
              </a:p>
              <a:p>
                <a:r>
                  <a:rPr lang="en-GB" sz="2400" dirty="0"/>
                  <a:t>Known as ‘method of differences’.</a:t>
                </a:r>
              </a:p>
            </p:txBody>
          </p:sp>
        </mc:Choice>
        <mc:Fallback xmlns="">
          <p:sp>
            <p:nvSpPr>
              <p:cNvPr id="7" name="TextBox 6"/>
              <p:cNvSpPr txBox="1">
                <a:spLocks noRot="1" noChangeAspect="1" noMove="1" noResize="1" noEditPoints="1" noAdjustHandles="1" noChangeArrowheads="1" noChangeShapeType="1" noTextEdit="1"/>
              </p:cNvSpPr>
              <p:nvPr/>
            </p:nvSpPr>
            <p:spPr>
              <a:xfrm>
                <a:off x="1319008" y="4942680"/>
                <a:ext cx="6336704" cy="1837234"/>
              </a:xfrm>
              <a:prstGeom prst="rect">
                <a:avLst/>
              </a:prstGeom>
              <a:blipFill rotWithShape="0">
                <a:blip r:embed="rId3"/>
                <a:stretch>
                  <a:fillRect l="-1245" t="-2295" b="-5902"/>
                </a:stretch>
              </a:blipFill>
            </p:spPr>
            <p:txBody>
              <a:bodyPr/>
              <a:lstStyle/>
              <a:p>
                <a:r>
                  <a:rPr lang="en-GB">
                    <a:noFill/>
                  </a:rPr>
                  <a:t> </a:t>
                </a:r>
              </a:p>
            </p:txBody>
          </p:sp>
        </mc:Fallback>
      </mc:AlternateContent>
      <p:cxnSp>
        <p:nvCxnSpPr>
          <p:cNvPr id="10" name="Straight Connector 9">
            <a:extLst>
              <a:ext uri="{FF2B5EF4-FFF2-40B4-BE49-F238E27FC236}">
                <a16:creationId xmlns:a16="http://schemas.microsoft.com/office/drawing/2014/main" id="{FA8C3B4B-8DC8-47A0-87CD-1B3BA7B96ABA}"/>
              </a:ext>
            </a:extLst>
          </p:cNvPr>
          <p:cNvCxnSpPr>
            <a:cxnSpLocks/>
          </p:cNvCxnSpPr>
          <p:nvPr/>
        </p:nvCxnSpPr>
        <p:spPr>
          <a:xfrm flipV="1">
            <a:off x="2123728" y="2281727"/>
            <a:ext cx="457102" cy="93125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8410EAA-3960-4117-84E5-60AA4DA739F1}"/>
              </a:ext>
            </a:extLst>
          </p:cNvPr>
          <p:cNvCxnSpPr>
            <a:cxnSpLocks/>
          </p:cNvCxnSpPr>
          <p:nvPr/>
        </p:nvCxnSpPr>
        <p:spPr>
          <a:xfrm flipV="1">
            <a:off x="3131840" y="2307364"/>
            <a:ext cx="474485" cy="90561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4D0B20-6293-4D72-8FB8-67F0D682A9A2}"/>
              </a:ext>
            </a:extLst>
          </p:cNvPr>
          <p:cNvCxnSpPr>
            <a:cxnSpLocks/>
          </p:cNvCxnSpPr>
          <p:nvPr/>
        </p:nvCxnSpPr>
        <p:spPr>
          <a:xfrm flipV="1">
            <a:off x="3779911" y="2273181"/>
            <a:ext cx="484440" cy="93979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1DDE312-D17E-40A9-935B-5F47A897485A}"/>
              </a:ext>
            </a:extLst>
          </p:cNvPr>
          <p:cNvCxnSpPr>
            <a:cxnSpLocks/>
          </p:cNvCxnSpPr>
          <p:nvPr/>
        </p:nvCxnSpPr>
        <p:spPr>
          <a:xfrm flipV="1">
            <a:off x="5580112" y="2307364"/>
            <a:ext cx="453219" cy="906605"/>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1428797" y="2285971"/>
            <a:ext cx="6003549" cy="25538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86539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508104" y="908720"/>
                <a:ext cx="3240360"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Exam Note: </a:t>
                </a:r>
                <a:r>
                  <a:rPr lang="en-GB" dirty="0"/>
                  <a:t>Exam questions usually have two parts:</a:t>
                </a:r>
              </a:p>
              <a:p>
                <a:pPr marL="342900" indent="-342900">
                  <a:buAutoNum type="alphaLcParenBoth"/>
                </a:pPr>
                <a:r>
                  <a:rPr lang="en-GB" dirty="0"/>
                  <a:t>Showing some expression is equivalent to one in form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+1)</m:t>
                    </m:r>
                  </m:oMath>
                </a14:m>
                <a:endParaRPr lang="en-GB" dirty="0"/>
              </a:p>
              <a:p>
                <a:pPr marL="342900" indent="-342900">
                  <a:buAutoNum type="alphaLcParenBoth"/>
                </a:pPr>
                <a:r>
                  <a:rPr lang="en-GB" dirty="0"/>
                  <a:t>Using method of differences to simplify summation.</a:t>
                </a:r>
              </a:p>
            </p:txBody>
          </p:sp>
        </mc:Choice>
        <mc:Fallback xmlns="">
          <p:sp>
            <p:nvSpPr>
              <p:cNvPr id="5" name="TextBox 4"/>
              <p:cNvSpPr txBox="1">
                <a:spLocks noRot="1" noChangeAspect="1" noMove="1" noResize="1" noEditPoints="1" noAdjustHandles="1" noChangeArrowheads="1" noChangeShapeType="1" noTextEdit="1"/>
              </p:cNvSpPr>
              <p:nvPr/>
            </p:nvSpPr>
            <p:spPr>
              <a:xfrm>
                <a:off x="5508104" y="908720"/>
                <a:ext cx="3240360" cy="2031325"/>
              </a:xfrm>
              <a:prstGeom prst="rect">
                <a:avLst/>
              </a:prstGeom>
              <a:blipFill>
                <a:blip r:embed="rId2"/>
                <a:stretch>
                  <a:fillRect l="-1308" t="-890" r="-187" b="-32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908720"/>
                <a:ext cx="4447356" cy="131446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Show that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m:oMathPara>
                </a14:m>
                <a:endParaRPr lang="en-GB" dirty="0"/>
              </a:p>
              <a:p>
                <a:r>
                  <a:rPr lang="en-GB" dirty="0"/>
                  <a:t>Hence prove, by the method of differences that </a:t>
                </a:r>
                <a14:m>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𝑟</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908720"/>
                <a:ext cx="4447356" cy="1314462"/>
              </a:xfrm>
              <a:prstGeom prst="rect">
                <a:avLst/>
              </a:prstGeom>
              <a:blipFill>
                <a:blip r:embed="rId3"/>
                <a:stretch>
                  <a:fillRect b="-3677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3068960"/>
                <a:ext cx="9252520" cy="2948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𝐿𝐻𝑆</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nary>
                        <m:naryPr>
                          <m:chr m:val="∑"/>
                          <m:ctrlPr>
                            <a:rPr lang="en-GB" sz="1500" i="1">
                              <a:latin typeface="Cambria Math" panose="02040503050406030204" pitchFamily="18" charset="0"/>
                            </a:rPr>
                          </m:ctrlPr>
                        </m:naryPr>
                        <m:sub>
                          <m:r>
                            <m:rPr>
                              <m:brk m:alnAt="23"/>
                            </m:rPr>
                            <a:rPr lang="en-GB" sz="1500" i="1">
                              <a:latin typeface="Cambria Math" panose="02040503050406030204" pitchFamily="18" charset="0"/>
                            </a:rPr>
                            <m:t>𝑟</m:t>
                          </m:r>
                          <m:r>
                            <a:rPr lang="en-GB" sz="1500" i="1">
                              <a:latin typeface="Cambria Math" panose="02040503050406030204" pitchFamily="18" charset="0"/>
                            </a:rPr>
                            <m:t>=1</m:t>
                          </m:r>
                        </m:sub>
                        <m:sup>
                          <m:r>
                            <a:rPr lang="en-GB" sz="1500" i="1">
                              <a:latin typeface="Cambria Math" panose="02040503050406030204" pitchFamily="18" charset="0"/>
                            </a:rPr>
                            <m:t>𝑛</m:t>
                          </m:r>
                        </m:sup>
                        <m:e>
                          <m:sSup>
                            <m:sSupPr>
                              <m:ctrlPr>
                                <a:rPr lang="en-GB" sz="1500" i="1">
                                  <a:latin typeface="Cambria Math" panose="02040503050406030204" pitchFamily="18" charset="0"/>
                                </a:rPr>
                              </m:ctrlPr>
                            </m:sSupPr>
                            <m:e>
                              <m:r>
                                <a:rPr lang="en-GB" sz="1500" i="1">
                                  <a:latin typeface="Cambria Math" panose="02040503050406030204" pitchFamily="18" charset="0"/>
                                </a:rPr>
                                <m:t>𝑟</m:t>
                              </m:r>
                            </m:e>
                            <m:sup>
                              <m:r>
                                <a:rPr lang="en-GB" sz="1500" i="1">
                                  <a:latin typeface="Cambria Math" panose="02040503050406030204" pitchFamily="18" charset="0"/>
                                </a:rPr>
                                <m:t>2</m:t>
                              </m:r>
                            </m:sup>
                          </m:sSup>
                          <m:sSup>
                            <m:sSupPr>
                              <m:ctrlPr>
                                <a:rPr lang="en-GB" sz="1500" i="1">
                                  <a:latin typeface="Cambria Math" panose="02040503050406030204" pitchFamily="18" charset="0"/>
                                </a:rPr>
                              </m:ctrlPr>
                            </m:sSupPr>
                            <m:e>
                              <m:d>
                                <m:dPr>
                                  <m:ctrlPr>
                                    <a:rPr lang="en-GB" sz="1500" i="1">
                                      <a:latin typeface="Cambria Math" panose="02040503050406030204" pitchFamily="18" charset="0"/>
                                    </a:rPr>
                                  </m:ctrlPr>
                                </m:dPr>
                                <m:e>
                                  <m:r>
                                    <a:rPr lang="en-GB" sz="1500" i="1">
                                      <a:latin typeface="Cambria Math" panose="02040503050406030204" pitchFamily="18" charset="0"/>
                                    </a:rPr>
                                    <m:t>𝑟</m:t>
                                  </m:r>
                                  <m:r>
                                    <a:rPr lang="en-GB" sz="1500" i="1">
                                      <a:latin typeface="Cambria Math" panose="02040503050406030204" pitchFamily="18" charset="0"/>
                                    </a:rPr>
                                    <m:t>+1</m:t>
                                  </m:r>
                                </m:e>
                              </m:d>
                            </m:e>
                            <m:sup>
                              <m:r>
                                <a:rPr lang="en-GB" sz="1500" i="1">
                                  <a:latin typeface="Cambria Math" panose="02040503050406030204" pitchFamily="18" charset="0"/>
                                </a:rPr>
                                <m:t>2</m:t>
                              </m:r>
                            </m:sup>
                          </m:sSup>
                          <m:r>
                            <a:rPr lang="en-GB" sz="1500" i="1">
                              <a:latin typeface="Cambria Math" panose="02040503050406030204" pitchFamily="18" charset="0"/>
                            </a:rPr>
                            <m:t>−</m:t>
                          </m:r>
                          <m:sSup>
                            <m:sSupPr>
                              <m:ctrlPr>
                                <a:rPr lang="en-GB" sz="1500" i="1">
                                  <a:latin typeface="Cambria Math" panose="02040503050406030204" pitchFamily="18" charset="0"/>
                                </a:rPr>
                              </m:ctrlPr>
                            </m:sSupPr>
                            <m:e>
                              <m:d>
                                <m:dPr>
                                  <m:ctrlPr>
                                    <a:rPr lang="en-GB" sz="1500" i="1">
                                      <a:latin typeface="Cambria Math" panose="02040503050406030204" pitchFamily="18" charset="0"/>
                                    </a:rPr>
                                  </m:ctrlPr>
                                </m:dPr>
                                <m:e>
                                  <m:r>
                                    <a:rPr lang="en-GB" sz="1500" i="1">
                                      <a:latin typeface="Cambria Math" panose="02040503050406030204" pitchFamily="18" charset="0"/>
                                    </a:rPr>
                                    <m:t>𝑟</m:t>
                                  </m:r>
                                  <m:r>
                                    <a:rPr lang="en-GB" sz="1500" i="1">
                                      <a:latin typeface="Cambria Math" panose="02040503050406030204" pitchFamily="18" charset="0"/>
                                    </a:rPr>
                                    <m:t>−1</m:t>
                                  </m:r>
                                </m:e>
                              </m:d>
                            </m:e>
                            <m:sup>
                              <m:r>
                                <a:rPr lang="en-GB" sz="1500" i="1">
                                  <a:latin typeface="Cambria Math" panose="02040503050406030204" pitchFamily="18" charset="0"/>
                                </a:rPr>
                                <m:t>2</m:t>
                              </m:r>
                            </m:sup>
                          </m:sSup>
                          <m:sSup>
                            <m:sSupPr>
                              <m:ctrlPr>
                                <a:rPr lang="en-GB" sz="1500" i="1">
                                  <a:latin typeface="Cambria Math" panose="02040503050406030204" pitchFamily="18" charset="0"/>
                                </a:rPr>
                              </m:ctrlPr>
                            </m:sSupPr>
                            <m:e>
                              <m:r>
                                <a:rPr lang="en-GB" sz="1500" i="1">
                                  <a:latin typeface="Cambria Math" panose="02040503050406030204" pitchFamily="18" charset="0"/>
                                </a:rPr>
                                <m:t>𝑟</m:t>
                              </m:r>
                            </m:e>
                            <m:sup>
                              <m:r>
                                <a:rPr lang="en-GB" sz="1500" i="1">
                                  <a:latin typeface="Cambria Math" panose="02040503050406030204" pitchFamily="18" charset="0"/>
                                </a:rPr>
                                <m:t>2</m:t>
                              </m:r>
                            </m:sup>
                          </m:sSup>
                        </m:e>
                      </m:nary>
                      <m:r>
                        <a:rPr lang="en-GB" sz="1500" b="0" i="1" smtClean="0">
                          <a:latin typeface="Cambria Math" panose="02040503050406030204" pitchFamily="18" charset="0"/>
                        </a:rPr>
                        <m:t>=</m:t>
                      </m:r>
                      <m:d>
                        <m:dPr>
                          <m:ctrlPr>
                            <a:rPr lang="en-GB" sz="1500" b="0" i="1" smtClean="0">
                              <a:latin typeface="Cambria Math" panose="02040503050406030204" pitchFamily="18" charset="0"/>
                            </a:rPr>
                          </m:ctrlPr>
                        </m:dPr>
                        <m:e>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1</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2</m:t>
                              </m:r>
                            </m:e>
                            <m:sup>
                              <m:r>
                                <a:rPr lang="en-GB" sz="1500" b="0" i="1" smtClean="0">
                                  <a:latin typeface="Cambria Math" panose="02040503050406030204" pitchFamily="18" charset="0"/>
                                </a:rPr>
                                <m:t>2</m:t>
                              </m:r>
                            </m:sup>
                          </m:sSup>
                          <m:r>
                            <a:rPr lang="en-GB" sz="1500" b="0" i="1" smtClean="0">
                              <a:latin typeface="Cambria Math" panose="02040503050406030204" pitchFamily="18" charset="0"/>
                            </a:rPr>
                            <m:t>−</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0</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1</m:t>
                              </m:r>
                            </m:e>
                            <m:sup>
                              <m:r>
                                <a:rPr lang="en-GB" sz="1500" b="0" i="1" smtClean="0">
                                  <a:latin typeface="Cambria Math" panose="02040503050406030204" pitchFamily="18" charset="0"/>
                                </a:rPr>
                                <m:t>2</m:t>
                              </m:r>
                            </m:sup>
                          </m:sSup>
                        </m:e>
                      </m:d>
                      <m:r>
                        <a:rPr lang="en-GB" sz="1500" b="0" i="1" smtClean="0">
                          <a:latin typeface="Cambria Math" panose="02040503050406030204" pitchFamily="18" charset="0"/>
                        </a:rPr>
                        <m:t>+</m:t>
                      </m:r>
                      <m:d>
                        <m:dPr>
                          <m:ctrlPr>
                            <a:rPr lang="en-GB" sz="1500" b="0" i="1" smtClean="0">
                              <a:latin typeface="Cambria Math" panose="02040503050406030204" pitchFamily="18" charset="0"/>
                            </a:rPr>
                          </m:ctrlPr>
                        </m:dPr>
                        <m:e>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2</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3</m:t>
                              </m:r>
                            </m:e>
                            <m:sup>
                              <m:r>
                                <a:rPr lang="en-GB" sz="1500" b="0" i="1" smtClean="0">
                                  <a:latin typeface="Cambria Math" panose="02040503050406030204" pitchFamily="18" charset="0"/>
                                </a:rPr>
                                <m:t>2</m:t>
                              </m:r>
                            </m:sup>
                          </m:sSup>
                          <m:r>
                            <a:rPr lang="en-GB" sz="1500" b="0" i="1" smtClean="0">
                              <a:latin typeface="Cambria Math" panose="02040503050406030204" pitchFamily="18" charset="0"/>
                            </a:rPr>
                            <m:t>−</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1</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2</m:t>
                              </m:r>
                            </m:e>
                            <m:sup>
                              <m:r>
                                <a:rPr lang="en-GB" sz="1500" b="0" i="1" smtClean="0">
                                  <a:latin typeface="Cambria Math" panose="02040503050406030204" pitchFamily="18" charset="0"/>
                                </a:rPr>
                                <m:t>2</m:t>
                              </m:r>
                            </m:sup>
                          </m:sSup>
                        </m:e>
                      </m:d>
                      <m:r>
                        <a:rPr lang="en-GB" sz="1500" b="0" i="1" smtClean="0">
                          <a:latin typeface="Cambria Math" panose="02040503050406030204" pitchFamily="18" charset="0"/>
                        </a:rPr>
                        <m:t>+</m:t>
                      </m:r>
                      <m:d>
                        <m:dPr>
                          <m:ctrlPr>
                            <a:rPr lang="en-GB" sz="1500" b="0" i="1" smtClean="0">
                              <a:latin typeface="Cambria Math" panose="02040503050406030204" pitchFamily="18" charset="0"/>
                            </a:rPr>
                          </m:ctrlPr>
                        </m:dPr>
                        <m:e>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3</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4</m:t>
                              </m:r>
                            </m:e>
                            <m:sup>
                              <m:r>
                                <a:rPr lang="en-GB" sz="1500" b="0" i="1" smtClean="0">
                                  <a:latin typeface="Cambria Math" panose="02040503050406030204" pitchFamily="18" charset="0"/>
                                </a:rPr>
                                <m:t>2</m:t>
                              </m:r>
                            </m:sup>
                          </m:sSup>
                          <m:r>
                            <a:rPr lang="en-GB" sz="1500" b="0" i="1" smtClean="0">
                              <a:latin typeface="Cambria Math" panose="02040503050406030204" pitchFamily="18" charset="0"/>
                            </a:rPr>
                            <m:t>−</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2</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3</m:t>
                              </m:r>
                            </m:e>
                            <m:sup>
                              <m:r>
                                <a:rPr lang="en-GB" sz="1500" b="0" i="1" smtClean="0">
                                  <a:latin typeface="Cambria Math" panose="02040503050406030204" pitchFamily="18" charset="0"/>
                                </a:rPr>
                                <m:t>2</m:t>
                              </m:r>
                            </m:sup>
                          </m:sSup>
                        </m:e>
                      </m:d>
                      <m:r>
                        <a:rPr lang="en-GB" sz="1500" b="0" i="1" smtClean="0">
                          <a:latin typeface="Cambria Math" panose="02040503050406030204" pitchFamily="18" charset="0"/>
                        </a:rPr>
                        <m:t>+…+</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𝑛</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d>
                            <m:dPr>
                              <m:ctrlPr>
                                <a:rPr lang="en-GB" sz="1500" b="0" i="1" smtClean="0">
                                  <a:latin typeface="Cambria Math" panose="02040503050406030204" pitchFamily="18" charset="0"/>
                                </a:rPr>
                              </m:ctrlPr>
                            </m:dPr>
                            <m:e>
                              <m:r>
                                <a:rPr lang="en-GB" sz="1500" b="0" i="1" smtClean="0">
                                  <a:latin typeface="Cambria Math" panose="02040503050406030204" pitchFamily="18" charset="0"/>
                                </a:rPr>
                                <m:t>𝑛</m:t>
                              </m:r>
                              <m:r>
                                <a:rPr lang="en-GB" sz="1500" b="0" i="1" smtClean="0">
                                  <a:latin typeface="Cambria Math" panose="02040503050406030204" pitchFamily="18" charset="0"/>
                                </a:rPr>
                                <m:t>+1</m:t>
                              </m:r>
                            </m:e>
                          </m:d>
                        </m:e>
                        <m:sup>
                          <m:r>
                            <a:rPr lang="en-GB" sz="1500" b="0" i="1" smtClean="0">
                              <a:latin typeface="Cambria Math" panose="02040503050406030204" pitchFamily="18" charset="0"/>
                            </a:rPr>
                            <m:t>2</m:t>
                          </m:r>
                        </m:sup>
                      </m:sSup>
                      <m:r>
                        <a:rPr lang="en-GB" sz="1500" b="0" i="1" smtClean="0">
                          <a:latin typeface="Cambria Math" panose="02040503050406030204" pitchFamily="18" charset="0"/>
                        </a:rPr>
                        <m:t>−</m:t>
                      </m:r>
                      <m:sSup>
                        <m:sSupPr>
                          <m:ctrlPr>
                            <a:rPr lang="en-GB" sz="1500" b="0" i="1" smtClean="0">
                              <a:latin typeface="Cambria Math" panose="02040503050406030204" pitchFamily="18" charset="0"/>
                            </a:rPr>
                          </m:ctrlPr>
                        </m:sSupPr>
                        <m:e>
                          <m:d>
                            <m:dPr>
                              <m:ctrlPr>
                                <a:rPr lang="en-GB" sz="1500" b="0" i="1" smtClean="0">
                                  <a:latin typeface="Cambria Math" panose="02040503050406030204" pitchFamily="18" charset="0"/>
                                </a:rPr>
                              </m:ctrlPr>
                            </m:dPr>
                            <m:e>
                              <m:r>
                                <a:rPr lang="en-GB" sz="1500" b="0" i="1" smtClean="0">
                                  <a:latin typeface="Cambria Math" panose="02040503050406030204" pitchFamily="18" charset="0"/>
                                </a:rPr>
                                <m:t>𝑛</m:t>
                              </m:r>
                              <m:r>
                                <a:rPr lang="en-GB" sz="1500" b="0" i="1" smtClean="0">
                                  <a:latin typeface="Cambria Math" panose="02040503050406030204" pitchFamily="18" charset="0"/>
                                </a:rPr>
                                <m:t>−1</m:t>
                              </m:r>
                            </m:e>
                          </m:d>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𝑛</m:t>
                          </m:r>
                        </m:e>
                        <m:sup>
                          <m:r>
                            <a:rPr lang="en-GB" sz="1500" b="0" i="1" smtClean="0">
                              <a:latin typeface="Cambria Math" panose="02040503050406030204" pitchFamily="18" charset="0"/>
                            </a:rPr>
                            <m:t>2</m:t>
                          </m:r>
                        </m:sup>
                      </m:sSup>
                    </m:oMath>
                    <m:oMath xmlns:m="http://schemas.openxmlformats.org/officeDocument/2006/math">
                      <m:r>
                        <a:rPr lang="en-GB" sz="1500" b="0" i="1" smtClean="0">
                          <a:latin typeface="Cambria Math" panose="02040503050406030204" pitchFamily="18" charset="0"/>
                        </a:rPr>
                        <m:t>=</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𝑛</m:t>
                          </m:r>
                        </m:e>
                        <m:sup>
                          <m:r>
                            <a:rPr lang="en-GB" sz="1500" b="0" i="1" smtClean="0">
                              <a:latin typeface="Cambria Math" panose="02040503050406030204" pitchFamily="18" charset="0"/>
                            </a:rPr>
                            <m:t>2</m:t>
                          </m:r>
                        </m:sup>
                      </m:sSup>
                      <m:sSup>
                        <m:sSupPr>
                          <m:ctrlPr>
                            <a:rPr lang="en-GB" sz="1500" b="0" i="1" smtClean="0">
                              <a:latin typeface="Cambria Math" panose="02040503050406030204" pitchFamily="18" charset="0"/>
                            </a:rPr>
                          </m:ctrlPr>
                        </m:sSupPr>
                        <m:e>
                          <m:d>
                            <m:dPr>
                              <m:ctrlPr>
                                <a:rPr lang="en-GB" sz="1500" b="0" i="1" smtClean="0">
                                  <a:latin typeface="Cambria Math" panose="02040503050406030204" pitchFamily="18" charset="0"/>
                                </a:rPr>
                              </m:ctrlPr>
                            </m:dPr>
                            <m:e>
                              <m:r>
                                <a:rPr lang="en-GB" sz="1500" b="0" i="1" smtClean="0">
                                  <a:latin typeface="Cambria Math" panose="02040503050406030204" pitchFamily="18" charset="0"/>
                                </a:rPr>
                                <m:t>𝑛</m:t>
                              </m:r>
                              <m:r>
                                <a:rPr lang="en-GB" sz="1500" b="0" i="1" smtClean="0">
                                  <a:latin typeface="Cambria Math" panose="02040503050406030204" pitchFamily="18" charset="0"/>
                                </a:rPr>
                                <m:t>+1</m:t>
                              </m:r>
                            </m:e>
                          </m:d>
                        </m:e>
                        <m:sup>
                          <m:r>
                            <a:rPr lang="en-GB" sz="1500" b="0" i="1" smtClean="0">
                              <a:latin typeface="Cambria Math" panose="02040503050406030204" pitchFamily="18" charset="0"/>
                            </a:rPr>
                            <m:t>2</m:t>
                          </m:r>
                        </m:sup>
                      </m:sSup>
                    </m:oMath>
                  </m:oMathPara>
                </a14:m>
                <a:endParaRPr lang="en-GB" sz="1500" dirty="0"/>
              </a:p>
              <a:p>
                <a:endParaRPr lang="en-GB" dirty="0"/>
              </a:p>
              <a:p>
                <a:r>
                  <a:rPr lang="en-GB" dirty="0"/>
                  <a:t>Therefore </a:t>
                </a:r>
                <a14:m>
                  <m:oMath xmlns:m="http://schemas.openxmlformats.org/officeDocument/2006/math">
                    <m:r>
                      <a:rPr lang="en-GB" b="0" i="1" smtClean="0">
                        <a:latin typeface="Cambria Math" panose="02040503050406030204" pitchFamily="18" charset="0"/>
                      </a:rPr>
                      <m:t>4</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𝑟</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GB" i="1">
                                <a:latin typeface="Cambria Math" panose="02040503050406030204" pitchFamily="18" charset="0"/>
                              </a:rPr>
                            </m:ctrlPr>
                          </m:sSupPr>
                          <m:e>
                            <m:r>
                              <a:rPr lang="en-GB" i="1">
                                <a:latin typeface="Cambria Math" panose="02040503050406030204" pitchFamily="18" charset="0"/>
                              </a:rPr>
                              <m:t>𝑟</m:t>
                            </m:r>
                          </m:e>
                          <m:sup>
                            <m:r>
                              <a:rPr lang="en-GB" i="1">
                                <a:latin typeface="Cambria Math" panose="02040503050406030204" pitchFamily="18" charset="0"/>
                              </a:rPr>
                              <m:t>3</m:t>
                            </m:r>
                          </m:sup>
                        </m:sSup>
                      </m:e>
                    </m:nary>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+1</m:t>
                            </m:r>
                          </m:e>
                        </m:d>
                      </m:e>
                      <m:sup>
                        <m:r>
                          <a:rPr lang="en-GB" i="1">
                            <a:latin typeface="Cambria Math" panose="02040503050406030204" pitchFamily="18" charset="0"/>
                          </a:rPr>
                          <m:t>2</m:t>
                        </m:r>
                      </m:sup>
                    </m:sSup>
                  </m:oMath>
                </a14:m>
                <a:endParaRPr lang="en-GB" dirty="0"/>
              </a:p>
              <a:p>
                <a:r>
                  <a:rPr lang="en-GB" dirty="0"/>
                  <a:t>So </a:t>
                </a:r>
                <a14:m>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𝑟</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GB" i="1">
                                <a:latin typeface="Cambria Math" panose="02040503050406030204" pitchFamily="18" charset="0"/>
                              </a:rPr>
                            </m:ctrlPr>
                          </m:sSupPr>
                          <m:e>
                            <m:r>
                              <a:rPr lang="en-GB" i="1">
                                <a:latin typeface="Cambria Math" panose="02040503050406030204" pitchFamily="18" charset="0"/>
                              </a:rPr>
                              <m:t>𝑟</m:t>
                            </m:r>
                          </m:e>
                          <m:sup>
                            <m:r>
                              <a:rPr lang="en-GB" i="1">
                                <a:latin typeface="Cambria Math" panose="02040503050406030204" pitchFamily="18" charset="0"/>
                              </a:rPr>
                              <m:t>3</m:t>
                            </m:r>
                          </m:sup>
                        </m:sSup>
                      </m:e>
                    </m:nary>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+1</m:t>
                            </m:r>
                          </m:e>
                        </m:d>
                      </m:e>
                      <m:sup>
                        <m:r>
                          <a:rPr lang="en-GB" i="1">
                            <a:latin typeface="Cambria Math" panose="02040503050406030204" pitchFamily="18" charset="0"/>
                          </a:rPr>
                          <m:t>2</m:t>
                        </m:r>
                      </m:sup>
                    </m:sSup>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0" y="3068960"/>
                <a:ext cx="9252520" cy="2948436"/>
              </a:xfrm>
              <a:prstGeom prst="rect">
                <a:avLst/>
              </a:prstGeom>
              <a:blipFill rotWithShape="0">
                <a:blip r:embed="rId4"/>
                <a:stretch>
                  <a:fillRect l="-593" b="-20455"/>
                </a:stretch>
              </a:blipFill>
            </p:spPr>
            <p:txBody>
              <a:bodyPr/>
              <a:lstStyle/>
              <a:p>
                <a:r>
                  <a:rPr lang="en-GB">
                    <a:noFill/>
                  </a:rPr>
                  <a:t> </a:t>
                </a:r>
              </a:p>
            </p:txBody>
          </p:sp>
        </mc:Fallback>
      </mc:AlternateContent>
      <p:sp>
        <p:nvSpPr>
          <p:cNvPr id="8" name="TextBox 7"/>
          <p:cNvSpPr txBox="1"/>
          <p:nvPr/>
        </p:nvSpPr>
        <p:spPr>
          <a:xfrm>
            <a:off x="4600456" y="4823927"/>
            <a:ext cx="4392488" cy="2031325"/>
          </a:xfrm>
          <a:prstGeom prst="rect">
            <a:avLst/>
          </a:prstGeom>
          <a:noFill/>
        </p:spPr>
        <p:txBody>
          <a:bodyPr wrap="square" rtlCol="0">
            <a:spAutoFit/>
          </a:bodyPr>
          <a:lstStyle/>
          <a:p>
            <a:r>
              <a:rPr lang="en-GB" dirty="0"/>
              <a:t>Carefully look at the pattern of cancelling. The second term in each pair is cancelled out by the first term in the previous pair.</a:t>
            </a:r>
          </a:p>
          <a:p>
            <a:r>
              <a:rPr lang="en-GB" dirty="0"/>
              <a:t>Thus in the last pair the first term won’t have been cancelled out. While not essential, I like to put brackets around pairs to see the exact matchings more easily.</a:t>
            </a:r>
          </a:p>
        </p:txBody>
      </p:sp>
      <p:cxnSp>
        <p:nvCxnSpPr>
          <p:cNvPr id="10" name="Straight Arrow Connector 9"/>
          <p:cNvCxnSpPr/>
          <p:nvPr/>
        </p:nvCxnSpPr>
        <p:spPr>
          <a:xfrm flipH="1" flipV="1">
            <a:off x="3311482" y="4844653"/>
            <a:ext cx="1289547" cy="249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2762775" y="3396343"/>
            <a:ext cx="3721152" cy="6531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594583" y="4239666"/>
            <a:ext cx="6549418" cy="5355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68823" y="4858694"/>
            <a:ext cx="1429348" cy="293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07504" y="5314663"/>
            <a:ext cx="3456384" cy="678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93549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8" grpId="0"/>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Partial Fraction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23528" y="930101"/>
                <a:ext cx="5040560" cy="48346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𝑟</m:t>
                        </m:r>
                        <m:r>
                          <a:rPr lang="en-GB" b="0" i="1" smtClean="0">
                            <a:latin typeface="Cambria Math" panose="02040503050406030204" pitchFamily="18" charset="0"/>
                          </a:rPr>
                          <m:t>=1</m:t>
                        </m:r>
                      </m:sub>
                      <m:sup>
                        <m:r>
                          <a:rPr lang="en-GB" b="0" i="1" smtClean="0">
                            <a:latin typeface="Cambria Math" panose="02040503050406030204" pitchFamily="18" charset="0"/>
                          </a:rPr>
                          <m:t>𝑛</m:t>
                        </m:r>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r>
                              <a:rPr lang="en-GB" b="0" i="1" smtClean="0">
                                <a:latin typeface="Cambria Math" panose="02040503050406030204" pitchFamily="18" charset="0"/>
                              </a:rPr>
                              <m:t>−1</m:t>
                            </m:r>
                          </m:den>
                        </m:f>
                      </m:e>
                    </m:nary>
                  </m:oMath>
                </a14:m>
                <a:r>
                  <a:rPr lang="en-GB" dirty="0"/>
                  <a:t> using the method of differences.</a:t>
                </a:r>
              </a:p>
            </p:txBody>
          </p:sp>
        </mc:Choice>
        <mc:Fallback xmlns="">
          <p:sp>
            <p:nvSpPr>
              <p:cNvPr id="7" name="TextBox 6"/>
              <p:cNvSpPr txBox="1">
                <a:spLocks noRot="1" noChangeAspect="1" noMove="1" noResize="1" noEditPoints="1" noAdjustHandles="1" noChangeArrowheads="1" noChangeShapeType="1" noTextEdit="1"/>
              </p:cNvSpPr>
              <p:nvPr/>
            </p:nvSpPr>
            <p:spPr>
              <a:xfrm>
                <a:off x="323528" y="930101"/>
                <a:ext cx="5040560" cy="483466"/>
              </a:xfrm>
              <a:prstGeom prst="rect">
                <a:avLst/>
              </a:prstGeom>
              <a:blipFill rotWithShape="0">
                <a:blip r:embed="rId2"/>
                <a:stretch>
                  <a:fillRect t="-49515" b="-8932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3568" y="1772816"/>
                <a:ext cx="7560840" cy="4374659"/>
              </a:xfrm>
              <a:prstGeom prst="rect">
                <a:avLst/>
              </a:prstGeom>
              <a:noFill/>
            </p:spPr>
            <p:txBody>
              <a:bodyPr wrap="square" rtlCol="0">
                <a:spAutoFit/>
              </a:bodyPr>
              <a:lstStyle/>
              <a:p>
                <a:r>
                  <a:rPr lang="en-GB" dirty="0"/>
                  <a:t>First split into partial fractions in hope that we get form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e>
                    </m:d>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oMath>
                </a14:m>
                <a:r>
                  <a:rPr lang="en-GB" dirty="0"/>
                  <a:t> or something similar.</a:t>
                </a:r>
              </a:p>
              <a:p>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p>
                <a:r>
                  <a:rPr lang="en-GB" dirty="0"/>
                  <a:t>Thus </a:t>
                </a:r>
                <a14:m>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𝑟</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rPr>
                                  <m:t>𝑟</m:t>
                                </m:r>
                              </m:e>
                              <m:sup>
                                <m:r>
                                  <a:rPr lang="en-GB" i="1">
                                    <a:latin typeface="Cambria Math" panose="02040503050406030204" pitchFamily="18" charset="0"/>
                                  </a:rPr>
                                  <m:t>2</m:t>
                                </m:r>
                              </m:sup>
                            </m:sSup>
                            <m:r>
                              <a:rPr lang="en-GB" i="1">
                                <a:latin typeface="Cambria Math" panose="02040503050406030204" pitchFamily="18" charset="0"/>
                              </a:rPr>
                              <m:t>−1</m:t>
                            </m:r>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𝑟</m:t>
                        </m:r>
                        <m:r>
                          <a:rPr lang="en-GB" i="1">
                            <a:latin typeface="Cambria Math" panose="02040503050406030204" pitchFamily="18" charset="0"/>
                          </a:rPr>
                          <m:t>=1</m:t>
                        </m:r>
                      </m:sub>
                      <m:sup>
                        <m:r>
                          <a:rPr lang="en-GB" i="1">
                            <a:latin typeface="Cambria Math" panose="02040503050406030204" pitchFamily="18" charset="0"/>
                          </a:rPr>
                          <m:t>𝑛</m:t>
                        </m:r>
                      </m:sup>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den>
                            </m:f>
                          </m:e>
                        </m:d>
                      </m:e>
                    </m:nary>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den>
                              </m:f>
                            </m:e>
                          </m:d>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den>
                          </m:f>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+1−1</m:t>
                              </m:r>
                            </m:num>
                            <m:den>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den>
                          </m:f>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+1</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1772816"/>
                <a:ext cx="7560840" cy="4374659"/>
              </a:xfrm>
              <a:prstGeom prst="rect">
                <a:avLst/>
              </a:prstGeom>
              <a:blipFill rotWithShape="0">
                <a:blip r:embed="rId3"/>
                <a:stretch>
                  <a:fillRect l="-645" t="-837"/>
                </a:stretch>
              </a:blipFill>
            </p:spPr>
            <p:txBody>
              <a:bodyPr/>
              <a:lstStyle/>
              <a:p>
                <a:r>
                  <a:rPr lang="en-GB">
                    <a:noFill/>
                  </a:rPr>
                  <a:t> </a:t>
                </a:r>
              </a:p>
            </p:txBody>
          </p:sp>
        </mc:Fallback>
      </mc:AlternateContent>
      <p:sp>
        <p:nvSpPr>
          <p:cNvPr id="9" name="Rectangle 8"/>
          <p:cNvSpPr/>
          <p:nvPr/>
        </p:nvSpPr>
        <p:spPr>
          <a:xfrm>
            <a:off x="2483767" y="2587257"/>
            <a:ext cx="3833905" cy="6072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483766" y="3194463"/>
            <a:ext cx="3833905" cy="5106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547036" y="3691257"/>
            <a:ext cx="3485630" cy="441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47664" y="4800619"/>
            <a:ext cx="6111920" cy="676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547664" y="5466139"/>
            <a:ext cx="6111920" cy="676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 name="Straight Connector 5">
            <a:extLst>
              <a:ext uri="{FF2B5EF4-FFF2-40B4-BE49-F238E27FC236}">
                <a16:creationId xmlns:a16="http://schemas.microsoft.com/office/drawing/2014/main" id="{2DD3CB51-4AD5-430B-9491-99CD22571034}"/>
              </a:ext>
            </a:extLst>
          </p:cNvPr>
          <p:cNvCxnSpPr/>
          <p:nvPr/>
        </p:nvCxnSpPr>
        <p:spPr>
          <a:xfrm flipV="1">
            <a:off x="2339752" y="4221088"/>
            <a:ext cx="207284" cy="50405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BC149EA-E65E-4B64-89D0-24AB6974D531}"/>
              </a:ext>
            </a:extLst>
          </p:cNvPr>
          <p:cNvCxnSpPr/>
          <p:nvPr/>
        </p:nvCxnSpPr>
        <p:spPr>
          <a:xfrm flipV="1">
            <a:off x="3059832" y="4239834"/>
            <a:ext cx="207284" cy="50405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C21B0EA-DBEF-4BCB-83A1-A95CB1027837}"/>
              </a:ext>
            </a:extLst>
          </p:cNvPr>
          <p:cNvCxnSpPr/>
          <p:nvPr/>
        </p:nvCxnSpPr>
        <p:spPr>
          <a:xfrm flipV="1">
            <a:off x="3419872" y="4230790"/>
            <a:ext cx="207284" cy="50405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280D4E-7AB6-4DA0-BBFE-BD0EEC0E53BD}"/>
              </a:ext>
            </a:extLst>
          </p:cNvPr>
          <p:cNvCxnSpPr/>
          <p:nvPr/>
        </p:nvCxnSpPr>
        <p:spPr>
          <a:xfrm flipV="1">
            <a:off x="4119397" y="4230790"/>
            <a:ext cx="207284" cy="50405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16900C8-B4E5-46FB-81D5-8DAD3BEA2133}"/>
              </a:ext>
            </a:extLst>
          </p:cNvPr>
          <p:cNvCxnSpPr/>
          <p:nvPr/>
        </p:nvCxnSpPr>
        <p:spPr>
          <a:xfrm flipV="1">
            <a:off x="4467786" y="4214090"/>
            <a:ext cx="207284" cy="50405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74B10AD-0B09-45EE-A0C1-F86D77AC85CE}"/>
              </a:ext>
            </a:extLst>
          </p:cNvPr>
          <p:cNvCxnSpPr/>
          <p:nvPr/>
        </p:nvCxnSpPr>
        <p:spPr>
          <a:xfrm flipV="1">
            <a:off x="5929024" y="4221088"/>
            <a:ext cx="207284" cy="504056"/>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1547664" y="4135099"/>
            <a:ext cx="6111920" cy="676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42720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0" grpId="0" animBg="1"/>
      <p:bldP spid="11" grpId="0" animBg="1"/>
      <p:bldP spid="13" grpId="0" animBg="1"/>
      <p:bldP spid="1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1340768"/>
                <a:ext cx="7056784" cy="18228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Express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+3</m:t>
                            </m:r>
                          </m:e>
                        </m:d>
                      </m:den>
                    </m:f>
                  </m:oMath>
                </a14:m>
                <a:r>
                  <a:rPr lang="en-GB" dirty="0"/>
                  <a:t> in partial fractions.</a:t>
                </a:r>
              </a:p>
              <a:p>
                <a:r>
                  <a:rPr lang="en-GB" dirty="0"/>
                  <a:t>(b) Using your answer to (a), find, in terms of </a:t>
                </a:r>
                <a14:m>
                  <m:oMath xmlns:m="http://schemas.openxmlformats.org/officeDocument/2006/math">
                    <m:r>
                      <a:rPr lang="en-GB" b="0" i="1" smtClean="0">
                        <a:latin typeface="Cambria Math" panose="02040503050406030204" pitchFamily="18" charset="0"/>
                      </a:rPr>
                      <m:t>𝑛</m:t>
                    </m:r>
                  </m:oMath>
                </a14:m>
                <a:r>
                  <a:rPr lang="en-GB" dirty="0"/>
                  <a:t>,</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𝑟</m:t>
                          </m:r>
                          <m:r>
                            <a:rPr lang="en-GB" b="0" i="1" smtClean="0">
                              <a:latin typeface="Cambria Math" panose="02040503050406030204" pitchFamily="18" charset="0"/>
                            </a:rPr>
                            <m:t>=1</m:t>
                          </m:r>
                        </m:sub>
                        <m:sup>
                          <m:r>
                            <a:rPr lang="en-GB" b="0" i="1" smtClean="0">
                              <a:latin typeface="Cambria Math" panose="02040503050406030204" pitchFamily="18" charset="0"/>
                            </a:rPr>
                            <m:t>𝑛</m:t>
                          </m:r>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+3</m:t>
                                  </m:r>
                                </m:e>
                              </m:d>
                            </m:den>
                          </m:f>
                        </m:e>
                      </m:nary>
                    </m:oMath>
                  </m:oMathPara>
                </a14:m>
                <a:endParaRPr lang="en-GB" dirty="0"/>
              </a:p>
              <a:p>
                <a:r>
                  <a:rPr lang="en-GB" dirty="0"/>
                  <a:t>    Give your answer as a single fraction in its simplest form.</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1340768"/>
                <a:ext cx="7056784" cy="1822807"/>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67544" y="960054"/>
            <a:ext cx="20882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FP2 June 2013 Q1</a:t>
            </a:r>
          </a:p>
        </p:txBody>
      </p:sp>
      <p:pic>
        <p:nvPicPr>
          <p:cNvPr id="7" name="Picture 6"/>
          <p:cNvPicPr>
            <a:picLocks noChangeAspect="1"/>
          </p:cNvPicPr>
          <p:nvPr/>
        </p:nvPicPr>
        <p:blipFill>
          <a:blip r:embed="rId3"/>
          <a:stretch>
            <a:fillRect/>
          </a:stretch>
        </p:blipFill>
        <p:spPr>
          <a:xfrm>
            <a:off x="611560" y="3356992"/>
            <a:ext cx="7277202" cy="3329902"/>
          </a:xfrm>
          <a:prstGeom prst="rect">
            <a:avLst/>
          </a:prstGeom>
        </p:spPr>
      </p:pic>
      <p:sp>
        <p:nvSpPr>
          <p:cNvPr id="8" name="Rectangle 7"/>
          <p:cNvSpPr/>
          <p:nvPr/>
        </p:nvSpPr>
        <p:spPr>
          <a:xfrm>
            <a:off x="611560" y="3298010"/>
            <a:ext cx="7416824" cy="3388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5241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Harder Ones: </a:t>
                  </a:r>
                  <a14:m>
                    <m:oMath xmlns:m="http://schemas.openxmlformats.org/officeDocument/2006/math">
                      <m:r>
                        <a:rPr lang="en-GB" sz="3200" b="0" i="1" smtClean="0">
                          <a:latin typeface="Cambria Math" panose="02040503050406030204" pitchFamily="18" charset="0"/>
                        </a:rPr>
                        <m:t>𝑓</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𝑟</m:t>
                          </m:r>
                        </m:e>
                      </m:d>
                      <m:r>
                        <a:rPr lang="en-GB" sz="3200" b="0" i="1" smtClean="0">
                          <a:latin typeface="Cambria Math" panose="02040503050406030204" pitchFamily="18" charset="0"/>
                        </a:rPr>
                        <m:t>−</m:t>
                      </m:r>
                      <m:r>
                        <a:rPr lang="en-GB" sz="3200" b="0" i="1" smtClean="0">
                          <a:latin typeface="Cambria Math" panose="02040503050406030204" pitchFamily="18" charset="0"/>
                        </a:rPr>
                        <m:t>𝑓</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𝑟</m:t>
                          </m:r>
                          <m:r>
                            <a:rPr lang="en-GB" sz="3200" b="0" i="1" smtClean="0">
                              <a:latin typeface="Cambria Math" panose="02040503050406030204" pitchFamily="18" charset="0"/>
                            </a:rPr>
                            <m:t>+2</m:t>
                          </m:r>
                        </m:e>
                      </m:d>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280920" cy="1323439"/>
              </a:xfrm>
              <a:prstGeom prst="rect">
                <a:avLst/>
              </a:prstGeom>
              <a:noFill/>
            </p:spPr>
            <p:txBody>
              <a:bodyPr wrap="square" rtlCol="0">
                <a:spAutoFit/>
              </a:bodyPr>
              <a:lstStyle/>
              <a:p>
                <a:r>
                  <a:rPr lang="en-GB" sz="2000" dirty="0"/>
                  <a:t>Usually in exams, they try to make it slightly harder by using the form </a:t>
                </a:r>
                <a:br>
                  <a:rPr lang="en-GB" sz="2000" dirty="0"/>
                </a:br>
                <a14:m>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𝑟</m:t>
                        </m:r>
                      </m:e>
                    </m:d>
                    <m:r>
                      <a:rPr lang="en-GB" sz="2000" b="0" i="1" smtClean="0">
                        <a:latin typeface="Cambria Math" panose="02040503050406030204" pitchFamily="18" charset="0"/>
                      </a:rPr>
                      <m:t>−</m:t>
                    </m:r>
                    <m:r>
                      <a:rPr lang="en-GB" sz="2000" b="0" i="1" smtClean="0">
                        <a:latin typeface="Cambria Math" panose="02040503050406030204" pitchFamily="18" charset="0"/>
                      </a:rPr>
                      <m:t>𝑓</m:t>
                    </m:r>
                    <m:r>
                      <a:rPr lang="en-GB" sz="2000" b="0" i="1" smtClean="0">
                        <a:latin typeface="Cambria Math" panose="02040503050406030204" pitchFamily="18" charset="0"/>
                      </a:rPr>
                      <m:t>(</m:t>
                    </m:r>
                    <m:r>
                      <a:rPr lang="en-GB" sz="2000" b="0" i="1" smtClean="0">
                        <a:latin typeface="Cambria Math" panose="02040503050406030204" pitchFamily="18" charset="0"/>
                      </a:rPr>
                      <m:t>𝑟</m:t>
                    </m:r>
                    <m:r>
                      <a:rPr lang="en-GB" sz="2000" b="0" i="1" smtClean="0">
                        <a:latin typeface="Cambria Math" panose="02040503050406030204" pitchFamily="18" charset="0"/>
                      </a:rPr>
                      <m:t>+2)</m:t>
                    </m:r>
                  </m:oMath>
                </a14:m>
                <a:r>
                  <a:rPr lang="en-GB" sz="2000" dirty="0"/>
                  <a:t> instead of </a:t>
                </a:r>
                <a14:m>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𝑟</m:t>
                        </m:r>
                      </m:e>
                    </m:d>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𝑟</m:t>
                        </m:r>
                        <m:r>
                          <a:rPr lang="en-GB" sz="2000" b="0" i="1" smtClean="0">
                            <a:latin typeface="Cambria Math" panose="02040503050406030204" pitchFamily="18" charset="0"/>
                          </a:rPr>
                          <m:t>+1</m:t>
                        </m:r>
                      </m:e>
                    </m:d>
                  </m:oMath>
                </a14:m>
                <a:r>
                  <a:rPr lang="en-GB" sz="2000" dirty="0"/>
                  <a:t>. The result is that terms don’t cancel in adjacent pairs, but in pairs further away. You just have to be really </a:t>
                </a:r>
                <a:r>
                  <a:rPr lang="en-GB" sz="2000" dirty="0" err="1"/>
                  <a:t>really</a:t>
                </a:r>
                <a:r>
                  <a:rPr lang="en-GB" sz="2000" dirty="0"/>
                  <a:t> careful (really) when you see what terms cancel.</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280920" cy="1323439"/>
              </a:xfrm>
              <a:prstGeom prst="rect">
                <a:avLst/>
              </a:prstGeom>
              <a:blipFill rotWithShape="0">
                <a:blip r:embed="rId3"/>
                <a:stretch>
                  <a:fillRect l="-736" t="-2304"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9552" y="2397736"/>
                <a:ext cx="8352928" cy="339746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GB" sz="2400" i="1" smtClean="0">
                              <a:latin typeface="Cambria Math" panose="02040503050406030204" pitchFamily="18" charset="0"/>
                            </a:rPr>
                          </m:ctrlPr>
                        </m:naryPr>
                        <m:sub>
                          <m:r>
                            <m:rPr>
                              <m:brk m:alnAt="23"/>
                            </m:rPr>
                            <a:rPr lang="en-GB" sz="2400" i="1">
                              <a:latin typeface="Cambria Math" panose="02040503050406030204" pitchFamily="18" charset="0"/>
                            </a:rPr>
                            <m:t>𝑟</m:t>
                          </m:r>
                          <m:r>
                            <a:rPr lang="en-GB" sz="2400" i="1">
                              <a:latin typeface="Cambria Math" panose="02040503050406030204" pitchFamily="18" charset="0"/>
                            </a:rPr>
                            <m:t>=1</m:t>
                          </m:r>
                        </m:sub>
                        <m:sup>
                          <m:r>
                            <a:rPr lang="en-GB" sz="2400" i="1">
                              <a:latin typeface="Cambria Math" panose="02040503050406030204" pitchFamily="18" charset="0"/>
                            </a:rPr>
                            <m:t>𝑛</m:t>
                          </m:r>
                        </m:sup>
                        <m:e>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𝑟</m:t>
                              </m:r>
                            </m:den>
                          </m:f>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𝑟</m:t>
                              </m:r>
                              <m:r>
                                <a:rPr lang="en-GB" sz="2400" i="1">
                                  <a:latin typeface="Cambria Math" panose="02040503050406030204" pitchFamily="18" charset="0"/>
                                </a:rPr>
                                <m:t>+2</m:t>
                              </m:r>
                            </m:den>
                          </m:f>
                        </m:e>
                      </m:nary>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𝑛</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𝑛</m:t>
                              </m:r>
                              <m:r>
                                <a:rPr lang="en-GB" sz="2400" b="0" i="1" smtClean="0">
                                  <a:latin typeface="Cambria Math" panose="02040503050406030204" pitchFamily="18" charset="0"/>
                                </a:rPr>
                                <m:t>+2</m:t>
                              </m:r>
                            </m:den>
                          </m:f>
                        </m:e>
                      </m:d>
                    </m:oMath>
                    <m:oMath xmlns:m="http://schemas.openxmlformats.org/officeDocument/2006/math">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𝑛</m:t>
                          </m:r>
                          <m:r>
                            <a:rPr lang="en-GB" sz="2400" b="0" i="1" smtClean="0">
                              <a:latin typeface="Cambria Math" panose="02040503050406030204" pitchFamily="18" charset="0"/>
                            </a:rPr>
                            <m:t>+1</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𝑛</m:t>
                          </m:r>
                          <m:r>
                            <a:rPr lang="en-GB" sz="2400" b="0" i="1" smtClean="0">
                              <a:latin typeface="Cambria Math" panose="02040503050406030204" pitchFamily="18" charset="0"/>
                            </a:rPr>
                            <m:t>+2</m:t>
                          </m:r>
                        </m:den>
                      </m:f>
                    </m:oMath>
                    <m:oMath xmlns:m="http://schemas.openxmlformats.org/officeDocument/2006/math">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𝑛</m:t>
                              </m:r>
                              <m:r>
                                <a:rPr lang="en-GB" sz="2400" b="0" i="1" smtClean="0">
                                  <a:latin typeface="Cambria Math" panose="02040503050406030204" pitchFamily="18" charset="0"/>
                                </a:rPr>
                                <m:t>+5</m:t>
                              </m:r>
                            </m:e>
                          </m:d>
                        </m:num>
                        <m:den>
                          <m:r>
                            <a:rPr lang="en-GB" sz="2400" b="0" i="1" smtClean="0">
                              <a:latin typeface="Cambria Math" panose="02040503050406030204" pitchFamily="18" charset="0"/>
                            </a:rPr>
                            <m:t>2</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+2</m:t>
                              </m:r>
                            </m:e>
                          </m:d>
                        </m:den>
                      </m:f>
                    </m:oMath>
                  </m:oMathPara>
                </a14:m>
                <a:endParaRPr lang="en-GB" sz="2400" dirty="0"/>
              </a:p>
            </p:txBody>
          </p:sp>
        </mc:Choice>
        <mc:Fallback xmlns="">
          <p:sp>
            <p:nvSpPr>
              <p:cNvPr id="6" name="Rectangle 5"/>
              <p:cNvSpPr>
                <a:spLocks noRot="1" noChangeAspect="1" noMove="1" noResize="1" noEditPoints="1" noAdjustHandles="1" noChangeArrowheads="1" noChangeShapeType="1" noTextEdit="1"/>
              </p:cNvSpPr>
              <p:nvPr/>
            </p:nvSpPr>
            <p:spPr>
              <a:xfrm>
                <a:off x="539552" y="2397736"/>
                <a:ext cx="8352928" cy="3397469"/>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Freeform 6"/>
          <p:cNvSpPr/>
          <p:nvPr/>
        </p:nvSpPr>
        <p:spPr>
          <a:xfrm>
            <a:off x="2090057" y="3309257"/>
            <a:ext cx="2191657" cy="174171"/>
          </a:xfrm>
          <a:custGeom>
            <a:avLst/>
            <a:gdLst>
              <a:gd name="connsiteX0" fmla="*/ 0 w 2191657"/>
              <a:gd name="connsiteY0" fmla="*/ 159657 h 174171"/>
              <a:gd name="connsiteX1" fmla="*/ 667657 w 2191657"/>
              <a:gd name="connsiteY1" fmla="*/ 43542 h 174171"/>
              <a:gd name="connsiteX2" fmla="*/ 1262743 w 2191657"/>
              <a:gd name="connsiteY2" fmla="*/ 0 h 174171"/>
              <a:gd name="connsiteX3" fmla="*/ 1828800 w 2191657"/>
              <a:gd name="connsiteY3" fmla="*/ 14514 h 174171"/>
              <a:gd name="connsiteX4" fmla="*/ 2191657 w 2191657"/>
              <a:gd name="connsiteY4" fmla="*/ 174171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657" h="174171">
                <a:moveTo>
                  <a:pt x="0" y="159657"/>
                </a:moveTo>
                <a:cubicBezTo>
                  <a:pt x="228600" y="114904"/>
                  <a:pt x="457200" y="70151"/>
                  <a:pt x="667657" y="43542"/>
                </a:cubicBezTo>
                <a:cubicBezTo>
                  <a:pt x="878114" y="16933"/>
                  <a:pt x="1069219" y="4838"/>
                  <a:pt x="1262743" y="0"/>
                </a:cubicBezTo>
                <a:lnTo>
                  <a:pt x="1828800" y="14514"/>
                </a:lnTo>
                <a:cubicBezTo>
                  <a:pt x="1983619" y="43542"/>
                  <a:pt x="2087638" y="108856"/>
                  <a:pt x="2191657" y="1741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368159" y="3309257"/>
            <a:ext cx="2191657" cy="174171"/>
          </a:xfrm>
          <a:custGeom>
            <a:avLst/>
            <a:gdLst>
              <a:gd name="connsiteX0" fmla="*/ 0 w 2191657"/>
              <a:gd name="connsiteY0" fmla="*/ 159657 h 174171"/>
              <a:gd name="connsiteX1" fmla="*/ 667657 w 2191657"/>
              <a:gd name="connsiteY1" fmla="*/ 43542 h 174171"/>
              <a:gd name="connsiteX2" fmla="*/ 1262743 w 2191657"/>
              <a:gd name="connsiteY2" fmla="*/ 0 h 174171"/>
              <a:gd name="connsiteX3" fmla="*/ 1828800 w 2191657"/>
              <a:gd name="connsiteY3" fmla="*/ 14514 h 174171"/>
              <a:gd name="connsiteX4" fmla="*/ 2191657 w 2191657"/>
              <a:gd name="connsiteY4" fmla="*/ 174171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657" h="174171">
                <a:moveTo>
                  <a:pt x="0" y="159657"/>
                </a:moveTo>
                <a:cubicBezTo>
                  <a:pt x="228600" y="114904"/>
                  <a:pt x="457200" y="70151"/>
                  <a:pt x="667657" y="43542"/>
                </a:cubicBezTo>
                <a:cubicBezTo>
                  <a:pt x="878114" y="16933"/>
                  <a:pt x="1069219" y="4838"/>
                  <a:pt x="1262743" y="0"/>
                </a:cubicBezTo>
                <a:lnTo>
                  <a:pt x="1828800" y="14514"/>
                </a:lnTo>
                <a:cubicBezTo>
                  <a:pt x="1983619" y="43542"/>
                  <a:pt x="2087638" y="108856"/>
                  <a:pt x="2191657" y="1741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43307" y="4365104"/>
            <a:ext cx="2880320"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 can see the second term of each pair is cancelled out by the first term of two pairs later. This means the first term of the first two pairs won’t be cancelled, and the second term of the last two pairs won’t cancel.</a:t>
            </a:r>
          </a:p>
        </p:txBody>
      </p:sp>
      <p:sp>
        <p:nvSpPr>
          <p:cNvPr id="10" name="Rectangle 9"/>
          <p:cNvSpPr/>
          <p:nvPr/>
        </p:nvSpPr>
        <p:spPr>
          <a:xfrm>
            <a:off x="1164388" y="3453753"/>
            <a:ext cx="7426831" cy="779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166619" y="4251419"/>
            <a:ext cx="2984468" cy="726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166619" y="4991227"/>
            <a:ext cx="2984468" cy="726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13457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412776"/>
                <a:ext cx="7776864" cy="196759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Express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+3</m:t>
                            </m:r>
                          </m:e>
                        </m:d>
                      </m:den>
                    </m:f>
                  </m:oMath>
                </a14:m>
                <a:r>
                  <a:rPr lang="en-GB" dirty="0"/>
                  <a:t> in partial fractions.</a:t>
                </a:r>
              </a:p>
              <a:p>
                <a:pPr marL="342900" indent="-342900">
                  <a:buAutoNum type="alphaLcParenBoth"/>
                </a:pPr>
                <a:r>
                  <a:rPr lang="en-GB" dirty="0"/>
                  <a:t>Hence show that:</a:t>
                </a:r>
                <a:br>
                  <a:rPr lang="en-GB" dirty="0"/>
                </a:br>
                <a14:m>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𝑟</m:t>
                        </m:r>
                        <m:r>
                          <a:rPr lang="en-GB" b="0" i="1" smtClean="0">
                            <a:latin typeface="Cambria Math" panose="02040503050406030204" pitchFamily="18" charset="0"/>
                          </a:rPr>
                          <m:t>=1</m:t>
                        </m:r>
                      </m:sub>
                      <m:sup>
                        <m:r>
                          <a:rPr lang="en-GB" b="0" i="1" smtClean="0">
                            <a:latin typeface="Cambria Math" panose="02040503050406030204" pitchFamily="18" charset="0"/>
                          </a:rPr>
                          <m:t>𝑛</m:t>
                        </m:r>
                      </m:sup>
                      <m:e>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+3</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𝑛</m:t>
                                </m:r>
                                <m:r>
                                  <a:rPr lang="en-GB" b="0" i="1" smtClean="0">
                                    <a:latin typeface="Cambria Math" panose="02040503050406030204" pitchFamily="18" charset="0"/>
                                  </a:rPr>
                                  <m:t>+13</m:t>
                                </m:r>
                              </m:e>
                            </m:d>
                          </m:num>
                          <m:den>
                            <m:r>
                              <a:rPr lang="en-GB" b="0" i="1" smtClean="0">
                                <a:latin typeface="Cambria Math" panose="02040503050406030204" pitchFamily="18" charset="0"/>
                              </a:rPr>
                              <m:t>6</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+3</m:t>
                                </m:r>
                              </m:e>
                            </m:d>
                          </m:den>
                        </m:f>
                      </m:e>
                    </m:nary>
                  </m:oMath>
                </a14:m>
                <a:endParaRPr lang="en-GB" dirty="0"/>
              </a:p>
              <a:p>
                <a:pPr marL="342900" indent="-342900">
                  <a:buAutoNum type="alphaLcParenBoth"/>
                </a:pPr>
                <a:r>
                  <a:rPr lang="en-GB" dirty="0"/>
                  <a:t>Evaluate </a:t>
                </a:r>
                <a14:m>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𝑟</m:t>
                        </m:r>
                        <m:r>
                          <a:rPr lang="en-GB" b="0" i="1" smtClean="0">
                            <a:latin typeface="Cambria Math" panose="02040503050406030204" pitchFamily="18" charset="0"/>
                          </a:rPr>
                          <m:t>=10</m:t>
                        </m:r>
                      </m:sub>
                      <m:sup>
                        <m:r>
                          <a:rPr lang="en-GB" b="0" i="1" smtClean="0">
                            <a:latin typeface="Cambria Math" panose="02040503050406030204" pitchFamily="18" charset="0"/>
                          </a:rPr>
                          <m:t>100</m:t>
                        </m:r>
                      </m:sup>
                      <m:e>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𝑟</m:t>
                                </m:r>
                                <m:r>
                                  <a:rPr lang="en-GB" b="0" i="1" smtClean="0">
                                    <a:latin typeface="Cambria Math" panose="02040503050406030204" pitchFamily="18" charset="0"/>
                                  </a:rPr>
                                  <m:t>+3</m:t>
                                </m:r>
                              </m:e>
                            </m:d>
                          </m:den>
                        </m:f>
                      </m:e>
                    </m:nary>
                  </m:oMath>
                </a14:m>
                <a:r>
                  <a:rPr lang="en-GB" dirty="0"/>
                  <a:t>, giving your answer to 3 significant figures.</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1412776"/>
                <a:ext cx="7776864" cy="1967590"/>
              </a:xfrm>
              <a:prstGeom prst="rect">
                <a:avLst/>
              </a:prstGeom>
              <a:blipFill rotWithShape="0">
                <a:blip r:embed="rId2"/>
                <a:stretch>
                  <a:fillRect b="-233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95536" y="1043444"/>
            <a:ext cx="237626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FP2 June 2013 (R) Q3</a:t>
            </a:r>
          </a:p>
        </p:txBody>
      </p:sp>
      <p:pic>
        <p:nvPicPr>
          <p:cNvPr id="8" name="Picture 7"/>
          <p:cNvPicPr>
            <a:picLocks noChangeAspect="1"/>
          </p:cNvPicPr>
          <p:nvPr/>
        </p:nvPicPr>
        <p:blipFill>
          <a:blip r:embed="rId3"/>
          <a:stretch>
            <a:fillRect/>
          </a:stretch>
        </p:blipFill>
        <p:spPr>
          <a:xfrm>
            <a:off x="132585" y="3573017"/>
            <a:ext cx="3503311" cy="1338174"/>
          </a:xfrm>
          <a:prstGeom prst="rect">
            <a:avLst/>
          </a:prstGeom>
        </p:spPr>
      </p:pic>
      <p:pic>
        <p:nvPicPr>
          <p:cNvPr id="9" name="Picture 8"/>
          <p:cNvPicPr>
            <a:picLocks noChangeAspect="1"/>
          </p:cNvPicPr>
          <p:nvPr/>
        </p:nvPicPr>
        <p:blipFill>
          <a:blip r:embed="rId4"/>
          <a:stretch>
            <a:fillRect/>
          </a:stretch>
        </p:blipFill>
        <p:spPr>
          <a:xfrm>
            <a:off x="5378601" y="3436084"/>
            <a:ext cx="3141285" cy="3371585"/>
          </a:xfrm>
          <a:prstGeom prst="rect">
            <a:avLst/>
          </a:prstGeom>
        </p:spPr>
      </p:pic>
      <p:pic>
        <p:nvPicPr>
          <p:cNvPr id="10" name="Picture 9"/>
          <p:cNvPicPr>
            <a:picLocks noChangeAspect="1"/>
          </p:cNvPicPr>
          <p:nvPr/>
        </p:nvPicPr>
        <p:blipFill>
          <a:blip r:embed="rId5"/>
          <a:stretch>
            <a:fillRect/>
          </a:stretch>
        </p:blipFill>
        <p:spPr>
          <a:xfrm>
            <a:off x="73968" y="5006872"/>
            <a:ext cx="4582278" cy="1785813"/>
          </a:xfrm>
          <a:prstGeom prst="rect">
            <a:avLst/>
          </a:prstGeom>
        </p:spPr>
      </p:pic>
      <p:sp>
        <p:nvSpPr>
          <p:cNvPr id="11" name="Rectangle 10"/>
          <p:cNvSpPr/>
          <p:nvPr/>
        </p:nvSpPr>
        <p:spPr>
          <a:xfrm>
            <a:off x="310276" y="3496676"/>
            <a:ext cx="4885838" cy="14962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10276" y="4995490"/>
            <a:ext cx="4885838" cy="1797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580112" y="3501884"/>
            <a:ext cx="3297188" cy="3279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67944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36-37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511832C-941A-4830-8E5D-5DEC962889C9}"/>
              </a:ext>
            </a:extLst>
          </p:cNvPr>
          <p:cNvSpPr txBox="1"/>
          <p:nvPr/>
        </p:nvSpPr>
        <p:spPr>
          <a:xfrm>
            <a:off x="467544" y="2097262"/>
            <a:ext cx="6480720" cy="1200329"/>
          </a:xfrm>
          <a:prstGeom prst="rect">
            <a:avLst/>
          </a:prstGeom>
          <a:noFill/>
        </p:spPr>
        <p:txBody>
          <a:bodyPr wrap="square" rtlCol="0">
            <a:spAutoFit/>
          </a:bodyPr>
          <a:lstStyle/>
          <a:p>
            <a:r>
              <a:rPr lang="en-GB" b="1" dirty="0"/>
              <a:t>Note</a:t>
            </a:r>
            <a:r>
              <a:rPr lang="en-GB" dirty="0"/>
              <a:t>: This exercise has few examples of the “differ by 2” type questions that were extremely common in the old FP2 exams. </a:t>
            </a:r>
          </a:p>
          <a:p>
            <a:r>
              <a:rPr lang="en-GB" dirty="0"/>
              <a:t>I have a compilation of exam questions on this topic here:</a:t>
            </a:r>
          </a:p>
          <a:p>
            <a:r>
              <a:rPr lang="en-GB" dirty="0">
                <a:hlinkClick r:id="rId2"/>
              </a:rPr>
              <a:t>https://www.drfrostmaths.com/resource.php?rid=19</a:t>
            </a:r>
            <a:r>
              <a:rPr lang="en-GB" dirty="0"/>
              <a:t> </a:t>
            </a:r>
          </a:p>
        </p:txBody>
      </p:sp>
      <p:sp>
        <p:nvSpPr>
          <p:cNvPr id="8" name="TextBox 7">
            <a:extLst>
              <a:ext uri="{FF2B5EF4-FFF2-40B4-BE49-F238E27FC236}">
                <a16:creationId xmlns:a16="http://schemas.microsoft.com/office/drawing/2014/main" id="{79680820-7031-4DF1-BDF7-4137B78C5C59}"/>
              </a:ext>
            </a:extLst>
          </p:cNvPr>
          <p:cNvSpPr txBox="1"/>
          <p:nvPr/>
        </p:nvSpPr>
        <p:spPr>
          <a:xfrm>
            <a:off x="1187624" y="3592600"/>
            <a:ext cx="4752528"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Q3-4</a:t>
            </a:r>
          </a:p>
          <a:p>
            <a:r>
              <a:rPr lang="en-US" sz="2400" dirty="0">
                <a:solidFill>
                  <a:schemeClr val="accent6"/>
                </a:solidFill>
              </a:rPr>
              <a:t>Amber</a:t>
            </a:r>
            <a:r>
              <a:rPr lang="en-US" sz="2400" dirty="0"/>
              <a:t> 		Q5-7</a:t>
            </a:r>
          </a:p>
          <a:p>
            <a:r>
              <a:rPr lang="en-US" sz="2400" dirty="0">
                <a:solidFill>
                  <a:srgbClr val="FF0000"/>
                </a:solidFill>
              </a:rPr>
              <a:t>Red</a:t>
            </a:r>
            <a:r>
              <a:rPr lang="en-US" sz="2400" dirty="0"/>
              <a:t>		Q8-13 &amp; Challenge</a:t>
            </a:r>
          </a:p>
          <a:p>
            <a:endParaRPr lang="en-US" sz="2400" dirty="0"/>
          </a:p>
        </p:txBody>
      </p:sp>
    </p:spTree>
    <p:extLst>
      <p:ext uri="{BB962C8B-B14F-4D97-AF65-F5344CB8AC3E}">
        <p14:creationId xmlns:p14="http://schemas.microsoft.com/office/powerpoint/2010/main" val="3852737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37041</TotalTime>
  <Words>3437</Words>
  <Application>Microsoft Office PowerPoint</Application>
  <PresentationFormat>On-screen Show (4:3)</PresentationFormat>
  <Paragraphs>364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1362</cp:revision>
  <dcterms:created xsi:type="dcterms:W3CDTF">2013-02-28T07:36:55Z</dcterms:created>
  <dcterms:modified xsi:type="dcterms:W3CDTF">2021-06-21T10:10:21Z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1703a4-cc6f-4025-8438-815d9f7bd05c_Enabled">
    <vt:lpwstr>True</vt:lpwstr>
  </property>
  <property fmtid="{D5CDD505-2E9C-101B-9397-08002B2CF9AE}" pid="3" name="MSIP_Label_2c1703a4-cc6f-4025-8438-815d9f7bd05c_SiteId">
    <vt:lpwstr>d2b3a7dc-d57e-417f-90ad-149b872e9aa1</vt:lpwstr>
  </property>
  <property fmtid="{D5CDD505-2E9C-101B-9397-08002B2CF9AE}" pid="4" name="MSIP_Label_2c1703a4-cc6f-4025-8438-815d9f7bd05c_Owner">
    <vt:lpwstr>r.lawton_jcd@gemsedu.com</vt:lpwstr>
  </property>
  <property fmtid="{D5CDD505-2E9C-101B-9397-08002B2CF9AE}" pid="5" name="MSIP_Label_2c1703a4-cc6f-4025-8438-815d9f7bd05c_SetDate">
    <vt:lpwstr>2021-06-20T09:48:28.2164918Z</vt:lpwstr>
  </property>
  <property fmtid="{D5CDD505-2E9C-101B-9397-08002B2CF9AE}" pid="6" name="MSIP_Label_2c1703a4-cc6f-4025-8438-815d9f7bd05c_Name">
    <vt:lpwstr>Internal</vt:lpwstr>
  </property>
  <property fmtid="{D5CDD505-2E9C-101B-9397-08002B2CF9AE}" pid="7" name="MSIP_Label_2c1703a4-cc6f-4025-8438-815d9f7bd05c_Application">
    <vt:lpwstr>Microsoft Azure Information Protection</vt:lpwstr>
  </property>
  <property fmtid="{D5CDD505-2E9C-101B-9397-08002B2CF9AE}" pid="8" name="MSIP_Label_2c1703a4-cc6f-4025-8438-815d9f7bd05c_ActionId">
    <vt:lpwstr>f6a04256-d4e0-443d-a783-9843034eec02</vt:lpwstr>
  </property>
  <property fmtid="{D5CDD505-2E9C-101B-9397-08002B2CF9AE}" pid="9" name="MSIP_Label_2c1703a4-cc6f-4025-8438-815d9f7bd05c_Extended_MSFT_Method">
    <vt:lpwstr>Automatic</vt:lpwstr>
  </property>
  <property fmtid="{D5CDD505-2E9C-101B-9397-08002B2CF9AE}" pid="10" name="Sensitivity">
    <vt:lpwstr>Internal</vt:lpwstr>
  </property>
</Properties>
</file>