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CCFFCC"/>
    <a:srgbClr val="FFFFCC"/>
    <a:srgbClr val="FFCC99"/>
    <a:srgbClr val="FFCC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/>
    <p:restoredTop sz="94398"/>
  </p:normalViewPr>
  <p:slideViewPr>
    <p:cSldViewPr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10" Type="http://schemas.openxmlformats.org/officeDocument/2006/relationships/image" Target="../media/image15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28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419158-D9AA-4BF3-801F-ABB7FD8CCBA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8779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4FEF31-5944-419F-AAEA-5695E5053E4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4669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73A6AA-BC72-4F89-B525-16451A50F3E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513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66A3D6-8F7A-4EE1-963B-01866AE03E0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0072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A6645-7E3E-4287-A709-B4F4FE358C2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95954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CA09E-AEE2-454A-8507-9D347AECAC4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1575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E0C9A-79E3-4C82-AA72-46A5D99B5DA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9977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7311EB-06DC-4065-906D-42FB61BE0D6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2593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5F47AC-01D3-4FBC-8FAE-53A55E6BE4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902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E901D5-CEAF-4C01-B125-14C1A2F4421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1554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FF912B-B8A0-4B84-AF8E-70E92202310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839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CCFF9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BA9A7A1-A0C7-496D-A05B-E3E7EA90809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10.bin"/><Relationship Id="rId18" Type="http://schemas.openxmlformats.org/officeDocument/2006/relationships/image" Target="../media/image13.wmf"/><Relationship Id="rId3" Type="http://schemas.openxmlformats.org/officeDocument/2006/relationships/oleObject" Target="../embeddings/oleObject5.bin"/><Relationship Id="rId21" Type="http://schemas.openxmlformats.org/officeDocument/2006/relationships/oleObject" Target="../embeddings/oleObject14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0.wmf"/><Relationship Id="rId1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.wmf"/><Relationship Id="rId20" Type="http://schemas.openxmlformats.org/officeDocument/2006/relationships/image" Target="../media/image14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9.bin"/><Relationship Id="rId24" Type="http://schemas.openxmlformats.org/officeDocument/2006/relationships/image" Target="../media/image2.png"/><Relationship Id="rId5" Type="http://schemas.openxmlformats.org/officeDocument/2006/relationships/oleObject" Target="../embeddings/oleObject6.bin"/><Relationship Id="rId15" Type="http://schemas.openxmlformats.org/officeDocument/2006/relationships/oleObject" Target="../embeddings/oleObject11.bin"/><Relationship Id="rId23" Type="http://schemas.openxmlformats.org/officeDocument/2006/relationships/oleObject" Target="../embeddings/oleObject15.bin"/><Relationship Id="rId10" Type="http://schemas.openxmlformats.org/officeDocument/2006/relationships/image" Target="../media/image9.wmf"/><Relationship Id="rId19" Type="http://schemas.openxmlformats.org/officeDocument/2006/relationships/oleObject" Target="../embeddings/oleObject13.bin"/><Relationship Id="rId4" Type="http://schemas.openxmlformats.org/officeDocument/2006/relationships/image" Target="../media/image6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1.wmf"/><Relationship Id="rId22" Type="http://schemas.openxmlformats.org/officeDocument/2006/relationships/image" Target="../media/image1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0.wmf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2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6.wmf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8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25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2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8.wmf"/><Relationship Id="rId9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>
                <a:latin typeface="Comic Sans MS" pitchFamily="66" charset="0"/>
              </a:rPr>
              <a:t>Discrete Random Variables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41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Calculating E(X) and Var(X) for functions of X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A rule relating E(X) and E(aX + b)</a:t>
            </a: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is;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8E</a:t>
            </a:r>
          </a:p>
        </p:txBody>
      </p:sp>
      <p:graphicFrame>
        <p:nvGraphicFramePr>
          <p:cNvPr id="38917" name="Object 5"/>
          <p:cNvGraphicFramePr>
            <a:graphicFrameLocks noChangeAspect="1"/>
          </p:cNvGraphicFramePr>
          <p:nvPr/>
        </p:nvGraphicFramePr>
        <p:xfrm>
          <a:off x="762000" y="3810000"/>
          <a:ext cx="2819400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2" name="Equation" r:id="rId3" imgW="1447172" imgH="203112" progId="Equation.DSMT4">
                  <p:embed/>
                </p:oleObj>
              </mc:Choice>
              <mc:Fallback>
                <p:oleObj name="Equation" r:id="rId3" imgW="1447172" imgH="203112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810000"/>
                        <a:ext cx="2819400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8" name="Line 6"/>
          <p:cNvSpPr>
            <a:spLocks noChangeShapeType="1"/>
          </p:cNvSpPr>
          <p:nvPr/>
        </p:nvSpPr>
        <p:spPr bwMode="auto">
          <a:xfrm>
            <a:off x="1219200" y="3429000"/>
            <a:ext cx="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19" name="Line 7"/>
          <p:cNvSpPr>
            <a:spLocks noChangeShapeType="1"/>
          </p:cNvSpPr>
          <p:nvPr/>
        </p:nvSpPr>
        <p:spPr bwMode="auto">
          <a:xfrm>
            <a:off x="2362200" y="3429000"/>
            <a:ext cx="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20" name="Line 8"/>
          <p:cNvSpPr>
            <a:spLocks noChangeShapeType="1"/>
          </p:cNvSpPr>
          <p:nvPr/>
        </p:nvSpPr>
        <p:spPr bwMode="auto">
          <a:xfrm>
            <a:off x="1219200" y="3429000"/>
            <a:ext cx="3200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21" name="Line 9"/>
          <p:cNvSpPr>
            <a:spLocks noChangeShapeType="1"/>
          </p:cNvSpPr>
          <p:nvPr/>
        </p:nvSpPr>
        <p:spPr bwMode="auto">
          <a:xfrm>
            <a:off x="1828800" y="4572000"/>
            <a:ext cx="2590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 flipV="1">
            <a:off x="1828800" y="4191000"/>
            <a:ext cx="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23" name="Line 11"/>
          <p:cNvSpPr>
            <a:spLocks noChangeShapeType="1"/>
          </p:cNvSpPr>
          <p:nvPr/>
        </p:nvSpPr>
        <p:spPr bwMode="auto">
          <a:xfrm flipV="1">
            <a:off x="3429000" y="4191000"/>
            <a:ext cx="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4419600" y="2895600"/>
            <a:ext cx="2667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So whatever the value in front of X is..</a:t>
            </a:r>
          </a:p>
        </p:txBody>
      </p:sp>
      <p:sp>
        <p:nvSpPr>
          <p:cNvPr id="38925" name="Text Box 13"/>
          <p:cNvSpPr txBox="1">
            <a:spLocks noChangeArrowheads="1"/>
          </p:cNvSpPr>
          <p:nvPr/>
        </p:nvSpPr>
        <p:spPr bwMode="auto">
          <a:xfrm>
            <a:off x="4419600" y="3429000"/>
            <a:ext cx="2667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… Multiply E(X) by that amount</a:t>
            </a:r>
          </a:p>
        </p:txBody>
      </p:sp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4419600" y="4191000"/>
            <a:ext cx="2667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And whatever the value of b is…</a:t>
            </a:r>
          </a:p>
        </p:txBody>
      </p:sp>
      <p:sp>
        <p:nvSpPr>
          <p:cNvPr id="38927" name="Text Box 15"/>
          <p:cNvSpPr txBox="1">
            <a:spLocks noChangeArrowheads="1"/>
          </p:cNvSpPr>
          <p:nvPr/>
        </p:nvSpPr>
        <p:spPr bwMode="auto">
          <a:xfrm>
            <a:off x="4419600" y="48006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… Add it on afterwards</a:t>
            </a:r>
          </a:p>
        </p:txBody>
      </p:sp>
      <p:pic>
        <p:nvPicPr>
          <p:cNvPr id="33808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152400"/>
            <a:ext cx="10191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8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8" grpId="0" animBg="1"/>
      <p:bldP spid="38919" grpId="0" animBg="1"/>
      <p:bldP spid="38920" grpId="0" animBg="1"/>
      <p:bldP spid="38921" grpId="0" animBg="1"/>
      <p:bldP spid="38922" grpId="0" animBg="1"/>
      <p:bldP spid="38923" grpId="0" animBg="1"/>
      <p:bldP spid="38924" grpId="0"/>
      <p:bldP spid="38926" grpId="0"/>
      <p:bldP spid="3892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5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1C</a:t>
              </a:r>
              <a:endParaRPr lang="en-GB" sz="3200" dirty="0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10-11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18811C5-EA62-C142-99FA-2305B8D2E70C}"/>
              </a:ext>
            </a:extLst>
          </p:cNvPr>
          <p:cNvSpPr txBox="1"/>
          <p:nvPr/>
        </p:nvSpPr>
        <p:spPr>
          <a:xfrm>
            <a:off x="611560" y="2682537"/>
            <a:ext cx="82089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Q2-4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</a:t>
            </a:r>
            <a:r>
              <a:rPr lang="en-US" sz="2400"/>
              <a:t>	</a:t>
            </a:r>
            <a:r>
              <a:rPr lang="en-US" sz="2400" dirty="0"/>
              <a:t>		</a:t>
            </a:r>
            <a:r>
              <a:rPr lang="en-US" sz="2400" dirty="0" smtClean="0"/>
              <a:t>Q5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Q6-9 &amp; Challenge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89257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>
                <a:latin typeface="Comic Sans MS" pitchFamily="66" charset="0"/>
              </a:rPr>
              <a:t>Discrete Random Variables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5720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Calculating E(X) and Var(X) for functions of X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A rule relating Var(X) and Var(aX + b)</a:t>
            </a: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is;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8E</a:t>
            </a:r>
          </a:p>
        </p:txBody>
      </p:sp>
      <p:graphicFrame>
        <p:nvGraphicFramePr>
          <p:cNvPr id="39941" name="Object 5"/>
          <p:cNvGraphicFramePr>
            <a:graphicFrameLocks noChangeAspect="1"/>
          </p:cNvGraphicFramePr>
          <p:nvPr/>
        </p:nvGraphicFramePr>
        <p:xfrm>
          <a:off x="685800" y="3810000"/>
          <a:ext cx="29940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5" name="Equation" r:id="rId3" imgW="1536700" imgH="228600" progId="Equation.DSMT4">
                  <p:embed/>
                </p:oleObj>
              </mc:Choice>
              <mc:Fallback>
                <p:oleObj name="Equation" r:id="rId3" imgW="153670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810000"/>
                        <a:ext cx="2994025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2" name="Line 6"/>
          <p:cNvSpPr>
            <a:spLocks noChangeShapeType="1"/>
          </p:cNvSpPr>
          <p:nvPr/>
        </p:nvSpPr>
        <p:spPr bwMode="auto">
          <a:xfrm>
            <a:off x="1295400" y="3429000"/>
            <a:ext cx="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>
            <a:off x="2514600" y="3429000"/>
            <a:ext cx="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>
            <a:off x="1295400" y="3429000"/>
            <a:ext cx="3124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>
            <a:off x="1981200" y="4648200"/>
            <a:ext cx="2438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46" name="Line 10"/>
          <p:cNvSpPr>
            <a:spLocks noChangeShapeType="1"/>
          </p:cNvSpPr>
          <p:nvPr/>
        </p:nvSpPr>
        <p:spPr bwMode="auto">
          <a:xfrm flipV="1">
            <a:off x="1981200" y="4267200"/>
            <a:ext cx="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4419600" y="2895600"/>
            <a:ext cx="2667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So whatever the value in front of X is..</a:t>
            </a:r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4419600" y="3429000"/>
            <a:ext cx="2667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… Multiply Var(X) by the square of that amount</a:t>
            </a:r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4419600" y="4191000"/>
            <a:ext cx="2667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And whatever the value of b is…</a:t>
            </a:r>
          </a:p>
        </p:txBody>
      </p:sp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4419600" y="4800600"/>
            <a:ext cx="26670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Ignore it as it will not affect the spread of data…</a:t>
            </a:r>
          </a:p>
        </p:txBody>
      </p:sp>
      <p:pic>
        <p:nvPicPr>
          <p:cNvPr id="34831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152400"/>
            <a:ext cx="10191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9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8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2" grpId="0" animBg="1"/>
      <p:bldP spid="39943" grpId="0" animBg="1"/>
      <p:bldP spid="39944" grpId="0" animBg="1"/>
      <p:bldP spid="39945" grpId="0" animBg="1"/>
      <p:bldP spid="39946" grpId="0" animBg="1"/>
      <p:bldP spid="39948" grpId="0"/>
      <p:bldP spid="39950" grpId="0"/>
      <p:bldP spid="399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>
                <a:latin typeface="Comic Sans MS" pitchFamily="66" charset="0"/>
              </a:rPr>
              <a:t>Discrete Random Variables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5720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Calculating E(X) and Var(X) for functions of X</a:t>
            </a:r>
            <a:endParaRPr lang="en-GB" altLang="en-US" sz="18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A random variable X has E(X) = 4, and Var(X) = 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Calculate:	a) E(3X)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		b) E(X – 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		c) Var(3X)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		d) Var (X - 2)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		e) E(X</a:t>
            </a:r>
            <a:r>
              <a:rPr lang="en-GB" altLang="en-US" sz="1800" baseline="30000">
                <a:latin typeface="Comic Sans MS" pitchFamily="66" charset="0"/>
              </a:rPr>
              <a:t>2</a:t>
            </a:r>
            <a:r>
              <a:rPr lang="en-GB" altLang="en-US" sz="1800">
                <a:latin typeface="Comic Sans MS" pitchFamily="66" charset="0"/>
              </a:rPr>
              <a:t>)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8E</a:t>
            </a:r>
          </a:p>
        </p:txBody>
      </p:sp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381000" y="2895600"/>
          <a:ext cx="29940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2" name="Equation" r:id="rId3" imgW="1536700" imgH="228600" progId="Equation.DSMT4">
                  <p:embed/>
                </p:oleObj>
              </mc:Choice>
              <mc:Fallback>
                <p:oleObj name="Equation" r:id="rId3" imgW="153670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895600"/>
                        <a:ext cx="2994025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6" name="Object 15"/>
          <p:cNvGraphicFramePr>
            <a:graphicFrameLocks noChangeAspect="1"/>
          </p:cNvGraphicFramePr>
          <p:nvPr/>
        </p:nvGraphicFramePr>
        <p:xfrm>
          <a:off x="381000" y="2438400"/>
          <a:ext cx="2819400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3" name="Equation" r:id="rId5" imgW="1447172" imgH="203112" progId="Equation.DSMT4">
                  <p:embed/>
                </p:oleObj>
              </mc:Choice>
              <mc:Fallback>
                <p:oleObj name="Equation" r:id="rId5" imgW="1447172" imgH="203112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438400"/>
                        <a:ext cx="2819400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76" name="Text Box 16"/>
          <p:cNvSpPr txBox="1">
            <a:spLocks noChangeArrowheads="1"/>
          </p:cNvSpPr>
          <p:nvPr/>
        </p:nvSpPr>
        <p:spPr bwMode="auto">
          <a:xfrm>
            <a:off x="5029200" y="1524000"/>
            <a:ext cx="25908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GB" altLang="en-US" sz="1600">
                <a:latin typeface="Comic Sans MS" pitchFamily="66" charset="0"/>
              </a:rPr>
              <a:t>E(3X)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>
                <a:latin typeface="Comic Sans MS" pitchFamily="66" charset="0"/>
                <a:sym typeface="Wingdings" pitchFamily="2" charset="2"/>
              </a:rPr>
              <a:t> Multiply E(X) by 3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	 12</a:t>
            </a:r>
            <a:endParaRPr lang="en-GB" altLang="en-US" sz="1600">
              <a:latin typeface="Comic Sans MS" pitchFamily="66" charset="0"/>
            </a:endParaRPr>
          </a:p>
        </p:txBody>
      </p:sp>
      <p:sp>
        <p:nvSpPr>
          <p:cNvPr id="40977" name="Text Box 17"/>
          <p:cNvSpPr txBox="1">
            <a:spLocks noChangeArrowheads="1"/>
          </p:cNvSpPr>
          <p:nvPr/>
        </p:nvSpPr>
        <p:spPr bwMode="auto">
          <a:xfrm>
            <a:off x="2819400" y="44958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= 12</a:t>
            </a:r>
          </a:p>
        </p:txBody>
      </p:sp>
      <p:sp>
        <p:nvSpPr>
          <p:cNvPr id="40978" name="Text Box 18"/>
          <p:cNvSpPr txBox="1">
            <a:spLocks noChangeArrowheads="1"/>
          </p:cNvSpPr>
          <p:nvPr/>
        </p:nvSpPr>
        <p:spPr bwMode="auto">
          <a:xfrm>
            <a:off x="5029200" y="2743200"/>
            <a:ext cx="28956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b)	E(X - 2)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>
                <a:latin typeface="Comic Sans MS" pitchFamily="66" charset="0"/>
                <a:sym typeface="Wingdings" pitchFamily="2" charset="2"/>
              </a:rPr>
              <a:t> Subtract 2 from E(X)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	 2</a:t>
            </a:r>
            <a:endParaRPr lang="en-GB" altLang="en-US" sz="1600">
              <a:latin typeface="Comic Sans MS" pitchFamily="66" charset="0"/>
            </a:endParaRPr>
          </a:p>
        </p:txBody>
      </p:sp>
      <p:sp>
        <p:nvSpPr>
          <p:cNvPr id="40979" name="Text Box 19"/>
          <p:cNvSpPr txBox="1">
            <a:spLocks noChangeArrowheads="1"/>
          </p:cNvSpPr>
          <p:nvPr/>
        </p:nvSpPr>
        <p:spPr bwMode="auto">
          <a:xfrm>
            <a:off x="3048000" y="48006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= 2</a:t>
            </a:r>
          </a:p>
        </p:txBody>
      </p:sp>
      <p:sp>
        <p:nvSpPr>
          <p:cNvPr id="40980" name="Text Box 20"/>
          <p:cNvSpPr txBox="1">
            <a:spLocks noChangeArrowheads="1"/>
          </p:cNvSpPr>
          <p:nvPr/>
        </p:nvSpPr>
        <p:spPr bwMode="auto">
          <a:xfrm>
            <a:off x="5029200" y="3962400"/>
            <a:ext cx="28956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c)	Var(3X)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>
                <a:latin typeface="Comic Sans MS" pitchFamily="66" charset="0"/>
                <a:sym typeface="Wingdings" pitchFamily="2" charset="2"/>
              </a:rPr>
              <a:t> Multiply Var(X) by 3</a:t>
            </a:r>
            <a:r>
              <a:rPr lang="en-GB" altLang="en-US" sz="1600" baseline="30000">
                <a:latin typeface="Comic Sans MS" pitchFamily="66" charset="0"/>
                <a:sym typeface="Wingdings" pitchFamily="2" charset="2"/>
              </a:rPr>
              <a:t>2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	 27</a:t>
            </a:r>
            <a:endParaRPr lang="en-GB" altLang="en-US" sz="1600">
              <a:latin typeface="Comic Sans MS" pitchFamily="66" charset="0"/>
            </a:endParaRPr>
          </a:p>
        </p:txBody>
      </p:sp>
      <p:sp>
        <p:nvSpPr>
          <p:cNvPr id="40981" name="Text Box 21"/>
          <p:cNvSpPr txBox="1">
            <a:spLocks noChangeArrowheads="1"/>
          </p:cNvSpPr>
          <p:nvPr/>
        </p:nvSpPr>
        <p:spPr bwMode="auto">
          <a:xfrm>
            <a:off x="3048000" y="51054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= 27</a:t>
            </a:r>
          </a:p>
        </p:txBody>
      </p:sp>
      <p:sp>
        <p:nvSpPr>
          <p:cNvPr id="40982" name="Text Box 22"/>
          <p:cNvSpPr txBox="1">
            <a:spLocks noChangeArrowheads="1"/>
          </p:cNvSpPr>
          <p:nvPr/>
        </p:nvSpPr>
        <p:spPr bwMode="auto">
          <a:xfrm>
            <a:off x="5029200" y="5181600"/>
            <a:ext cx="37338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d)	Var(X - 2)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>
                <a:latin typeface="Comic Sans MS" pitchFamily="66" charset="0"/>
                <a:sym typeface="Wingdings" pitchFamily="2" charset="2"/>
              </a:rPr>
              <a:t> Do nothing as it will not affect spread…</a:t>
            </a:r>
            <a:endParaRPr lang="en-GB" altLang="en-US" sz="1600" baseline="30000">
              <a:latin typeface="Comic Sans MS" pitchFamily="66" charset="0"/>
              <a:sym typeface="Wingdings" pitchFamily="2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	 3</a:t>
            </a:r>
            <a:endParaRPr lang="en-GB" altLang="en-US" sz="1600">
              <a:latin typeface="Comic Sans MS" pitchFamily="66" charset="0"/>
            </a:endParaRPr>
          </a:p>
        </p:txBody>
      </p:sp>
      <p:sp>
        <p:nvSpPr>
          <p:cNvPr id="40983" name="Text Box 23"/>
          <p:cNvSpPr txBox="1">
            <a:spLocks noChangeArrowheads="1"/>
          </p:cNvSpPr>
          <p:nvPr/>
        </p:nvSpPr>
        <p:spPr bwMode="auto">
          <a:xfrm>
            <a:off x="3352800" y="5410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= 3</a:t>
            </a:r>
          </a:p>
        </p:txBody>
      </p:sp>
      <p:pic>
        <p:nvPicPr>
          <p:cNvPr id="35855" name="Pictur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152400"/>
            <a:ext cx="10191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0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09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09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0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0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09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0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0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0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0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09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0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0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09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09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09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09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09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7" grpId="0"/>
      <p:bldP spid="40979" grpId="0"/>
      <p:bldP spid="40981" grpId="0"/>
      <p:bldP spid="4098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>
                <a:latin typeface="Comic Sans MS" pitchFamily="66" charset="0"/>
              </a:rPr>
              <a:t>Discrete Random Variables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5720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Calculating E(X) and Var(X) for functions of X</a:t>
            </a:r>
            <a:endParaRPr lang="en-GB" altLang="en-US" sz="18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A random variable X has E(X) = 4, and Var(X) = 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Calculate:	a) E(3X)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		b) E(X – 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		c) Var(3X)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		d) Var (X - 2)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		e) E(X</a:t>
            </a:r>
            <a:r>
              <a:rPr lang="en-GB" altLang="en-US" sz="1800" baseline="30000">
                <a:latin typeface="Comic Sans MS" pitchFamily="66" charset="0"/>
              </a:rPr>
              <a:t>2</a:t>
            </a:r>
            <a:r>
              <a:rPr lang="en-GB" altLang="en-US" sz="1800">
                <a:latin typeface="Comic Sans MS" pitchFamily="66" charset="0"/>
              </a:rPr>
              <a:t>)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8E</a:t>
            </a:r>
          </a:p>
        </p:txBody>
      </p:sp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381000" y="2895600"/>
          <a:ext cx="29940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21" name="Equation" r:id="rId3" imgW="1536700" imgH="228600" progId="Equation.DSMT4">
                  <p:embed/>
                </p:oleObj>
              </mc:Choice>
              <mc:Fallback>
                <p:oleObj name="Equation" r:id="rId3" imgW="153670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895600"/>
                        <a:ext cx="2994025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0" name="Object 6"/>
          <p:cNvGraphicFramePr>
            <a:graphicFrameLocks noChangeAspect="1"/>
          </p:cNvGraphicFramePr>
          <p:nvPr/>
        </p:nvGraphicFramePr>
        <p:xfrm>
          <a:off x="381000" y="2438400"/>
          <a:ext cx="2819400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22" name="Equation" r:id="rId5" imgW="1447172" imgH="203112" progId="Equation.DSMT4">
                  <p:embed/>
                </p:oleObj>
              </mc:Choice>
              <mc:Fallback>
                <p:oleObj name="Equation" r:id="rId5" imgW="1447172" imgH="20311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438400"/>
                        <a:ext cx="2819400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1" name="Text Box 8"/>
          <p:cNvSpPr txBox="1">
            <a:spLocks noChangeArrowheads="1"/>
          </p:cNvSpPr>
          <p:nvPr/>
        </p:nvSpPr>
        <p:spPr bwMode="auto">
          <a:xfrm>
            <a:off x="2819400" y="44958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= 12</a:t>
            </a:r>
          </a:p>
        </p:txBody>
      </p:sp>
      <p:sp>
        <p:nvSpPr>
          <p:cNvPr id="36872" name="Text Box 10"/>
          <p:cNvSpPr txBox="1">
            <a:spLocks noChangeArrowheads="1"/>
          </p:cNvSpPr>
          <p:nvPr/>
        </p:nvSpPr>
        <p:spPr bwMode="auto">
          <a:xfrm>
            <a:off x="3048000" y="48006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= 2</a:t>
            </a:r>
          </a:p>
        </p:txBody>
      </p:sp>
      <p:sp>
        <p:nvSpPr>
          <p:cNvPr id="36873" name="Text Box 12"/>
          <p:cNvSpPr txBox="1">
            <a:spLocks noChangeArrowheads="1"/>
          </p:cNvSpPr>
          <p:nvPr/>
        </p:nvSpPr>
        <p:spPr bwMode="auto">
          <a:xfrm>
            <a:off x="3048000" y="51054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= 27</a:t>
            </a:r>
          </a:p>
        </p:txBody>
      </p:sp>
      <p:sp>
        <p:nvSpPr>
          <p:cNvPr id="36874" name="Text Box 14"/>
          <p:cNvSpPr txBox="1">
            <a:spLocks noChangeArrowheads="1"/>
          </p:cNvSpPr>
          <p:nvPr/>
        </p:nvSpPr>
        <p:spPr bwMode="auto">
          <a:xfrm>
            <a:off x="3352800" y="5410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= 3</a:t>
            </a:r>
          </a:p>
        </p:txBody>
      </p:sp>
      <p:graphicFrame>
        <p:nvGraphicFramePr>
          <p:cNvPr id="41999" name="Object 15"/>
          <p:cNvGraphicFramePr>
            <a:graphicFrameLocks noChangeAspect="1"/>
          </p:cNvGraphicFramePr>
          <p:nvPr/>
        </p:nvGraphicFramePr>
        <p:xfrm>
          <a:off x="4876800" y="1981200"/>
          <a:ext cx="37338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23" name="Equation" r:id="rId7" imgW="1600200" imgH="228600" progId="Equation.DSMT4">
                  <p:embed/>
                </p:oleObj>
              </mc:Choice>
              <mc:Fallback>
                <p:oleObj name="Equation" r:id="rId7" imgW="1600200" imgH="2286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981200"/>
                        <a:ext cx="37338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00" name="Object 16"/>
          <p:cNvGraphicFramePr>
            <a:graphicFrameLocks noChangeAspect="1"/>
          </p:cNvGraphicFramePr>
          <p:nvPr/>
        </p:nvGraphicFramePr>
        <p:xfrm>
          <a:off x="5791200" y="2743200"/>
          <a:ext cx="53340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24" name="Equation" r:id="rId9" imgW="228402" imgH="177646" progId="Equation.DSMT4">
                  <p:embed/>
                </p:oleObj>
              </mc:Choice>
              <mc:Fallback>
                <p:oleObj name="Equation" r:id="rId9" imgW="228402" imgH="177646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743200"/>
                        <a:ext cx="533400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01" name="Object 17"/>
          <p:cNvGraphicFramePr>
            <a:graphicFrameLocks noChangeAspect="1"/>
          </p:cNvGraphicFramePr>
          <p:nvPr/>
        </p:nvGraphicFramePr>
        <p:xfrm>
          <a:off x="6324600" y="2667000"/>
          <a:ext cx="10668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25" name="Equation" r:id="rId11" imgW="457200" imgH="228600" progId="Equation.DSMT4">
                  <p:embed/>
                </p:oleObj>
              </mc:Choice>
              <mc:Fallback>
                <p:oleObj name="Equation" r:id="rId11" imgW="457200" imgH="2286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2667000"/>
                        <a:ext cx="1066800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02" name="Object 18"/>
          <p:cNvGraphicFramePr>
            <a:graphicFrameLocks noChangeAspect="1"/>
          </p:cNvGraphicFramePr>
          <p:nvPr/>
        </p:nvGraphicFramePr>
        <p:xfrm>
          <a:off x="7391400" y="2713038"/>
          <a:ext cx="685800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26" name="Equation" r:id="rId13" imgW="317225" imgH="190335" progId="Equation.DSMT4">
                  <p:embed/>
                </p:oleObj>
              </mc:Choice>
              <mc:Fallback>
                <p:oleObj name="Equation" r:id="rId13" imgW="317225" imgH="190335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2713038"/>
                        <a:ext cx="685800" cy="407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03" name="Object 19"/>
          <p:cNvGraphicFramePr>
            <a:graphicFrameLocks noChangeAspect="1"/>
          </p:cNvGraphicFramePr>
          <p:nvPr/>
        </p:nvGraphicFramePr>
        <p:xfrm>
          <a:off x="5791200" y="3505200"/>
          <a:ext cx="53340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27" name="Equation" r:id="rId15" imgW="228402" imgH="177646" progId="Equation.DSMT4">
                  <p:embed/>
                </p:oleObj>
              </mc:Choice>
              <mc:Fallback>
                <p:oleObj name="Equation" r:id="rId15" imgW="228402" imgH="177646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3505200"/>
                        <a:ext cx="533400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04" name="Object 20"/>
          <p:cNvGraphicFramePr>
            <a:graphicFrameLocks noChangeAspect="1"/>
          </p:cNvGraphicFramePr>
          <p:nvPr/>
        </p:nvGraphicFramePr>
        <p:xfrm>
          <a:off x="6324600" y="3429000"/>
          <a:ext cx="10668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28" name="Equation" r:id="rId17" imgW="457200" imgH="228600" progId="Equation.DSMT4">
                  <p:embed/>
                </p:oleObj>
              </mc:Choice>
              <mc:Fallback>
                <p:oleObj name="Equation" r:id="rId17" imgW="457200" imgH="2286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429000"/>
                        <a:ext cx="1066800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05" name="Object 21"/>
          <p:cNvGraphicFramePr>
            <a:graphicFrameLocks noChangeAspect="1"/>
          </p:cNvGraphicFramePr>
          <p:nvPr/>
        </p:nvGraphicFramePr>
        <p:xfrm>
          <a:off x="7391400" y="3505200"/>
          <a:ext cx="7143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29" name="Equation" r:id="rId19" imgW="329914" imgH="177646" progId="Equation.DSMT4">
                  <p:embed/>
                </p:oleObj>
              </mc:Choice>
              <mc:Fallback>
                <p:oleObj name="Equation" r:id="rId19" imgW="329914" imgH="177646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3505200"/>
                        <a:ext cx="71437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06" name="Object 22"/>
          <p:cNvGraphicFramePr>
            <a:graphicFrameLocks noChangeAspect="1"/>
          </p:cNvGraphicFramePr>
          <p:nvPr/>
        </p:nvGraphicFramePr>
        <p:xfrm>
          <a:off x="5638800" y="4191000"/>
          <a:ext cx="71120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0" name="Equation" r:id="rId21" imgW="304404" imgH="177569" progId="Equation.DSMT4">
                  <p:embed/>
                </p:oleObj>
              </mc:Choice>
              <mc:Fallback>
                <p:oleObj name="Equation" r:id="rId21" imgW="304404" imgH="177569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191000"/>
                        <a:ext cx="711200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07" name="Object 23"/>
          <p:cNvGraphicFramePr>
            <a:graphicFrameLocks noChangeAspect="1"/>
          </p:cNvGraphicFramePr>
          <p:nvPr/>
        </p:nvGraphicFramePr>
        <p:xfrm>
          <a:off x="6324600" y="4114800"/>
          <a:ext cx="10668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1" name="Equation" r:id="rId23" imgW="457200" imgH="228600" progId="Equation.DSMT4">
                  <p:embed/>
                </p:oleObj>
              </mc:Choice>
              <mc:Fallback>
                <p:oleObj name="Equation" r:id="rId23" imgW="457200" imgH="2286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4114800"/>
                        <a:ext cx="1066800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09" name="Arc 25"/>
          <p:cNvSpPr>
            <a:spLocks/>
          </p:cNvSpPr>
          <p:nvPr/>
        </p:nvSpPr>
        <p:spPr bwMode="auto">
          <a:xfrm flipH="1">
            <a:off x="5410200" y="3733800"/>
            <a:ext cx="228600" cy="685800"/>
          </a:xfrm>
          <a:custGeom>
            <a:avLst/>
            <a:gdLst>
              <a:gd name="T0" fmla="*/ 0 w 21600"/>
              <a:gd name="T1" fmla="*/ 0 h 43169"/>
              <a:gd name="T2" fmla="*/ 129815 w 21600"/>
              <a:gd name="T3" fmla="*/ 10894893 h 43169"/>
              <a:gd name="T4" fmla="*/ 0 w 21600"/>
              <a:gd name="T5" fmla="*/ 5451355 h 4316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6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078"/>
                  <a:pt x="12621" y="42552"/>
                  <a:pt x="1158" y="43168"/>
                </a:cubicBezTo>
              </a:path>
              <a:path w="21600" h="4316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078"/>
                  <a:pt x="12621" y="42552"/>
                  <a:pt x="1158" y="4316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4724400" y="3733800"/>
            <a:ext cx="83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Add 16</a:t>
            </a:r>
          </a:p>
        </p:txBody>
      </p:sp>
      <p:sp>
        <p:nvSpPr>
          <p:cNvPr id="42011" name="Text Box 27"/>
          <p:cNvSpPr txBox="1">
            <a:spLocks noChangeArrowheads="1"/>
          </p:cNvSpPr>
          <p:nvPr/>
        </p:nvSpPr>
        <p:spPr bwMode="auto">
          <a:xfrm>
            <a:off x="2819400" y="57150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= 19</a:t>
            </a:r>
          </a:p>
        </p:txBody>
      </p:sp>
      <p:pic>
        <p:nvPicPr>
          <p:cNvPr id="36887" name="Picture 22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152400"/>
            <a:ext cx="10191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2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2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2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9" grpId="0" animBg="1"/>
      <p:bldP spid="42010" grpId="0"/>
      <p:bldP spid="420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>
                <a:latin typeface="Comic Sans MS" pitchFamily="66" charset="0"/>
              </a:rPr>
              <a:t>Discrete Random Variables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5814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Longer Example Question</a:t>
            </a: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Two fair 10p coins are tossed. The random variable X represents the value of the coins that land heads up.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a) Calculate E(X) and Var(X)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E(X) = 10</a:t>
            </a:r>
            <a:endParaRPr lang="en-GB" altLang="en-US" sz="1800" b="1" u="sng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024" name="Rectangle 16"/>
          <p:cNvSpPr>
            <a:spLocks noChangeArrowheads="1"/>
          </p:cNvSpPr>
          <p:nvPr/>
        </p:nvSpPr>
        <p:spPr bwMode="auto">
          <a:xfrm>
            <a:off x="7620000" y="2497138"/>
            <a:ext cx="1143000" cy="55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baseline="30000">
                <a:latin typeface="Comic Sans MS" pitchFamily="66" charset="0"/>
              </a:rPr>
              <a:t>1</a:t>
            </a:r>
            <a:r>
              <a:rPr lang="en-GB" altLang="en-US">
                <a:latin typeface="Comic Sans MS" pitchFamily="66" charset="0"/>
              </a:rPr>
              <a:t>/</a:t>
            </a:r>
            <a:r>
              <a:rPr lang="en-GB" altLang="en-US" baseline="-25000">
                <a:latin typeface="Comic Sans MS" pitchFamily="66" charset="0"/>
              </a:rPr>
              <a:t>4</a:t>
            </a:r>
          </a:p>
        </p:txBody>
      </p:sp>
      <p:sp>
        <p:nvSpPr>
          <p:cNvPr id="43023" name="Rectangle 15"/>
          <p:cNvSpPr>
            <a:spLocks noChangeArrowheads="1"/>
          </p:cNvSpPr>
          <p:nvPr/>
        </p:nvSpPr>
        <p:spPr bwMode="auto">
          <a:xfrm>
            <a:off x="6477000" y="2497138"/>
            <a:ext cx="1143000" cy="55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baseline="30000">
                <a:latin typeface="Comic Sans MS" pitchFamily="66" charset="0"/>
              </a:rPr>
              <a:t>1</a:t>
            </a:r>
            <a:r>
              <a:rPr lang="en-GB" altLang="en-US">
                <a:latin typeface="Comic Sans MS" pitchFamily="66" charset="0"/>
              </a:rPr>
              <a:t>/</a:t>
            </a:r>
            <a:r>
              <a:rPr lang="en-GB" altLang="en-US" baseline="-25000">
                <a:latin typeface="Comic Sans MS" pitchFamily="66" charset="0"/>
              </a:rPr>
              <a:t>2</a:t>
            </a:r>
          </a:p>
        </p:txBody>
      </p:sp>
      <p:sp>
        <p:nvSpPr>
          <p:cNvPr id="43022" name="Rectangle 14"/>
          <p:cNvSpPr>
            <a:spLocks noChangeArrowheads="1"/>
          </p:cNvSpPr>
          <p:nvPr/>
        </p:nvSpPr>
        <p:spPr bwMode="auto">
          <a:xfrm>
            <a:off x="5334000" y="2497138"/>
            <a:ext cx="1143000" cy="55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baseline="30000">
                <a:latin typeface="Comic Sans MS" pitchFamily="66" charset="0"/>
              </a:rPr>
              <a:t>1</a:t>
            </a:r>
            <a:r>
              <a:rPr lang="en-GB" altLang="en-US">
                <a:latin typeface="Comic Sans MS" pitchFamily="66" charset="0"/>
              </a:rPr>
              <a:t>/</a:t>
            </a:r>
            <a:r>
              <a:rPr lang="en-GB" altLang="en-US" baseline="-25000">
                <a:latin typeface="Comic Sans MS" pitchFamily="66" charset="0"/>
              </a:rPr>
              <a:t>4</a:t>
            </a:r>
          </a:p>
        </p:txBody>
      </p:sp>
      <p:sp>
        <p:nvSpPr>
          <p:cNvPr id="43021" name="Rectangle 13"/>
          <p:cNvSpPr>
            <a:spLocks noChangeArrowheads="1"/>
          </p:cNvSpPr>
          <p:nvPr/>
        </p:nvSpPr>
        <p:spPr bwMode="auto">
          <a:xfrm>
            <a:off x="4191000" y="2497138"/>
            <a:ext cx="1143000" cy="55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P(X=x)</a:t>
            </a:r>
          </a:p>
        </p:txBody>
      </p:sp>
      <p:sp>
        <p:nvSpPr>
          <p:cNvPr id="43020" name="Rectangle 12"/>
          <p:cNvSpPr>
            <a:spLocks noChangeArrowheads="1"/>
          </p:cNvSpPr>
          <p:nvPr/>
        </p:nvSpPr>
        <p:spPr bwMode="auto">
          <a:xfrm>
            <a:off x="7629525" y="1947863"/>
            <a:ext cx="1143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400</a:t>
            </a:r>
          </a:p>
        </p:txBody>
      </p:sp>
      <p:sp>
        <p:nvSpPr>
          <p:cNvPr id="43019" name="Rectangle 11"/>
          <p:cNvSpPr>
            <a:spLocks noChangeArrowheads="1"/>
          </p:cNvSpPr>
          <p:nvPr/>
        </p:nvSpPr>
        <p:spPr bwMode="auto">
          <a:xfrm>
            <a:off x="6486525" y="1947863"/>
            <a:ext cx="1143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100</a:t>
            </a:r>
          </a:p>
        </p:txBody>
      </p:sp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5343525" y="1947863"/>
            <a:ext cx="1143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0</a:t>
            </a:r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4200525" y="1947863"/>
            <a:ext cx="1143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x</a:t>
            </a:r>
            <a:r>
              <a:rPr lang="en-GB" altLang="en-US" baseline="30000">
                <a:latin typeface="Comic Sans MS" pitchFamily="66" charset="0"/>
              </a:rPr>
              <a:t>2</a:t>
            </a:r>
          </a:p>
        </p:txBody>
      </p:sp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7629525" y="1397000"/>
            <a:ext cx="1143000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20</a:t>
            </a:r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6486525" y="1397000"/>
            <a:ext cx="1143000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10</a:t>
            </a:r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5343525" y="1397000"/>
            <a:ext cx="1143000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0</a:t>
            </a: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4200525" y="1397000"/>
            <a:ext cx="1143000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x</a:t>
            </a:r>
          </a:p>
        </p:txBody>
      </p:sp>
      <p:sp>
        <p:nvSpPr>
          <p:cNvPr id="43025" name="Line 17"/>
          <p:cNvSpPr>
            <a:spLocks noChangeShapeType="1"/>
          </p:cNvSpPr>
          <p:nvPr/>
        </p:nvSpPr>
        <p:spPr bwMode="auto">
          <a:xfrm>
            <a:off x="4208463" y="1397000"/>
            <a:ext cx="4572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026" name="Line 18"/>
          <p:cNvSpPr>
            <a:spLocks noChangeShapeType="1"/>
          </p:cNvSpPr>
          <p:nvPr/>
        </p:nvSpPr>
        <p:spPr bwMode="auto">
          <a:xfrm>
            <a:off x="4208463" y="1947863"/>
            <a:ext cx="457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027" name="Line 19"/>
          <p:cNvSpPr>
            <a:spLocks noChangeShapeType="1"/>
          </p:cNvSpPr>
          <p:nvPr/>
        </p:nvSpPr>
        <p:spPr bwMode="auto">
          <a:xfrm>
            <a:off x="4208463" y="2497138"/>
            <a:ext cx="457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028" name="Line 20"/>
          <p:cNvSpPr>
            <a:spLocks noChangeShapeType="1"/>
          </p:cNvSpPr>
          <p:nvPr/>
        </p:nvSpPr>
        <p:spPr bwMode="auto">
          <a:xfrm>
            <a:off x="4208463" y="3048000"/>
            <a:ext cx="4572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029" name="Line 21"/>
          <p:cNvSpPr>
            <a:spLocks noChangeShapeType="1"/>
          </p:cNvSpPr>
          <p:nvPr/>
        </p:nvSpPr>
        <p:spPr bwMode="auto">
          <a:xfrm>
            <a:off x="4200525" y="1397000"/>
            <a:ext cx="0" cy="16510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030" name="Line 22"/>
          <p:cNvSpPr>
            <a:spLocks noChangeShapeType="1"/>
          </p:cNvSpPr>
          <p:nvPr/>
        </p:nvSpPr>
        <p:spPr bwMode="auto">
          <a:xfrm>
            <a:off x="5343525" y="1397000"/>
            <a:ext cx="0" cy="165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031" name="Line 23"/>
          <p:cNvSpPr>
            <a:spLocks noChangeShapeType="1"/>
          </p:cNvSpPr>
          <p:nvPr/>
        </p:nvSpPr>
        <p:spPr bwMode="auto">
          <a:xfrm>
            <a:off x="6494463" y="1397000"/>
            <a:ext cx="0" cy="165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032" name="Line 24"/>
          <p:cNvSpPr>
            <a:spLocks noChangeShapeType="1"/>
          </p:cNvSpPr>
          <p:nvPr/>
        </p:nvSpPr>
        <p:spPr bwMode="auto">
          <a:xfrm>
            <a:off x="7637463" y="1397000"/>
            <a:ext cx="0" cy="165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033" name="Line 25"/>
          <p:cNvSpPr>
            <a:spLocks noChangeShapeType="1"/>
          </p:cNvSpPr>
          <p:nvPr/>
        </p:nvSpPr>
        <p:spPr bwMode="auto">
          <a:xfrm>
            <a:off x="8780463" y="1397000"/>
            <a:ext cx="0" cy="16510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43037" name="Object 29"/>
          <p:cNvGraphicFramePr>
            <a:graphicFrameLocks noChangeAspect="1"/>
          </p:cNvGraphicFramePr>
          <p:nvPr/>
        </p:nvGraphicFramePr>
        <p:xfrm>
          <a:off x="4267200" y="3352800"/>
          <a:ext cx="2078038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44" name="Equation" r:id="rId3" imgW="1066337" imgH="253890" progId="Equation.DSMT4">
                  <p:embed/>
                </p:oleObj>
              </mc:Choice>
              <mc:Fallback>
                <p:oleObj name="Equation" r:id="rId3" imgW="1066337" imgH="25389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352800"/>
                        <a:ext cx="2078038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38" name="Object 30"/>
          <p:cNvGraphicFramePr>
            <a:graphicFrameLocks noChangeAspect="1"/>
          </p:cNvGraphicFramePr>
          <p:nvPr/>
        </p:nvGraphicFramePr>
        <p:xfrm>
          <a:off x="4267200" y="4191000"/>
          <a:ext cx="989013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45" name="Equation" r:id="rId5" imgW="507780" imgH="203112" progId="Equation.DSMT4">
                  <p:embed/>
                </p:oleObj>
              </mc:Choice>
              <mc:Fallback>
                <p:oleObj name="Equation" r:id="rId5" imgW="507780" imgH="203112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4191000"/>
                        <a:ext cx="989013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39" name="Object 31"/>
          <p:cNvGraphicFramePr>
            <a:graphicFrameLocks noChangeAspect="1"/>
          </p:cNvGraphicFramePr>
          <p:nvPr/>
        </p:nvGraphicFramePr>
        <p:xfrm>
          <a:off x="5334000" y="3962400"/>
          <a:ext cx="963613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46" name="Equation" r:id="rId7" imgW="495085" imgH="431613" progId="Equation.DSMT4">
                  <p:embed/>
                </p:oleObj>
              </mc:Choice>
              <mc:Fallback>
                <p:oleObj name="Equation" r:id="rId7" imgW="495085" imgH="431613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962400"/>
                        <a:ext cx="963613" cy="83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40" name="Object 32"/>
          <p:cNvGraphicFramePr>
            <a:graphicFrameLocks noChangeAspect="1"/>
          </p:cNvGraphicFramePr>
          <p:nvPr/>
        </p:nvGraphicFramePr>
        <p:xfrm>
          <a:off x="6248400" y="3962400"/>
          <a:ext cx="1285875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47" name="Equation" r:id="rId9" imgW="660113" imgH="431613" progId="Equation.DSMT4">
                  <p:embed/>
                </p:oleObj>
              </mc:Choice>
              <mc:Fallback>
                <p:oleObj name="Equation" r:id="rId9" imgW="660113" imgH="431613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3962400"/>
                        <a:ext cx="1285875" cy="83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41" name="Object 33"/>
          <p:cNvGraphicFramePr>
            <a:graphicFrameLocks noChangeAspect="1"/>
          </p:cNvGraphicFramePr>
          <p:nvPr/>
        </p:nvGraphicFramePr>
        <p:xfrm>
          <a:off x="7454900" y="3962400"/>
          <a:ext cx="1311275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48" name="Equation" r:id="rId11" imgW="672808" imgH="431613" progId="Equation.DSMT4">
                  <p:embed/>
                </p:oleObj>
              </mc:Choice>
              <mc:Fallback>
                <p:oleObj name="Equation" r:id="rId11" imgW="672808" imgH="431613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4900" y="3962400"/>
                        <a:ext cx="1311275" cy="83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42" name="Object 34"/>
          <p:cNvGraphicFramePr>
            <a:graphicFrameLocks noChangeAspect="1"/>
          </p:cNvGraphicFramePr>
          <p:nvPr/>
        </p:nvGraphicFramePr>
        <p:xfrm>
          <a:off x="4267200" y="5105400"/>
          <a:ext cx="989013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49" name="Equation" r:id="rId13" imgW="507780" imgH="203112" progId="Equation.DSMT4">
                  <p:embed/>
                </p:oleObj>
              </mc:Choice>
              <mc:Fallback>
                <p:oleObj name="Equation" r:id="rId13" imgW="507780" imgH="203112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5105400"/>
                        <a:ext cx="989013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43" name="Object 35"/>
          <p:cNvGraphicFramePr>
            <a:graphicFrameLocks noChangeAspect="1"/>
          </p:cNvGraphicFramePr>
          <p:nvPr/>
        </p:nvGraphicFramePr>
        <p:xfrm>
          <a:off x="5334000" y="5105400"/>
          <a:ext cx="346075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50" name="Equation" r:id="rId15" imgW="177492" imgH="177492" progId="Equation.DSMT4">
                  <p:embed/>
                </p:oleObj>
              </mc:Choice>
              <mc:Fallback>
                <p:oleObj name="Equation" r:id="rId15" imgW="177492" imgH="177492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5105400"/>
                        <a:ext cx="346075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44" name="Text Box 36"/>
          <p:cNvSpPr txBox="1">
            <a:spLocks noChangeArrowheads="1"/>
          </p:cNvSpPr>
          <p:nvPr/>
        </p:nvSpPr>
        <p:spPr bwMode="auto">
          <a:xfrm>
            <a:off x="4343400" y="5791200"/>
            <a:ext cx="426720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When the data is symmetrical, E(X) is just the middle value!</a:t>
            </a:r>
          </a:p>
        </p:txBody>
      </p:sp>
      <p:sp>
        <p:nvSpPr>
          <p:cNvPr id="37921" name="Text Box 37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8E</a:t>
            </a:r>
          </a:p>
        </p:txBody>
      </p:sp>
      <p:pic>
        <p:nvPicPr>
          <p:cNvPr id="37922" name="Picture 33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152400"/>
            <a:ext cx="10191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3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3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3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3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3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3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3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3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3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3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3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3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3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3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24" grpId="0"/>
      <p:bldP spid="43023" grpId="0"/>
      <p:bldP spid="43022" grpId="0"/>
      <p:bldP spid="43021" grpId="0"/>
      <p:bldP spid="43020" grpId="0"/>
      <p:bldP spid="43019" grpId="0"/>
      <p:bldP spid="43018" grpId="0"/>
      <p:bldP spid="43017" grpId="0"/>
      <p:bldP spid="43016" grpId="0"/>
      <p:bldP spid="43015" grpId="0"/>
      <p:bldP spid="43014" grpId="0"/>
      <p:bldP spid="43013" grpId="0"/>
      <p:bldP spid="43025" grpId="0" animBg="1"/>
      <p:bldP spid="43026" grpId="0" animBg="1"/>
      <p:bldP spid="43027" grpId="0" animBg="1"/>
      <p:bldP spid="43028" grpId="0" animBg="1"/>
      <p:bldP spid="43029" grpId="0" animBg="1"/>
      <p:bldP spid="43030" grpId="0" animBg="1"/>
      <p:bldP spid="43031" grpId="0" animBg="1"/>
      <p:bldP spid="43032" grpId="0" animBg="1"/>
      <p:bldP spid="43033" grpId="0" animBg="1"/>
      <p:bldP spid="430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>
                <a:latin typeface="Comic Sans MS" pitchFamily="66" charset="0"/>
              </a:rPr>
              <a:t>Discrete Random Variables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5814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Longer Example Question</a:t>
            </a: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Two fair 10p coins are tossed. The random variable X represents the value of the coins that land heads up.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a) Calculate E(X) and Var(X)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E(X) = 10</a:t>
            </a:r>
          </a:p>
          <a:p>
            <a:pPr eaLnBrk="1" hangingPunct="1"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	 E(X</a:t>
            </a:r>
            <a:r>
              <a:rPr lang="en-GB" altLang="en-US" sz="1800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) = 150</a:t>
            </a:r>
            <a:endParaRPr lang="en-GB" altLang="en-US" sz="1800" b="1" u="sng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7620000" y="2497138"/>
            <a:ext cx="1143000" cy="55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baseline="30000">
                <a:latin typeface="Comic Sans MS" pitchFamily="66" charset="0"/>
              </a:rPr>
              <a:t>1</a:t>
            </a:r>
            <a:r>
              <a:rPr lang="en-GB" altLang="en-US">
                <a:latin typeface="Comic Sans MS" pitchFamily="66" charset="0"/>
              </a:rPr>
              <a:t>/</a:t>
            </a:r>
            <a:r>
              <a:rPr lang="en-GB" altLang="en-US" baseline="-25000">
                <a:latin typeface="Comic Sans MS" pitchFamily="66" charset="0"/>
              </a:rPr>
              <a:t>4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6477000" y="2497138"/>
            <a:ext cx="1143000" cy="55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baseline="30000">
                <a:latin typeface="Comic Sans MS" pitchFamily="66" charset="0"/>
              </a:rPr>
              <a:t>1</a:t>
            </a:r>
            <a:r>
              <a:rPr lang="en-GB" altLang="en-US">
                <a:latin typeface="Comic Sans MS" pitchFamily="66" charset="0"/>
              </a:rPr>
              <a:t>/</a:t>
            </a:r>
            <a:r>
              <a:rPr lang="en-GB" altLang="en-US" baseline="-25000">
                <a:latin typeface="Comic Sans MS" pitchFamily="66" charset="0"/>
              </a:rPr>
              <a:t>2</a:t>
            </a: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5334000" y="2497138"/>
            <a:ext cx="1143000" cy="55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baseline="30000">
                <a:latin typeface="Comic Sans MS" pitchFamily="66" charset="0"/>
              </a:rPr>
              <a:t>1</a:t>
            </a:r>
            <a:r>
              <a:rPr lang="en-GB" altLang="en-US">
                <a:latin typeface="Comic Sans MS" pitchFamily="66" charset="0"/>
              </a:rPr>
              <a:t>/</a:t>
            </a:r>
            <a:r>
              <a:rPr lang="en-GB" altLang="en-US" baseline="-25000">
                <a:latin typeface="Comic Sans MS" pitchFamily="66" charset="0"/>
              </a:rPr>
              <a:t>4</a:t>
            </a: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4191000" y="2497138"/>
            <a:ext cx="1143000" cy="55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P(X=x)</a:t>
            </a: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7629525" y="1947863"/>
            <a:ext cx="1143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400</a:t>
            </a:r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6486525" y="1947863"/>
            <a:ext cx="1143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100</a:t>
            </a:r>
          </a:p>
        </p:txBody>
      </p: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5343525" y="1947863"/>
            <a:ext cx="1143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0</a:t>
            </a:r>
          </a:p>
        </p:txBody>
      </p:sp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4200525" y="1947863"/>
            <a:ext cx="1143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x</a:t>
            </a:r>
            <a:r>
              <a:rPr lang="en-GB" altLang="en-US" baseline="30000">
                <a:latin typeface="Comic Sans MS" pitchFamily="66" charset="0"/>
              </a:rPr>
              <a:t>2</a:t>
            </a:r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7629525" y="1397000"/>
            <a:ext cx="1143000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20</a:t>
            </a:r>
          </a:p>
        </p:txBody>
      </p:sp>
      <p:sp>
        <p:nvSpPr>
          <p:cNvPr id="38925" name="Rectangle 13"/>
          <p:cNvSpPr>
            <a:spLocks noChangeArrowheads="1"/>
          </p:cNvSpPr>
          <p:nvPr/>
        </p:nvSpPr>
        <p:spPr bwMode="auto">
          <a:xfrm>
            <a:off x="6486525" y="1397000"/>
            <a:ext cx="1143000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10</a:t>
            </a:r>
          </a:p>
        </p:txBody>
      </p:sp>
      <p:sp>
        <p:nvSpPr>
          <p:cNvPr id="38926" name="Rectangle 14"/>
          <p:cNvSpPr>
            <a:spLocks noChangeArrowheads="1"/>
          </p:cNvSpPr>
          <p:nvPr/>
        </p:nvSpPr>
        <p:spPr bwMode="auto">
          <a:xfrm>
            <a:off x="5343525" y="1397000"/>
            <a:ext cx="1143000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0</a:t>
            </a:r>
          </a:p>
        </p:txBody>
      </p:sp>
      <p:sp>
        <p:nvSpPr>
          <p:cNvPr id="38927" name="Rectangle 15"/>
          <p:cNvSpPr>
            <a:spLocks noChangeArrowheads="1"/>
          </p:cNvSpPr>
          <p:nvPr/>
        </p:nvSpPr>
        <p:spPr bwMode="auto">
          <a:xfrm>
            <a:off x="4200525" y="1397000"/>
            <a:ext cx="1143000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x</a:t>
            </a:r>
          </a:p>
        </p:txBody>
      </p:sp>
      <p:sp>
        <p:nvSpPr>
          <p:cNvPr id="38928" name="Line 16"/>
          <p:cNvSpPr>
            <a:spLocks noChangeShapeType="1"/>
          </p:cNvSpPr>
          <p:nvPr/>
        </p:nvSpPr>
        <p:spPr bwMode="auto">
          <a:xfrm>
            <a:off x="4208463" y="1397000"/>
            <a:ext cx="4572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29" name="Line 17"/>
          <p:cNvSpPr>
            <a:spLocks noChangeShapeType="1"/>
          </p:cNvSpPr>
          <p:nvPr/>
        </p:nvSpPr>
        <p:spPr bwMode="auto">
          <a:xfrm>
            <a:off x="4208463" y="1947863"/>
            <a:ext cx="457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30" name="Line 18"/>
          <p:cNvSpPr>
            <a:spLocks noChangeShapeType="1"/>
          </p:cNvSpPr>
          <p:nvPr/>
        </p:nvSpPr>
        <p:spPr bwMode="auto">
          <a:xfrm>
            <a:off x="4208463" y="2497138"/>
            <a:ext cx="457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31" name="Line 19"/>
          <p:cNvSpPr>
            <a:spLocks noChangeShapeType="1"/>
          </p:cNvSpPr>
          <p:nvPr/>
        </p:nvSpPr>
        <p:spPr bwMode="auto">
          <a:xfrm>
            <a:off x="4208463" y="3048000"/>
            <a:ext cx="4572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32" name="Line 20"/>
          <p:cNvSpPr>
            <a:spLocks noChangeShapeType="1"/>
          </p:cNvSpPr>
          <p:nvPr/>
        </p:nvSpPr>
        <p:spPr bwMode="auto">
          <a:xfrm>
            <a:off x="4200525" y="1397000"/>
            <a:ext cx="0" cy="16510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33" name="Line 21"/>
          <p:cNvSpPr>
            <a:spLocks noChangeShapeType="1"/>
          </p:cNvSpPr>
          <p:nvPr/>
        </p:nvSpPr>
        <p:spPr bwMode="auto">
          <a:xfrm>
            <a:off x="5343525" y="1397000"/>
            <a:ext cx="0" cy="165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34" name="Line 22"/>
          <p:cNvSpPr>
            <a:spLocks noChangeShapeType="1"/>
          </p:cNvSpPr>
          <p:nvPr/>
        </p:nvSpPr>
        <p:spPr bwMode="auto">
          <a:xfrm>
            <a:off x="6494463" y="1397000"/>
            <a:ext cx="0" cy="165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35" name="Line 23"/>
          <p:cNvSpPr>
            <a:spLocks noChangeShapeType="1"/>
          </p:cNvSpPr>
          <p:nvPr/>
        </p:nvSpPr>
        <p:spPr bwMode="auto">
          <a:xfrm>
            <a:off x="7637463" y="1397000"/>
            <a:ext cx="0" cy="165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36" name="Line 24"/>
          <p:cNvSpPr>
            <a:spLocks noChangeShapeType="1"/>
          </p:cNvSpPr>
          <p:nvPr/>
        </p:nvSpPr>
        <p:spPr bwMode="auto">
          <a:xfrm>
            <a:off x="8780463" y="1397000"/>
            <a:ext cx="0" cy="16510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44057" name="Object 25"/>
          <p:cNvGraphicFramePr>
            <a:graphicFrameLocks noChangeAspect="1"/>
          </p:cNvGraphicFramePr>
          <p:nvPr/>
        </p:nvGraphicFramePr>
        <p:xfrm>
          <a:off x="4248150" y="3362325"/>
          <a:ext cx="2349500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67" name="Equation" r:id="rId3" imgW="1205977" imgH="253890" progId="Equation.DSMT4">
                  <p:embed/>
                </p:oleObj>
              </mc:Choice>
              <mc:Fallback>
                <p:oleObj name="Equation" r:id="rId3" imgW="1205977" imgH="25389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8150" y="3362325"/>
                        <a:ext cx="2349500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58" name="Object 26"/>
          <p:cNvGraphicFramePr>
            <a:graphicFrameLocks noChangeAspect="1"/>
          </p:cNvGraphicFramePr>
          <p:nvPr/>
        </p:nvGraphicFramePr>
        <p:xfrm>
          <a:off x="4205288" y="4167188"/>
          <a:ext cx="1112837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68" name="Equation" r:id="rId5" imgW="571252" imgH="228501" progId="Equation.DSMT4">
                  <p:embed/>
                </p:oleObj>
              </mc:Choice>
              <mc:Fallback>
                <p:oleObj name="Equation" r:id="rId5" imgW="571252" imgH="228501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5288" y="4167188"/>
                        <a:ext cx="1112837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59" name="Object 27"/>
          <p:cNvGraphicFramePr>
            <a:graphicFrameLocks noChangeAspect="1"/>
          </p:cNvGraphicFramePr>
          <p:nvPr/>
        </p:nvGraphicFramePr>
        <p:xfrm>
          <a:off x="5334000" y="3962400"/>
          <a:ext cx="963613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69" name="Equation" r:id="rId7" imgW="495085" imgH="431613" progId="Equation.DSMT4">
                  <p:embed/>
                </p:oleObj>
              </mc:Choice>
              <mc:Fallback>
                <p:oleObj name="Equation" r:id="rId7" imgW="495085" imgH="431613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962400"/>
                        <a:ext cx="963613" cy="83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60" name="Object 28"/>
          <p:cNvGraphicFramePr>
            <a:graphicFrameLocks noChangeAspect="1"/>
          </p:cNvGraphicFramePr>
          <p:nvPr/>
        </p:nvGraphicFramePr>
        <p:xfrm>
          <a:off x="6227763" y="3962400"/>
          <a:ext cx="1435100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0" name="Equation" r:id="rId9" imgW="736600" imgH="431800" progId="Equation.DSMT4">
                  <p:embed/>
                </p:oleObj>
              </mc:Choice>
              <mc:Fallback>
                <p:oleObj name="Equation" r:id="rId9" imgW="736600" imgH="43180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763" y="3962400"/>
                        <a:ext cx="1435100" cy="83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61" name="Object 29"/>
          <p:cNvGraphicFramePr>
            <a:graphicFrameLocks noChangeAspect="1"/>
          </p:cNvGraphicFramePr>
          <p:nvPr/>
        </p:nvGraphicFramePr>
        <p:xfrm>
          <a:off x="7575550" y="3952875"/>
          <a:ext cx="1460500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1" name="Equation" r:id="rId11" imgW="748975" imgH="431613" progId="Equation.DSMT4">
                  <p:embed/>
                </p:oleObj>
              </mc:Choice>
              <mc:Fallback>
                <p:oleObj name="Equation" r:id="rId11" imgW="748975" imgH="431613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5550" y="3952875"/>
                        <a:ext cx="1460500" cy="83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62" name="Object 30"/>
          <p:cNvGraphicFramePr>
            <a:graphicFrameLocks noChangeAspect="1"/>
          </p:cNvGraphicFramePr>
          <p:nvPr/>
        </p:nvGraphicFramePr>
        <p:xfrm>
          <a:off x="4241800" y="5091113"/>
          <a:ext cx="1112838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2" name="Equation" r:id="rId13" imgW="571252" imgH="228501" progId="Equation.DSMT4">
                  <p:embed/>
                </p:oleObj>
              </mc:Choice>
              <mc:Fallback>
                <p:oleObj name="Equation" r:id="rId13" imgW="571252" imgH="228501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1800" y="5091113"/>
                        <a:ext cx="1112838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63" name="Object 31"/>
          <p:cNvGraphicFramePr>
            <a:graphicFrameLocks noChangeAspect="1"/>
          </p:cNvGraphicFramePr>
          <p:nvPr/>
        </p:nvGraphicFramePr>
        <p:xfrm>
          <a:off x="5376863" y="5149850"/>
          <a:ext cx="493712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3" name="Equation" r:id="rId15" imgW="253670" imgH="177569" progId="Equation.DSMT4">
                  <p:embed/>
                </p:oleObj>
              </mc:Choice>
              <mc:Fallback>
                <p:oleObj name="Equation" r:id="rId15" imgW="253670" imgH="177569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6863" y="5149850"/>
                        <a:ext cx="493712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44" name="Text Box 33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8E</a:t>
            </a:r>
          </a:p>
        </p:txBody>
      </p:sp>
      <p:pic>
        <p:nvPicPr>
          <p:cNvPr id="38945" name="Picture 32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152400"/>
            <a:ext cx="10191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>
                <a:latin typeface="Comic Sans MS" pitchFamily="66" charset="0"/>
              </a:rPr>
              <a:t>Discrete Random Variables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5814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Longer Example Question</a:t>
            </a: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Two fair 10p coins are tossed. The random variable X represents the value of the coins that land heads up.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a) Calculate E(X) and Var(X)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E(X) = 10</a:t>
            </a:r>
          </a:p>
          <a:p>
            <a:pPr eaLnBrk="1" hangingPunct="1"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	 E(X</a:t>
            </a:r>
            <a:r>
              <a:rPr lang="en-GB" altLang="en-US" sz="1800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) = 150</a:t>
            </a:r>
          </a:p>
          <a:p>
            <a:pPr eaLnBrk="1" hangingPunct="1"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	 Var(X) = 50</a:t>
            </a:r>
            <a:endParaRPr lang="en-GB" altLang="en-US" sz="1800" b="1" u="sng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7620000" y="2497138"/>
            <a:ext cx="1143000" cy="55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baseline="30000">
                <a:latin typeface="Comic Sans MS" pitchFamily="66" charset="0"/>
              </a:rPr>
              <a:t>1</a:t>
            </a:r>
            <a:r>
              <a:rPr lang="en-GB" altLang="en-US">
                <a:latin typeface="Comic Sans MS" pitchFamily="66" charset="0"/>
              </a:rPr>
              <a:t>/</a:t>
            </a:r>
            <a:r>
              <a:rPr lang="en-GB" altLang="en-US" baseline="-25000">
                <a:latin typeface="Comic Sans MS" pitchFamily="66" charset="0"/>
              </a:rPr>
              <a:t>4</a:t>
            </a: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6477000" y="2497138"/>
            <a:ext cx="1143000" cy="55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baseline="30000">
                <a:latin typeface="Comic Sans MS" pitchFamily="66" charset="0"/>
              </a:rPr>
              <a:t>1</a:t>
            </a:r>
            <a:r>
              <a:rPr lang="en-GB" altLang="en-US">
                <a:latin typeface="Comic Sans MS" pitchFamily="66" charset="0"/>
              </a:rPr>
              <a:t>/</a:t>
            </a:r>
            <a:r>
              <a:rPr lang="en-GB" altLang="en-US" baseline="-25000">
                <a:latin typeface="Comic Sans MS" pitchFamily="66" charset="0"/>
              </a:rPr>
              <a:t>2</a:t>
            </a: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5334000" y="2497138"/>
            <a:ext cx="1143000" cy="55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baseline="30000">
                <a:latin typeface="Comic Sans MS" pitchFamily="66" charset="0"/>
              </a:rPr>
              <a:t>1</a:t>
            </a:r>
            <a:r>
              <a:rPr lang="en-GB" altLang="en-US">
                <a:latin typeface="Comic Sans MS" pitchFamily="66" charset="0"/>
              </a:rPr>
              <a:t>/</a:t>
            </a:r>
            <a:r>
              <a:rPr lang="en-GB" altLang="en-US" baseline="-25000">
                <a:latin typeface="Comic Sans MS" pitchFamily="66" charset="0"/>
              </a:rPr>
              <a:t>4</a:t>
            </a: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4191000" y="2497138"/>
            <a:ext cx="1143000" cy="55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P(X=x)</a:t>
            </a: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7629525" y="1947863"/>
            <a:ext cx="1143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400</a:t>
            </a:r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6486525" y="1947863"/>
            <a:ext cx="1143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100</a:t>
            </a:r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5343525" y="1947863"/>
            <a:ext cx="1143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0</a:t>
            </a:r>
          </a:p>
        </p:txBody>
      </p:sp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4200525" y="1947863"/>
            <a:ext cx="1143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x</a:t>
            </a:r>
            <a:r>
              <a:rPr lang="en-GB" altLang="en-US" baseline="30000">
                <a:latin typeface="Comic Sans MS" pitchFamily="66" charset="0"/>
              </a:rPr>
              <a:t>2</a:t>
            </a:r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7629525" y="1397000"/>
            <a:ext cx="1143000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20</a:t>
            </a:r>
          </a:p>
        </p:txBody>
      </p:sp>
      <p:sp>
        <p:nvSpPr>
          <p:cNvPr id="39949" name="Rectangle 13"/>
          <p:cNvSpPr>
            <a:spLocks noChangeArrowheads="1"/>
          </p:cNvSpPr>
          <p:nvPr/>
        </p:nvSpPr>
        <p:spPr bwMode="auto">
          <a:xfrm>
            <a:off x="6486525" y="1397000"/>
            <a:ext cx="1143000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10</a:t>
            </a:r>
          </a:p>
        </p:txBody>
      </p:sp>
      <p:sp>
        <p:nvSpPr>
          <p:cNvPr id="39950" name="Rectangle 14"/>
          <p:cNvSpPr>
            <a:spLocks noChangeArrowheads="1"/>
          </p:cNvSpPr>
          <p:nvPr/>
        </p:nvSpPr>
        <p:spPr bwMode="auto">
          <a:xfrm>
            <a:off x="5343525" y="1397000"/>
            <a:ext cx="1143000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0</a:t>
            </a:r>
          </a:p>
        </p:txBody>
      </p:sp>
      <p:sp>
        <p:nvSpPr>
          <p:cNvPr id="39951" name="Rectangle 15"/>
          <p:cNvSpPr>
            <a:spLocks noChangeArrowheads="1"/>
          </p:cNvSpPr>
          <p:nvPr/>
        </p:nvSpPr>
        <p:spPr bwMode="auto">
          <a:xfrm>
            <a:off x="4200525" y="1397000"/>
            <a:ext cx="1143000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x</a:t>
            </a:r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>
            <a:off x="4208463" y="1397000"/>
            <a:ext cx="4572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>
            <a:off x="4208463" y="1947863"/>
            <a:ext cx="457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>
            <a:off x="4208463" y="2497138"/>
            <a:ext cx="457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55" name="Line 19"/>
          <p:cNvSpPr>
            <a:spLocks noChangeShapeType="1"/>
          </p:cNvSpPr>
          <p:nvPr/>
        </p:nvSpPr>
        <p:spPr bwMode="auto">
          <a:xfrm>
            <a:off x="4208463" y="3048000"/>
            <a:ext cx="4572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56" name="Line 20"/>
          <p:cNvSpPr>
            <a:spLocks noChangeShapeType="1"/>
          </p:cNvSpPr>
          <p:nvPr/>
        </p:nvSpPr>
        <p:spPr bwMode="auto">
          <a:xfrm>
            <a:off x="4200525" y="1397000"/>
            <a:ext cx="0" cy="16510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57" name="Line 21"/>
          <p:cNvSpPr>
            <a:spLocks noChangeShapeType="1"/>
          </p:cNvSpPr>
          <p:nvPr/>
        </p:nvSpPr>
        <p:spPr bwMode="auto">
          <a:xfrm>
            <a:off x="5343525" y="1397000"/>
            <a:ext cx="0" cy="165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58" name="Line 22"/>
          <p:cNvSpPr>
            <a:spLocks noChangeShapeType="1"/>
          </p:cNvSpPr>
          <p:nvPr/>
        </p:nvSpPr>
        <p:spPr bwMode="auto">
          <a:xfrm>
            <a:off x="6494463" y="1397000"/>
            <a:ext cx="0" cy="165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59" name="Line 23"/>
          <p:cNvSpPr>
            <a:spLocks noChangeShapeType="1"/>
          </p:cNvSpPr>
          <p:nvPr/>
        </p:nvSpPr>
        <p:spPr bwMode="auto">
          <a:xfrm>
            <a:off x="7637463" y="1397000"/>
            <a:ext cx="0" cy="165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60" name="Line 24"/>
          <p:cNvSpPr>
            <a:spLocks noChangeShapeType="1"/>
          </p:cNvSpPr>
          <p:nvPr/>
        </p:nvSpPr>
        <p:spPr bwMode="auto">
          <a:xfrm>
            <a:off x="8780463" y="1397000"/>
            <a:ext cx="0" cy="16510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61" name="Text Box 32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8E</a:t>
            </a:r>
          </a:p>
        </p:txBody>
      </p:sp>
      <p:graphicFrame>
        <p:nvGraphicFramePr>
          <p:cNvPr id="45089" name="Object 33"/>
          <p:cNvGraphicFramePr>
            <a:graphicFrameLocks noChangeAspect="1"/>
          </p:cNvGraphicFramePr>
          <p:nvPr/>
        </p:nvGraphicFramePr>
        <p:xfrm>
          <a:off x="4191000" y="3429000"/>
          <a:ext cx="37338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5" name="Equation" r:id="rId3" imgW="1600200" imgH="228600" progId="Equation.DSMT4">
                  <p:embed/>
                </p:oleObj>
              </mc:Choice>
              <mc:Fallback>
                <p:oleObj name="Equation" r:id="rId3" imgW="1600200" imgH="22860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429000"/>
                        <a:ext cx="37338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90" name="Object 34"/>
          <p:cNvGraphicFramePr>
            <a:graphicFrameLocks noChangeAspect="1"/>
          </p:cNvGraphicFramePr>
          <p:nvPr/>
        </p:nvGraphicFramePr>
        <p:xfrm>
          <a:off x="4191000" y="4038600"/>
          <a:ext cx="27844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6" name="Equation" r:id="rId5" imgW="1193800" imgH="228600" progId="Equation.DSMT4">
                  <p:embed/>
                </p:oleObj>
              </mc:Choice>
              <mc:Fallback>
                <p:oleObj name="Equation" r:id="rId5" imgW="1193800" imgH="22860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038600"/>
                        <a:ext cx="278447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91" name="Object 35"/>
          <p:cNvGraphicFramePr>
            <a:graphicFrameLocks noChangeAspect="1"/>
          </p:cNvGraphicFramePr>
          <p:nvPr/>
        </p:nvGraphicFramePr>
        <p:xfrm>
          <a:off x="4191000" y="4724400"/>
          <a:ext cx="1897063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7" name="Equation" r:id="rId7" imgW="812447" imgH="203112" progId="Equation.DSMT4">
                  <p:embed/>
                </p:oleObj>
              </mc:Choice>
              <mc:Fallback>
                <p:oleObj name="Equation" r:id="rId7" imgW="812447" imgH="203112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724400"/>
                        <a:ext cx="1897063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9965" name="Picture 2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152400"/>
            <a:ext cx="10191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>
                <a:latin typeface="Comic Sans MS" pitchFamily="66" charset="0"/>
              </a:rPr>
              <a:t>Discrete Random Variables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581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 b="1" u="sng">
                <a:latin typeface="Comic Sans MS" pitchFamily="66" charset="0"/>
              </a:rPr>
              <a:t>Longer Example Question</a:t>
            </a:r>
            <a:endParaRPr lang="en-GB" altLang="en-US" sz="16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Two fair 10p coins are tossed. The random variable X represents the value of the coins that land heads up.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a) Calculate E(X) and Var(X)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>
                <a:latin typeface="Comic Sans MS" pitchFamily="66" charset="0"/>
                <a:sym typeface="Wingdings" pitchFamily="2" charset="2"/>
              </a:rPr>
              <a:t> E(X) = 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	 E(X</a:t>
            </a:r>
            <a:r>
              <a:rPr lang="en-GB" altLang="en-US" sz="1600" baseline="30000">
                <a:latin typeface="Comic Sans MS" pitchFamily="66" charset="0"/>
                <a:sym typeface="Wingdings" pitchFamily="2" charset="2"/>
              </a:rPr>
              <a:t>2</a:t>
            </a:r>
            <a:r>
              <a:rPr lang="en-GB" altLang="en-US" sz="1600">
                <a:latin typeface="Comic Sans MS" pitchFamily="66" charset="0"/>
                <a:sym typeface="Wingdings" pitchFamily="2" charset="2"/>
              </a:rPr>
              <a:t>) = 150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	 Var(X) = 50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60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	</a:t>
            </a:r>
            <a:r>
              <a:rPr lang="en-GB" altLang="en-US" sz="1600">
                <a:latin typeface="Comic Sans MS" pitchFamily="66" charset="0"/>
                <a:sym typeface="Wingdings" pitchFamily="2" charset="2"/>
              </a:rPr>
              <a:t>b) Two random variables S and T are defined as follows…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	S = X – 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	T = </a:t>
            </a: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sz="1600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X – 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60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Show that E(S) = E(T)</a:t>
            </a:r>
          </a:p>
        </p:txBody>
      </p:sp>
      <p:sp>
        <p:nvSpPr>
          <p:cNvPr id="40964" name="Text Box 25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8E</a:t>
            </a:r>
          </a:p>
        </p:txBody>
      </p:sp>
      <p:sp>
        <p:nvSpPr>
          <p:cNvPr id="40965" name="Text Box 29"/>
          <p:cNvSpPr txBox="1">
            <a:spLocks noChangeArrowheads="1"/>
          </p:cNvSpPr>
          <p:nvPr/>
        </p:nvSpPr>
        <p:spPr bwMode="auto">
          <a:xfrm>
            <a:off x="5029200" y="27432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46110" name="Text Box 30"/>
          <p:cNvSpPr txBox="1">
            <a:spLocks noChangeArrowheads="1"/>
          </p:cNvSpPr>
          <p:nvPr/>
        </p:nvSpPr>
        <p:spPr bwMode="auto">
          <a:xfrm>
            <a:off x="5257800" y="1524000"/>
            <a:ext cx="2133600" cy="160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S = X – 10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E(S) = E(X) – 10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E(S) = 10 – 10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E(S) = 0</a:t>
            </a:r>
          </a:p>
        </p:txBody>
      </p:sp>
      <p:sp>
        <p:nvSpPr>
          <p:cNvPr id="46111" name="Text Box 31"/>
          <p:cNvSpPr txBox="1">
            <a:spLocks noChangeArrowheads="1"/>
          </p:cNvSpPr>
          <p:nvPr/>
        </p:nvSpPr>
        <p:spPr bwMode="auto">
          <a:xfrm>
            <a:off x="5257800" y="3733800"/>
            <a:ext cx="2438400" cy="160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T = 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X – 5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E(T) = 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E(X) – 5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E(T) = (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x 10) – 5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E(T) = 0</a:t>
            </a:r>
          </a:p>
        </p:txBody>
      </p:sp>
      <p:sp>
        <p:nvSpPr>
          <p:cNvPr id="46112" name="Oval 32"/>
          <p:cNvSpPr>
            <a:spLocks noChangeArrowheads="1"/>
          </p:cNvSpPr>
          <p:nvPr/>
        </p:nvSpPr>
        <p:spPr bwMode="auto">
          <a:xfrm>
            <a:off x="5257800" y="2743200"/>
            <a:ext cx="1143000" cy="381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113" name="Oval 33"/>
          <p:cNvSpPr>
            <a:spLocks noChangeArrowheads="1"/>
          </p:cNvSpPr>
          <p:nvPr/>
        </p:nvSpPr>
        <p:spPr bwMode="auto">
          <a:xfrm>
            <a:off x="5257800" y="4953000"/>
            <a:ext cx="1143000" cy="381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4097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152400"/>
            <a:ext cx="10191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0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0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6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6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6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6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6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12" grpId="0" animBg="1"/>
      <p:bldP spid="461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>
                <a:latin typeface="Comic Sans MS" pitchFamily="66" charset="0"/>
              </a:rPr>
              <a:t>Discrete Random Variables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581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 b="1" u="sng">
                <a:latin typeface="Comic Sans MS" pitchFamily="66" charset="0"/>
              </a:rPr>
              <a:t>Longer Example Question</a:t>
            </a:r>
            <a:endParaRPr lang="en-GB" altLang="en-US" sz="16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Two fair 10p coins are tossed. The random variable X represents the value of the coins that land heads up.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a) Calculate E(X) and Var(X)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>
                <a:latin typeface="Comic Sans MS" pitchFamily="66" charset="0"/>
                <a:sym typeface="Wingdings" pitchFamily="2" charset="2"/>
              </a:rPr>
              <a:t> E(X) = 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	 E(X</a:t>
            </a:r>
            <a:r>
              <a:rPr lang="en-GB" altLang="en-US" sz="1600" baseline="30000">
                <a:latin typeface="Comic Sans MS" pitchFamily="66" charset="0"/>
                <a:sym typeface="Wingdings" pitchFamily="2" charset="2"/>
              </a:rPr>
              <a:t>2</a:t>
            </a:r>
            <a:r>
              <a:rPr lang="en-GB" altLang="en-US" sz="1600">
                <a:latin typeface="Comic Sans MS" pitchFamily="66" charset="0"/>
                <a:sym typeface="Wingdings" pitchFamily="2" charset="2"/>
              </a:rPr>
              <a:t>) = 150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	 Var(X) = 50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60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	</a:t>
            </a:r>
            <a:r>
              <a:rPr lang="en-GB" altLang="en-US" sz="1600">
                <a:latin typeface="Comic Sans MS" pitchFamily="66" charset="0"/>
                <a:sym typeface="Wingdings" pitchFamily="2" charset="2"/>
              </a:rPr>
              <a:t>b) Two random variables S and T are defined as follows…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	S = X – 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	T = </a:t>
            </a: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sz="1600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X – 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60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c) Find Var(S) and Var(T)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8E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5257800" y="1524000"/>
            <a:ext cx="2438400" cy="119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S = X – 10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Var(S) = Var(X)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Var(S) = 50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5257800" y="3124200"/>
            <a:ext cx="2667000" cy="160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T = 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X – 5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Var(T) = (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Var(X)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Var(T) = (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baseline="-2500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)Var(X)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Var(T) = 12.5</a:t>
            </a:r>
          </a:p>
        </p:txBody>
      </p:sp>
      <p:sp>
        <p:nvSpPr>
          <p:cNvPr id="47112" name="Oval 8"/>
          <p:cNvSpPr>
            <a:spLocks noChangeArrowheads="1"/>
          </p:cNvSpPr>
          <p:nvPr/>
        </p:nvSpPr>
        <p:spPr bwMode="auto">
          <a:xfrm>
            <a:off x="5181600" y="2286000"/>
            <a:ext cx="1524000" cy="4572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3" name="Oval 9"/>
          <p:cNvSpPr>
            <a:spLocks noChangeArrowheads="1"/>
          </p:cNvSpPr>
          <p:nvPr/>
        </p:nvSpPr>
        <p:spPr bwMode="auto">
          <a:xfrm>
            <a:off x="5257800" y="4343400"/>
            <a:ext cx="1600200" cy="381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3657600" y="5029200"/>
            <a:ext cx="5029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E(S) and E(T) were the same for both, so on average both will give the same overall result…</a:t>
            </a:r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3657600" y="5791200"/>
            <a:ext cx="5029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Var(S) is bigger than Var(T), so results for S will be more varied…</a:t>
            </a:r>
          </a:p>
        </p:txBody>
      </p:sp>
      <p:pic>
        <p:nvPicPr>
          <p:cNvPr id="41995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152400"/>
            <a:ext cx="10191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 animBg="1"/>
      <p:bldP spid="47113" grpId="0" animBg="1"/>
      <p:bldP spid="47114" grpId="0"/>
      <p:bldP spid="4711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</TotalTime>
  <Words>321</Words>
  <Application>Microsoft Office PowerPoint</Application>
  <PresentationFormat>On-screen Show (4:3)</PresentationFormat>
  <Paragraphs>196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Comic Sans MS</vt:lpstr>
      <vt:lpstr>Wingdings</vt:lpstr>
      <vt:lpstr>Default Design</vt:lpstr>
      <vt:lpstr>Equation</vt:lpstr>
      <vt:lpstr>Discrete Random Variables</vt:lpstr>
      <vt:lpstr>Discrete Random Variables</vt:lpstr>
      <vt:lpstr>Discrete Random Variables</vt:lpstr>
      <vt:lpstr>Discrete Random Variables</vt:lpstr>
      <vt:lpstr>Discrete Random Variables</vt:lpstr>
      <vt:lpstr>Discrete Random Variables</vt:lpstr>
      <vt:lpstr>Discrete Random Variables</vt:lpstr>
      <vt:lpstr>Discrete Random Variables</vt:lpstr>
      <vt:lpstr>Discrete Random Variables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Pye</dc:creator>
  <cp:lastModifiedBy>Richard Lawton</cp:lastModifiedBy>
  <cp:revision>194</cp:revision>
  <cp:lastPrinted>1601-01-01T00:00:00Z</cp:lastPrinted>
  <dcterms:created xsi:type="dcterms:W3CDTF">2009-08-31T01:13:27Z</dcterms:created>
  <dcterms:modified xsi:type="dcterms:W3CDTF">2019-09-08T07:48:08Z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