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32" r:id="rId2"/>
    <p:sldId id="625" r:id="rId3"/>
    <p:sldId id="570" r:id="rId4"/>
    <p:sldId id="571" r:id="rId5"/>
    <p:sldId id="627" r:id="rId6"/>
    <p:sldId id="626" r:id="rId7"/>
    <p:sldId id="628" r:id="rId8"/>
    <p:sldId id="573" r:id="rId9"/>
    <p:sldId id="53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329" autoAdjust="0"/>
    <p:restoredTop sz="88534" autoAdjust="0"/>
  </p:normalViewPr>
  <p:slideViewPr>
    <p:cSldViewPr>
      <p:cViewPr varScale="1">
        <p:scale>
          <a:sx n="70" d="100"/>
          <a:sy n="70" d="100"/>
        </p:scale>
        <p:origin x="63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Sequences and Series</a:t>
            </a:r>
          </a:p>
          <a:p>
            <a:pPr algn="ctr"/>
            <a:r>
              <a:rPr lang="en-GB" sz="7200" dirty="0"/>
              <a:t>- Arithmetic Sequences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</a:t>
            </a:r>
          </a:p>
          <a:p>
            <a:pPr algn="ctr"/>
            <a:r>
              <a:rPr lang="en-GB" sz="7200" dirty="0"/>
              <a:t>(Part 1 </a:t>
            </a:r>
            <a:r>
              <a:rPr lang="en-GB" sz="7200"/>
              <a:t>of 7)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575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Arithmetic Sequences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07704" y="3561536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2, 5, 8, 11, 14, …</a:t>
            </a:r>
          </a:p>
        </p:txBody>
      </p:sp>
      <p:sp>
        <p:nvSpPr>
          <p:cNvPr id="8" name="Freeform 7"/>
          <p:cNvSpPr/>
          <p:nvPr/>
        </p:nvSpPr>
        <p:spPr>
          <a:xfrm>
            <a:off x="2608373" y="3367088"/>
            <a:ext cx="536027" cy="388895"/>
          </a:xfrm>
          <a:custGeom>
            <a:avLst/>
            <a:gdLst>
              <a:gd name="connsiteX0" fmla="*/ 0 w 536027"/>
              <a:gd name="connsiteY0" fmla="*/ 388895 h 388895"/>
              <a:gd name="connsiteX1" fmla="*/ 241738 w 536027"/>
              <a:gd name="connsiteY1" fmla="*/ 12 h 388895"/>
              <a:gd name="connsiteX2" fmla="*/ 536027 w 536027"/>
              <a:gd name="connsiteY2" fmla="*/ 378384 h 38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027" h="388895">
                <a:moveTo>
                  <a:pt x="0" y="388895"/>
                </a:moveTo>
                <a:cubicBezTo>
                  <a:pt x="76200" y="195329"/>
                  <a:pt x="152400" y="1764"/>
                  <a:pt x="241738" y="12"/>
                </a:cubicBezTo>
                <a:cubicBezTo>
                  <a:pt x="331076" y="-1740"/>
                  <a:pt x="433551" y="188322"/>
                  <a:pt x="536027" y="378384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3275856" y="3367087"/>
            <a:ext cx="536027" cy="388895"/>
          </a:xfrm>
          <a:custGeom>
            <a:avLst/>
            <a:gdLst>
              <a:gd name="connsiteX0" fmla="*/ 0 w 536027"/>
              <a:gd name="connsiteY0" fmla="*/ 388895 h 388895"/>
              <a:gd name="connsiteX1" fmla="*/ 241738 w 536027"/>
              <a:gd name="connsiteY1" fmla="*/ 12 h 388895"/>
              <a:gd name="connsiteX2" fmla="*/ 536027 w 536027"/>
              <a:gd name="connsiteY2" fmla="*/ 378384 h 38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027" h="388895">
                <a:moveTo>
                  <a:pt x="0" y="388895"/>
                </a:moveTo>
                <a:cubicBezTo>
                  <a:pt x="76200" y="195329"/>
                  <a:pt x="152400" y="1764"/>
                  <a:pt x="241738" y="12"/>
                </a:cubicBezTo>
                <a:cubicBezTo>
                  <a:pt x="331076" y="-1740"/>
                  <a:pt x="433551" y="188322"/>
                  <a:pt x="536027" y="378384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3963965" y="3367087"/>
            <a:ext cx="536027" cy="388895"/>
          </a:xfrm>
          <a:custGeom>
            <a:avLst/>
            <a:gdLst>
              <a:gd name="connsiteX0" fmla="*/ 0 w 536027"/>
              <a:gd name="connsiteY0" fmla="*/ 388895 h 388895"/>
              <a:gd name="connsiteX1" fmla="*/ 241738 w 536027"/>
              <a:gd name="connsiteY1" fmla="*/ 12 h 388895"/>
              <a:gd name="connsiteX2" fmla="*/ 536027 w 536027"/>
              <a:gd name="connsiteY2" fmla="*/ 378384 h 38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027" h="388895">
                <a:moveTo>
                  <a:pt x="0" y="388895"/>
                </a:moveTo>
                <a:cubicBezTo>
                  <a:pt x="76200" y="195329"/>
                  <a:pt x="152400" y="1764"/>
                  <a:pt x="241738" y="12"/>
                </a:cubicBezTo>
                <a:cubicBezTo>
                  <a:pt x="331076" y="-1740"/>
                  <a:pt x="433551" y="188322"/>
                  <a:pt x="536027" y="378384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628908" y="3011092"/>
            <a:ext cx="536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+3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55914" y="3000625"/>
            <a:ext cx="536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+3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63965" y="2967065"/>
            <a:ext cx="536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+3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807698"/>
            <a:ext cx="9142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Arithmetic Sequence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36960" y="2182279"/>
                <a:ext cx="37553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common difference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𝑑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960" y="2182279"/>
                <a:ext cx="3755320" cy="584775"/>
              </a:xfrm>
              <a:prstGeom prst="rect">
                <a:avLst/>
              </a:prstGeom>
              <a:blipFill>
                <a:blip r:embed="rId2"/>
                <a:stretch>
                  <a:fillRect l="-4058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H="1">
            <a:off x="3010211" y="2651854"/>
            <a:ext cx="358992" cy="3592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4A7B051-DC83-46CE-9985-149C417B53CD}"/>
              </a:ext>
            </a:extLst>
          </p:cNvPr>
          <p:cNvSpPr txBox="1"/>
          <p:nvPr/>
        </p:nvSpPr>
        <p:spPr>
          <a:xfrm>
            <a:off x="1144" y="4797152"/>
            <a:ext cx="9142856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An arithmetic sequence is one which has a </a:t>
            </a:r>
            <a:r>
              <a:rPr lang="en-GB" sz="3600" b="1" dirty="0">
                <a:solidFill>
                  <a:schemeClr val="tx1"/>
                </a:solidFill>
              </a:rPr>
              <a:t>common difference </a:t>
            </a:r>
            <a:r>
              <a:rPr lang="en-GB" sz="3600" dirty="0">
                <a:solidFill>
                  <a:schemeClr val="tx1"/>
                </a:solidFill>
              </a:rPr>
              <a:t>between terms.</a:t>
            </a:r>
          </a:p>
        </p:txBody>
      </p:sp>
    </p:spTree>
    <p:extLst>
      <p:ext uri="{BB962C8B-B14F-4D97-AF65-F5344CB8AC3E}">
        <p14:creationId xmlns:p14="http://schemas.microsoft.com/office/powerpoint/2010/main" val="389013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Arithmetic Sequences - Notation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4835" y="940533"/>
                <a:ext cx="115212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35" y="940533"/>
                <a:ext cx="1152128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710224" y="2942880"/>
            <a:ext cx="7164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3</a:t>
            </a:r>
            <a:r>
              <a:rPr lang="en-GB" sz="3200" baseline="30000" dirty="0"/>
              <a:t>rd</a:t>
            </a:r>
            <a:r>
              <a:rPr lang="en-GB" sz="3200" dirty="0"/>
              <a:t> term.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7855" y="1752487"/>
                <a:ext cx="115212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855" y="1752487"/>
                <a:ext cx="1152128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710224" y="2001614"/>
            <a:ext cx="7150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</a:t>
            </a:r>
            <a:r>
              <a:rPr lang="en-GB" sz="3200" b="1" dirty="0"/>
              <a:t>position </a:t>
            </a:r>
            <a:r>
              <a:rPr lang="en-GB" sz="3200" dirty="0"/>
              <a:t>of the term in the sequence.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83768" y="5025950"/>
                <a:ext cx="459625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/>
                        </a:rPr>
                        <m:t>2, 5, 8, 11, 14, …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025950"/>
                <a:ext cx="4596253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>
            <a:off x="4143113" y="4350076"/>
            <a:ext cx="71950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051720" y="4062042"/>
                <a:ext cx="15315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𝑛</m:t>
                      </m:r>
                      <m:r>
                        <a:rPr lang="en-GB" sz="3600" b="0" i="1" smtClean="0">
                          <a:latin typeface="Cambria Math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062042"/>
                <a:ext cx="1531562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75574" y="3877377"/>
                <a:ext cx="15315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36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574" y="3877377"/>
                <a:ext cx="153156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3567049" y="4523708"/>
            <a:ext cx="432048" cy="6184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721662" y="1164639"/>
                <a:ext cx="24901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GB" sz="3200" dirty="0">
                    <a:solidFill>
                      <a:prstClr val="black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GB" sz="3200" baseline="30000" dirty="0">
                    <a:solidFill>
                      <a:prstClr val="black"/>
                    </a:solidFill>
                  </a:rPr>
                  <a:t>th</a:t>
                </a:r>
                <a:r>
                  <a:rPr lang="en-GB" sz="3200" dirty="0">
                    <a:solidFill>
                      <a:prstClr val="black"/>
                    </a:solidFill>
                  </a:rPr>
                  <a:t> </a:t>
                </a:r>
                <a:r>
                  <a:rPr lang="en-GB" sz="3200" b="1" dirty="0">
                    <a:solidFill>
                      <a:prstClr val="black"/>
                    </a:solidFill>
                  </a:rPr>
                  <a:t>term</a:t>
                </a:r>
                <a:r>
                  <a:rPr lang="en-GB" sz="3200" dirty="0">
                    <a:solidFill>
                      <a:prstClr val="black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662" y="1164639"/>
                <a:ext cx="2490169" cy="584775"/>
              </a:xfrm>
              <a:prstGeom prst="rect">
                <a:avLst/>
              </a:prstGeom>
              <a:blipFill>
                <a:blip r:embed="rId7"/>
                <a:stretch>
                  <a:fillRect l="-6112" t="-12500" r="-5134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9683" y="2710185"/>
                <a:ext cx="115212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83" y="2710185"/>
                <a:ext cx="1152128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7522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Arithmetic Sequences -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GB" sz="3200" baseline="30000" dirty="0" err="1"/>
                    <a:t>th</a:t>
                  </a:r>
                  <a:r>
                    <a:rPr lang="en-GB" sz="3200" dirty="0"/>
                    <a:t> term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2956" y="783742"/>
                <a:ext cx="849694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GB" sz="3600" dirty="0"/>
                  <a:t> = </a:t>
                </a:r>
                <a:r>
                  <a:rPr lang="en-GB" sz="3600" b="1" dirty="0"/>
                  <a:t>first term</a:t>
                </a:r>
                <a:r>
                  <a:rPr lang="en-GB" sz="3600" dirty="0"/>
                  <a:t>. </a:t>
                </a:r>
                <a:endParaRPr lang="en-GB" sz="3600" b="0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GB" sz="3600" dirty="0"/>
                  <a:t> = </a:t>
                </a:r>
                <a:r>
                  <a:rPr lang="en-GB" sz="3600" b="1" dirty="0"/>
                  <a:t>difference</a:t>
                </a:r>
                <a:r>
                  <a:rPr lang="en-GB" sz="3600" dirty="0"/>
                  <a:t> between terms,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sz="3600" dirty="0"/>
                  <a:t> = </a:t>
                </a:r>
                <a:r>
                  <a:rPr lang="en-GB" sz="3600" b="1" dirty="0"/>
                  <a:t>position</a:t>
                </a:r>
                <a:r>
                  <a:rPr lang="en-GB" sz="3600" dirty="0"/>
                  <a:t> of the term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6" y="783742"/>
                <a:ext cx="8496944" cy="1754326"/>
              </a:xfrm>
              <a:prstGeom prst="rect">
                <a:avLst/>
              </a:prstGeom>
              <a:blipFill>
                <a:blip r:embed="rId3"/>
                <a:stretch>
                  <a:fillRect t="-5226" b="-125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11274" y="4814463"/>
                <a:ext cx="8064896" cy="13849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4000" b="1" baseline="30000" dirty="0">
                    <a:solidFill>
                      <a:schemeClr val="tx1"/>
                    </a:solidFill>
                    <a:latin typeface="+mj-lt"/>
                  </a:rPr>
                  <a:t>th</a:t>
                </a:r>
                <a:r>
                  <a:rPr lang="en-GB" sz="4000" b="1" dirty="0">
                    <a:solidFill>
                      <a:schemeClr val="tx1"/>
                    </a:solidFill>
                    <a:latin typeface="+mj-lt"/>
                  </a:rPr>
                  <a:t> term of arithmetic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en-GB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74" y="4814463"/>
                <a:ext cx="8064896" cy="1384995"/>
              </a:xfrm>
              <a:prstGeom prst="rect">
                <a:avLst/>
              </a:prstGeom>
              <a:blipFill>
                <a:blip r:embed="rId4"/>
                <a:stretch>
                  <a:fillRect t="-793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4501692"/>
                  </p:ext>
                </p:extLst>
              </p:nvPr>
            </p:nvGraphicFramePr>
            <p:xfrm>
              <a:off x="322956" y="2875522"/>
              <a:ext cx="8641532" cy="12961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24707">
                      <a:extLst>
                        <a:ext uri="{9D8B030D-6E8A-4147-A177-3AD203B41FA5}">
                          <a16:colId xmlns:a16="http://schemas.microsoft.com/office/drawing/2014/main" val="9925843"/>
                        </a:ext>
                      </a:extLst>
                    </a:gridCol>
                    <a:gridCol w="1224136">
                      <a:extLst>
                        <a:ext uri="{9D8B030D-6E8A-4147-A177-3AD203B41FA5}">
                          <a16:colId xmlns:a16="http://schemas.microsoft.com/office/drawing/2014/main" val="105781154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2226121015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658250305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34543731"/>
                        </a:ext>
                      </a:extLst>
                    </a:gridCol>
                    <a:gridCol w="2304257">
                      <a:extLst>
                        <a:ext uri="{9D8B030D-6E8A-4147-A177-3AD203B41FA5}">
                          <a16:colId xmlns:a16="http://schemas.microsoft.com/office/drawing/2014/main" val="194861723"/>
                        </a:ext>
                      </a:extLst>
                    </a:gridCol>
                  </a:tblGrid>
                  <a:tr h="6480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</a:rPr>
                            <a:t>…….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0592200"/>
                      </a:ext>
                    </a:extLst>
                  </a:tr>
                  <a:tr h="6480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a + </a:t>
                          </a:r>
                          <a:r>
                            <a:rPr lang="en-GB" sz="2800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i="1" dirty="0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GB" sz="2800" b="0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GB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GB" sz="2800" b="0" i="1" dirty="0" smtClean="0">
                                    <a:latin typeface="Cambria Math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i="1" dirty="0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GB" sz="2800" b="0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GB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2800" b="0" i="1" dirty="0" smtClean="0">
                                    <a:latin typeface="Cambria Math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</a:rPr>
                            <a:t>…….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i="1" dirty="0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GB" sz="2800" b="0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GB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GB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GB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−1)</m:t>
                                </m:r>
                                <m:r>
                                  <a:rPr lang="en-GB" sz="2800" b="0" i="1" dirty="0" smtClean="0">
                                    <a:latin typeface="Cambria Math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58040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4501692"/>
                  </p:ext>
                </p:extLst>
              </p:nvPr>
            </p:nvGraphicFramePr>
            <p:xfrm>
              <a:off x="322956" y="2875522"/>
              <a:ext cx="8641532" cy="12961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24707">
                      <a:extLst>
                        <a:ext uri="{9D8B030D-6E8A-4147-A177-3AD203B41FA5}">
                          <a16:colId xmlns:a16="http://schemas.microsoft.com/office/drawing/2014/main" val="9925843"/>
                        </a:ext>
                      </a:extLst>
                    </a:gridCol>
                    <a:gridCol w="1224136">
                      <a:extLst>
                        <a:ext uri="{9D8B030D-6E8A-4147-A177-3AD203B41FA5}">
                          <a16:colId xmlns:a16="http://schemas.microsoft.com/office/drawing/2014/main" val="105781154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2226121015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658250305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34543731"/>
                        </a:ext>
                      </a:extLst>
                    </a:gridCol>
                    <a:gridCol w="2304257">
                      <a:extLst>
                        <a:ext uri="{9D8B030D-6E8A-4147-A177-3AD203B41FA5}">
                          <a16:colId xmlns:a16="http://schemas.microsoft.com/office/drawing/2014/main" val="194861723"/>
                        </a:ext>
                      </a:extLst>
                    </a:gridCol>
                  </a:tblGrid>
                  <a:tr h="6480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chemeClr val="tx1"/>
                              </a:solidFill>
                            </a:rPr>
                            <a:t>…….</a:t>
                          </a:r>
                          <a:endParaRPr lang="en-GB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0592200"/>
                      </a:ext>
                    </a:extLst>
                  </a:tr>
                  <a:tr h="6480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a + </a:t>
                          </a:r>
                          <a:r>
                            <a:rPr lang="en-GB" sz="2800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78667" t="-113084" r="-352000" b="-168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79911" t="-113084" r="-253571" b="-168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solidFill>
                                <a:schemeClr val="tx1"/>
                              </a:solidFill>
                            </a:rPr>
                            <a:t>…….</a:t>
                          </a:r>
                          <a:endParaRPr lang="en-GB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75397" t="-113084" b="-168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580403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8664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Arithmetic Sequences -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GB" sz="3200" baseline="30000" dirty="0" err="1"/>
                    <a:t>th</a:t>
                  </a:r>
                  <a:r>
                    <a:rPr lang="en-GB" sz="3200" dirty="0"/>
                    <a:t> term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27FB6F1-B2E4-4920-B02C-EBED9E1E664A}"/>
                  </a:ext>
                </a:extLst>
              </p:cNvPr>
              <p:cNvSpPr txBox="1"/>
              <p:nvPr/>
            </p:nvSpPr>
            <p:spPr>
              <a:xfrm>
                <a:off x="106932" y="2424748"/>
                <a:ext cx="8928992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The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3200" dirty="0"/>
                  <a:t>th term of an arithmetic sequence is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=55−2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3200" dirty="0"/>
                  <a:t>.</a:t>
                </a:r>
              </a:p>
              <a:p>
                <a:pPr algn="ctr"/>
                <a:endParaRPr lang="en-GB" sz="3200" dirty="0"/>
              </a:p>
              <a:p>
                <a:pPr algn="ctr"/>
                <a:r>
                  <a:rPr lang="en-GB" sz="3200" dirty="0"/>
                  <a:t>Find the first term in the sequence that is negative.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27FB6F1-B2E4-4920-B02C-EBED9E1E6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32" y="2424748"/>
                <a:ext cx="8928992" cy="2062103"/>
              </a:xfrm>
              <a:prstGeom prst="rect">
                <a:avLst/>
              </a:prstGeom>
              <a:blipFill>
                <a:blip r:embed="rId3"/>
                <a:stretch>
                  <a:fillRect t="-3550" b="-8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74800" y="942551"/>
                <a:ext cx="6552728" cy="113877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3200" b="1" baseline="30000" dirty="0">
                    <a:solidFill>
                      <a:schemeClr val="tx1"/>
                    </a:solidFill>
                    <a:latin typeface="+mj-lt"/>
                  </a:rPr>
                  <a:t>th</a:t>
                </a:r>
                <a:r>
                  <a:rPr lang="en-GB" sz="3200" b="1" dirty="0">
                    <a:solidFill>
                      <a:schemeClr val="tx1"/>
                    </a:solidFill>
                    <a:latin typeface="+mj-lt"/>
                  </a:rPr>
                  <a:t> term of arithmetic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800" y="942551"/>
                <a:ext cx="6552728" cy="1138773"/>
              </a:xfrm>
              <a:prstGeom prst="rect">
                <a:avLst/>
              </a:prstGeom>
              <a:blipFill>
                <a:blip r:embed="rId4"/>
                <a:stretch>
                  <a:fillRect t="-526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051720" y="4581128"/>
                <a:ext cx="5184576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𝟓𝟓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32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32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𝟐𝟖</m:t>
                      </m:r>
                    </m:oMath>
                  </m:oMathPara>
                </a14:m>
                <a:endParaRPr lang="en-GB" sz="3200" b="1" dirty="0"/>
              </a:p>
              <a:p>
                <a:pPr algn="ctr"/>
                <a:r>
                  <a:rPr lang="en-GB" sz="3200" b="1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𝟐𝟖</m:t>
                        </m:r>
                      </m:sub>
                    </m:sSub>
                    <m:r>
                      <a:rPr lang="en-GB" sz="32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𝟓𝟓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𝟐</m:t>
                    </m:r>
                    <m:d>
                      <m:d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𝟐𝟖</m:t>
                        </m:r>
                      </m:e>
                    </m:d>
                    <m:r>
                      <a:rPr lang="en-GB" sz="3200" b="1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581128"/>
                <a:ext cx="5184576" cy="20621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478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Arithmetic Sequences -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GB" sz="3200" baseline="30000" dirty="0" err="1"/>
                    <a:t>th</a:t>
                  </a:r>
                  <a:r>
                    <a:rPr lang="en-GB" sz="3200" dirty="0"/>
                    <a:t> term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31540" y="2492896"/>
                <a:ext cx="8568952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600" dirty="0"/>
                  <a:t>Find the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3200" dirty="0"/>
                  <a:t>th term of each arithmetic sequence.</a:t>
                </a:r>
              </a:p>
              <a:p>
                <a:pPr algn="ctr"/>
                <a:r>
                  <a:rPr lang="en-GB" sz="4000" dirty="0"/>
                  <a:t>6, 20, 34, 48, 62</a:t>
                </a: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2492896"/>
                <a:ext cx="8568952" cy="1261884"/>
              </a:xfrm>
              <a:prstGeom prst="rect">
                <a:avLst/>
              </a:prstGeom>
              <a:blipFill>
                <a:blip r:embed="rId3"/>
                <a:stretch>
                  <a:fillRect l="-2206" t="-7729" b="-19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835696" y="4221088"/>
                <a:ext cx="5760640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GB" sz="4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sz="4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48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800" b="1" i="1">
                          <a:latin typeface="Cambria Math" panose="02040503050406030204" pitchFamily="18" charset="0"/>
                        </a:rPr>
                        <m:t>𝟏𝟒</m:t>
                      </m:r>
                      <m:d>
                        <m:dPr>
                          <m:ctrlPr>
                            <a:rPr lang="en-GB" sz="4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4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GB" sz="4800" b="1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48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1" i="1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GB" sz="4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sz="4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1" i="1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GB" sz="4800" b="1" i="1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4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800" b="1" i="1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4800" b="1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221088"/>
                <a:ext cx="5760640" cy="2308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74800" y="942551"/>
                <a:ext cx="6552728" cy="113877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3200" b="1" baseline="30000" dirty="0">
                    <a:solidFill>
                      <a:schemeClr val="tx1"/>
                    </a:solidFill>
                    <a:latin typeface="+mj-lt"/>
                  </a:rPr>
                  <a:t>th</a:t>
                </a:r>
                <a:r>
                  <a:rPr lang="en-GB" sz="3200" b="1" dirty="0">
                    <a:solidFill>
                      <a:schemeClr val="tx1"/>
                    </a:solidFill>
                    <a:latin typeface="+mj-lt"/>
                  </a:rPr>
                  <a:t> term of arithmetic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800" y="942551"/>
                <a:ext cx="6552728" cy="1138773"/>
              </a:xfrm>
              <a:prstGeom prst="rect">
                <a:avLst/>
              </a:prstGeom>
              <a:blipFill>
                <a:blip r:embed="rId5"/>
                <a:stretch>
                  <a:fillRect t="-526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959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3AB6E5A-202C-4C20-9BB1-D22EB23C948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CF9903E2-1497-4FD8-8356-7F524AAEF743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Arithmetic Sequences -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GB" sz="3200" baseline="30000" dirty="0" err="1"/>
                    <a:t>th</a:t>
                  </a:r>
                  <a:r>
                    <a:rPr lang="en-GB" sz="3200" dirty="0"/>
                    <a:t> term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CF9903E2-1497-4FD8-8356-7F524AAEF7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22FC80-68AF-4B34-8083-38BB807C23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3ED0218-725F-4FEC-A2A5-6F21F08DEDCC}"/>
                  </a:ext>
                </a:extLst>
              </p:cNvPr>
              <p:cNvSpPr txBox="1"/>
              <p:nvPr/>
            </p:nvSpPr>
            <p:spPr>
              <a:xfrm>
                <a:off x="610988" y="836712"/>
                <a:ext cx="7920880" cy="1815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A sequence is generated by the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𝑎𝑛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800" dirty="0"/>
                  <a:t> are constants to be found.</a:t>
                </a:r>
              </a:p>
              <a:p>
                <a:pPr algn="ctr"/>
                <a:r>
                  <a:rPr lang="en-GB" sz="2800" dirty="0"/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2800" dirty="0"/>
                  <a:t>, </a:t>
                </a:r>
              </a:p>
              <a:p>
                <a:pPr algn="ctr"/>
                <a:r>
                  <a:rPr lang="en-GB" sz="2800" dirty="0"/>
                  <a:t>find the values of the constants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3ED0218-725F-4FEC-A2A5-6F21F08DE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88" y="836712"/>
                <a:ext cx="7920880" cy="1815882"/>
              </a:xfrm>
              <a:prstGeom prst="rect">
                <a:avLst/>
              </a:prstGeom>
              <a:blipFill>
                <a:blip r:embed="rId3"/>
                <a:stretch>
                  <a:fillRect b="-368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1CE1AB-122D-4E48-9969-F4A1D9F4AAE0}"/>
                  </a:ext>
                </a:extLst>
              </p:cNvPr>
              <p:cNvSpPr txBox="1"/>
              <p:nvPr/>
            </p:nvSpPr>
            <p:spPr>
              <a:xfrm>
                <a:off x="1898352" y="4725144"/>
                <a:ext cx="5544616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Solving simultaneously, </a:t>
                </a:r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1CE1AB-122D-4E48-9969-F4A1D9F4AA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352" y="4725144"/>
                <a:ext cx="5544616" cy="1754326"/>
              </a:xfrm>
              <a:prstGeom prst="rect">
                <a:avLst/>
              </a:prstGeom>
              <a:blipFill>
                <a:blip r:embed="rId4"/>
                <a:stretch>
                  <a:fillRect t="-4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63688" y="2996952"/>
                <a:ext cx="595840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   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=20  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996952"/>
                <a:ext cx="5958408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52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3AB6E5A-202C-4C20-9BB1-D22EB23C948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CF9903E2-1497-4FD8-8356-7F524AAEF743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Arithmetic Sequences -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GB" sz="3200" baseline="30000" dirty="0" err="1"/>
                    <a:t>th</a:t>
                  </a:r>
                  <a:r>
                    <a:rPr lang="en-GB" sz="3200" dirty="0"/>
                    <a:t> term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CF9903E2-1497-4FD8-8356-7F524AAEF7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22FC80-68AF-4B34-8083-38BB807C23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7CC591E-1CF5-43B7-9494-53AAE0E834C9}"/>
                  </a:ext>
                </a:extLst>
              </p:cNvPr>
              <p:cNvSpPr/>
              <p:nvPr/>
            </p:nvSpPr>
            <p:spPr>
              <a:xfrm>
                <a:off x="2582248" y="3601709"/>
                <a:ext cx="410445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+8=17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6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7CC591E-1CF5-43B7-9494-53AAE0E834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248" y="3601709"/>
                <a:ext cx="4104456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093BAD3-1523-46F0-9AEF-EBE0AD4B7701}"/>
                  </a:ext>
                </a:extLst>
              </p:cNvPr>
              <p:cNvSpPr/>
              <p:nvPr/>
            </p:nvSpPr>
            <p:spPr>
              <a:xfrm>
                <a:off x="538980" y="836712"/>
                <a:ext cx="8064896" cy="13849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/>
                  <a:t>For which values of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2800" dirty="0"/>
                  <a:t> would the expression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1" i="1">
                        <a:latin typeface="Cambria Math"/>
                      </a:rPr>
                      <m:t>−</m:t>
                    </m:r>
                    <m:r>
                      <a:rPr lang="en-GB" sz="2800" b="1" i="1">
                        <a:latin typeface="Cambria Math"/>
                      </a:rPr>
                      <m:t>𝟖</m:t>
                    </m:r>
                    <m:r>
                      <a:rPr lang="en-GB" sz="2800" b="1" i="1"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GB" sz="2800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2800" b="1" dirty="0"/>
                  <a:t> and </a:t>
                </a:r>
                <a14:m>
                  <m:oMath xmlns:m="http://schemas.openxmlformats.org/officeDocument/2006/math">
                    <m:r>
                      <a:rPr lang="en-GB" sz="2800" b="1" i="1">
                        <a:latin typeface="Cambria Math"/>
                      </a:rPr>
                      <m:t>𝟏𝟕</m:t>
                    </m:r>
                    <m:r>
                      <a:rPr lang="en-GB" sz="28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GB" sz="2800" b="1" dirty="0"/>
                  <a:t> </a:t>
                </a:r>
              </a:p>
              <a:p>
                <a:pPr algn="ctr"/>
                <a:r>
                  <a:rPr lang="en-GB" sz="2800" dirty="0"/>
                  <a:t>form the first three terms of an arithmetic sequence.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093BAD3-1523-46F0-9AEF-EBE0AD4B77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80" y="836712"/>
                <a:ext cx="8064896" cy="1384995"/>
              </a:xfrm>
              <a:prstGeom prst="rect">
                <a:avLst/>
              </a:prstGeom>
              <a:blipFill>
                <a:blip r:embed="rId4"/>
                <a:stretch>
                  <a:fillRect b="-59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55776" y="2492896"/>
                <a:ext cx="4135940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800" b="1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GB" sz="4800" b="1" i="1" smtClean="0">
                        <a:solidFill>
                          <a:prstClr val="black"/>
                        </a:solidFill>
                        <a:latin typeface="Cambria Math"/>
                      </a:rPr>
                      <m:t>𝟖</m:t>
                    </m:r>
                    <m:r>
                      <a:rPr lang="en-GB" sz="4800" b="1" i="1" smtClean="0">
                        <a:solidFill>
                          <a:prstClr val="black"/>
                        </a:solidFill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GB" sz="4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GB" sz="4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GB" sz="4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4800" b="1" dirty="0">
                    <a:solidFill>
                      <a:prstClr val="black"/>
                    </a:solidFill>
                  </a:rPr>
                  <a:t> ,</a:t>
                </a:r>
                <a14:m>
                  <m:oMath xmlns:m="http://schemas.openxmlformats.org/officeDocument/2006/math">
                    <m:r>
                      <a:rPr lang="en-GB" sz="48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GB" sz="4800" b="1" i="1">
                        <a:solidFill>
                          <a:prstClr val="black"/>
                        </a:solidFill>
                        <a:latin typeface="Cambria Math"/>
                      </a:rPr>
                      <m:t>𝟏𝟕</m:t>
                    </m:r>
                    <m:r>
                      <a:rPr lang="en-GB" sz="48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GB" sz="4800" b="1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492896"/>
                <a:ext cx="4135940" cy="847733"/>
              </a:xfrm>
              <a:prstGeom prst="rect">
                <a:avLst/>
              </a:prstGeom>
              <a:blipFill>
                <a:blip r:embed="rId5"/>
                <a:stretch>
                  <a:fillRect t="-13669" b="-381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337746" y="4509120"/>
                <a:ext cx="4572000" cy="19992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−17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+8=0 </m:t>
                      </m:r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746" y="4509120"/>
                <a:ext cx="4572000" cy="19992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503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61-62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83682B9-C8E3-8948-9CD5-9B205F01AB32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</a:t>
            </a:r>
            <a:r>
              <a:rPr lang="en-US" sz="2400"/>
              <a:t>	Q4-7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Q8-10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2950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24502</TotalTime>
  <Words>416</Words>
  <Application>Microsoft Macintosh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924</cp:revision>
  <dcterms:created xsi:type="dcterms:W3CDTF">2013-02-28T07:36:55Z</dcterms:created>
  <dcterms:modified xsi:type="dcterms:W3CDTF">2019-07-06T12:03:47Z</dcterms:modified>
</cp:coreProperties>
</file>