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44" r:id="rId2"/>
    <p:sldId id="537" r:id="rId3"/>
    <p:sldId id="535" r:id="rId4"/>
    <p:sldId id="519" r:id="rId5"/>
    <p:sldId id="532" r:id="rId6"/>
    <p:sldId id="536" r:id="rId7"/>
    <p:sldId id="539" r:id="rId8"/>
    <p:sldId id="540" r:id="rId9"/>
    <p:sldId id="521" r:id="rId10"/>
    <p:sldId id="520" r:id="rId11"/>
    <p:sldId id="545" r:id="rId12"/>
    <p:sldId id="541" r:id="rId13"/>
    <p:sldId id="543" r:id="rId14"/>
    <p:sldId id="524" r:id="rId15"/>
    <p:sldId id="525" r:id="rId16"/>
    <p:sldId id="526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591" autoAdjust="0"/>
    <p:restoredTop sz="93556" autoAdjust="0"/>
  </p:normalViewPr>
  <p:slideViewPr>
    <p:cSldViewPr>
      <p:cViewPr varScale="1">
        <p:scale>
          <a:sx n="39" d="100"/>
          <a:sy n="39" d="100"/>
        </p:scale>
        <p:origin x="472" y="2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08D4-D54E-4D91-917E-CF2A8898A636}" type="datetimeFigureOut">
              <a:rPr lang="en-GB" smtClean="0"/>
              <a:t>31/08/2019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67712-60A1-426C-B939-1B352F148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17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46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9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90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31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34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Algebraic Methods </a:t>
            </a:r>
          </a:p>
          <a:p>
            <a:pPr algn="ctr"/>
            <a:r>
              <a:rPr lang="en-GB" sz="9600" dirty="0"/>
              <a:t>- </a:t>
            </a:r>
            <a:r>
              <a:rPr lang="en-GB" sz="8000" dirty="0"/>
              <a:t>Partial Fractions</a:t>
            </a:r>
          </a:p>
          <a:p>
            <a:pPr algn="ctr"/>
            <a:r>
              <a:rPr lang="en-GB" sz="8000" dirty="0"/>
              <a:t>Chapter 1</a:t>
            </a:r>
            <a:endParaRPr lang="en-GB" sz="5400" dirty="0"/>
          </a:p>
          <a:p>
            <a:pPr algn="ctr"/>
            <a:r>
              <a:rPr lang="en-GB" sz="8000" dirty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2226508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D88AC8-FE97-4410-89EC-3639E5F9344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02B79B-18BD-4340-BAF8-EC7845CAE45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4DAFD49-D53F-402B-A2DA-DD201E48B8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C4162DD-DD9C-4B73-BC03-2478E266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18" y="791395"/>
            <a:ext cx="8424936" cy="12972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10ACB9-031C-4944-9C6D-DA03FB070B2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" t="-2083"/>
          <a:stretch/>
        </p:blipFill>
        <p:spPr bwMode="auto">
          <a:xfrm>
            <a:off x="390262" y="2420888"/>
            <a:ext cx="8532440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179448-A76C-4152-8CDB-46D9A677406D}"/>
              </a:ext>
            </a:extLst>
          </p:cNvPr>
          <p:cNvSpPr/>
          <p:nvPr/>
        </p:nvSpPr>
        <p:spPr>
          <a:xfrm>
            <a:off x="755576" y="2708920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82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E38E37-D313-024F-9035-1F2E135EC07F}"/>
              </a:ext>
            </a:extLst>
          </p:cNvPr>
          <p:cNvSpPr txBox="1"/>
          <p:nvPr/>
        </p:nvSpPr>
        <p:spPr>
          <a:xfrm>
            <a:off x="611560" y="2682537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Q3&amp;4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Q5&amp;6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Q7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544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- Repeated factors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4293096"/>
                <a:ext cx="8604230" cy="1150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93096"/>
                <a:ext cx="8604230" cy="11501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87824" y="906925"/>
                <a:ext cx="3269869" cy="1150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906925"/>
                <a:ext cx="3269869" cy="11501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2555776" y="2057048"/>
            <a:ext cx="1008112" cy="93990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3588" y="288993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B050"/>
                </a:solidFill>
              </a:rPr>
              <a:t>Repeated factors</a:t>
            </a:r>
          </a:p>
        </p:txBody>
      </p:sp>
    </p:spTree>
    <p:extLst>
      <p:ext uri="{BB962C8B-B14F-4D97-AF65-F5344CB8AC3E}">
        <p14:creationId xmlns:p14="http://schemas.microsoft.com/office/powerpoint/2010/main" val="412989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- Repeated Factors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983777"/>
                <a:ext cx="7704802" cy="101329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Split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+14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3600" dirty="0"/>
                  <a:t>  into partial fractions.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83777"/>
                <a:ext cx="7704802" cy="1013291"/>
              </a:xfrm>
              <a:prstGeom prst="rect">
                <a:avLst/>
              </a:prstGeom>
              <a:blipFill>
                <a:blip r:embed="rId3"/>
                <a:stretch>
                  <a:fillRect l="-5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2321096"/>
                <a:ext cx="8422185" cy="1150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21096"/>
                <a:ext cx="8422185" cy="11501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-218" y="4221088"/>
                <a:ext cx="9144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+5= </m:t>
                      </m:r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8" y="4221088"/>
                <a:ext cx="9144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9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- Repeated Factors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5433" y="692696"/>
                <a:ext cx="9144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+5≡</m:t>
                      </m:r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3" y="692696"/>
                <a:ext cx="9144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527" y="1196752"/>
                <a:ext cx="6552728" cy="268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800" b="1" dirty="0">
                    <a:solidFill>
                      <a:prstClr val="black"/>
                    </a:solidFill>
                  </a:rPr>
                  <a:t>:  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2=−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0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prstClr val="black"/>
                    </a:solidFill>
                  </a:rPr>
                  <a:t>:  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27" y="1196752"/>
                <a:ext cx="6552728" cy="2688813"/>
              </a:xfrm>
              <a:prstGeom prst="rect">
                <a:avLst/>
              </a:prstGeom>
              <a:blipFill>
                <a:blip r:embed="rId4"/>
                <a:stretch>
                  <a:fillRect t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91680" y="5833523"/>
                <a:ext cx="6480720" cy="885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833523"/>
                <a:ext cx="6480720" cy="8856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361069" y="4005064"/>
                <a:ext cx="6552728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800" b="1" dirty="0">
                    <a:solidFill>
                      <a:prstClr val="black"/>
                    </a:solidFill>
                  </a:rPr>
                  <a:t>: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5 =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+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+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5 =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– 2 + 3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= 4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69" y="4005064"/>
                <a:ext cx="6552728" cy="1815882"/>
              </a:xfrm>
              <a:prstGeom prst="rect">
                <a:avLst/>
              </a:prstGeom>
              <a:blipFill>
                <a:blip r:embed="rId6"/>
                <a:stretch>
                  <a:fillRect t="-3356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16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– Repeated Factors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210700" cy="15121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996952"/>
            <a:ext cx="8742036" cy="295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9FCAA89-27B4-F94D-802A-F03A4C906681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Q4&amp;5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Q6-8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166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 - Challenge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9E61E05-7026-457C-946D-9C3BFB99983F}"/>
              </a:ext>
            </a:extLst>
          </p:cNvPr>
          <p:cNvSpPr txBox="1"/>
          <p:nvPr/>
        </p:nvSpPr>
        <p:spPr>
          <a:xfrm>
            <a:off x="0" y="1556792"/>
            <a:ext cx="9142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Challenge: </a:t>
            </a:r>
          </a:p>
          <a:p>
            <a:pPr algn="ctr"/>
            <a:r>
              <a:rPr lang="en-GB" sz="4400" dirty="0"/>
              <a:t>Can you find the value of </a:t>
            </a:r>
            <a:r>
              <a:rPr lang="en-GB" sz="4400" dirty="0">
                <a:solidFill>
                  <a:srgbClr val="FF0000"/>
                </a:solidFill>
              </a:rPr>
              <a:t>A</a:t>
            </a:r>
            <a:r>
              <a:rPr lang="en-GB" sz="4400" dirty="0"/>
              <a:t> and </a:t>
            </a:r>
            <a:r>
              <a:rPr lang="en-GB" sz="4400" dirty="0">
                <a:solidFill>
                  <a:srgbClr val="FF0000"/>
                </a:solidFill>
              </a:rPr>
              <a:t>B</a:t>
            </a:r>
            <a:r>
              <a:rPr lang="en-GB" sz="44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0" y="3534107"/>
                <a:ext cx="91440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34107"/>
                <a:ext cx="914400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93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- Introduction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3717032"/>
                <a:ext cx="9142856" cy="1584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17032"/>
                <a:ext cx="9142856" cy="15844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0" y="1066546"/>
            <a:ext cx="9142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The method of taking a fraction </a:t>
            </a:r>
          </a:p>
          <a:p>
            <a:pPr algn="ctr"/>
            <a:r>
              <a:rPr lang="en-GB" sz="3600" dirty="0"/>
              <a:t>and spiting it into multiple fractions </a:t>
            </a:r>
          </a:p>
          <a:p>
            <a:pPr algn="ctr"/>
            <a:r>
              <a:rPr lang="en-GB" sz="3600" dirty="0"/>
              <a:t>is known as ‘</a:t>
            </a:r>
            <a:r>
              <a:rPr lang="en-GB" sz="3600" b="1" dirty="0"/>
              <a:t>Partial Fraction </a:t>
            </a:r>
            <a:r>
              <a:rPr lang="en-GB" sz="3600" dirty="0"/>
              <a:t>Decomposition’.</a:t>
            </a:r>
          </a:p>
        </p:txBody>
      </p:sp>
    </p:spTree>
    <p:extLst>
      <p:ext uri="{BB962C8B-B14F-4D97-AF65-F5344CB8AC3E}">
        <p14:creationId xmlns:p14="http://schemas.microsoft.com/office/powerpoint/2010/main" val="402750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 – Types of Questions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9E61E05-7026-457C-946D-9C3BFB99983F}"/>
              </a:ext>
            </a:extLst>
          </p:cNvPr>
          <p:cNvSpPr txBox="1"/>
          <p:nvPr/>
        </p:nvSpPr>
        <p:spPr>
          <a:xfrm>
            <a:off x="0" y="699743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3 main types of questions you could be asked.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/>
              <p:nvPr/>
            </p:nvSpPr>
            <p:spPr>
              <a:xfrm>
                <a:off x="0" y="1446690"/>
                <a:ext cx="9144000" cy="108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 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46690"/>
                <a:ext cx="9144000" cy="10871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3238185"/>
                <a:ext cx="9145252" cy="11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38185"/>
                <a:ext cx="9145252" cy="11678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5496" y="5085184"/>
                <a:ext cx="9108503" cy="11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085184"/>
                <a:ext cx="9108503" cy="11678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45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 -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/>
              <p:nvPr/>
            </p:nvSpPr>
            <p:spPr>
              <a:xfrm>
                <a:off x="755576" y="3624577"/>
                <a:ext cx="7740352" cy="1135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 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−3)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−3)(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88E516-3D13-4402-B41E-93CF5A369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624577"/>
                <a:ext cx="7740352" cy="11353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53743" y="5773981"/>
                <a:ext cx="694401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743" y="5773981"/>
                <a:ext cx="6944017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/>
              <p:nvPr/>
            </p:nvSpPr>
            <p:spPr>
              <a:xfrm>
                <a:off x="1481055" y="764704"/>
                <a:ext cx="6158336" cy="18565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ambria Math" panose="02040503050406030204" pitchFamily="18" charset="0"/>
                  </a:rPr>
                  <a:t>Calculate the value of A and B:</a:t>
                </a:r>
              </a:p>
              <a:p>
                <a:pPr algn="ctr"/>
                <a:endParaRPr lang="en-GB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055" y="764704"/>
                <a:ext cx="6158336" cy="1856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0" y="2924944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Step 1: </a:t>
            </a:r>
            <a:r>
              <a:rPr lang="en-GB" sz="2800" dirty="0"/>
              <a:t>Turn the partial fractions back into a single fraction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6" y="5066020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Step 2: </a:t>
            </a:r>
            <a:r>
              <a:rPr lang="en-GB" sz="2800" dirty="0"/>
              <a:t>Make the numerators equal to each other</a:t>
            </a:r>
          </a:p>
        </p:txBody>
      </p:sp>
    </p:spTree>
    <p:extLst>
      <p:ext uri="{BB962C8B-B14F-4D97-AF65-F5344CB8AC3E}">
        <p14:creationId xmlns:p14="http://schemas.microsoft.com/office/powerpoint/2010/main" val="14825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 – Example continued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931367"/>
                <a:ext cx="914400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31367"/>
                <a:ext cx="914400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0" y="2111077"/>
            <a:ext cx="912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Step 3: </a:t>
            </a:r>
            <a:r>
              <a:rPr lang="en-GB" sz="3200" dirty="0"/>
              <a:t>Eliminate </a:t>
            </a:r>
            <a:r>
              <a:rPr lang="en-GB" sz="3200" dirty="0">
                <a:solidFill>
                  <a:srgbClr val="FF0000"/>
                </a:solidFill>
              </a:rPr>
              <a:t>A</a:t>
            </a:r>
            <a:r>
              <a:rPr lang="en-GB" sz="3200" dirty="0"/>
              <a:t> by making </a:t>
            </a:r>
            <a:r>
              <a:rPr lang="en-GB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/>
              <a:t>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-15140" y="4275018"/>
                <a:ext cx="9144000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−8=−4</m:t>
                      </m:r>
                      <m:r>
                        <a:rPr lang="en-GB" sz="40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  <a:p>
                <a:endParaRPr lang="en-GB" sz="2400" dirty="0">
                  <a:solidFill>
                    <a:schemeClr val="tx1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140" y="4275018"/>
                <a:ext cx="9144000" cy="1692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496" y="3140968"/>
                <a:ext cx="91440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140968"/>
                <a:ext cx="914400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00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 -</a:t>
              </a:r>
              <a:r>
                <a:rPr lang="en-GB" sz="3200" dirty="0"/>
                <a:t> Example continued</a:t>
              </a:r>
              <a:r>
                <a:rPr lang="en-GB" sz="3200" dirty="0">
                  <a:latin typeface="+mj-lt"/>
                </a:rPr>
                <a:t>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980728"/>
                <a:ext cx="914400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80728"/>
                <a:ext cx="914400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0" y="2111077"/>
            <a:ext cx="912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Step 4: </a:t>
            </a:r>
            <a:r>
              <a:rPr lang="en-GB" sz="3200" dirty="0"/>
              <a:t>Eliminate </a:t>
            </a:r>
            <a:r>
              <a:rPr lang="en-GB" sz="3200" dirty="0">
                <a:solidFill>
                  <a:srgbClr val="FF0000"/>
                </a:solidFill>
              </a:rPr>
              <a:t>B</a:t>
            </a:r>
            <a:r>
              <a:rPr lang="en-GB" sz="3200" dirty="0"/>
              <a:t> by making </a:t>
            </a:r>
            <a:r>
              <a:rPr lang="en-GB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/>
              <a:t>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-10142" y="4332595"/>
                <a:ext cx="9144000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  <a:p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142" y="4332595"/>
                <a:ext cx="9144000" cy="1692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494" y="3198545"/>
                <a:ext cx="91440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" y="3198545"/>
                <a:ext cx="914400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6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13CA69-BEF2-4B55-88A1-D702D690BFC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18DCB4-6F9D-406F-8906-DA3C13463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Partial Fractions</a:t>
              </a:r>
              <a:r>
                <a:rPr lang="en-GB" sz="3200" dirty="0"/>
                <a:t> - Example Answer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73A2639-7921-4C8B-A23A-CD57B96B98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/>
              <p:nvPr/>
            </p:nvSpPr>
            <p:spPr>
              <a:xfrm>
                <a:off x="1547664" y="980728"/>
                <a:ext cx="6158336" cy="18565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ambria Math" panose="02040503050406030204" pitchFamily="18" charset="0"/>
                  </a:rPr>
                  <a:t>Calculate the value of A and B:</a:t>
                </a:r>
              </a:p>
              <a:p>
                <a:pPr algn="ctr"/>
                <a:endParaRPr lang="en-GB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980728"/>
                <a:ext cx="6158336" cy="1856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62454" y="3645024"/>
                <a:ext cx="5617948" cy="1842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454" y="3645024"/>
                <a:ext cx="5617948" cy="184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214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7F1F75C-60FA-4D77-963C-AF39CFBE24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FEA9E64-65FA-4C3C-99AD-A4942BF5F7C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Partial Fractions – Practice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C650E31-98B4-4A6D-AA9B-2AF5A33366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/>
              <p:nvPr/>
            </p:nvSpPr>
            <p:spPr>
              <a:xfrm>
                <a:off x="1331067" y="764704"/>
                <a:ext cx="6480720" cy="91101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5F16B2-A5C3-4B0B-B756-28B95A328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067" y="764704"/>
                <a:ext cx="6480720" cy="911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567825-E782-43D8-8F0D-4F3D88D18F3E}"/>
                  </a:ext>
                </a:extLst>
              </p:cNvPr>
              <p:cNvSpPr txBox="1"/>
              <p:nvPr/>
            </p:nvSpPr>
            <p:spPr>
              <a:xfrm>
                <a:off x="1043608" y="2636912"/>
                <a:ext cx="7344816" cy="4087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Let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9=3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b="1" dirty="0"/>
                  <a:t>Let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b="1" dirty="0"/>
                  <a:t>Let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−2=−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567825-E782-43D8-8F0D-4F3D88D18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636912"/>
                <a:ext cx="7344816" cy="4087722"/>
              </a:xfrm>
              <a:prstGeom prst="rect">
                <a:avLst/>
              </a:prstGeom>
              <a:blipFill>
                <a:blip r:embed="rId3"/>
                <a:stretch>
                  <a:fillRect l="-1245" t="-1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" y="1988840"/>
                <a:ext cx="9144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𝐵𝑥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𝐶𝑥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1988840"/>
                <a:ext cx="9144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62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19341</TotalTime>
  <Words>335</Words>
  <Application>Microsoft Office PowerPoint</Application>
  <PresentationFormat>On-screen Show (4:3)</PresentationFormat>
  <Paragraphs>102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732</cp:revision>
  <cp:lastPrinted>2018-05-31T04:07:13Z</cp:lastPrinted>
  <dcterms:created xsi:type="dcterms:W3CDTF">2013-02-28T07:36:55Z</dcterms:created>
  <dcterms:modified xsi:type="dcterms:W3CDTF">2019-08-31T15:28:46Z</dcterms:modified>
</cp:coreProperties>
</file>