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5" r:id="rId2"/>
    <p:sldId id="316" r:id="rId3"/>
    <p:sldId id="317" r:id="rId4"/>
    <p:sldId id="318" r:id="rId5"/>
    <p:sldId id="62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/>
          <p:cNvSpPr>
            <a:spLocks noChangeAspect="1"/>
          </p:cNvSpPr>
          <p:nvPr/>
        </p:nvSpPr>
        <p:spPr>
          <a:xfrm>
            <a:off x="8485871" y="2210615"/>
            <a:ext cx="1080120" cy="1080120"/>
          </a:xfrm>
          <a:prstGeom prst="ellipse">
            <a:avLst/>
          </a:prstGeom>
          <a:solidFill>
            <a:schemeClr val="tx2">
              <a:lumMod val="60000"/>
              <a:lumOff val="40000"/>
              <a:alpha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regions on a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This is very similar to what you have been doing with loci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only extra part is that once you have drawn the locus representing the point, you need to indicate the area required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Shade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 the region indicated by: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Start with a circle, centre (4,2) and radius 2 units (as 2 is the ‘limit’)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83632" y="4725145"/>
                <a:ext cx="14512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𝑧</m:t>
                          </m:r>
                          <m:r>
                            <a:rPr lang="en-GB" sz="1400" i="1">
                              <a:latin typeface="Cambria Math"/>
                            </a:rPr>
                            <m:t>−4−2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≤2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3632" y="4725145"/>
                <a:ext cx="1451230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7914390" y="1216325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078095" y="331086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73646" y="107806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8488746" y="2204864"/>
            <a:ext cx="1080120" cy="108012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663952" y="4833157"/>
            <a:ext cx="48605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region we want is where the absolute value of z is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less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than 2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will be the region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inside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circle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8956798" y="2672916"/>
            <a:ext cx="152400" cy="152400"/>
            <a:chOff x="3048000" y="5410200"/>
            <a:chExt cx="152400" cy="152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8740774" y="242088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(4,2)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5400000" flipV="1">
            <a:off x="8472232" y="1584387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48">
                <a:extLst>
                  <a:ext uri="{FF2B5EF4-FFF2-40B4-BE49-F238E27FC236}">
                    <a16:creationId xmlns:a16="http://schemas.microsoft.com/office/drawing/2014/main" id="{B1E44CA1-B150-44CD-8C5E-24FD5BE83DE6}"/>
                  </a:ext>
                </a:extLst>
              </p:cNvPr>
              <p:cNvSpPr txBox="1"/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1" name="TextBox 48">
                <a:extLst>
                  <a:ext uri="{FF2B5EF4-FFF2-40B4-BE49-F238E27FC236}">
                    <a16:creationId xmlns:a16="http://schemas.microsoft.com/office/drawing/2014/main" id="{B1E44CA1-B150-44CD-8C5E-24FD5BE83D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blipFill>
                <a:blip r:embed="rId3"/>
                <a:stretch>
                  <a:fillRect b="-29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itle 1">
            <a:extLst>
              <a:ext uri="{FF2B5EF4-FFF2-40B4-BE49-F238E27FC236}">
                <a16:creationId xmlns:a16="http://schemas.microsoft.com/office/drawing/2014/main" id="{3285E3A6-9232-4319-BE52-9BA0C0E07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51">
                <a:extLst>
                  <a:ext uri="{FF2B5EF4-FFF2-40B4-BE49-F238E27FC236}">
                    <a16:creationId xmlns:a16="http://schemas.microsoft.com/office/drawing/2014/main" id="{9B66D965-2019-4B4E-8985-7AF262BF6273}"/>
                  </a:ext>
                </a:extLst>
              </p:cNvPr>
              <p:cNvSpPr txBox="1"/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51">
                <a:extLst>
                  <a:ext uri="{FF2B5EF4-FFF2-40B4-BE49-F238E27FC236}">
                    <a16:creationId xmlns:a16="http://schemas.microsoft.com/office/drawing/2014/main" id="{9B66D965-2019-4B4E-8985-7AF262BF6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blipFill>
                <a:blip r:embed="rId4"/>
                <a:stretch>
                  <a:fillRect r="-1136" b="-24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44">
            <a:extLst>
              <a:ext uri="{FF2B5EF4-FFF2-40B4-BE49-F238E27FC236}">
                <a16:creationId xmlns:a16="http://schemas.microsoft.com/office/drawing/2014/main" id="{B964671A-9FB0-4AD2-9FB0-D837B0D05BBB}"/>
              </a:ext>
            </a:extLst>
          </p:cNvPr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2F</a:t>
            </a:r>
          </a:p>
        </p:txBody>
      </p:sp>
    </p:spTree>
    <p:extLst>
      <p:ext uri="{BB962C8B-B14F-4D97-AF65-F5344CB8AC3E}">
        <p14:creationId xmlns:p14="http://schemas.microsoft.com/office/powerpoint/2010/main" val="201677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6" grpId="0"/>
      <p:bldP spid="9" grpId="0"/>
      <p:bldP spid="10" grpId="0"/>
      <p:bldP spid="15" grpId="0" animBg="1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6751608" y="1345722"/>
            <a:ext cx="2544792" cy="3381555"/>
          </a:xfrm>
          <a:prstGeom prst="rect">
            <a:avLst/>
          </a:prstGeom>
          <a:solidFill>
            <a:schemeClr val="tx2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regions on a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This is very similar to what you have been doing with loci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only extra part is that once you have drawn the locus representing the point, you need to indicate the area required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Shade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 the region indicated by: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Start with the perpendicular bisector between (4,0) and (6,0) as this is the ‘limit’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83632" y="4725145"/>
                <a:ext cx="14932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𝑧</m:t>
                          </m:r>
                          <m:r>
                            <a:rPr lang="en-GB" sz="1400" i="1">
                              <a:latin typeface="Cambria Math"/>
                            </a:rPr>
                            <m:t>−4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&lt;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−6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3632" y="4725145"/>
                <a:ext cx="1493294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8766654" y="3343914"/>
            <a:ext cx="5211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(4,0)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313654" y="3341038"/>
            <a:ext cx="5492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(6,0)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9296400" y="1345722"/>
            <a:ext cx="0" cy="3381555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447647" y="4903425"/>
                <a:ext cx="14932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𝑧</m:t>
                          </m:r>
                          <m:r>
                            <a:rPr lang="en-GB" sz="1400" i="1">
                              <a:latin typeface="Cambria Math"/>
                            </a:rPr>
                            <m:t>−4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&lt;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−6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7647" y="4903425"/>
                <a:ext cx="1493294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5845834" y="5262115"/>
            <a:ext cx="46065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distance to |z – 4| must be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less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than the distance to |z – 6|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Shade the region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closest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to (4,0)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7914390" y="1216325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0078095" y="331086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573646" y="107806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8472232" y="1584387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8956798" y="3207753"/>
            <a:ext cx="152400" cy="152400"/>
            <a:chOff x="3048000" y="5410200"/>
            <a:chExt cx="152400" cy="152400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9494512" y="3210629"/>
            <a:ext cx="152400" cy="152400"/>
            <a:chOff x="3048000" y="5410200"/>
            <a:chExt cx="152400" cy="1524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48">
                <a:extLst>
                  <a:ext uri="{FF2B5EF4-FFF2-40B4-BE49-F238E27FC236}">
                    <a16:creationId xmlns:a16="http://schemas.microsoft.com/office/drawing/2014/main" id="{B5E31E00-70F6-4FF1-BE16-624379867A1F}"/>
                  </a:ext>
                </a:extLst>
              </p:cNvPr>
              <p:cNvSpPr txBox="1"/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5" name="TextBox 48">
                <a:extLst>
                  <a:ext uri="{FF2B5EF4-FFF2-40B4-BE49-F238E27FC236}">
                    <a16:creationId xmlns:a16="http://schemas.microsoft.com/office/drawing/2014/main" id="{B5E31E00-70F6-4FF1-BE16-624379867A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blipFill>
                <a:blip r:embed="rId4"/>
                <a:stretch>
                  <a:fillRect b="-29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itle 1">
            <a:extLst>
              <a:ext uri="{FF2B5EF4-FFF2-40B4-BE49-F238E27FC236}">
                <a16:creationId xmlns:a16="http://schemas.microsoft.com/office/drawing/2014/main" id="{0F62CED5-CB05-4198-8ABA-8696DDE5A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51">
                <a:extLst>
                  <a:ext uri="{FF2B5EF4-FFF2-40B4-BE49-F238E27FC236}">
                    <a16:creationId xmlns:a16="http://schemas.microsoft.com/office/drawing/2014/main" id="{F0506972-3E05-4D09-84F0-EE15536D87B1}"/>
                  </a:ext>
                </a:extLst>
              </p:cNvPr>
              <p:cNvSpPr txBox="1"/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51">
                <a:extLst>
                  <a:ext uri="{FF2B5EF4-FFF2-40B4-BE49-F238E27FC236}">
                    <a16:creationId xmlns:a16="http://schemas.microsoft.com/office/drawing/2014/main" id="{F0506972-3E05-4D09-84F0-EE15536D87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blipFill>
                <a:blip r:embed="rId5"/>
                <a:stretch>
                  <a:fillRect r="-1136" b="-24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44">
            <a:extLst>
              <a:ext uri="{FF2B5EF4-FFF2-40B4-BE49-F238E27FC236}">
                <a16:creationId xmlns:a16="http://schemas.microsoft.com/office/drawing/2014/main" id="{C28937A3-563E-46D8-BB8D-84E8BE3BCE2D}"/>
              </a:ext>
            </a:extLst>
          </p:cNvPr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2F</a:t>
            </a:r>
          </a:p>
        </p:txBody>
      </p:sp>
    </p:spTree>
    <p:extLst>
      <p:ext uri="{BB962C8B-B14F-4D97-AF65-F5344CB8AC3E}">
        <p14:creationId xmlns:p14="http://schemas.microsoft.com/office/powerpoint/2010/main" val="421554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6" grpId="0"/>
      <p:bldP spid="20" grpId="0"/>
      <p:bldP spid="30" grpId="0"/>
      <p:bldP spid="34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sosceles Triangle 15"/>
          <p:cNvSpPr/>
          <p:nvPr/>
        </p:nvSpPr>
        <p:spPr>
          <a:xfrm>
            <a:off x="8485171" y="1173193"/>
            <a:ext cx="1652130" cy="1578634"/>
          </a:xfrm>
          <a:custGeom>
            <a:avLst/>
            <a:gdLst>
              <a:gd name="connsiteX0" fmla="*/ 0 w 1060704"/>
              <a:gd name="connsiteY0" fmla="*/ 914400 h 914400"/>
              <a:gd name="connsiteX1" fmla="*/ 530352 w 1060704"/>
              <a:gd name="connsiteY1" fmla="*/ 0 h 914400"/>
              <a:gd name="connsiteX2" fmla="*/ 1060704 w 1060704"/>
              <a:gd name="connsiteY2" fmla="*/ 914400 h 914400"/>
              <a:gd name="connsiteX3" fmla="*/ 0 w 1060704"/>
              <a:gd name="connsiteY3" fmla="*/ 914400 h 914400"/>
              <a:gd name="connsiteX0" fmla="*/ 0 w 965813"/>
              <a:gd name="connsiteY0" fmla="*/ 914400 h 1388852"/>
              <a:gd name="connsiteX1" fmla="*/ 530352 w 965813"/>
              <a:gd name="connsiteY1" fmla="*/ 0 h 1388852"/>
              <a:gd name="connsiteX2" fmla="*/ 965813 w 965813"/>
              <a:gd name="connsiteY2" fmla="*/ 1388852 h 1388852"/>
              <a:gd name="connsiteX3" fmla="*/ 0 w 965813"/>
              <a:gd name="connsiteY3" fmla="*/ 914400 h 1388852"/>
              <a:gd name="connsiteX0" fmla="*/ 0 w 3049265"/>
              <a:gd name="connsiteY0" fmla="*/ 0 h 474453"/>
              <a:gd name="connsiteX1" fmla="*/ 3049265 w 3049265"/>
              <a:gd name="connsiteY1" fmla="*/ 474453 h 474453"/>
              <a:gd name="connsiteX2" fmla="*/ 965813 w 3049265"/>
              <a:gd name="connsiteY2" fmla="*/ 474452 h 474453"/>
              <a:gd name="connsiteX3" fmla="*/ 0 w 3049265"/>
              <a:gd name="connsiteY3" fmla="*/ 0 h 474453"/>
              <a:gd name="connsiteX0" fmla="*/ 1354692 w 2083452"/>
              <a:gd name="connsiteY0" fmla="*/ 0 h 1656272"/>
              <a:gd name="connsiteX1" fmla="*/ 2083452 w 2083452"/>
              <a:gd name="connsiteY1" fmla="*/ 1656272 h 1656272"/>
              <a:gd name="connsiteX2" fmla="*/ 0 w 2083452"/>
              <a:gd name="connsiteY2" fmla="*/ 1656271 h 1656272"/>
              <a:gd name="connsiteX3" fmla="*/ 1354692 w 2083452"/>
              <a:gd name="connsiteY3" fmla="*/ 0 h 1656272"/>
              <a:gd name="connsiteX0" fmla="*/ 1475461 w 2204221"/>
              <a:gd name="connsiteY0" fmla="*/ 0 h 1716656"/>
              <a:gd name="connsiteX1" fmla="*/ 2204221 w 2204221"/>
              <a:gd name="connsiteY1" fmla="*/ 1656272 h 1716656"/>
              <a:gd name="connsiteX2" fmla="*/ 0 w 2204221"/>
              <a:gd name="connsiteY2" fmla="*/ 1716656 h 1716656"/>
              <a:gd name="connsiteX3" fmla="*/ 1475461 w 2204221"/>
              <a:gd name="connsiteY3" fmla="*/ 0 h 1716656"/>
              <a:gd name="connsiteX0" fmla="*/ 1475461 w 2186968"/>
              <a:gd name="connsiteY0" fmla="*/ 0 h 1725283"/>
              <a:gd name="connsiteX1" fmla="*/ 2186968 w 2186968"/>
              <a:gd name="connsiteY1" fmla="*/ 1725283 h 1725283"/>
              <a:gd name="connsiteX2" fmla="*/ 0 w 2186968"/>
              <a:gd name="connsiteY2" fmla="*/ 1716656 h 1725283"/>
              <a:gd name="connsiteX3" fmla="*/ 1475461 w 2186968"/>
              <a:gd name="connsiteY3" fmla="*/ 0 h 1725283"/>
              <a:gd name="connsiteX0" fmla="*/ 1415076 w 2186968"/>
              <a:gd name="connsiteY0" fmla="*/ 0 h 1759788"/>
              <a:gd name="connsiteX1" fmla="*/ 2186968 w 2186968"/>
              <a:gd name="connsiteY1" fmla="*/ 1759788 h 1759788"/>
              <a:gd name="connsiteX2" fmla="*/ 0 w 2186968"/>
              <a:gd name="connsiteY2" fmla="*/ 1751161 h 1759788"/>
              <a:gd name="connsiteX3" fmla="*/ 1415076 w 2186968"/>
              <a:gd name="connsiteY3" fmla="*/ 0 h 1759788"/>
              <a:gd name="connsiteX0" fmla="*/ 1277053 w 2186968"/>
              <a:gd name="connsiteY0" fmla="*/ 0 h 1587260"/>
              <a:gd name="connsiteX1" fmla="*/ 2186968 w 2186968"/>
              <a:gd name="connsiteY1" fmla="*/ 1587260 h 1587260"/>
              <a:gd name="connsiteX2" fmla="*/ 0 w 2186968"/>
              <a:gd name="connsiteY2" fmla="*/ 1578633 h 1587260"/>
              <a:gd name="connsiteX3" fmla="*/ 1277053 w 2186968"/>
              <a:gd name="connsiteY3" fmla="*/ 0 h 1587260"/>
              <a:gd name="connsiteX0" fmla="*/ 1277053 w 1652130"/>
              <a:gd name="connsiteY0" fmla="*/ 0 h 1578634"/>
              <a:gd name="connsiteX1" fmla="*/ 1652130 w 1652130"/>
              <a:gd name="connsiteY1" fmla="*/ 1578634 h 1578634"/>
              <a:gd name="connsiteX2" fmla="*/ 0 w 1652130"/>
              <a:gd name="connsiteY2" fmla="*/ 1578633 h 1578634"/>
              <a:gd name="connsiteX3" fmla="*/ 1277053 w 1652130"/>
              <a:gd name="connsiteY3" fmla="*/ 0 h 1578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2130" h="1578634">
                <a:moveTo>
                  <a:pt x="1277053" y="0"/>
                </a:moveTo>
                <a:lnTo>
                  <a:pt x="1652130" y="1578634"/>
                </a:lnTo>
                <a:lnTo>
                  <a:pt x="0" y="1578633"/>
                </a:lnTo>
                <a:lnTo>
                  <a:pt x="1277053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regions on a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This is very similar to what you have been doing with loci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only extra part is that once you have drawn the locus representing the point, you need to indicate the area required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Shade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 the region indicated by: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Start by drawing the limits of the argument from the point (2,2)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55828" y="4682013"/>
                <a:ext cx="2184188" cy="458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0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𝑎𝑟𝑔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−2−2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≤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5828" y="4682013"/>
                <a:ext cx="2184188" cy="458395"/>
              </a:xfrm>
              <a:prstGeom prst="rect">
                <a:avLst/>
              </a:prstGeom>
              <a:blipFill>
                <a:blip r:embed="rId2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8240442" y="2826330"/>
            <a:ext cx="5211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(2,2)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59570" y="4822167"/>
            <a:ext cx="46065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argument must be between these two values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Shade the region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between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two arguments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8404707" y="2672915"/>
            <a:ext cx="152400" cy="152400"/>
            <a:chOff x="3048000" y="5410200"/>
            <a:chExt cx="152400" cy="1524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/>
          <p:cNvCxnSpPr/>
          <p:nvPr/>
        </p:nvCxnSpPr>
        <p:spPr>
          <a:xfrm flipV="1">
            <a:off x="7914390" y="1216325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0078095" y="331086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573646" y="107806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8472232" y="1584387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>
            <a:off x="7916174" y="2286000"/>
            <a:ext cx="914400" cy="914400"/>
          </a:xfrm>
          <a:prstGeom prst="arc">
            <a:avLst>
              <a:gd name="adj1" fmla="val 19228642"/>
              <a:gd name="adj2" fmla="val 21585748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>
            <a:off x="8485517" y="2751827"/>
            <a:ext cx="162176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8474014" y="1199073"/>
            <a:ext cx="1245080" cy="154987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774501" y="2355012"/>
                <a:ext cx="312906" cy="3824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GB" sz="1100" b="1" i="1"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4501" y="2355012"/>
                <a:ext cx="312906" cy="3824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48">
                <a:extLst>
                  <a:ext uri="{FF2B5EF4-FFF2-40B4-BE49-F238E27FC236}">
                    <a16:creationId xmlns:a16="http://schemas.microsoft.com/office/drawing/2014/main" id="{F98CE003-7B5A-4100-BBE3-118DEA063E8E}"/>
                  </a:ext>
                </a:extLst>
              </p:cNvPr>
              <p:cNvSpPr txBox="1"/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3" name="TextBox 48">
                <a:extLst>
                  <a:ext uri="{FF2B5EF4-FFF2-40B4-BE49-F238E27FC236}">
                    <a16:creationId xmlns:a16="http://schemas.microsoft.com/office/drawing/2014/main" id="{F98CE003-7B5A-4100-BBE3-118DEA063E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blipFill>
                <a:blip r:embed="rId4"/>
                <a:stretch>
                  <a:fillRect b="-29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itle 1">
            <a:extLst>
              <a:ext uri="{FF2B5EF4-FFF2-40B4-BE49-F238E27FC236}">
                <a16:creationId xmlns:a16="http://schemas.microsoft.com/office/drawing/2014/main" id="{299CD386-FFE5-4302-97D9-F19FD38E3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51">
                <a:extLst>
                  <a:ext uri="{FF2B5EF4-FFF2-40B4-BE49-F238E27FC236}">
                    <a16:creationId xmlns:a16="http://schemas.microsoft.com/office/drawing/2014/main" id="{A176F78F-3B0C-4276-8F9C-C0546BC91D84}"/>
                  </a:ext>
                </a:extLst>
              </p:cNvPr>
              <p:cNvSpPr txBox="1"/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51">
                <a:extLst>
                  <a:ext uri="{FF2B5EF4-FFF2-40B4-BE49-F238E27FC236}">
                    <a16:creationId xmlns:a16="http://schemas.microsoft.com/office/drawing/2014/main" id="{A176F78F-3B0C-4276-8F9C-C0546BC91D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blipFill>
                <a:blip r:embed="rId5"/>
                <a:stretch>
                  <a:fillRect r="-1136" b="-24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44">
            <a:extLst>
              <a:ext uri="{FF2B5EF4-FFF2-40B4-BE49-F238E27FC236}">
                <a16:creationId xmlns:a16="http://schemas.microsoft.com/office/drawing/2014/main" id="{F4488270-7626-486B-A7A1-50F2DEE7DC42}"/>
              </a:ext>
            </a:extLst>
          </p:cNvPr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2F</a:t>
            </a:r>
          </a:p>
        </p:txBody>
      </p:sp>
    </p:spTree>
    <p:extLst>
      <p:ext uri="{BB962C8B-B14F-4D97-AF65-F5344CB8AC3E}">
        <p14:creationId xmlns:p14="http://schemas.microsoft.com/office/powerpoint/2010/main" val="34448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6" grpId="0"/>
      <p:bldP spid="20" grpId="0"/>
      <p:bldP spid="38" grpId="0"/>
      <p:bldP spid="39" grpId="0"/>
      <p:bldP spid="14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sosceles Triangle 15"/>
          <p:cNvSpPr/>
          <p:nvPr/>
        </p:nvSpPr>
        <p:spPr>
          <a:xfrm>
            <a:off x="8485171" y="1173193"/>
            <a:ext cx="1652130" cy="1578634"/>
          </a:xfrm>
          <a:custGeom>
            <a:avLst/>
            <a:gdLst>
              <a:gd name="connsiteX0" fmla="*/ 0 w 1060704"/>
              <a:gd name="connsiteY0" fmla="*/ 914400 h 914400"/>
              <a:gd name="connsiteX1" fmla="*/ 530352 w 1060704"/>
              <a:gd name="connsiteY1" fmla="*/ 0 h 914400"/>
              <a:gd name="connsiteX2" fmla="*/ 1060704 w 1060704"/>
              <a:gd name="connsiteY2" fmla="*/ 914400 h 914400"/>
              <a:gd name="connsiteX3" fmla="*/ 0 w 1060704"/>
              <a:gd name="connsiteY3" fmla="*/ 914400 h 914400"/>
              <a:gd name="connsiteX0" fmla="*/ 0 w 965813"/>
              <a:gd name="connsiteY0" fmla="*/ 914400 h 1388852"/>
              <a:gd name="connsiteX1" fmla="*/ 530352 w 965813"/>
              <a:gd name="connsiteY1" fmla="*/ 0 h 1388852"/>
              <a:gd name="connsiteX2" fmla="*/ 965813 w 965813"/>
              <a:gd name="connsiteY2" fmla="*/ 1388852 h 1388852"/>
              <a:gd name="connsiteX3" fmla="*/ 0 w 965813"/>
              <a:gd name="connsiteY3" fmla="*/ 914400 h 1388852"/>
              <a:gd name="connsiteX0" fmla="*/ 0 w 3049265"/>
              <a:gd name="connsiteY0" fmla="*/ 0 h 474453"/>
              <a:gd name="connsiteX1" fmla="*/ 3049265 w 3049265"/>
              <a:gd name="connsiteY1" fmla="*/ 474453 h 474453"/>
              <a:gd name="connsiteX2" fmla="*/ 965813 w 3049265"/>
              <a:gd name="connsiteY2" fmla="*/ 474452 h 474453"/>
              <a:gd name="connsiteX3" fmla="*/ 0 w 3049265"/>
              <a:gd name="connsiteY3" fmla="*/ 0 h 474453"/>
              <a:gd name="connsiteX0" fmla="*/ 1354692 w 2083452"/>
              <a:gd name="connsiteY0" fmla="*/ 0 h 1656272"/>
              <a:gd name="connsiteX1" fmla="*/ 2083452 w 2083452"/>
              <a:gd name="connsiteY1" fmla="*/ 1656272 h 1656272"/>
              <a:gd name="connsiteX2" fmla="*/ 0 w 2083452"/>
              <a:gd name="connsiteY2" fmla="*/ 1656271 h 1656272"/>
              <a:gd name="connsiteX3" fmla="*/ 1354692 w 2083452"/>
              <a:gd name="connsiteY3" fmla="*/ 0 h 1656272"/>
              <a:gd name="connsiteX0" fmla="*/ 1475461 w 2204221"/>
              <a:gd name="connsiteY0" fmla="*/ 0 h 1716656"/>
              <a:gd name="connsiteX1" fmla="*/ 2204221 w 2204221"/>
              <a:gd name="connsiteY1" fmla="*/ 1656272 h 1716656"/>
              <a:gd name="connsiteX2" fmla="*/ 0 w 2204221"/>
              <a:gd name="connsiteY2" fmla="*/ 1716656 h 1716656"/>
              <a:gd name="connsiteX3" fmla="*/ 1475461 w 2204221"/>
              <a:gd name="connsiteY3" fmla="*/ 0 h 1716656"/>
              <a:gd name="connsiteX0" fmla="*/ 1475461 w 2186968"/>
              <a:gd name="connsiteY0" fmla="*/ 0 h 1725283"/>
              <a:gd name="connsiteX1" fmla="*/ 2186968 w 2186968"/>
              <a:gd name="connsiteY1" fmla="*/ 1725283 h 1725283"/>
              <a:gd name="connsiteX2" fmla="*/ 0 w 2186968"/>
              <a:gd name="connsiteY2" fmla="*/ 1716656 h 1725283"/>
              <a:gd name="connsiteX3" fmla="*/ 1475461 w 2186968"/>
              <a:gd name="connsiteY3" fmla="*/ 0 h 1725283"/>
              <a:gd name="connsiteX0" fmla="*/ 1415076 w 2186968"/>
              <a:gd name="connsiteY0" fmla="*/ 0 h 1759788"/>
              <a:gd name="connsiteX1" fmla="*/ 2186968 w 2186968"/>
              <a:gd name="connsiteY1" fmla="*/ 1759788 h 1759788"/>
              <a:gd name="connsiteX2" fmla="*/ 0 w 2186968"/>
              <a:gd name="connsiteY2" fmla="*/ 1751161 h 1759788"/>
              <a:gd name="connsiteX3" fmla="*/ 1415076 w 2186968"/>
              <a:gd name="connsiteY3" fmla="*/ 0 h 1759788"/>
              <a:gd name="connsiteX0" fmla="*/ 1277053 w 2186968"/>
              <a:gd name="connsiteY0" fmla="*/ 0 h 1587260"/>
              <a:gd name="connsiteX1" fmla="*/ 2186968 w 2186968"/>
              <a:gd name="connsiteY1" fmla="*/ 1587260 h 1587260"/>
              <a:gd name="connsiteX2" fmla="*/ 0 w 2186968"/>
              <a:gd name="connsiteY2" fmla="*/ 1578633 h 1587260"/>
              <a:gd name="connsiteX3" fmla="*/ 1277053 w 2186968"/>
              <a:gd name="connsiteY3" fmla="*/ 0 h 1587260"/>
              <a:gd name="connsiteX0" fmla="*/ 1277053 w 1652130"/>
              <a:gd name="connsiteY0" fmla="*/ 0 h 1578634"/>
              <a:gd name="connsiteX1" fmla="*/ 1652130 w 1652130"/>
              <a:gd name="connsiteY1" fmla="*/ 1578634 h 1578634"/>
              <a:gd name="connsiteX2" fmla="*/ 0 w 1652130"/>
              <a:gd name="connsiteY2" fmla="*/ 1578633 h 1578634"/>
              <a:gd name="connsiteX3" fmla="*/ 1277053 w 1652130"/>
              <a:gd name="connsiteY3" fmla="*/ 0 h 1578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2130" h="1578634">
                <a:moveTo>
                  <a:pt x="1277053" y="0"/>
                </a:moveTo>
                <a:lnTo>
                  <a:pt x="1652130" y="1578634"/>
                </a:lnTo>
                <a:lnTo>
                  <a:pt x="0" y="1578633"/>
                </a:lnTo>
                <a:lnTo>
                  <a:pt x="1277053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6751608" y="1345722"/>
            <a:ext cx="2544792" cy="3381555"/>
          </a:xfrm>
          <a:prstGeom prst="rect">
            <a:avLst/>
          </a:prstGeom>
          <a:solidFill>
            <a:schemeClr val="tx2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8485871" y="2210615"/>
            <a:ext cx="1080120" cy="1080120"/>
          </a:xfrm>
          <a:prstGeom prst="ellipse">
            <a:avLst/>
          </a:prstGeom>
          <a:solidFill>
            <a:schemeClr val="tx2">
              <a:lumMod val="60000"/>
              <a:lumOff val="40000"/>
              <a:alpha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regions on a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This is very similar to what you have been doing with loci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only extra part is that once you have drawn the locus representing the point, you need to indicate the area required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Shade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 the region indicated by: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and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29948" y="5682678"/>
                <a:ext cx="2184188" cy="458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0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𝑎𝑟𝑔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−2−2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≤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9948" y="5682678"/>
                <a:ext cx="2184188" cy="4583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5759570" y="4822168"/>
            <a:ext cx="46065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Imagine all the regions were on the same diagram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region we want will have to satisfy all of these at the same time!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7914390" y="1216325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0078095" y="331086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573646" y="107806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8472232" y="1584387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757753" y="5087453"/>
                <a:ext cx="14932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𝑧</m:t>
                          </m:r>
                          <m:r>
                            <a:rPr lang="en-GB" sz="1400" i="1">
                              <a:latin typeface="Cambria Math"/>
                            </a:rPr>
                            <m:t>−4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&lt;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−6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753" y="5087453"/>
                <a:ext cx="1493294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783632" y="4725145"/>
                <a:ext cx="14512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𝑧</m:t>
                          </m:r>
                          <m:r>
                            <a:rPr lang="en-GB" sz="1400" i="1">
                              <a:latin typeface="Cambria Math"/>
                            </a:rPr>
                            <m:t>−4−2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≤2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3632" y="4725145"/>
                <a:ext cx="145123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reeform 6"/>
          <p:cNvSpPr/>
          <p:nvPr/>
        </p:nvSpPr>
        <p:spPr>
          <a:xfrm>
            <a:off x="8485518" y="2199736"/>
            <a:ext cx="810883" cy="552090"/>
          </a:xfrm>
          <a:custGeom>
            <a:avLst/>
            <a:gdLst>
              <a:gd name="connsiteX0" fmla="*/ 0 w 810883"/>
              <a:gd name="connsiteY0" fmla="*/ 552090 h 552090"/>
              <a:gd name="connsiteX1" fmla="*/ 810883 w 810883"/>
              <a:gd name="connsiteY1" fmla="*/ 543464 h 552090"/>
              <a:gd name="connsiteX2" fmla="*/ 810883 w 810883"/>
              <a:gd name="connsiteY2" fmla="*/ 77638 h 552090"/>
              <a:gd name="connsiteX3" fmla="*/ 707366 w 810883"/>
              <a:gd name="connsiteY3" fmla="*/ 25879 h 552090"/>
              <a:gd name="connsiteX4" fmla="*/ 577970 w 810883"/>
              <a:gd name="connsiteY4" fmla="*/ 8626 h 552090"/>
              <a:gd name="connsiteX5" fmla="*/ 483079 w 810883"/>
              <a:gd name="connsiteY5" fmla="*/ 0 h 552090"/>
              <a:gd name="connsiteX6" fmla="*/ 414068 w 810883"/>
              <a:gd name="connsiteY6" fmla="*/ 8626 h 552090"/>
              <a:gd name="connsiteX7" fmla="*/ 0 w 810883"/>
              <a:gd name="connsiteY7" fmla="*/ 552090 h 552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0883" h="552090">
                <a:moveTo>
                  <a:pt x="0" y="552090"/>
                </a:moveTo>
                <a:lnTo>
                  <a:pt x="810883" y="543464"/>
                </a:lnTo>
                <a:lnTo>
                  <a:pt x="810883" y="77638"/>
                </a:lnTo>
                <a:lnTo>
                  <a:pt x="707366" y="25879"/>
                </a:lnTo>
                <a:lnTo>
                  <a:pt x="577970" y="8626"/>
                </a:lnTo>
                <a:lnTo>
                  <a:pt x="483079" y="0"/>
                </a:lnTo>
                <a:lnTo>
                  <a:pt x="414068" y="8626"/>
                </a:lnTo>
                <a:lnTo>
                  <a:pt x="0" y="552090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>
            <a:off x="8485517" y="2751827"/>
            <a:ext cx="162176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8474014" y="1199073"/>
            <a:ext cx="1245080" cy="154987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9296400" y="1345722"/>
            <a:ext cx="0" cy="3381555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>
            <a:spLocks noChangeAspect="1"/>
          </p:cNvSpPr>
          <p:nvPr/>
        </p:nvSpPr>
        <p:spPr>
          <a:xfrm>
            <a:off x="8488746" y="2204864"/>
            <a:ext cx="1080120" cy="108012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48">
                <a:extLst>
                  <a:ext uri="{FF2B5EF4-FFF2-40B4-BE49-F238E27FC236}">
                    <a16:creationId xmlns:a16="http://schemas.microsoft.com/office/drawing/2014/main" id="{22134EA4-A330-4B80-AD9E-E1CCD82773DA}"/>
                  </a:ext>
                </a:extLst>
              </p:cNvPr>
              <p:cNvSpPr txBox="1"/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4" name="TextBox 48">
                <a:extLst>
                  <a:ext uri="{FF2B5EF4-FFF2-40B4-BE49-F238E27FC236}">
                    <a16:creationId xmlns:a16="http://schemas.microsoft.com/office/drawing/2014/main" id="{22134EA4-A330-4B80-AD9E-E1CCD82773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blipFill>
                <a:blip r:embed="rId5"/>
                <a:stretch>
                  <a:fillRect b="-29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itle 1">
            <a:extLst>
              <a:ext uri="{FF2B5EF4-FFF2-40B4-BE49-F238E27FC236}">
                <a16:creationId xmlns:a16="http://schemas.microsoft.com/office/drawing/2014/main" id="{948688BD-7319-43F8-9FB9-7FD3DCC84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51">
                <a:extLst>
                  <a:ext uri="{FF2B5EF4-FFF2-40B4-BE49-F238E27FC236}">
                    <a16:creationId xmlns:a16="http://schemas.microsoft.com/office/drawing/2014/main" id="{803BEB62-3623-4735-A3A0-36B7A53D86FD}"/>
                  </a:ext>
                </a:extLst>
              </p:cNvPr>
              <p:cNvSpPr txBox="1"/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51">
                <a:extLst>
                  <a:ext uri="{FF2B5EF4-FFF2-40B4-BE49-F238E27FC236}">
                    <a16:creationId xmlns:a16="http://schemas.microsoft.com/office/drawing/2014/main" id="{803BEB62-3623-4735-A3A0-36B7A53D86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blipFill>
                <a:blip r:embed="rId6"/>
                <a:stretch>
                  <a:fillRect r="-1136" b="-24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44">
            <a:extLst>
              <a:ext uri="{FF2B5EF4-FFF2-40B4-BE49-F238E27FC236}">
                <a16:creationId xmlns:a16="http://schemas.microsoft.com/office/drawing/2014/main" id="{27F1B3FE-9020-4BF1-B2E5-251B42362D8F}"/>
              </a:ext>
            </a:extLst>
          </p:cNvPr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2F</a:t>
            </a:r>
          </a:p>
        </p:txBody>
      </p:sp>
    </p:spTree>
    <p:extLst>
      <p:ext uri="{BB962C8B-B14F-4D97-AF65-F5344CB8AC3E}">
        <p14:creationId xmlns:p14="http://schemas.microsoft.com/office/powerpoint/2010/main" val="259410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3" grpId="0" animBg="1"/>
      <p:bldP spid="43" grpId="0" animBg="1"/>
      <p:bldP spid="6" grpId="0"/>
      <p:bldP spid="38" grpId="0"/>
      <p:bldP spid="39" grpId="0"/>
      <p:bldP spid="21" grpId="0"/>
      <p:bldP spid="22" grpId="0"/>
      <p:bldP spid="7" grpId="0" animBg="1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667000" y="857252"/>
            <a:ext cx="6857306" cy="461665"/>
            <a:chOff x="0" y="13335"/>
            <a:chExt cx="9144218" cy="615553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1" cy="6155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243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400" dirty="0">
                  <a:latin typeface="+mj-lt"/>
                </a:rPr>
                <a:t>Exercise 2F</a:t>
              </a:r>
              <a:endParaRPr lang="en-GB" sz="24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963652" y="1401631"/>
            <a:ext cx="594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667000" y="2162038"/>
            <a:ext cx="685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3125670" y="2869153"/>
            <a:ext cx="94810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Complete before the lesson		</a:t>
            </a:r>
            <a:r>
              <a:rPr lang="en-US" dirty="0" smtClean="0"/>
              <a:t>Q1 &amp; Finish up from Ex2E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Class:			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					</a:t>
            </a:r>
            <a:r>
              <a:rPr lang="en-US" dirty="0" smtClean="0"/>
              <a:t>Q2-3</a:t>
            </a:r>
            <a:endParaRPr lang="en-US" dirty="0"/>
          </a:p>
          <a:p>
            <a:r>
              <a:rPr lang="en-US" dirty="0">
                <a:solidFill>
                  <a:schemeClr val="accent6"/>
                </a:solidFill>
              </a:rPr>
              <a:t>Amber</a:t>
            </a:r>
            <a:r>
              <a:rPr lang="en-US" dirty="0"/>
              <a:t> 					</a:t>
            </a:r>
            <a:r>
              <a:rPr lang="en-US" dirty="0" smtClean="0"/>
              <a:t>Q4-5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					</a:t>
            </a:r>
            <a:r>
              <a:rPr lang="en-US" dirty="0" smtClean="0"/>
              <a:t>Q6 </a:t>
            </a:r>
            <a:r>
              <a:rPr lang="en-US" dirty="0"/>
              <a:t>&amp; challenge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193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480</Words>
  <Application>Microsoft Office PowerPoint</Application>
  <PresentationFormat>Widescreen</PresentationFormat>
  <Paragraphs>98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Argand Diagrams</vt:lpstr>
      <vt:lpstr>Argand Diagrams</vt:lpstr>
      <vt:lpstr>Argand Diagrams</vt:lpstr>
      <vt:lpstr>Argand Diagrams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Argand Diagrams</dc:title>
  <dc:creator>Richard Lawton</dc:creator>
  <cp:lastModifiedBy>Richard Lawton</cp:lastModifiedBy>
  <cp:revision>4</cp:revision>
  <dcterms:created xsi:type="dcterms:W3CDTF">2019-08-06T16:32:53Z</dcterms:created>
  <dcterms:modified xsi:type="dcterms:W3CDTF">2019-08-26T03:15:18Z</dcterms:modified>
</cp:coreProperties>
</file>