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20" r:id="rId2"/>
    <p:sldId id="510" r:id="rId3"/>
    <p:sldId id="521" r:id="rId4"/>
    <p:sldId id="516" r:id="rId5"/>
    <p:sldId id="514" r:id="rId6"/>
    <p:sldId id="522" r:id="rId7"/>
    <p:sldId id="513" r:id="rId8"/>
    <p:sldId id="52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26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171.png"/><Relationship Id="rId7" Type="http://schemas.openxmlformats.org/officeDocument/2006/relationships/image" Target="../media/image190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5" Type="http://schemas.openxmlformats.org/officeDocument/2006/relationships/image" Target="../media/image170.png"/><Relationship Id="rId10" Type="http://schemas.openxmlformats.org/officeDocument/2006/relationships/image" Target="../media/image220.png"/><Relationship Id="rId4" Type="http://schemas.openxmlformats.org/officeDocument/2006/relationships/image" Target="../media/image160.png"/><Relationship Id="rId9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Modelling in Mechanics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7200" dirty="0" smtClean="0"/>
              <a:t>Vectors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8</a:t>
            </a:r>
            <a:endParaRPr lang="en-GB" sz="7200" dirty="0"/>
          </a:p>
          <a:p>
            <a:pPr algn="ctr"/>
            <a:r>
              <a:rPr lang="en-GB" sz="7200" dirty="0" smtClean="0"/>
              <a:t>(</a:t>
            </a:r>
            <a:r>
              <a:rPr lang="en-GB" sz="7200" smtClean="0"/>
              <a:t>Part 4 of 4)</a:t>
            </a:r>
            <a:endParaRPr lang="en-GB" sz="7200" dirty="0" smtClean="0"/>
          </a:p>
        </p:txBody>
      </p:sp>
    </p:spTree>
    <p:extLst>
      <p:ext uri="{BB962C8B-B14F-4D97-AF65-F5344CB8AC3E}">
        <p14:creationId xmlns:p14="http://schemas.microsoft.com/office/powerpoint/2010/main" val="27515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290EE7E-8C99-4054-A35A-27095B78EA4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Vectors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3DE176BC-21A2-4EF1-A561-B556B5970706}"/>
              </a:ext>
            </a:extLst>
          </p:cNvPr>
          <p:cNvSpPr txBox="1"/>
          <p:nvPr/>
        </p:nvSpPr>
        <p:spPr>
          <a:xfrm>
            <a:off x="-1144" y="87802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A vector describes how to get from A to B.</a:t>
            </a:r>
            <a:endParaRPr lang="en-GB" sz="3600" dirty="0"/>
          </a:p>
        </p:txBody>
      </p:sp>
      <p:sp>
        <p:nvSpPr>
          <p:cNvPr id="15" name="Rectangle 14"/>
          <p:cNvSpPr/>
          <p:nvPr/>
        </p:nvSpPr>
        <p:spPr>
          <a:xfrm>
            <a:off x="3603142" y="1488023"/>
            <a:ext cx="250902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dirty="0">
                <a:solidFill>
                  <a:srgbClr val="0000FF"/>
                </a:solidFill>
              </a:rPr>
              <a:t>3</a:t>
            </a:r>
            <a:r>
              <a:rPr lang="en-GB" sz="6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6600" dirty="0">
                <a:solidFill>
                  <a:prstClr val="black"/>
                </a:solidFill>
              </a:rPr>
              <a:t> + </a:t>
            </a:r>
            <a:r>
              <a:rPr lang="en-GB" sz="6600" dirty="0">
                <a:solidFill>
                  <a:srgbClr val="FF0000"/>
                </a:solidFill>
              </a:rPr>
              <a:t>4</a:t>
            </a:r>
            <a:r>
              <a:rPr lang="en-GB" sz="6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GB" sz="6600" dirty="0">
                <a:solidFill>
                  <a:prstClr val="black"/>
                </a:solidFill>
              </a:rPr>
              <a:t> </a:t>
            </a:r>
            <a:endParaRPr lang="en-GB" sz="48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338" y="2510214"/>
            <a:ext cx="5041829" cy="4127350"/>
          </a:xfrm>
          <a:prstGeom prst="rect">
            <a:avLst/>
          </a:prstGeom>
        </p:spPr>
      </p:pic>
      <p:sp>
        <p:nvSpPr>
          <p:cNvPr id="32" name="Oval 31"/>
          <p:cNvSpPr/>
          <p:nvPr/>
        </p:nvSpPr>
        <p:spPr>
          <a:xfrm>
            <a:off x="3989538" y="4864748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5501706" y="3706824"/>
            <a:ext cx="216024" cy="21602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3658034" y="436510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</a:t>
            </a:r>
            <a:endParaRPr lang="en-GB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5177670" y="3269277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B</a:t>
            </a:r>
            <a:endParaRPr lang="en-GB" sz="3200" dirty="0"/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156527" y="3843058"/>
            <a:ext cx="1402251" cy="1133482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17402" y="4972760"/>
            <a:ext cx="1434718" cy="0"/>
          </a:xfrm>
          <a:prstGeom prst="line">
            <a:avLst/>
          </a:prstGeom>
          <a:ln w="76200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7" idx="4"/>
          </p:cNvCxnSpPr>
          <p:nvPr/>
        </p:nvCxnSpPr>
        <p:spPr>
          <a:xfrm flipV="1">
            <a:off x="5604719" y="3922848"/>
            <a:ext cx="4999" cy="1060906"/>
          </a:xfrm>
          <a:prstGeom prst="line">
            <a:avLst/>
          </a:pr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6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</m:oMath>
                  </a14:m>
                  <a:r>
                    <a:rPr lang="en-GB" sz="3200" dirty="0"/>
                    <a:t> Scalars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D137D9B-D80C-4013-A3A2-6DFA25536E4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6454" y="1157394"/>
          <a:ext cx="7891368" cy="1735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5684">
                  <a:extLst>
                    <a:ext uri="{9D8B030D-6E8A-4147-A177-3AD203B41FA5}">
                      <a16:colId xmlns:a16="http://schemas.microsoft.com/office/drawing/2014/main" val="1434057028"/>
                    </a:ext>
                  </a:extLst>
                </a:gridCol>
                <a:gridCol w="3945684">
                  <a:extLst>
                    <a:ext uri="{9D8B030D-6E8A-4147-A177-3AD203B41FA5}">
                      <a16:colId xmlns:a16="http://schemas.microsoft.com/office/drawing/2014/main" val="1174133129"/>
                    </a:ext>
                  </a:extLst>
                </a:gridCol>
              </a:tblGrid>
              <a:tr h="871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Vector – Velocity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Magnitude - Speed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36118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endParaRPr lang="en-GB" sz="3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600" b="0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809843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3DE176BC-21A2-4EF1-A561-B556B5970706}"/>
              </a:ext>
            </a:extLst>
          </p:cNvPr>
          <p:cNvSpPr txBox="1"/>
          <p:nvPr/>
        </p:nvSpPr>
        <p:spPr>
          <a:xfrm>
            <a:off x="827584" y="4221088"/>
            <a:ext cx="360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Using Pythagoras</a:t>
            </a:r>
            <a:endParaRPr lang="en-GB" sz="3600" dirty="0"/>
          </a:p>
        </p:txBody>
      </p:sp>
      <p:sp>
        <p:nvSpPr>
          <p:cNvPr id="5" name="Rectangle 4"/>
          <p:cNvSpPr/>
          <p:nvPr/>
        </p:nvSpPr>
        <p:spPr>
          <a:xfrm>
            <a:off x="1678608" y="2146682"/>
            <a:ext cx="2210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3i + 4j ms</a:t>
            </a:r>
            <a:r>
              <a:rPr lang="en-GB" sz="3600" baseline="30000" dirty="0">
                <a:solidFill>
                  <a:prstClr val="black"/>
                </a:solidFill>
              </a:rPr>
              <a:t>-1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2160" y="2135946"/>
            <a:ext cx="13227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GB" sz="3600" dirty="0">
                <a:solidFill>
                  <a:prstClr val="black"/>
                </a:solidFill>
              </a:rPr>
              <a:t>5 ms</a:t>
            </a:r>
            <a:r>
              <a:rPr lang="en-GB" sz="3600" baseline="30000" dirty="0">
                <a:solidFill>
                  <a:prstClr val="black"/>
                </a:solidFill>
              </a:rPr>
              <a:t>-1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3140968"/>
            <a:ext cx="3243353" cy="33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4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</m:oMath>
                  </a14:m>
                  <a:r>
                    <a:rPr lang="en-GB" sz="3200" dirty="0"/>
                    <a:t> Scalars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D137D9B-D80C-4013-A3A2-6DFA25536E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386819"/>
              </p:ext>
            </p:extLst>
          </p:nvPr>
        </p:nvGraphicFramePr>
        <p:xfrm>
          <a:off x="716454" y="1157394"/>
          <a:ext cx="7891368" cy="17353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45684">
                  <a:extLst>
                    <a:ext uri="{9D8B030D-6E8A-4147-A177-3AD203B41FA5}">
                      <a16:colId xmlns:a16="http://schemas.microsoft.com/office/drawing/2014/main" val="1434057028"/>
                    </a:ext>
                  </a:extLst>
                </a:gridCol>
                <a:gridCol w="3945684">
                  <a:extLst>
                    <a:ext uri="{9D8B030D-6E8A-4147-A177-3AD203B41FA5}">
                      <a16:colId xmlns:a16="http://schemas.microsoft.com/office/drawing/2014/main" val="1174133129"/>
                    </a:ext>
                  </a:extLst>
                </a:gridCol>
              </a:tblGrid>
              <a:tr h="871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Vector – Velocity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chemeClr val="tx1"/>
                          </a:solidFill>
                        </a:rPr>
                        <a:t>Magnitude - Speed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36118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endParaRPr lang="en-GB" sz="3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 ms</a:t>
                      </a:r>
                      <a:r>
                        <a:rPr kumimoji="0" lang="en-GB" sz="3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809843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3DE176BC-21A2-4EF1-A561-B556B5970706}"/>
              </a:ext>
            </a:extLst>
          </p:cNvPr>
          <p:cNvSpPr txBox="1"/>
          <p:nvPr/>
        </p:nvSpPr>
        <p:spPr>
          <a:xfrm>
            <a:off x="716454" y="4078813"/>
            <a:ext cx="360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Using </a:t>
            </a:r>
            <a:r>
              <a:rPr lang="en-GB" sz="3600" dirty="0" err="1" smtClean="0"/>
              <a:t>Trigonomtry</a:t>
            </a:r>
            <a:endParaRPr lang="en-GB" sz="36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6436"/>
          <a:stretch/>
        </p:blipFill>
        <p:spPr>
          <a:xfrm>
            <a:off x="4860032" y="3068960"/>
            <a:ext cx="3240360" cy="3312368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6300192" y="5805264"/>
            <a:ext cx="72008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/>
          </a:p>
        </p:txBody>
      </p:sp>
      <p:sp>
        <p:nvSpPr>
          <p:cNvPr id="29" name="Rectangle 28"/>
          <p:cNvSpPr/>
          <p:nvPr/>
        </p:nvSpPr>
        <p:spPr>
          <a:xfrm>
            <a:off x="7452320" y="4581128"/>
            <a:ext cx="50405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D1E1706-43F6-49F8-82AB-38BC67F85906}"/>
                  </a:ext>
                </a:extLst>
              </p:cNvPr>
              <p:cNvSpPr txBox="1"/>
              <p:nvPr/>
            </p:nvSpPr>
            <p:spPr>
              <a:xfrm>
                <a:off x="5846860" y="5194621"/>
                <a:ext cx="5973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D1E1706-43F6-49F8-82AB-38BC67F85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860" y="5194621"/>
                <a:ext cx="597348" cy="461665"/>
              </a:xfrm>
              <a:prstGeom prst="rect">
                <a:avLst/>
              </a:prstGeom>
              <a:blipFill>
                <a:blip r:embed="rId4"/>
                <a:stretch>
                  <a:fillRect l="-2041" r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7308304" y="4494311"/>
                <a:ext cx="14141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60°</m:t>
                          </m:r>
                        </m:e>
                      </m:fun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494311"/>
                <a:ext cx="141417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1259632" y="2132856"/>
                <a:ext cx="289855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3600" b="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2.5</m:t>
                          </m:r>
                        </m:fName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+4.33 </m:t>
                          </m:r>
                          <m:r>
                            <a:rPr lang="en-GB" sz="3600" b="1" i="0" smtClean="0">
                              <a:latin typeface="Cambria Math" panose="02040503050406030204" pitchFamily="18" charset="0"/>
                            </a:rPr>
                            <m:t>𝐣</m:t>
                          </m:r>
                        </m:e>
                      </m:func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2132856"/>
                <a:ext cx="289855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892262" y="5733256"/>
                <a:ext cx="13708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60°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262" y="5733256"/>
                <a:ext cx="137088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12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/>
              <p:nvPr/>
            </p:nvSpPr>
            <p:spPr>
              <a:xfrm>
                <a:off x="467544" y="850018"/>
                <a:ext cx="8280920" cy="21469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A raccoon has 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800" dirty="0" smtClean="0"/>
                  <a:t>.</a:t>
                </a:r>
              </a:p>
              <a:p>
                <a:pPr algn="ctr"/>
                <a:endParaRPr lang="en-GB" sz="2800" dirty="0" smtClean="0"/>
              </a:p>
              <a:p>
                <a:pPr algn="ctr"/>
                <a:r>
                  <a:rPr lang="en-GB" sz="2800" dirty="0" smtClean="0"/>
                  <a:t>Determine </a:t>
                </a:r>
                <a:r>
                  <a:rPr lang="en-GB" sz="2800" dirty="0"/>
                  <a:t>the angle the trajectory of the raccoon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makes </a:t>
                </a:r>
                <a:r>
                  <a:rPr lang="en-GB" sz="2800" dirty="0"/>
                  <a:t>with the </a:t>
                </a:r>
                <a:r>
                  <a:rPr lang="en-GB" sz="2800" dirty="0" smtClean="0">
                    <a:solidFill>
                      <a:srgbClr val="0070C0"/>
                    </a:solidFill>
                  </a:rPr>
                  <a:t>unit vector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50018"/>
                <a:ext cx="8280920" cy="2146934"/>
              </a:xfrm>
              <a:prstGeom prst="rect">
                <a:avLst/>
              </a:prstGeom>
              <a:blipFill>
                <a:blip r:embed="rId2"/>
                <a:stretch>
                  <a:fillRect b="-28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4788024" y="3299709"/>
            <a:ext cx="3096345" cy="1637884"/>
            <a:chOff x="1907704" y="4529862"/>
            <a:chExt cx="1638809" cy="78202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BB601F2-2656-4450-A0EF-F90F3F36F9F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7704" y="4725144"/>
              <a:ext cx="1341119" cy="5867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BD68B0-D5E9-4D5C-8E44-58FD93A60C3E}"/>
                </a:ext>
              </a:extLst>
            </p:cNvPr>
            <p:cNvSpPr txBox="1"/>
            <p:nvPr/>
          </p:nvSpPr>
          <p:spPr>
            <a:xfrm>
              <a:off x="2607785" y="4529862"/>
              <a:ext cx="3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EE9A7F6D-B6CD-4BD2-8C93-D40703506EA8}"/>
                </a:ext>
              </a:extLst>
            </p:cNvPr>
            <p:cNvSpPr/>
            <p:nvPr/>
          </p:nvSpPr>
          <p:spPr>
            <a:xfrm rot="7102286">
              <a:off x="2719154" y="5037471"/>
              <a:ext cx="126803" cy="122038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F92BC34-BF79-46F7-AD01-40D1B62C3A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8554" y="4748004"/>
              <a:ext cx="5349" cy="55034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Freeform: Shape 40">
              <a:extLst>
                <a:ext uri="{FF2B5EF4-FFF2-40B4-BE49-F238E27FC236}">
                  <a16:creationId xmlns:a16="http://schemas.microsoft.com/office/drawing/2014/main" id="{B95E6458-5FC6-45E2-8CF2-CF025F1F73F5}"/>
                </a:ext>
              </a:extLst>
            </p:cNvPr>
            <p:cNvSpPr/>
            <p:nvPr/>
          </p:nvSpPr>
          <p:spPr>
            <a:xfrm rot="2690418">
              <a:off x="2429555" y="4743861"/>
              <a:ext cx="107188" cy="205215"/>
            </a:xfrm>
            <a:custGeom>
              <a:avLst/>
              <a:gdLst>
                <a:gd name="connsiteX0" fmla="*/ 129540 w 129540"/>
                <a:gd name="connsiteY0" fmla="*/ 266700 h 266700"/>
                <a:gd name="connsiteX1" fmla="*/ 114300 w 129540"/>
                <a:gd name="connsiteY1" fmla="*/ 152400 h 266700"/>
                <a:gd name="connsiteX2" fmla="*/ 68580 w 129540"/>
                <a:gd name="connsiteY2" fmla="*/ 60960 h 266700"/>
                <a:gd name="connsiteX3" fmla="*/ 0 w 12954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9540" h="266700">
                  <a:moveTo>
                    <a:pt x="129540" y="266700"/>
                  </a:moveTo>
                  <a:cubicBezTo>
                    <a:pt x="127000" y="226695"/>
                    <a:pt x="124460" y="186690"/>
                    <a:pt x="114300" y="152400"/>
                  </a:cubicBezTo>
                  <a:cubicBezTo>
                    <a:pt x="104140" y="118110"/>
                    <a:pt x="87630" y="86360"/>
                    <a:pt x="68580" y="60960"/>
                  </a:cubicBezTo>
                  <a:cubicBezTo>
                    <a:pt x="49530" y="35560"/>
                    <a:pt x="24765" y="17780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/>
                <p:nvPr/>
              </p:nvSpPr>
              <p:spPr>
                <a:xfrm>
                  <a:off x="2413741" y="4783691"/>
                  <a:ext cx="30488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3741" y="4783691"/>
                  <a:ext cx="304881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00BD2E0-12ED-45F7-A033-F8EFFF289D4A}"/>
                </a:ext>
              </a:extLst>
            </p:cNvPr>
            <p:cNvCxnSpPr>
              <a:cxnSpLocks/>
            </p:cNvCxnSpPr>
            <p:nvPr/>
          </p:nvCxnSpPr>
          <p:spPr>
            <a:xfrm>
              <a:off x="1940454" y="4720493"/>
              <a:ext cx="1308369" cy="465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46D710-F7AE-48E6-B21D-6B2ED90BE787}"/>
                </a:ext>
              </a:extLst>
            </p:cNvPr>
            <p:cNvSpPr txBox="1"/>
            <p:nvPr/>
          </p:nvSpPr>
          <p:spPr>
            <a:xfrm>
              <a:off x="3224658" y="4796582"/>
              <a:ext cx="3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/>
              <p:nvPr/>
            </p:nvSpPr>
            <p:spPr>
              <a:xfrm>
                <a:off x="3930283" y="5301208"/>
                <a:ext cx="5175348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𝟏𝟖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° 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0283" y="5301208"/>
                <a:ext cx="5175348" cy="10604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1229505" y="3681607"/>
            <a:ext cx="2533893" cy="1238622"/>
            <a:chOff x="1907704" y="4720493"/>
            <a:chExt cx="1341119" cy="591391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B601F2-2656-4450-A0EF-F90F3F36F9F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7704" y="4725144"/>
              <a:ext cx="1341119" cy="5867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E9A7F6D-B6CD-4BD2-8C93-D40703506EA8}"/>
                </a:ext>
              </a:extLst>
            </p:cNvPr>
            <p:cNvSpPr/>
            <p:nvPr/>
          </p:nvSpPr>
          <p:spPr>
            <a:xfrm rot="7102286">
              <a:off x="2719154" y="5037471"/>
              <a:ext cx="126803" cy="122038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40">
              <a:extLst>
                <a:ext uri="{FF2B5EF4-FFF2-40B4-BE49-F238E27FC236}">
                  <a16:creationId xmlns:a16="http://schemas.microsoft.com/office/drawing/2014/main" id="{B95E6458-5FC6-45E2-8CF2-CF025F1F73F5}"/>
                </a:ext>
              </a:extLst>
            </p:cNvPr>
            <p:cNvSpPr/>
            <p:nvPr/>
          </p:nvSpPr>
          <p:spPr>
            <a:xfrm rot="2690418">
              <a:off x="2429555" y="4743861"/>
              <a:ext cx="107188" cy="205215"/>
            </a:xfrm>
            <a:custGeom>
              <a:avLst/>
              <a:gdLst>
                <a:gd name="connsiteX0" fmla="*/ 129540 w 129540"/>
                <a:gd name="connsiteY0" fmla="*/ 266700 h 266700"/>
                <a:gd name="connsiteX1" fmla="*/ 114300 w 129540"/>
                <a:gd name="connsiteY1" fmla="*/ 152400 h 266700"/>
                <a:gd name="connsiteX2" fmla="*/ 68580 w 129540"/>
                <a:gd name="connsiteY2" fmla="*/ 60960 h 266700"/>
                <a:gd name="connsiteX3" fmla="*/ 0 w 12954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9540" h="266700">
                  <a:moveTo>
                    <a:pt x="129540" y="266700"/>
                  </a:moveTo>
                  <a:cubicBezTo>
                    <a:pt x="127000" y="226695"/>
                    <a:pt x="124460" y="186690"/>
                    <a:pt x="114300" y="152400"/>
                  </a:cubicBezTo>
                  <a:cubicBezTo>
                    <a:pt x="104140" y="118110"/>
                    <a:pt x="87630" y="86360"/>
                    <a:pt x="68580" y="60960"/>
                  </a:cubicBezTo>
                  <a:cubicBezTo>
                    <a:pt x="49530" y="35560"/>
                    <a:pt x="24765" y="17780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/>
                <p:nvPr/>
              </p:nvSpPr>
              <p:spPr>
                <a:xfrm>
                  <a:off x="2413741" y="4783691"/>
                  <a:ext cx="30488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3741" y="4783691"/>
                  <a:ext cx="30488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00BD2E0-12ED-45F7-A033-F8EFFF289D4A}"/>
                </a:ext>
              </a:extLst>
            </p:cNvPr>
            <p:cNvCxnSpPr>
              <a:cxnSpLocks/>
            </p:cNvCxnSpPr>
            <p:nvPr/>
          </p:nvCxnSpPr>
          <p:spPr>
            <a:xfrm>
              <a:off x="1923649" y="4720493"/>
              <a:ext cx="755015" cy="4651"/>
            </a:xfrm>
            <a:prstGeom prst="line">
              <a:avLst/>
            </a:prstGeom>
            <a:ln w="19050">
              <a:solidFill>
                <a:srgbClr val="0070C0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646D710-F7AE-48E6-B21D-6B2ED90BE787}"/>
              </a:ext>
            </a:extLst>
          </p:cNvPr>
          <p:cNvSpPr txBox="1"/>
          <p:nvPr/>
        </p:nvSpPr>
        <p:spPr>
          <a:xfrm>
            <a:off x="1876426" y="3299709"/>
            <a:ext cx="608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1i</a:t>
            </a:r>
            <a:endParaRPr lang="en-GB" sz="2400" dirty="0">
              <a:solidFill>
                <a:srgbClr val="0070C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02129BC-1DCD-45E0-B738-9222774DDB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/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3200" dirty="0" smtClean="0"/>
                    <a:t> Direction of a Vector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22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6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EB1642-68D8-42C4-82F9-575D5C31FC8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698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/>
              <p:nvPr/>
            </p:nvSpPr>
            <p:spPr>
              <a:xfrm>
                <a:off x="467544" y="850018"/>
                <a:ext cx="8280920" cy="21469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A raccoon has 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2800" dirty="0" smtClean="0"/>
                  <a:t>.</a:t>
                </a:r>
              </a:p>
              <a:p>
                <a:pPr algn="ctr"/>
                <a:endParaRPr lang="en-GB" sz="2800" dirty="0" smtClean="0"/>
              </a:p>
              <a:p>
                <a:pPr algn="ctr"/>
                <a:r>
                  <a:rPr lang="en-GB" sz="2800" dirty="0" smtClean="0"/>
                  <a:t>Determine </a:t>
                </a:r>
                <a:r>
                  <a:rPr lang="en-GB" sz="2800" dirty="0"/>
                  <a:t>the angle the trajectory of the raccoon </a:t>
                </a:r>
                <a:endParaRPr lang="en-GB" sz="2800" dirty="0" smtClean="0"/>
              </a:p>
              <a:p>
                <a:pPr algn="ctr"/>
                <a:r>
                  <a:rPr lang="en-GB" sz="2800" dirty="0" smtClean="0"/>
                  <a:t>makes </a:t>
                </a:r>
                <a:r>
                  <a:rPr lang="en-GB" sz="2800" dirty="0"/>
                  <a:t>with the </a:t>
                </a:r>
                <a:r>
                  <a:rPr lang="en-GB" sz="2800" dirty="0" smtClean="0">
                    <a:solidFill>
                      <a:srgbClr val="0070C0"/>
                    </a:solidFill>
                  </a:rPr>
                  <a:t>unit vector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2800" dirty="0" smtClean="0"/>
                  <a:t>.</a:t>
                </a:r>
                <a:endParaRPr lang="en-GB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50018"/>
                <a:ext cx="8280920" cy="2146934"/>
              </a:xfrm>
              <a:prstGeom prst="rect">
                <a:avLst/>
              </a:prstGeom>
              <a:blipFill>
                <a:blip r:embed="rId2"/>
                <a:stretch>
                  <a:fillRect b="-28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4644008" y="3078944"/>
            <a:ext cx="3096345" cy="1637884"/>
            <a:chOff x="1907704" y="4529862"/>
            <a:chExt cx="1638809" cy="782022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2BB601F2-2656-4450-A0EF-F90F3F36F9F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7704" y="4725144"/>
              <a:ext cx="1341119" cy="58674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BD68B0-D5E9-4D5C-8E44-58FD93A60C3E}"/>
                </a:ext>
              </a:extLst>
            </p:cNvPr>
            <p:cNvSpPr txBox="1"/>
            <p:nvPr/>
          </p:nvSpPr>
          <p:spPr>
            <a:xfrm>
              <a:off x="2607785" y="4529862"/>
              <a:ext cx="3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</a:t>
              </a:r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EE9A7F6D-B6CD-4BD2-8C93-D40703506EA8}"/>
                </a:ext>
              </a:extLst>
            </p:cNvPr>
            <p:cNvSpPr/>
            <p:nvPr/>
          </p:nvSpPr>
          <p:spPr>
            <a:xfrm rot="7102286">
              <a:off x="2719154" y="5037471"/>
              <a:ext cx="126803" cy="122038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F92BC34-BF79-46F7-AD01-40D1B62C3A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8554" y="4748004"/>
              <a:ext cx="5349" cy="55034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Freeform: Shape 40">
              <a:extLst>
                <a:ext uri="{FF2B5EF4-FFF2-40B4-BE49-F238E27FC236}">
                  <a16:creationId xmlns:a16="http://schemas.microsoft.com/office/drawing/2014/main" id="{B95E6458-5FC6-45E2-8CF2-CF025F1F73F5}"/>
                </a:ext>
              </a:extLst>
            </p:cNvPr>
            <p:cNvSpPr/>
            <p:nvPr/>
          </p:nvSpPr>
          <p:spPr>
            <a:xfrm rot="2690418">
              <a:off x="2429555" y="4743861"/>
              <a:ext cx="107188" cy="205215"/>
            </a:xfrm>
            <a:custGeom>
              <a:avLst/>
              <a:gdLst>
                <a:gd name="connsiteX0" fmla="*/ 129540 w 129540"/>
                <a:gd name="connsiteY0" fmla="*/ 266700 h 266700"/>
                <a:gd name="connsiteX1" fmla="*/ 114300 w 129540"/>
                <a:gd name="connsiteY1" fmla="*/ 152400 h 266700"/>
                <a:gd name="connsiteX2" fmla="*/ 68580 w 129540"/>
                <a:gd name="connsiteY2" fmla="*/ 60960 h 266700"/>
                <a:gd name="connsiteX3" fmla="*/ 0 w 129540"/>
                <a:gd name="connsiteY3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9540" h="266700">
                  <a:moveTo>
                    <a:pt x="129540" y="266700"/>
                  </a:moveTo>
                  <a:cubicBezTo>
                    <a:pt x="127000" y="226695"/>
                    <a:pt x="124460" y="186690"/>
                    <a:pt x="114300" y="152400"/>
                  </a:cubicBezTo>
                  <a:cubicBezTo>
                    <a:pt x="104140" y="118110"/>
                    <a:pt x="87630" y="86360"/>
                    <a:pt x="68580" y="60960"/>
                  </a:cubicBezTo>
                  <a:cubicBezTo>
                    <a:pt x="49530" y="35560"/>
                    <a:pt x="24765" y="17780"/>
                    <a:pt x="0" y="0"/>
                  </a:cubicBez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/>
                <p:nvPr/>
              </p:nvSpPr>
              <p:spPr>
                <a:xfrm>
                  <a:off x="2413741" y="4783691"/>
                  <a:ext cx="304881" cy="1763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FBBA981E-3193-4A58-9B95-42B01CC6E1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3741" y="4783691"/>
                  <a:ext cx="304881" cy="17634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00BD2E0-12ED-45F7-A033-F8EFFF289D4A}"/>
                </a:ext>
              </a:extLst>
            </p:cNvPr>
            <p:cNvCxnSpPr>
              <a:cxnSpLocks/>
            </p:cNvCxnSpPr>
            <p:nvPr/>
          </p:nvCxnSpPr>
          <p:spPr>
            <a:xfrm>
              <a:off x="1940454" y="4720493"/>
              <a:ext cx="1308369" cy="4651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646D710-F7AE-48E6-B21D-6B2ED90BE787}"/>
                </a:ext>
              </a:extLst>
            </p:cNvPr>
            <p:cNvSpPr txBox="1"/>
            <p:nvPr/>
          </p:nvSpPr>
          <p:spPr>
            <a:xfrm>
              <a:off x="3224658" y="4796582"/>
              <a:ext cx="3218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/>
              <p:nvPr/>
            </p:nvSpPr>
            <p:spPr>
              <a:xfrm>
                <a:off x="4116931" y="4935451"/>
                <a:ext cx="4641648" cy="737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800" b="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d>
                          <m:d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=18.4° 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𝑠𝑓</m:t>
                        </m:r>
                      </m:e>
                    </m:d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6931" y="4935451"/>
                <a:ext cx="4641648" cy="737189"/>
              </a:xfrm>
              <a:prstGeom prst="rect">
                <a:avLst/>
              </a:prstGeom>
              <a:blipFill>
                <a:blip r:embed="rId4"/>
                <a:stretch>
                  <a:fillRect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BB601F2-2656-4450-A0EF-F90F3F36F9F4}"/>
              </a:ext>
            </a:extLst>
          </p:cNvPr>
          <p:cNvCxnSpPr>
            <a:cxnSpLocks/>
          </p:cNvCxnSpPr>
          <p:nvPr/>
        </p:nvCxnSpPr>
        <p:spPr>
          <a:xfrm flipH="1" flipV="1">
            <a:off x="1140531" y="4264471"/>
            <a:ext cx="2533893" cy="12288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EE9A7F6D-B6CD-4BD2-8C93-D40703506EA8}"/>
              </a:ext>
            </a:extLst>
          </p:cNvPr>
          <p:cNvSpPr/>
          <p:nvPr/>
        </p:nvSpPr>
        <p:spPr>
          <a:xfrm rot="7102286">
            <a:off x="2660675" y="4931127"/>
            <a:ext cx="265579" cy="230577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: Shape 40">
            <a:extLst>
              <a:ext uri="{FF2B5EF4-FFF2-40B4-BE49-F238E27FC236}">
                <a16:creationId xmlns:a16="http://schemas.microsoft.com/office/drawing/2014/main" id="{B95E6458-5FC6-45E2-8CF2-CF025F1F73F5}"/>
              </a:ext>
            </a:extLst>
          </p:cNvPr>
          <p:cNvSpPr/>
          <p:nvPr/>
        </p:nvSpPr>
        <p:spPr>
          <a:xfrm rot="1903900">
            <a:off x="1116304" y="4087752"/>
            <a:ext cx="423137" cy="220611"/>
          </a:xfrm>
          <a:custGeom>
            <a:avLst/>
            <a:gdLst>
              <a:gd name="connsiteX0" fmla="*/ 129540 w 129540"/>
              <a:gd name="connsiteY0" fmla="*/ 266700 h 266700"/>
              <a:gd name="connsiteX1" fmla="*/ 114300 w 129540"/>
              <a:gd name="connsiteY1" fmla="*/ 152400 h 266700"/>
              <a:gd name="connsiteX2" fmla="*/ 68580 w 129540"/>
              <a:gd name="connsiteY2" fmla="*/ 60960 h 266700"/>
              <a:gd name="connsiteX3" fmla="*/ 0 w 12954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" h="266700">
                <a:moveTo>
                  <a:pt x="129540" y="266700"/>
                </a:moveTo>
                <a:cubicBezTo>
                  <a:pt x="127000" y="226695"/>
                  <a:pt x="124460" y="186690"/>
                  <a:pt x="114300" y="152400"/>
                </a:cubicBezTo>
                <a:cubicBezTo>
                  <a:pt x="104140" y="118110"/>
                  <a:pt x="87630" y="86360"/>
                  <a:pt x="68580" y="60960"/>
                </a:cubicBezTo>
                <a:cubicBezTo>
                  <a:pt x="49530" y="35560"/>
                  <a:pt x="24765" y="1778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BBA981E-3193-4A58-9B95-42B01CC6E17D}"/>
                  </a:ext>
                </a:extLst>
              </p:cNvPr>
              <p:cNvSpPr txBox="1"/>
              <p:nvPr/>
            </p:nvSpPr>
            <p:spPr>
              <a:xfrm>
                <a:off x="1287591" y="3873579"/>
                <a:ext cx="57603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BBA981E-3193-4A58-9B95-42B01CC6E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591" y="3873579"/>
                <a:ext cx="57603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00BD2E0-12ED-45F7-A033-F8EFFF289D4A}"/>
              </a:ext>
            </a:extLst>
          </p:cNvPr>
          <p:cNvCxnSpPr>
            <a:cxnSpLocks/>
          </p:cNvCxnSpPr>
          <p:nvPr/>
        </p:nvCxnSpPr>
        <p:spPr>
          <a:xfrm flipV="1">
            <a:off x="1170657" y="3625841"/>
            <a:ext cx="16967" cy="628889"/>
          </a:xfrm>
          <a:prstGeom prst="line">
            <a:avLst/>
          </a:prstGeom>
          <a:ln w="19050">
            <a:solidFill>
              <a:srgbClr val="0070C0"/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646D710-F7AE-48E6-B21D-6B2ED90BE787}"/>
              </a:ext>
            </a:extLst>
          </p:cNvPr>
          <p:cNvSpPr txBox="1"/>
          <p:nvPr/>
        </p:nvSpPr>
        <p:spPr>
          <a:xfrm>
            <a:off x="707331" y="3667054"/>
            <a:ext cx="463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1j</a:t>
            </a:r>
            <a:endParaRPr lang="en-GB" sz="2400" dirty="0">
              <a:solidFill>
                <a:srgbClr val="0070C0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02129BC-1DCD-45E0-B738-9222774DDB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/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GB" sz="3200" dirty="0" smtClean="0"/>
                    <a:t> Direction of a Vector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22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6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9EB1642-68D8-42C4-82F9-575D5C31FC8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/>
              <p:nvPr/>
            </p:nvSpPr>
            <p:spPr>
              <a:xfrm>
                <a:off x="4067944" y="5904335"/>
                <a:ext cx="488078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=90°+ 18.4°=</m:t>
                    </m:r>
                  </m:oMath>
                </a14:m>
                <a:r>
                  <a:rPr lang="en-GB" sz="3600" dirty="0" smtClean="0"/>
                  <a:t> </a:t>
                </a:r>
                <a14:m>
                  <m:oMath xmlns:m="http://schemas.openxmlformats.org/officeDocument/2006/math"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sz="3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600" b="1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904335"/>
                <a:ext cx="488078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250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D2EEF92-1E97-48CA-91CD-7273DB654B8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83C691-099F-4B2F-958F-87FF51D0C92D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Vectors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𝑎𝑛𝑑</m:t>
                      </m:r>
                    </m:oMath>
                  </a14:m>
                  <a:r>
                    <a:rPr lang="en-GB" sz="3200" dirty="0"/>
                    <a:t> </a:t>
                  </a:r>
                  <a:r>
                    <a:rPr lang="en-GB" sz="3200" dirty="0" smtClean="0"/>
                    <a:t>Scalars - Questions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83C691-099F-4B2F-958F-87FF51D0C9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7BDFA4-1833-48DB-B27C-FDB0FF14CAD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742E8-F741-44C2-BAAE-6334BF5E8C7F}"/>
                  </a:ext>
                </a:extLst>
              </p:cNvPr>
              <p:cNvSpPr txBox="1"/>
              <p:nvPr/>
            </p:nvSpPr>
            <p:spPr>
              <a:xfrm>
                <a:off x="682996" y="795682"/>
                <a:ext cx="7776864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 smtClean="0"/>
                  <a:t>A </a:t>
                </a:r>
                <a:r>
                  <a:rPr lang="en-GB" sz="2000" dirty="0"/>
                  <a:t>man walks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and then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r>
                  <a:rPr lang="en-GB" sz="2000" dirty="0"/>
                  <a:t>His displacement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000" dirty="0"/>
                  <a:t> m.</a:t>
                </a:r>
              </a:p>
              <a:p>
                <a:r>
                  <a:rPr lang="en-GB" sz="2000" dirty="0"/>
                  <a:t>His displacement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2000" dirty="0"/>
                  <a:t> m</a:t>
                </a:r>
                <a:r>
                  <a:rPr lang="en-GB" sz="2000" dirty="0" smtClean="0"/>
                  <a:t>.</a:t>
                </a:r>
              </a:p>
              <a:p>
                <a:endParaRPr lang="en-GB" sz="2000" dirty="0"/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?</a:t>
                </a:r>
              </a:p>
              <a:p>
                <a:pPr marL="342900" indent="-342900">
                  <a:buAutoNum type="alphaLcParenBoth"/>
                </a:pPr>
                <a:r>
                  <a:rPr lang="en-GB" sz="2000" dirty="0"/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000" dirty="0"/>
                  <a:t> to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742E8-F741-44C2-BAAE-6334BF5E8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6" y="795682"/>
                <a:ext cx="7776864" cy="1938992"/>
              </a:xfrm>
              <a:prstGeom prst="rect">
                <a:avLst/>
              </a:prstGeom>
              <a:blipFill>
                <a:blip r:embed="rId3"/>
                <a:stretch>
                  <a:fillRect b="-28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256E3C1-4C0D-49D6-9134-2C2B9633ED01}"/>
              </a:ext>
            </a:extLst>
          </p:cNvPr>
          <p:cNvGrpSpPr/>
          <p:nvPr/>
        </p:nvGrpSpPr>
        <p:grpSpPr>
          <a:xfrm rot="7903137">
            <a:off x="1001263" y="3810141"/>
            <a:ext cx="1410517" cy="782064"/>
            <a:chOff x="542926" y="5667376"/>
            <a:chExt cx="1238249" cy="69532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AB52C39-21E7-4BEA-BEED-2F4B3FB178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79C64485-1755-4B01-9BF7-C3EB7C96A333}"/>
                </a:ext>
              </a:extLst>
            </p:cNvPr>
            <p:cNvSpPr/>
            <p:nvPr/>
          </p:nvSpPr>
          <p:spPr>
            <a:xfrm rot="17730793">
              <a:off x="1088953" y="5930588"/>
              <a:ext cx="124464" cy="14826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9A741D-7E4A-4190-A9EF-B0C0896B44FE}"/>
              </a:ext>
            </a:extLst>
          </p:cNvPr>
          <p:cNvGrpSpPr/>
          <p:nvPr/>
        </p:nvGrpSpPr>
        <p:grpSpPr>
          <a:xfrm rot="13127827">
            <a:off x="2062717" y="4288672"/>
            <a:ext cx="1410517" cy="782064"/>
            <a:chOff x="542926" y="5667376"/>
            <a:chExt cx="1238249" cy="695324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DDBAA4A-255C-49F5-ADCB-F993184B42A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A10175F-0CBF-4C27-A86C-5253E6AE56AC}"/>
                </a:ext>
              </a:extLst>
            </p:cNvPr>
            <p:cNvSpPr/>
            <p:nvPr/>
          </p:nvSpPr>
          <p:spPr>
            <a:xfrm rot="17730793">
              <a:off x="1088953" y="5930588"/>
              <a:ext cx="124464" cy="14826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3BF7D6-8E1A-4649-8563-C9F7C12ACC7C}"/>
              </a:ext>
            </a:extLst>
          </p:cNvPr>
          <p:cNvGrpSpPr/>
          <p:nvPr/>
        </p:nvGrpSpPr>
        <p:grpSpPr>
          <a:xfrm rot="10635891">
            <a:off x="954406" y="4415236"/>
            <a:ext cx="2086339" cy="1056773"/>
            <a:chOff x="542926" y="5667376"/>
            <a:chExt cx="1238249" cy="69532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12DC960-B4AB-4C25-80C8-F954F9BA2E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9E0D95E-ED88-4142-95AB-E366DBB2F076}"/>
                </a:ext>
              </a:extLst>
            </p:cNvPr>
            <p:cNvSpPr/>
            <p:nvPr/>
          </p:nvSpPr>
          <p:spPr>
            <a:xfrm rot="17730793">
              <a:off x="1139853" y="5981493"/>
              <a:ext cx="90537" cy="85749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C165E9-3E3B-4725-8C2C-D89B9AD03448}"/>
                  </a:ext>
                </a:extLst>
              </p:cNvPr>
              <p:cNvSpPr txBox="1"/>
              <p:nvPr/>
            </p:nvSpPr>
            <p:spPr>
              <a:xfrm>
                <a:off x="1079335" y="3717760"/>
                <a:ext cx="955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C165E9-3E3B-4725-8C2C-D89B9AD03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335" y="3717760"/>
                <a:ext cx="9556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B2AA1B-57EA-43AD-85A2-35615B915C7A}"/>
                  </a:ext>
                </a:extLst>
              </p:cNvPr>
              <p:cNvSpPr txBox="1"/>
              <p:nvPr/>
            </p:nvSpPr>
            <p:spPr>
              <a:xfrm>
                <a:off x="2691125" y="4245614"/>
                <a:ext cx="11356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B2AA1B-57EA-43AD-85A2-35615B915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1125" y="4245614"/>
                <a:ext cx="1135647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5B7B8B-23C8-4180-B96A-7ADDC915A2CF}"/>
                  </a:ext>
                </a:extLst>
              </p:cNvPr>
              <p:cNvSpPr txBox="1"/>
              <p:nvPr/>
            </p:nvSpPr>
            <p:spPr>
              <a:xfrm>
                <a:off x="647221" y="4306249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5B7B8B-23C8-4180-B96A-7ADDC91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221" y="4306249"/>
                <a:ext cx="253472" cy="369332"/>
              </a:xfrm>
              <a:prstGeom prst="rect">
                <a:avLst/>
              </a:prstGeom>
              <a:blipFill>
                <a:blip r:embed="rId6"/>
                <a:stretch>
                  <a:fillRect r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C8C9D3-0B1D-4CD8-89E8-E5A45035769A}"/>
                  </a:ext>
                </a:extLst>
              </p:cNvPr>
              <p:cNvSpPr txBox="1"/>
              <p:nvPr/>
            </p:nvSpPr>
            <p:spPr>
              <a:xfrm>
                <a:off x="2363807" y="3595559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C8C9D3-0B1D-4CD8-89E8-E5A450357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3807" y="3595559"/>
                <a:ext cx="253472" cy="369332"/>
              </a:xfrm>
              <a:prstGeom prst="rect">
                <a:avLst/>
              </a:prstGeom>
              <a:blipFill>
                <a:blip r:embed="rId7"/>
                <a:stretch>
                  <a:fillRect r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DD4434-E856-4D1E-B8D9-2DAB37FA6317}"/>
                  </a:ext>
                </a:extLst>
              </p:cNvPr>
              <p:cNvSpPr txBox="1"/>
              <p:nvPr/>
            </p:nvSpPr>
            <p:spPr>
              <a:xfrm>
                <a:off x="2967722" y="5378928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DD4434-E856-4D1E-B8D9-2DAB37FA6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722" y="5378928"/>
                <a:ext cx="253472" cy="369332"/>
              </a:xfrm>
              <a:prstGeom prst="rect">
                <a:avLst/>
              </a:prstGeom>
              <a:blipFill>
                <a:blip r:embed="rId8"/>
                <a:stretch>
                  <a:fillRect r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E68BE2E-340E-411B-A855-EE0C493D10C6}"/>
                  </a:ext>
                </a:extLst>
              </p:cNvPr>
              <p:cNvSpPr txBox="1"/>
              <p:nvPr/>
            </p:nvSpPr>
            <p:spPr>
              <a:xfrm>
                <a:off x="5004048" y="4732220"/>
                <a:ext cx="4054007" cy="2123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=7.21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</m:acc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=13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2400" dirty="0"/>
              </a:p>
              <a:p>
                <a:endParaRPr lang="en-GB" sz="1100" dirty="0"/>
              </a:p>
              <a:p>
                <a:pPr algn="ctr"/>
                <a:r>
                  <a:rPr lang="en-GB" sz="2400" dirty="0"/>
                  <a:t>Total distance:</a:t>
                </a:r>
                <a:endParaRPr lang="en-GB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7.21+13=20.21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E68BE2E-340E-411B-A855-EE0C493D1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732220"/>
                <a:ext cx="4054007" cy="212301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B3E8773A-5E46-4872-B936-D2BAAEAE57A1}"/>
              </a:ext>
            </a:extLst>
          </p:cNvPr>
          <p:cNvSpPr/>
          <p:nvPr/>
        </p:nvSpPr>
        <p:spPr>
          <a:xfrm>
            <a:off x="4499992" y="2991240"/>
            <a:ext cx="215670" cy="237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03CCDA-52AB-4024-A65C-24E5E27951E2}"/>
              </a:ext>
            </a:extLst>
          </p:cNvPr>
          <p:cNvSpPr/>
          <p:nvPr/>
        </p:nvSpPr>
        <p:spPr>
          <a:xfrm>
            <a:off x="4647907" y="4903758"/>
            <a:ext cx="215670" cy="237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948436" y="2924944"/>
                <a:ext cx="4050404" cy="1431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</m:oMath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=13.6 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436" y="2924944"/>
                <a:ext cx="4050404" cy="14318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2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127-129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Q2-4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8417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19875</TotalTime>
  <Words>220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758</cp:revision>
  <dcterms:created xsi:type="dcterms:W3CDTF">2013-02-28T07:36:55Z</dcterms:created>
  <dcterms:modified xsi:type="dcterms:W3CDTF">2019-09-17T03:58:09Z</dcterms:modified>
</cp:coreProperties>
</file>