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8"/>
  </p:notesMasterIdLst>
  <p:sldIdLst>
    <p:sldId id="256" r:id="rId3"/>
    <p:sldId id="267" r:id="rId4"/>
    <p:sldId id="268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38" r:id="rId13"/>
    <p:sldId id="339" r:id="rId14"/>
    <p:sldId id="340" r:id="rId15"/>
    <p:sldId id="341" r:id="rId16"/>
    <p:sldId id="342" r:id="rId17"/>
    <p:sldId id="343" r:id="rId18"/>
    <p:sldId id="344" r:id="rId19"/>
    <p:sldId id="345" r:id="rId20"/>
    <p:sldId id="346" r:id="rId21"/>
    <p:sldId id="347" r:id="rId22"/>
    <p:sldId id="348" r:id="rId23"/>
    <p:sldId id="349" r:id="rId24"/>
    <p:sldId id="350" r:id="rId25"/>
    <p:sldId id="351" r:id="rId26"/>
    <p:sldId id="631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15" autoAdjust="0"/>
    <p:restoredTop sz="94660"/>
  </p:normalViewPr>
  <p:slideViewPr>
    <p:cSldViewPr snapToGrid="0">
      <p:cViewPr varScale="1">
        <p:scale>
          <a:sx n="59" d="100"/>
          <a:sy n="59" d="100"/>
        </p:scale>
        <p:origin x="16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1C22BC-0037-42F2-99BD-193323B2B0CE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4A6678-F242-410C-B12C-7FE2DD7D22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168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D4B84-B461-41D9-95E5-123F1691991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539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D4B84-B461-41D9-95E5-123F1691991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539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2328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72461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95715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66510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5328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57277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25639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1698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53056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4888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365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00CC"/>
            </a:gs>
            <a:gs pos="7000">
              <a:srgbClr val="FFFFCC"/>
            </a:gs>
            <a:gs pos="95000">
              <a:srgbClr val="FFFFCC"/>
            </a:gs>
            <a:gs pos="100000">
              <a:srgbClr val="CC00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9103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4.png"/><Relationship Id="rId13" Type="http://schemas.openxmlformats.org/officeDocument/2006/relationships/image" Target="../media/image383.png"/><Relationship Id="rId18" Type="http://schemas.openxmlformats.org/officeDocument/2006/relationships/image" Target="../media/image388.png"/><Relationship Id="rId26" Type="http://schemas.openxmlformats.org/officeDocument/2006/relationships/image" Target="../media/image396.png"/><Relationship Id="rId3" Type="http://schemas.openxmlformats.org/officeDocument/2006/relationships/image" Target="../media/image340.png"/><Relationship Id="rId21" Type="http://schemas.openxmlformats.org/officeDocument/2006/relationships/image" Target="../media/image391.png"/><Relationship Id="rId7" Type="http://schemas.openxmlformats.org/officeDocument/2006/relationships/image" Target="../media/image348.png"/><Relationship Id="rId12" Type="http://schemas.openxmlformats.org/officeDocument/2006/relationships/image" Target="../media/image382.png"/><Relationship Id="rId17" Type="http://schemas.openxmlformats.org/officeDocument/2006/relationships/image" Target="../media/image387.png"/><Relationship Id="rId25" Type="http://schemas.openxmlformats.org/officeDocument/2006/relationships/image" Target="../media/image395.png"/><Relationship Id="rId2" Type="http://schemas.openxmlformats.org/officeDocument/2006/relationships/image" Target="../media/image378.png"/><Relationship Id="rId16" Type="http://schemas.openxmlformats.org/officeDocument/2006/relationships/image" Target="../media/image386.png"/><Relationship Id="rId20" Type="http://schemas.openxmlformats.org/officeDocument/2006/relationships/image" Target="../media/image3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7.png"/><Relationship Id="rId11" Type="http://schemas.openxmlformats.org/officeDocument/2006/relationships/image" Target="../media/image381.png"/><Relationship Id="rId24" Type="http://schemas.openxmlformats.org/officeDocument/2006/relationships/image" Target="../media/image394.png"/><Relationship Id="rId5" Type="http://schemas.openxmlformats.org/officeDocument/2006/relationships/image" Target="../media/image341.png"/><Relationship Id="rId15" Type="http://schemas.openxmlformats.org/officeDocument/2006/relationships/image" Target="../media/image385.png"/><Relationship Id="rId23" Type="http://schemas.openxmlformats.org/officeDocument/2006/relationships/image" Target="../media/image393.png"/><Relationship Id="rId28" Type="http://schemas.openxmlformats.org/officeDocument/2006/relationships/image" Target="../media/image398.png"/><Relationship Id="rId10" Type="http://schemas.openxmlformats.org/officeDocument/2006/relationships/image" Target="../media/image380.png"/><Relationship Id="rId19" Type="http://schemas.openxmlformats.org/officeDocument/2006/relationships/image" Target="../media/image389.png"/><Relationship Id="rId4" Type="http://schemas.openxmlformats.org/officeDocument/2006/relationships/image" Target="../media/image343.png"/><Relationship Id="rId9" Type="http://schemas.openxmlformats.org/officeDocument/2006/relationships/image" Target="../media/image379.png"/><Relationship Id="rId14" Type="http://schemas.openxmlformats.org/officeDocument/2006/relationships/image" Target="../media/image384.png"/><Relationship Id="rId22" Type="http://schemas.openxmlformats.org/officeDocument/2006/relationships/image" Target="../media/image392.png"/><Relationship Id="rId27" Type="http://schemas.openxmlformats.org/officeDocument/2006/relationships/image" Target="../media/image39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9.png"/><Relationship Id="rId3" Type="http://schemas.openxmlformats.org/officeDocument/2006/relationships/image" Target="../media/image343.png"/><Relationship Id="rId7" Type="http://schemas.openxmlformats.org/officeDocument/2006/relationships/image" Target="../media/image344.png"/><Relationship Id="rId12" Type="http://schemas.openxmlformats.org/officeDocument/2006/relationships/image" Target="../media/image402.png"/><Relationship Id="rId2" Type="http://schemas.openxmlformats.org/officeDocument/2006/relationships/image" Target="../media/image3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8.png"/><Relationship Id="rId11" Type="http://schemas.openxmlformats.org/officeDocument/2006/relationships/image" Target="../media/image401.png"/><Relationship Id="rId5" Type="http://schemas.openxmlformats.org/officeDocument/2006/relationships/image" Target="../media/image347.png"/><Relationship Id="rId10" Type="http://schemas.openxmlformats.org/officeDocument/2006/relationships/image" Target="../media/image400.png"/><Relationship Id="rId4" Type="http://schemas.openxmlformats.org/officeDocument/2006/relationships/image" Target="../media/image341.png"/><Relationship Id="rId9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9.png"/><Relationship Id="rId13" Type="http://schemas.openxmlformats.org/officeDocument/2006/relationships/image" Target="../media/image404.png"/><Relationship Id="rId3" Type="http://schemas.openxmlformats.org/officeDocument/2006/relationships/image" Target="../media/image343.png"/><Relationship Id="rId7" Type="http://schemas.openxmlformats.org/officeDocument/2006/relationships/image" Target="../media/image344.png"/><Relationship Id="rId12" Type="http://schemas.openxmlformats.org/officeDocument/2006/relationships/image" Target="../media/image403.png"/><Relationship Id="rId17" Type="http://schemas.openxmlformats.org/officeDocument/2006/relationships/image" Target="../media/image408.png"/><Relationship Id="rId2" Type="http://schemas.openxmlformats.org/officeDocument/2006/relationships/image" Target="../media/image340.png"/><Relationship Id="rId16" Type="http://schemas.openxmlformats.org/officeDocument/2006/relationships/image" Target="../media/image40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8.png"/><Relationship Id="rId11" Type="http://schemas.openxmlformats.org/officeDocument/2006/relationships/image" Target="../media/image402.png"/><Relationship Id="rId5" Type="http://schemas.openxmlformats.org/officeDocument/2006/relationships/image" Target="../media/image347.png"/><Relationship Id="rId15" Type="http://schemas.openxmlformats.org/officeDocument/2006/relationships/image" Target="../media/image406.png"/><Relationship Id="rId10" Type="http://schemas.openxmlformats.org/officeDocument/2006/relationships/image" Target="../media/image400.png"/><Relationship Id="rId4" Type="http://schemas.openxmlformats.org/officeDocument/2006/relationships/image" Target="../media/image341.png"/><Relationship Id="rId9" Type="http://schemas.openxmlformats.org/officeDocument/2006/relationships/image" Target="../media/image4.png"/><Relationship Id="rId14" Type="http://schemas.openxmlformats.org/officeDocument/2006/relationships/image" Target="../media/image40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9.png"/><Relationship Id="rId13" Type="http://schemas.openxmlformats.org/officeDocument/2006/relationships/image" Target="../media/image408.png"/><Relationship Id="rId3" Type="http://schemas.openxmlformats.org/officeDocument/2006/relationships/image" Target="../media/image343.png"/><Relationship Id="rId7" Type="http://schemas.openxmlformats.org/officeDocument/2006/relationships/image" Target="../media/image344.png"/><Relationship Id="rId12" Type="http://schemas.openxmlformats.org/officeDocument/2006/relationships/image" Target="../media/image407.png"/><Relationship Id="rId17" Type="http://schemas.openxmlformats.org/officeDocument/2006/relationships/image" Target="../media/image412.png"/><Relationship Id="rId2" Type="http://schemas.openxmlformats.org/officeDocument/2006/relationships/image" Target="../media/image340.png"/><Relationship Id="rId16" Type="http://schemas.openxmlformats.org/officeDocument/2006/relationships/image" Target="../media/image4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8.png"/><Relationship Id="rId11" Type="http://schemas.openxmlformats.org/officeDocument/2006/relationships/image" Target="../media/image402.png"/><Relationship Id="rId5" Type="http://schemas.openxmlformats.org/officeDocument/2006/relationships/image" Target="../media/image347.png"/><Relationship Id="rId15" Type="http://schemas.openxmlformats.org/officeDocument/2006/relationships/image" Target="../media/image410.png"/><Relationship Id="rId10" Type="http://schemas.openxmlformats.org/officeDocument/2006/relationships/image" Target="../media/image400.png"/><Relationship Id="rId4" Type="http://schemas.openxmlformats.org/officeDocument/2006/relationships/image" Target="../media/image341.png"/><Relationship Id="rId9" Type="http://schemas.openxmlformats.org/officeDocument/2006/relationships/image" Target="../media/image4.png"/><Relationship Id="rId14" Type="http://schemas.openxmlformats.org/officeDocument/2006/relationships/image" Target="../media/image40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9.png"/><Relationship Id="rId13" Type="http://schemas.openxmlformats.org/officeDocument/2006/relationships/image" Target="../media/image376.png"/><Relationship Id="rId18" Type="http://schemas.openxmlformats.org/officeDocument/2006/relationships/image" Target="../media/image418.png"/><Relationship Id="rId3" Type="http://schemas.openxmlformats.org/officeDocument/2006/relationships/image" Target="../media/image343.png"/><Relationship Id="rId7" Type="http://schemas.openxmlformats.org/officeDocument/2006/relationships/image" Target="../media/image344.png"/><Relationship Id="rId12" Type="http://schemas.openxmlformats.org/officeDocument/2006/relationships/image" Target="../media/image413.png"/><Relationship Id="rId17" Type="http://schemas.openxmlformats.org/officeDocument/2006/relationships/image" Target="../media/image417.png"/><Relationship Id="rId2" Type="http://schemas.openxmlformats.org/officeDocument/2006/relationships/image" Target="../media/image340.png"/><Relationship Id="rId16" Type="http://schemas.openxmlformats.org/officeDocument/2006/relationships/image" Target="../media/image4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8.png"/><Relationship Id="rId11" Type="http://schemas.openxmlformats.org/officeDocument/2006/relationships/image" Target="../media/image402.png"/><Relationship Id="rId5" Type="http://schemas.openxmlformats.org/officeDocument/2006/relationships/image" Target="../media/image347.png"/><Relationship Id="rId15" Type="http://schemas.openxmlformats.org/officeDocument/2006/relationships/image" Target="../media/image415.png"/><Relationship Id="rId10" Type="http://schemas.openxmlformats.org/officeDocument/2006/relationships/image" Target="../media/image400.png"/><Relationship Id="rId4" Type="http://schemas.openxmlformats.org/officeDocument/2006/relationships/image" Target="../media/image341.png"/><Relationship Id="rId9" Type="http://schemas.openxmlformats.org/officeDocument/2006/relationships/image" Target="../media/image4.png"/><Relationship Id="rId14" Type="http://schemas.openxmlformats.org/officeDocument/2006/relationships/image" Target="../media/image41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343.png"/><Relationship Id="rId7" Type="http://schemas.openxmlformats.org/officeDocument/2006/relationships/image" Target="../media/image344.png"/><Relationship Id="rId2" Type="http://schemas.openxmlformats.org/officeDocument/2006/relationships/image" Target="../media/image3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8.png"/><Relationship Id="rId5" Type="http://schemas.openxmlformats.org/officeDocument/2006/relationships/image" Target="../media/image347.png"/><Relationship Id="rId10" Type="http://schemas.openxmlformats.org/officeDocument/2006/relationships/image" Target="../media/image420.png"/><Relationship Id="rId4" Type="http://schemas.openxmlformats.org/officeDocument/2006/relationships/image" Target="../media/image341.png"/><Relationship Id="rId9" Type="http://schemas.openxmlformats.org/officeDocument/2006/relationships/image" Target="../media/image419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4.png"/><Relationship Id="rId13" Type="http://schemas.openxmlformats.org/officeDocument/2006/relationships/image" Target="../media/image424.png"/><Relationship Id="rId18" Type="http://schemas.openxmlformats.org/officeDocument/2006/relationships/image" Target="../media/image429.png"/><Relationship Id="rId26" Type="http://schemas.openxmlformats.org/officeDocument/2006/relationships/image" Target="../media/image437.png"/><Relationship Id="rId3" Type="http://schemas.openxmlformats.org/officeDocument/2006/relationships/image" Target="../media/image340.png"/><Relationship Id="rId21" Type="http://schemas.openxmlformats.org/officeDocument/2006/relationships/image" Target="../media/image432.png"/><Relationship Id="rId7" Type="http://schemas.openxmlformats.org/officeDocument/2006/relationships/image" Target="../media/image348.png"/><Relationship Id="rId12" Type="http://schemas.openxmlformats.org/officeDocument/2006/relationships/image" Target="../media/image386.png"/><Relationship Id="rId17" Type="http://schemas.openxmlformats.org/officeDocument/2006/relationships/image" Target="../media/image428.png"/><Relationship Id="rId25" Type="http://schemas.openxmlformats.org/officeDocument/2006/relationships/image" Target="../media/image436.png"/><Relationship Id="rId2" Type="http://schemas.openxmlformats.org/officeDocument/2006/relationships/image" Target="../media/image421.png"/><Relationship Id="rId16" Type="http://schemas.openxmlformats.org/officeDocument/2006/relationships/image" Target="../media/image427.png"/><Relationship Id="rId20" Type="http://schemas.openxmlformats.org/officeDocument/2006/relationships/image" Target="../media/image4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7.png"/><Relationship Id="rId11" Type="http://schemas.openxmlformats.org/officeDocument/2006/relationships/image" Target="../media/image423.png"/><Relationship Id="rId24" Type="http://schemas.openxmlformats.org/officeDocument/2006/relationships/image" Target="../media/image435.png"/><Relationship Id="rId5" Type="http://schemas.openxmlformats.org/officeDocument/2006/relationships/image" Target="../media/image341.png"/><Relationship Id="rId15" Type="http://schemas.openxmlformats.org/officeDocument/2006/relationships/image" Target="../media/image426.png"/><Relationship Id="rId23" Type="http://schemas.openxmlformats.org/officeDocument/2006/relationships/image" Target="../media/image434.png"/><Relationship Id="rId10" Type="http://schemas.openxmlformats.org/officeDocument/2006/relationships/image" Target="../media/image422.png"/><Relationship Id="rId19" Type="http://schemas.openxmlformats.org/officeDocument/2006/relationships/image" Target="../media/image430.png"/><Relationship Id="rId4" Type="http://schemas.openxmlformats.org/officeDocument/2006/relationships/image" Target="../media/image343.png"/><Relationship Id="rId9" Type="http://schemas.openxmlformats.org/officeDocument/2006/relationships/image" Target="../media/image379.png"/><Relationship Id="rId14" Type="http://schemas.openxmlformats.org/officeDocument/2006/relationships/image" Target="../media/image425.png"/><Relationship Id="rId22" Type="http://schemas.openxmlformats.org/officeDocument/2006/relationships/image" Target="../media/image433.png"/><Relationship Id="rId27" Type="http://schemas.openxmlformats.org/officeDocument/2006/relationships/image" Target="../media/image438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9.png"/><Relationship Id="rId3" Type="http://schemas.openxmlformats.org/officeDocument/2006/relationships/image" Target="../media/image343.png"/><Relationship Id="rId7" Type="http://schemas.openxmlformats.org/officeDocument/2006/relationships/image" Target="../media/image344.png"/><Relationship Id="rId12" Type="http://schemas.openxmlformats.org/officeDocument/2006/relationships/image" Target="../media/image441.png"/><Relationship Id="rId2" Type="http://schemas.openxmlformats.org/officeDocument/2006/relationships/image" Target="../media/image3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8.png"/><Relationship Id="rId11" Type="http://schemas.openxmlformats.org/officeDocument/2006/relationships/image" Target="../media/image440.png"/><Relationship Id="rId5" Type="http://schemas.openxmlformats.org/officeDocument/2006/relationships/image" Target="../media/image347.png"/><Relationship Id="rId10" Type="http://schemas.openxmlformats.org/officeDocument/2006/relationships/image" Target="../media/image400.png"/><Relationship Id="rId4" Type="http://schemas.openxmlformats.org/officeDocument/2006/relationships/image" Target="../media/image341.png"/><Relationship Id="rId9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9.png"/><Relationship Id="rId13" Type="http://schemas.openxmlformats.org/officeDocument/2006/relationships/image" Target="../media/image443.png"/><Relationship Id="rId3" Type="http://schemas.openxmlformats.org/officeDocument/2006/relationships/image" Target="../media/image343.png"/><Relationship Id="rId7" Type="http://schemas.openxmlformats.org/officeDocument/2006/relationships/image" Target="../media/image344.png"/><Relationship Id="rId12" Type="http://schemas.openxmlformats.org/officeDocument/2006/relationships/image" Target="../media/image442.png"/><Relationship Id="rId17" Type="http://schemas.openxmlformats.org/officeDocument/2006/relationships/image" Target="../media/image447.png"/><Relationship Id="rId2" Type="http://schemas.openxmlformats.org/officeDocument/2006/relationships/image" Target="../media/image340.png"/><Relationship Id="rId16" Type="http://schemas.openxmlformats.org/officeDocument/2006/relationships/image" Target="../media/image4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8.png"/><Relationship Id="rId11" Type="http://schemas.openxmlformats.org/officeDocument/2006/relationships/image" Target="../media/image441.png"/><Relationship Id="rId5" Type="http://schemas.openxmlformats.org/officeDocument/2006/relationships/image" Target="../media/image347.png"/><Relationship Id="rId15" Type="http://schemas.openxmlformats.org/officeDocument/2006/relationships/image" Target="../media/image445.png"/><Relationship Id="rId10" Type="http://schemas.openxmlformats.org/officeDocument/2006/relationships/image" Target="../media/image400.png"/><Relationship Id="rId4" Type="http://schemas.openxmlformats.org/officeDocument/2006/relationships/image" Target="../media/image341.png"/><Relationship Id="rId9" Type="http://schemas.openxmlformats.org/officeDocument/2006/relationships/image" Target="../media/image4.png"/><Relationship Id="rId14" Type="http://schemas.openxmlformats.org/officeDocument/2006/relationships/image" Target="../media/image444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9.png"/><Relationship Id="rId13" Type="http://schemas.openxmlformats.org/officeDocument/2006/relationships/image" Target="../media/image447.png"/><Relationship Id="rId3" Type="http://schemas.openxmlformats.org/officeDocument/2006/relationships/image" Target="../media/image343.png"/><Relationship Id="rId7" Type="http://schemas.openxmlformats.org/officeDocument/2006/relationships/image" Target="../media/image344.png"/><Relationship Id="rId12" Type="http://schemas.openxmlformats.org/officeDocument/2006/relationships/image" Target="../media/image446.png"/><Relationship Id="rId17" Type="http://schemas.openxmlformats.org/officeDocument/2006/relationships/image" Target="../media/image451.png"/><Relationship Id="rId2" Type="http://schemas.openxmlformats.org/officeDocument/2006/relationships/image" Target="../media/image340.png"/><Relationship Id="rId16" Type="http://schemas.openxmlformats.org/officeDocument/2006/relationships/image" Target="../media/image4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8.png"/><Relationship Id="rId11" Type="http://schemas.openxmlformats.org/officeDocument/2006/relationships/image" Target="../media/image441.png"/><Relationship Id="rId5" Type="http://schemas.openxmlformats.org/officeDocument/2006/relationships/image" Target="../media/image347.png"/><Relationship Id="rId15" Type="http://schemas.openxmlformats.org/officeDocument/2006/relationships/image" Target="../media/image449.png"/><Relationship Id="rId10" Type="http://schemas.openxmlformats.org/officeDocument/2006/relationships/image" Target="../media/image400.png"/><Relationship Id="rId4" Type="http://schemas.openxmlformats.org/officeDocument/2006/relationships/image" Target="../media/image341.png"/><Relationship Id="rId9" Type="http://schemas.openxmlformats.org/officeDocument/2006/relationships/image" Target="../media/image4.png"/><Relationship Id="rId14" Type="http://schemas.openxmlformats.org/officeDocument/2006/relationships/image" Target="../media/image44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9.png"/><Relationship Id="rId13" Type="http://schemas.openxmlformats.org/officeDocument/2006/relationships/image" Target="../media/image453.png"/><Relationship Id="rId18" Type="http://schemas.openxmlformats.org/officeDocument/2006/relationships/image" Target="../media/image458.png"/><Relationship Id="rId3" Type="http://schemas.openxmlformats.org/officeDocument/2006/relationships/image" Target="../media/image343.png"/><Relationship Id="rId7" Type="http://schemas.openxmlformats.org/officeDocument/2006/relationships/image" Target="../media/image344.png"/><Relationship Id="rId12" Type="http://schemas.openxmlformats.org/officeDocument/2006/relationships/image" Target="../media/image452.png"/><Relationship Id="rId17" Type="http://schemas.openxmlformats.org/officeDocument/2006/relationships/image" Target="../media/image457.png"/><Relationship Id="rId2" Type="http://schemas.openxmlformats.org/officeDocument/2006/relationships/image" Target="../media/image340.png"/><Relationship Id="rId16" Type="http://schemas.openxmlformats.org/officeDocument/2006/relationships/image" Target="../media/image4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8.png"/><Relationship Id="rId11" Type="http://schemas.openxmlformats.org/officeDocument/2006/relationships/image" Target="../media/image441.png"/><Relationship Id="rId5" Type="http://schemas.openxmlformats.org/officeDocument/2006/relationships/image" Target="../media/image347.png"/><Relationship Id="rId15" Type="http://schemas.openxmlformats.org/officeDocument/2006/relationships/image" Target="../media/image455.png"/><Relationship Id="rId10" Type="http://schemas.openxmlformats.org/officeDocument/2006/relationships/image" Target="../media/image400.png"/><Relationship Id="rId19" Type="http://schemas.openxmlformats.org/officeDocument/2006/relationships/image" Target="../media/image459.png"/><Relationship Id="rId4" Type="http://schemas.openxmlformats.org/officeDocument/2006/relationships/image" Target="../media/image341.png"/><Relationship Id="rId9" Type="http://schemas.openxmlformats.org/officeDocument/2006/relationships/image" Target="../media/image4.png"/><Relationship Id="rId14" Type="http://schemas.openxmlformats.org/officeDocument/2006/relationships/image" Target="../media/image454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7.png"/><Relationship Id="rId3" Type="http://schemas.openxmlformats.org/officeDocument/2006/relationships/image" Target="../media/image6.png"/><Relationship Id="rId7" Type="http://schemas.openxmlformats.org/officeDocument/2006/relationships/image" Target="../media/image34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3.png"/><Relationship Id="rId5" Type="http://schemas.openxmlformats.org/officeDocument/2006/relationships/image" Target="../media/image340.png"/><Relationship Id="rId10" Type="http://schemas.openxmlformats.org/officeDocument/2006/relationships/image" Target="../media/image344.png"/><Relationship Id="rId4" Type="http://schemas.openxmlformats.org/officeDocument/2006/relationships/image" Target="../media/image7.png"/><Relationship Id="rId9" Type="http://schemas.openxmlformats.org/officeDocument/2006/relationships/image" Target="../media/image348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9.png"/><Relationship Id="rId13" Type="http://schemas.openxmlformats.org/officeDocument/2006/relationships/image" Target="../media/image467.png"/><Relationship Id="rId18" Type="http://schemas.openxmlformats.org/officeDocument/2006/relationships/image" Target="../media/image472.png"/><Relationship Id="rId3" Type="http://schemas.openxmlformats.org/officeDocument/2006/relationships/image" Target="../media/image343.png"/><Relationship Id="rId21" Type="http://schemas.openxmlformats.org/officeDocument/2006/relationships/image" Target="../media/image475.png"/><Relationship Id="rId7" Type="http://schemas.openxmlformats.org/officeDocument/2006/relationships/image" Target="../media/image344.png"/><Relationship Id="rId12" Type="http://schemas.openxmlformats.org/officeDocument/2006/relationships/image" Target="../media/image466.png"/><Relationship Id="rId17" Type="http://schemas.openxmlformats.org/officeDocument/2006/relationships/image" Target="../media/image471.png"/><Relationship Id="rId25" Type="http://schemas.openxmlformats.org/officeDocument/2006/relationships/image" Target="../media/image479.png"/><Relationship Id="rId2" Type="http://schemas.openxmlformats.org/officeDocument/2006/relationships/image" Target="../media/image340.png"/><Relationship Id="rId16" Type="http://schemas.openxmlformats.org/officeDocument/2006/relationships/image" Target="../media/image470.png"/><Relationship Id="rId20" Type="http://schemas.openxmlformats.org/officeDocument/2006/relationships/image" Target="../media/image47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8.png"/><Relationship Id="rId11" Type="http://schemas.openxmlformats.org/officeDocument/2006/relationships/image" Target="../media/image465.png"/><Relationship Id="rId24" Type="http://schemas.openxmlformats.org/officeDocument/2006/relationships/image" Target="../media/image478.png"/><Relationship Id="rId5" Type="http://schemas.openxmlformats.org/officeDocument/2006/relationships/image" Target="../media/image347.png"/><Relationship Id="rId15" Type="http://schemas.openxmlformats.org/officeDocument/2006/relationships/image" Target="../media/image469.png"/><Relationship Id="rId23" Type="http://schemas.openxmlformats.org/officeDocument/2006/relationships/image" Target="../media/image477.png"/><Relationship Id="rId10" Type="http://schemas.openxmlformats.org/officeDocument/2006/relationships/image" Target="../media/image464.png"/><Relationship Id="rId19" Type="http://schemas.openxmlformats.org/officeDocument/2006/relationships/image" Target="../media/image473.png"/><Relationship Id="rId4" Type="http://schemas.openxmlformats.org/officeDocument/2006/relationships/image" Target="../media/image341.png"/><Relationship Id="rId9" Type="http://schemas.openxmlformats.org/officeDocument/2006/relationships/image" Target="../media/image463.png"/><Relationship Id="rId14" Type="http://schemas.openxmlformats.org/officeDocument/2006/relationships/image" Target="../media/image468.png"/><Relationship Id="rId22" Type="http://schemas.openxmlformats.org/officeDocument/2006/relationships/image" Target="../media/image476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0.png"/><Relationship Id="rId3" Type="http://schemas.openxmlformats.org/officeDocument/2006/relationships/image" Target="../media/image343.png"/><Relationship Id="rId7" Type="http://schemas.openxmlformats.org/officeDocument/2006/relationships/image" Target="../media/image344.png"/><Relationship Id="rId2" Type="http://schemas.openxmlformats.org/officeDocument/2006/relationships/image" Target="../media/image3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8.png"/><Relationship Id="rId11" Type="http://schemas.openxmlformats.org/officeDocument/2006/relationships/image" Target="../media/image483.png"/><Relationship Id="rId5" Type="http://schemas.openxmlformats.org/officeDocument/2006/relationships/image" Target="../media/image347.png"/><Relationship Id="rId10" Type="http://schemas.openxmlformats.org/officeDocument/2006/relationships/image" Target="../media/image482.png"/><Relationship Id="rId4" Type="http://schemas.openxmlformats.org/officeDocument/2006/relationships/image" Target="../media/image341.png"/><Relationship Id="rId9" Type="http://schemas.openxmlformats.org/officeDocument/2006/relationships/image" Target="../media/image48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3.png"/><Relationship Id="rId7" Type="http://schemas.openxmlformats.org/officeDocument/2006/relationships/image" Target="../media/image344.png"/><Relationship Id="rId2" Type="http://schemas.openxmlformats.org/officeDocument/2006/relationships/image" Target="../media/image3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8.png"/><Relationship Id="rId5" Type="http://schemas.openxmlformats.org/officeDocument/2006/relationships/image" Target="../media/image347.png"/><Relationship Id="rId4" Type="http://schemas.openxmlformats.org/officeDocument/2006/relationships/image" Target="../media/image341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5.png"/><Relationship Id="rId3" Type="http://schemas.openxmlformats.org/officeDocument/2006/relationships/image" Target="../media/image330.png"/><Relationship Id="rId7" Type="http://schemas.openxmlformats.org/officeDocument/2006/relationships/image" Target="../media/image334.png"/><Relationship Id="rId2" Type="http://schemas.openxmlformats.org/officeDocument/2006/relationships/image" Target="../media/image3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3.png"/><Relationship Id="rId5" Type="http://schemas.openxmlformats.org/officeDocument/2006/relationships/image" Target="../media/image332.png"/><Relationship Id="rId4" Type="http://schemas.openxmlformats.org/officeDocument/2006/relationships/image" Target="../media/image331.png"/><Relationship Id="rId9" Type="http://schemas.openxmlformats.org/officeDocument/2006/relationships/image" Target="../media/image33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8.png"/><Relationship Id="rId7" Type="http://schemas.openxmlformats.org/officeDocument/2006/relationships/image" Target="../media/image341.png"/><Relationship Id="rId2" Type="http://schemas.openxmlformats.org/officeDocument/2006/relationships/image" Target="../media/image3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0.png"/><Relationship Id="rId5" Type="http://schemas.openxmlformats.org/officeDocument/2006/relationships/image" Target="../media/image339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7.png"/><Relationship Id="rId3" Type="http://schemas.openxmlformats.org/officeDocument/2006/relationships/image" Target="../media/image342.png"/><Relationship Id="rId7" Type="http://schemas.openxmlformats.org/officeDocument/2006/relationships/image" Target="../media/image34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1.png"/><Relationship Id="rId5" Type="http://schemas.openxmlformats.org/officeDocument/2006/relationships/image" Target="../media/image343.png"/><Relationship Id="rId4" Type="http://schemas.openxmlformats.org/officeDocument/2006/relationships/image" Target="../media/image340.png"/><Relationship Id="rId9" Type="http://schemas.openxmlformats.org/officeDocument/2006/relationships/image" Target="../media/image33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8.png"/><Relationship Id="rId13" Type="http://schemas.openxmlformats.org/officeDocument/2006/relationships/image" Target="../media/image352.png"/><Relationship Id="rId3" Type="http://schemas.openxmlformats.org/officeDocument/2006/relationships/image" Target="../media/image346.png"/><Relationship Id="rId7" Type="http://schemas.openxmlformats.org/officeDocument/2006/relationships/image" Target="../media/image347.png"/><Relationship Id="rId12" Type="http://schemas.openxmlformats.org/officeDocument/2006/relationships/image" Target="../media/image35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1.png"/><Relationship Id="rId11" Type="http://schemas.openxmlformats.org/officeDocument/2006/relationships/image" Target="../media/image2320.png"/><Relationship Id="rId5" Type="http://schemas.openxmlformats.org/officeDocument/2006/relationships/image" Target="../media/image343.png"/><Relationship Id="rId15" Type="http://schemas.openxmlformats.org/officeDocument/2006/relationships/image" Target="../media/image344.png"/><Relationship Id="rId10" Type="http://schemas.openxmlformats.org/officeDocument/2006/relationships/image" Target="../media/image350.png"/><Relationship Id="rId4" Type="http://schemas.openxmlformats.org/officeDocument/2006/relationships/image" Target="../media/image340.png"/><Relationship Id="rId9" Type="http://schemas.openxmlformats.org/officeDocument/2006/relationships/image" Target="../media/image349.png"/><Relationship Id="rId14" Type="http://schemas.openxmlformats.org/officeDocument/2006/relationships/image" Target="../media/image35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9.png"/><Relationship Id="rId13" Type="http://schemas.openxmlformats.org/officeDocument/2006/relationships/image" Target="../media/image364.png"/><Relationship Id="rId18" Type="http://schemas.openxmlformats.org/officeDocument/2006/relationships/image" Target="../media/image341.png"/><Relationship Id="rId3" Type="http://schemas.openxmlformats.org/officeDocument/2006/relationships/image" Target="../media/image354.png"/><Relationship Id="rId21" Type="http://schemas.openxmlformats.org/officeDocument/2006/relationships/image" Target="../media/image344.png"/><Relationship Id="rId7" Type="http://schemas.openxmlformats.org/officeDocument/2006/relationships/image" Target="../media/image358.png"/><Relationship Id="rId12" Type="http://schemas.openxmlformats.org/officeDocument/2006/relationships/image" Target="../media/image363.png"/><Relationship Id="rId17" Type="http://schemas.openxmlformats.org/officeDocument/2006/relationships/image" Target="../media/image343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340.png"/><Relationship Id="rId20" Type="http://schemas.openxmlformats.org/officeDocument/2006/relationships/image" Target="../media/image3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7.png"/><Relationship Id="rId11" Type="http://schemas.openxmlformats.org/officeDocument/2006/relationships/image" Target="../media/image362.png"/><Relationship Id="rId5" Type="http://schemas.openxmlformats.org/officeDocument/2006/relationships/image" Target="../media/image356.png"/><Relationship Id="rId15" Type="http://schemas.openxmlformats.org/officeDocument/2006/relationships/image" Target="../media/image366.png"/><Relationship Id="rId10" Type="http://schemas.openxmlformats.org/officeDocument/2006/relationships/image" Target="../media/image361.png"/><Relationship Id="rId19" Type="http://schemas.openxmlformats.org/officeDocument/2006/relationships/image" Target="../media/image347.png"/><Relationship Id="rId4" Type="http://schemas.openxmlformats.org/officeDocument/2006/relationships/image" Target="../media/image355.png"/><Relationship Id="rId9" Type="http://schemas.openxmlformats.org/officeDocument/2006/relationships/image" Target="../media/image360.png"/><Relationship Id="rId14" Type="http://schemas.openxmlformats.org/officeDocument/2006/relationships/image" Target="../media/image36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7.png"/><Relationship Id="rId13" Type="http://schemas.openxmlformats.org/officeDocument/2006/relationships/image" Target="../media/image372.png"/><Relationship Id="rId3" Type="http://schemas.openxmlformats.org/officeDocument/2006/relationships/image" Target="../media/image340.png"/><Relationship Id="rId7" Type="http://schemas.openxmlformats.org/officeDocument/2006/relationships/image" Target="../media/image348.png"/><Relationship Id="rId12" Type="http://schemas.openxmlformats.org/officeDocument/2006/relationships/image" Target="../media/image371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3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7.png"/><Relationship Id="rId11" Type="http://schemas.openxmlformats.org/officeDocument/2006/relationships/image" Target="../media/image370.png"/><Relationship Id="rId5" Type="http://schemas.openxmlformats.org/officeDocument/2006/relationships/image" Target="../media/image341.png"/><Relationship Id="rId15" Type="http://schemas.openxmlformats.org/officeDocument/2006/relationships/image" Target="../media/image374.png"/><Relationship Id="rId10" Type="http://schemas.openxmlformats.org/officeDocument/2006/relationships/image" Target="../media/image369.png"/><Relationship Id="rId4" Type="http://schemas.openxmlformats.org/officeDocument/2006/relationships/image" Target="../media/image343.png"/><Relationship Id="rId9" Type="http://schemas.openxmlformats.org/officeDocument/2006/relationships/image" Target="../media/image368.png"/><Relationship Id="rId1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7.png"/><Relationship Id="rId3" Type="http://schemas.openxmlformats.org/officeDocument/2006/relationships/image" Target="../media/image376.png"/><Relationship Id="rId7" Type="http://schemas.openxmlformats.org/officeDocument/2006/relationships/image" Target="../media/image34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3.png"/><Relationship Id="rId5" Type="http://schemas.openxmlformats.org/officeDocument/2006/relationships/image" Target="../media/image340.png"/><Relationship Id="rId10" Type="http://schemas.openxmlformats.org/officeDocument/2006/relationships/image" Target="../media/image344.png"/><Relationship Id="rId4" Type="http://schemas.openxmlformats.org/officeDocument/2006/relationships/image" Target="../media/image377.png"/><Relationship Id="rId9" Type="http://schemas.openxmlformats.org/officeDocument/2006/relationships/image" Target="../media/image34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1349250" y="2843054"/>
            <a:ext cx="6552115" cy="108491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Polar Coordinates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220551" y="3837347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429000" cy="4623047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the Polar equation to find tangents to a curve that are parallel or perpendicular to the original line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coordinates and the equations of the tangents to the curve: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r = asin2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,     0 ≤ 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 ≤ </a:t>
            </a:r>
            <a:r>
              <a:rPr lang="el-GR" sz="1400" baseline="30000" dirty="0">
                <a:latin typeface="Comic Sans MS" panose="030F0702030302020204" pitchFamily="66" charset="0"/>
              </a:rPr>
              <a:t>π</a:t>
            </a:r>
            <a:r>
              <a:rPr lang="en-US" sz="1400" dirty="0">
                <a:latin typeface="Comic Sans MS" panose="030F0702030302020204" pitchFamily="66" charset="0"/>
              </a:rPr>
              <a:t>/</a:t>
            </a:r>
            <a:r>
              <a:rPr lang="en-US" sz="1400" baseline="-25000" dirty="0">
                <a:latin typeface="Comic Sans MS" panose="030F0702030302020204" pitchFamily="66" charset="0"/>
              </a:rPr>
              <a:t>2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Where the tangents are: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Parallel to the initial line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Perpendicular to the initial line</a:t>
            </a:r>
          </a:p>
          <a:p>
            <a:pPr algn="ctr">
              <a:buAutoNum type="alphaLcParenR"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 answers to 3 </a:t>
            </a:r>
            <a:r>
              <a:rPr lang="en-US" sz="1400" dirty="0" err="1">
                <a:latin typeface="Comic Sans MS" panose="030F0702030302020204" pitchFamily="66" charset="0"/>
              </a:rPr>
              <a:t>s.f</a:t>
            </a:r>
            <a:r>
              <a:rPr lang="en-US" sz="1400" dirty="0">
                <a:latin typeface="Comic Sans MS" panose="030F0702030302020204" pitchFamily="66" charset="0"/>
              </a:rPr>
              <a:t> where appropriate: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Now we can differentiate 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878283" y="1500250"/>
                <a:ext cx="1403205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</m:t>
                      </m:r>
                      <m:r>
                        <a:rPr lang="en-US" sz="1200" b="0" i="1" smtClean="0">
                          <a:latin typeface="Cambria Math"/>
                        </a:rPr>
                        <m:t>(</m:t>
                      </m:r>
                      <m:r>
                        <a:rPr lang="en-US" sz="1200" b="0" i="1" smtClean="0">
                          <a:latin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</a:rPr>
                        <m:t>2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200" b="0" i="1" smtClean="0">
                          <a:latin typeface="Cambria Math"/>
                        </a:rPr>
                        <m:t>𝑠𝑖𝑛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8283" y="1500250"/>
                <a:ext cx="1403205" cy="276999"/>
              </a:xfrm>
              <a:prstGeom prst="rect">
                <a:avLst/>
              </a:prstGeom>
              <a:blipFill>
                <a:blip r:embed="rId2"/>
                <a:stretch>
                  <a:fillRect b="-652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/>
          <p:nvPr/>
        </p:nvCxnSpPr>
        <p:spPr>
          <a:xfrm>
            <a:off x="2133599" y="245424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𝑷𝒂𝒓𝒂𝒍𝒍𝒆𝒍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>
            <a:off x="5791199" y="240475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𝑷𝒆𝒓𝒑𝒆𝒏𝒅𝒊𝒄𝒖𝒍𝒂𝒓</m:t>
                      </m:r>
                      <m:r>
                        <a:rPr lang="en-US" sz="1400" b="1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blipFill>
                <a:blip r:embed="rId8"/>
                <a:stretch>
                  <a:fillRect b="-363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714008" y="1838696"/>
                <a:ext cx="685800" cy="44294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4008" y="1838696"/>
                <a:ext cx="685800" cy="442942"/>
              </a:xfrm>
              <a:prstGeom prst="rect">
                <a:avLst/>
              </a:prstGeom>
              <a:blipFill>
                <a:blip r:embed="rId9"/>
                <a:stretch>
                  <a:fillRect b="-27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076912" y="1938646"/>
                <a:ext cx="1146148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+ 2</m:t>
                      </m:r>
                      <m:r>
                        <a:rPr lang="en-US" sz="1200" b="0" i="1" smtClean="0">
                          <a:latin typeface="Cambria Math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/>
                        </a:rPr>
                        <m:t>2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912" y="1938646"/>
                <a:ext cx="1146148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347054" y="1938646"/>
                <a:ext cx="960109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</a:rPr>
                        <m:t>2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7054" y="1938646"/>
                <a:ext cx="960109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6629400" y="1524000"/>
            <a:ext cx="20794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u="sng" dirty="0">
                <a:latin typeface="Comic Sans MS" panose="030F0702030302020204" pitchFamily="66" charset="0"/>
              </a:rPr>
              <a:t>Product rule for sin</a:t>
            </a:r>
            <a:r>
              <a:rPr lang="el-GR" sz="1200" b="1" u="sng" dirty="0">
                <a:latin typeface="Comic Sans MS" panose="030F0702030302020204" pitchFamily="66" charset="0"/>
              </a:rPr>
              <a:t>θ</a:t>
            </a:r>
            <a:r>
              <a:rPr lang="en-GB" sz="1200" b="1" u="sng" dirty="0">
                <a:latin typeface="Comic Sans MS" panose="030F0702030302020204" pitchFamily="66" charset="0"/>
              </a:rPr>
              <a:t>cos</a:t>
            </a:r>
            <a:r>
              <a:rPr lang="el-GR" sz="1200" b="1" u="sng" dirty="0">
                <a:latin typeface="Comic Sans MS" panose="030F0702030302020204" pitchFamily="66" charset="0"/>
              </a:rPr>
              <a:t>θ</a:t>
            </a:r>
            <a:endParaRPr lang="en-GB" sz="1200" b="1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781800" y="1905000"/>
                <a:ext cx="74372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𝑠𝑖𝑛</m:t>
                      </m:r>
                      <m:r>
                        <a:rPr lang="en-US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1905000"/>
                <a:ext cx="743729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848600" y="1905000"/>
                <a:ext cx="6299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8600" y="1905000"/>
                <a:ext cx="629916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705600" y="2514600"/>
                <a:ext cx="87838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2</m:t>
                      </m:r>
                      <m:r>
                        <a:rPr lang="en-US" sz="1600" b="0" i="1" smtClean="0">
                          <a:latin typeface="Cambria Math"/>
                        </a:rPr>
                        <m:t>𝑐𝑜𝑠</m:t>
                      </m:r>
                      <m:r>
                        <a:rPr lang="en-US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514600"/>
                <a:ext cx="878381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848600" y="2514600"/>
                <a:ext cx="65075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8600" y="2514600"/>
                <a:ext cx="650756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Arrow Connector 40"/>
          <p:cNvCxnSpPr/>
          <p:nvPr/>
        </p:nvCxnSpPr>
        <p:spPr>
          <a:xfrm>
            <a:off x="7315200" y="2209800"/>
            <a:ext cx="609600" cy="38100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7315200" y="2209800"/>
            <a:ext cx="609600" cy="38100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79125" y="1938646"/>
                <a:ext cx="4572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𝑎</m:t>
                      </m:r>
                      <m:r>
                        <a:rPr lang="en-US" sz="1200" b="0" i="1" smtClean="0">
                          <a:latin typeface="Cambria Math"/>
                        </a:rPr>
                        <m:t>(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9125" y="1938646"/>
                <a:ext cx="457200" cy="276999"/>
              </a:xfrm>
              <a:prstGeom prst="rect">
                <a:avLst/>
              </a:prstGeom>
              <a:blipFill>
                <a:blip r:embed="rId16"/>
                <a:stretch>
                  <a:fillRect b="-88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011175" y="1916978"/>
                <a:ext cx="284052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1175" y="1916978"/>
                <a:ext cx="284052" cy="276999"/>
              </a:xfrm>
              <a:prstGeom prst="rect">
                <a:avLst/>
              </a:prstGeom>
              <a:blipFill>
                <a:blip r:embed="rId17"/>
                <a:stretch>
                  <a:fillRect b="-652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352800" y="3429000"/>
                <a:ext cx="1298368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3429000"/>
                <a:ext cx="1298368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419600" y="3429000"/>
                <a:ext cx="19050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+ 2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429000"/>
                <a:ext cx="1905000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114800" y="2971800"/>
                <a:ext cx="22860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𝑠𝑖𝑛</m:t>
                      </m:r>
                      <m:r>
                        <a:rPr lang="en-US" sz="1200" i="1" smtClean="0">
                          <a:latin typeface="Cambria Math"/>
                        </a:rPr>
                        <m:t>2</m:t>
                      </m:r>
                      <m:r>
                        <a:rPr lang="en-US" sz="12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i="1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2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200" b="0" i="1" smtClean="0">
                          <a:latin typeface="Cambria Math"/>
                        </a:rPr>
                        <m:t>2</m:t>
                      </m:r>
                      <m:r>
                        <a:rPr lang="en-US" sz="1200" b="0" i="1" smtClean="0">
                          <a:latin typeface="Cambria Math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/>
                        </a:rPr>
                        <m:t>2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971800"/>
                <a:ext cx="2286000" cy="27699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517076" y="3886200"/>
                <a:ext cx="28194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𝑐𝑜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+4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−2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7076" y="3886200"/>
                <a:ext cx="2819400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495800" y="4343400"/>
                <a:ext cx="18288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6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𝑐𝑜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−2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343400"/>
                <a:ext cx="1828800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515592" y="4797631"/>
                <a:ext cx="183078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(3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𝑐𝑜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−1)=0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5592" y="4797631"/>
                <a:ext cx="1830780" cy="276999"/>
              </a:xfrm>
              <a:prstGeom prst="rect">
                <a:avLst/>
              </a:prstGeom>
              <a:blipFill>
                <a:blip r:embed="rId23"/>
                <a:stretch>
                  <a:fillRect b="-1111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596244" y="5427024"/>
                <a:ext cx="1115291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6244" y="5427024"/>
                <a:ext cx="1115291" cy="27699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140037" y="5306291"/>
                <a:ext cx="1115291" cy="4392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0037" y="5306291"/>
                <a:ext cx="1115291" cy="439223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226133" y="5753595"/>
                <a:ext cx="1115291" cy="47378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6133" y="5753595"/>
                <a:ext cx="1115291" cy="473784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926775" y="5864433"/>
                <a:ext cx="787730" cy="2869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6775" y="5864433"/>
                <a:ext cx="787730" cy="286986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3900055" y="2413659"/>
            <a:ext cx="48283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If </a:t>
            </a:r>
            <a:r>
              <a:rPr lang="en-US" sz="1400" baseline="30000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dy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lang="en-US" sz="14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</a:t>
            </a:r>
            <a:r>
              <a:rPr lang="el-GR" sz="14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r>
              <a:rPr lang="en-US" sz="14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= 0, then the part in the bracket must be 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7" name="Arc 56"/>
          <p:cNvSpPr/>
          <p:nvPr/>
        </p:nvSpPr>
        <p:spPr>
          <a:xfrm>
            <a:off x="6127667" y="3117272"/>
            <a:ext cx="356260" cy="457201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6448301" y="3085607"/>
            <a:ext cx="2408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sin2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and cos2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with equivalent expressions from C3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9" name="Arc 58"/>
          <p:cNvSpPr/>
          <p:nvPr/>
        </p:nvSpPr>
        <p:spPr>
          <a:xfrm>
            <a:off x="6125688" y="3566555"/>
            <a:ext cx="356260" cy="457201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Arc 59"/>
          <p:cNvSpPr/>
          <p:nvPr/>
        </p:nvSpPr>
        <p:spPr>
          <a:xfrm>
            <a:off x="6149438" y="4029693"/>
            <a:ext cx="356260" cy="457201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Arc 60"/>
          <p:cNvSpPr/>
          <p:nvPr/>
        </p:nvSpPr>
        <p:spPr>
          <a:xfrm>
            <a:off x="6159334" y="4478976"/>
            <a:ext cx="356260" cy="457201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6474032" y="3629892"/>
            <a:ext cx="24087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Simplify/Multiply out brackets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460178" y="4091051"/>
            <a:ext cx="11637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terms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470074" y="4564085"/>
            <a:ext cx="1047007" cy="281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65" name="Straight Arrow Connector 64"/>
          <p:cNvCxnSpPr/>
          <p:nvPr/>
        </p:nvCxnSpPr>
        <p:spPr>
          <a:xfrm flipH="1">
            <a:off x="4346369" y="5068784"/>
            <a:ext cx="432459" cy="32261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5307282" y="6262255"/>
                <a:ext cx="1022267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=0.955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7282" y="6262255"/>
                <a:ext cx="1022267" cy="276999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7" name="Straight Arrow Connector 66"/>
          <p:cNvCxnSpPr>
            <a:endCxn id="53" idx="0"/>
          </p:cNvCxnSpPr>
          <p:nvPr/>
        </p:nvCxnSpPr>
        <p:spPr>
          <a:xfrm>
            <a:off x="5465619" y="5054929"/>
            <a:ext cx="232064" cy="25136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263241" y="2992581"/>
            <a:ext cx="415637" cy="21375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3453740" y="3465614"/>
            <a:ext cx="750125" cy="20386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5244936" y="3000497"/>
            <a:ext cx="407720" cy="19396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/>
          <p:cNvSpPr/>
          <p:nvPr/>
        </p:nvSpPr>
        <p:spPr>
          <a:xfrm>
            <a:off x="4779819" y="3473530"/>
            <a:ext cx="825334" cy="20782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Box 70"/>
          <p:cNvSpPr txBox="1"/>
          <p:nvPr/>
        </p:nvSpPr>
        <p:spPr>
          <a:xfrm>
            <a:off x="6586848" y="5070764"/>
            <a:ext cx="152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Solve in the range you’re given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979221" y="3315712"/>
            <a:ext cx="894608" cy="33646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タイトル 1">
            <a:extLst>
              <a:ext uri="{FF2B5EF4-FFF2-40B4-BE49-F238E27FC236}">
                <a16:creationId xmlns:a16="http://schemas.microsoft.com/office/drawing/2014/main" id="{C0656DDA-F04D-47E4-BD8D-DFBCBABAF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81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49F93BDF-0D53-46A3-961D-CA73DCC83060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349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6" grpId="1"/>
      <p:bldP spid="37" grpId="0"/>
      <p:bldP spid="37" grpId="1"/>
      <p:bldP spid="38" grpId="0"/>
      <p:bldP spid="38" grpId="1"/>
      <p:bldP spid="39" grpId="0"/>
      <p:bldP spid="39" grpId="1"/>
      <p:bldP spid="40" grpId="0"/>
      <p:bldP spid="40" grpId="1"/>
      <p:bldP spid="43" grpId="0"/>
      <p:bldP spid="44" grpId="0"/>
      <p:bldP spid="45" grpId="0"/>
      <p:bldP spid="46" grpId="0"/>
      <p:bldP spid="47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 animBg="1"/>
      <p:bldP spid="58" grpId="0"/>
      <p:bldP spid="59" grpId="0" animBg="1"/>
      <p:bldP spid="60" grpId="0" animBg="1"/>
      <p:bldP spid="61" grpId="0" animBg="1"/>
      <p:bldP spid="62" grpId="0"/>
      <p:bldP spid="63" grpId="0"/>
      <p:bldP spid="64" grpId="0"/>
      <p:bldP spid="66" grpId="0"/>
      <p:bldP spid="9" grpId="0" animBg="1"/>
      <p:bldP spid="9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/>
      <p:bldP spid="72" grpId="0" animBg="1"/>
      <p:bldP spid="72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429000" cy="489560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the Polar equation to find tangents to a curve that are parallel or perpendicular to the original line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coordinates and the equations of the tangents to the curve: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r = asin2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,     0 ≤ 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 ≤ </a:t>
            </a:r>
            <a:r>
              <a:rPr lang="el-GR" sz="1400" baseline="30000" dirty="0">
                <a:latin typeface="Comic Sans MS" panose="030F0702030302020204" pitchFamily="66" charset="0"/>
              </a:rPr>
              <a:t>π</a:t>
            </a:r>
            <a:r>
              <a:rPr lang="en-US" sz="1400" dirty="0">
                <a:latin typeface="Comic Sans MS" panose="030F0702030302020204" pitchFamily="66" charset="0"/>
              </a:rPr>
              <a:t>/</a:t>
            </a:r>
            <a:r>
              <a:rPr lang="en-US" sz="1400" baseline="-25000" dirty="0">
                <a:latin typeface="Comic Sans MS" panose="030F0702030302020204" pitchFamily="66" charset="0"/>
              </a:rPr>
              <a:t>2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Where the tangents are: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Parallel to the initial line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Perpendicular to the initial line</a:t>
            </a:r>
          </a:p>
          <a:p>
            <a:pPr algn="ctr">
              <a:buAutoNum type="alphaLcParenR"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 answers to 3 </a:t>
            </a:r>
            <a:r>
              <a:rPr lang="en-US" sz="1400" dirty="0" err="1">
                <a:latin typeface="Comic Sans MS" panose="030F0702030302020204" pitchFamily="66" charset="0"/>
              </a:rPr>
              <a:t>s.f</a:t>
            </a:r>
            <a:r>
              <a:rPr lang="en-US" sz="1400" dirty="0">
                <a:latin typeface="Comic Sans MS" panose="030F0702030302020204" pitchFamily="66" charset="0"/>
              </a:rPr>
              <a:t> where appropriate: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You can find the value of r for each, and use the sketch to find the equation of the tangent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/>
          <p:nvPr/>
        </p:nvCxnSpPr>
        <p:spPr>
          <a:xfrm>
            <a:off x="2133599" y="245424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𝑷𝒂𝒓𝒂𝒍𝒍𝒆𝒍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>
            <a:off x="5791199" y="240475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𝑷𝒆𝒓𝒑𝒆𝒏𝒅𝒊𝒄𝒖𝒍𝒂𝒓</m:t>
                      </m:r>
                      <m:r>
                        <a:rPr lang="en-US" sz="1400" b="1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blipFill>
                <a:blip r:embed="rId7"/>
                <a:stretch>
                  <a:fillRect b="-363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689268" y="1494314"/>
                <a:ext cx="208214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=0   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=0.955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9268" y="1494314"/>
                <a:ext cx="2082140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3" name="Picture 2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68" t="14783" r="1345" b="38782"/>
          <a:stretch/>
        </p:blipFill>
        <p:spPr bwMode="auto">
          <a:xfrm>
            <a:off x="5913912" y="1442853"/>
            <a:ext cx="3008155" cy="2077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3817917" y="1777342"/>
                <a:ext cx="1799112" cy="55412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=0 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7917" y="1777342"/>
                <a:ext cx="1799112" cy="55412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5" name="Group 74"/>
          <p:cNvGrpSpPr/>
          <p:nvPr/>
        </p:nvGrpSpPr>
        <p:grpSpPr>
          <a:xfrm>
            <a:off x="6209805" y="2951018"/>
            <a:ext cx="152400" cy="152400"/>
            <a:chOff x="5105400" y="5029200"/>
            <a:chExt cx="152400" cy="152400"/>
          </a:xfrm>
        </p:grpSpPr>
        <p:cxnSp>
          <p:nvCxnSpPr>
            <p:cNvPr id="76" name="Straight Connector 75"/>
            <p:cNvCxnSpPr/>
            <p:nvPr/>
          </p:nvCxnSpPr>
          <p:spPr>
            <a:xfrm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flipH="1"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TextBox 77"/>
          <p:cNvSpPr txBox="1"/>
          <p:nvPr/>
        </p:nvSpPr>
        <p:spPr>
          <a:xfrm>
            <a:off x="5733574" y="2738228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(0,0)</a:t>
            </a:r>
            <a:endParaRPr lang="en-GB" sz="12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>
            <a:off x="5770418" y="3038105"/>
            <a:ext cx="1091540" cy="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0" name="Group 79"/>
          <p:cNvGrpSpPr/>
          <p:nvPr/>
        </p:nvGrpSpPr>
        <p:grpSpPr>
          <a:xfrm>
            <a:off x="7134102" y="1761506"/>
            <a:ext cx="152400" cy="152400"/>
            <a:chOff x="5105400" y="5029200"/>
            <a:chExt cx="152400" cy="152400"/>
          </a:xfrm>
        </p:grpSpPr>
        <p:cxnSp>
          <p:nvCxnSpPr>
            <p:cNvPr id="81" name="Straight Connector 80"/>
            <p:cNvCxnSpPr/>
            <p:nvPr/>
          </p:nvCxnSpPr>
          <p:spPr>
            <a:xfrm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flipH="1"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3" name="Straight Connector 82"/>
          <p:cNvCxnSpPr/>
          <p:nvPr/>
        </p:nvCxnSpPr>
        <p:spPr>
          <a:xfrm>
            <a:off x="6647214" y="1836717"/>
            <a:ext cx="1091540" cy="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6634119" y="1477464"/>
            <a:ext cx="11961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(</a:t>
            </a:r>
            <a:r>
              <a:rPr lang="en-US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2a√2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US" sz="12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3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,0.955)</a:t>
            </a:r>
            <a:endParaRPr lang="en-GB" sz="12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43896" y="3800103"/>
            <a:ext cx="2858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The equation of this line is just: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6578930" y="3135087"/>
            <a:ext cx="178130" cy="641266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460176" y="4102924"/>
                <a:ext cx="75071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𝜽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en-GB" sz="16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0176" y="4102924"/>
                <a:ext cx="750718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4332514" y="2580903"/>
                <a:ext cx="75071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2514" y="2580903"/>
                <a:ext cx="750718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タイトル 1">
            <a:extLst>
              <a:ext uri="{FF2B5EF4-FFF2-40B4-BE49-F238E27FC236}">
                <a16:creationId xmlns:a16="http://schemas.microsoft.com/office/drawing/2014/main" id="{F15C2E73-087B-430C-B0D2-2ED9FCDF1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81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1C870F4-3DEF-4132-9FDC-5B02191C9922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38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78" grpId="0"/>
      <p:bldP spid="78" grpId="1"/>
      <p:bldP spid="84" grpId="0"/>
      <p:bldP spid="6" grpId="0"/>
      <p:bldP spid="6" grpId="1"/>
      <p:bldP spid="11" grpId="0"/>
      <p:bldP spid="11" grpId="1"/>
      <p:bldP spid="8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2"/>
            <a:ext cx="3429000" cy="407263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the Polar equation to find tangents to a curve that are parallel or perpendicular to the original line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coordinates and the equations of the tangents to the curve: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r = asin2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,     0 ≤ 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 ≤ </a:t>
            </a:r>
            <a:r>
              <a:rPr lang="el-GR" sz="1400" baseline="30000" dirty="0">
                <a:latin typeface="Comic Sans MS" panose="030F0702030302020204" pitchFamily="66" charset="0"/>
              </a:rPr>
              <a:t>π</a:t>
            </a:r>
            <a:r>
              <a:rPr lang="en-US" sz="1400" dirty="0">
                <a:latin typeface="Comic Sans MS" panose="030F0702030302020204" pitchFamily="66" charset="0"/>
              </a:rPr>
              <a:t>/</a:t>
            </a:r>
            <a:r>
              <a:rPr lang="en-US" sz="1400" baseline="-25000" dirty="0">
                <a:latin typeface="Comic Sans MS" panose="030F0702030302020204" pitchFamily="66" charset="0"/>
              </a:rPr>
              <a:t>2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Where the tangents are: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Parallel to the initial line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Perpendicular to the initial line</a:t>
            </a:r>
          </a:p>
          <a:p>
            <a:pPr algn="ctr">
              <a:buAutoNum type="alphaLcParenR"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 answers to 3 </a:t>
            </a:r>
            <a:r>
              <a:rPr lang="en-US" sz="1400" dirty="0" err="1">
                <a:latin typeface="Comic Sans MS" panose="030F0702030302020204" pitchFamily="66" charset="0"/>
              </a:rPr>
              <a:t>s.f</a:t>
            </a:r>
            <a:r>
              <a:rPr lang="en-US" sz="1400" dirty="0">
                <a:latin typeface="Comic Sans MS" panose="030F0702030302020204" pitchFamily="66" charset="0"/>
              </a:rPr>
              <a:t> where appropriate: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/>
          <p:nvPr/>
        </p:nvCxnSpPr>
        <p:spPr>
          <a:xfrm>
            <a:off x="2133599" y="245424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𝑷𝒂𝒓𝒂𝒍𝒍𝒆𝒍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>
            <a:off x="5791199" y="240475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𝑷𝒆𝒓𝒑𝒆𝒏𝒅𝒊𝒄𝒖𝒍𝒂𝒓</m:t>
                      </m:r>
                      <m:r>
                        <a:rPr lang="en-US" sz="1400" b="1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blipFill>
                <a:blip r:embed="rId7"/>
                <a:stretch>
                  <a:fillRect b="-363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689268" y="1494314"/>
                <a:ext cx="208214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=0   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=0.955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9268" y="1494314"/>
                <a:ext cx="2082140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3" name="Picture 2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68" t="14783" r="1345" b="38782"/>
          <a:stretch/>
        </p:blipFill>
        <p:spPr bwMode="auto">
          <a:xfrm>
            <a:off x="5913912" y="1442853"/>
            <a:ext cx="3008155" cy="2077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3817917" y="1777342"/>
                <a:ext cx="1799112" cy="55412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=0 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7917" y="1777342"/>
                <a:ext cx="1799112" cy="55412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0" name="Group 79"/>
          <p:cNvGrpSpPr/>
          <p:nvPr/>
        </p:nvGrpSpPr>
        <p:grpSpPr>
          <a:xfrm>
            <a:off x="7134102" y="1761506"/>
            <a:ext cx="152400" cy="152400"/>
            <a:chOff x="5105400" y="5029200"/>
            <a:chExt cx="152400" cy="152400"/>
          </a:xfrm>
        </p:grpSpPr>
        <p:cxnSp>
          <p:nvCxnSpPr>
            <p:cNvPr id="81" name="Straight Connector 80"/>
            <p:cNvCxnSpPr/>
            <p:nvPr/>
          </p:nvCxnSpPr>
          <p:spPr>
            <a:xfrm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flipH="1"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3" name="Straight Connector 82"/>
          <p:cNvCxnSpPr/>
          <p:nvPr/>
        </p:nvCxnSpPr>
        <p:spPr>
          <a:xfrm>
            <a:off x="6647214" y="1836717"/>
            <a:ext cx="1091540" cy="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6634119" y="1477464"/>
            <a:ext cx="11961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(</a:t>
            </a:r>
            <a:r>
              <a:rPr lang="en-US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2a√2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US" sz="12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3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,0.955)</a:t>
            </a:r>
            <a:endParaRPr lang="en-GB" sz="12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4332514" y="2580903"/>
                <a:ext cx="75071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2514" y="2580903"/>
                <a:ext cx="750718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3356038" y="3610097"/>
            <a:ext cx="57879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We need to find the equation of the dotted line above (in polar form…)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26972" y="4067001"/>
            <a:ext cx="5427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A couple of trig ratios will be useful to us here. We already know that for this point: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658590" y="4625439"/>
                <a:ext cx="1115291" cy="47378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8590" y="4625439"/>
                <a:ext cx="1115291" cy="47378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5474524" y="4714504"/>
            <a:ext cx="2161310" cy="1035908"/>
            <a:chOff x="5474524" y="4714504"/>
            <a:chExt cx="2161310" cy="1035908"/>
          </a:xfrm>
        </p:grpSpPr>
        <p:sp>
          <p:nvSpPr>
            <p:cNvPr id="6" name="Right Triangle 5"/>
            <p:cNvSpPr/>
            <p:nvPr/>
          </p:nvSpPr>
          <p:spPr>
            <a:xfrm flipH="1">
              <a:off x="5474524" y="4714504"/>
              <a:ext cx="2161310" cy="1033153"/>
            </a:xfrm>
            <a:prstGeom prst="rtTriangl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517081" y="5631659"/>
              <a:ext cx="118753" cy="11875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9" name="Arc 8"/>
          <p:cNvSpPr/>
          <p:nvPr/>
        </p:nvSpPr>
        <p:spPr>
          <a:xfrm>
            <a:off x="5061098" y="5273750"/>
            <a:ext cx="914400" cy="914400"/>
          </a:xfrm>
          <a:prstGeom prst="arc">
            <a:avLst>
              <a:gd name="adj1" fmla="val 20121106"/>
              <a:gd name="adj2" fmla="val 2155721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5932967" y="5475767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>
                <a:latin typeface="Comic Sans MS" panose="030F0702030302020204" pitchFamily="66" charset="0"/>
              </a:rPr>
              <a:t>θ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457508" y="5766390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280298" y="4866167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√3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634176" y="5092995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√2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372446" y="6053469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Adj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928344" y="5068186"/>
            <a:ext cx="519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Opp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092455" y="4614531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Hyp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650963" y="4618352"/>
                <a:ext cx="612154" cy="50731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𝐴𝑑𝑗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𝐻𝑦𝑝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0963" y="4618352"/>
                <a:ext cx="612154" cy="507318"/>
              </a:xfrm>
              <a:prstGeom prst="rect">
                <a:avLst/>
              </a:prstGeom>
              <a:blipFill>
                <a:blip r:embed="rId13"/>
                <a:stretch>
                  <a:fillRect b="-120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672767" y="5383895"/>
                <a:ext cx="1115291" cy="52392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2767" y="5383895"/>
                <a:ext cx="1115291" cy="52392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686405" y="5376808"/>
                <a:ext cx="612154" cy="50731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𝑂𝑝𝑝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𝐻𝑦𝑝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6405" y="5376808"/>
                <a:ext cx="612154" cy="507318"/>
              </a:xfrm>
              <a:prstGeom prst="rect">
                <a:avLst/>
              </a:prstGeom>
              <a:blipFill>
                <a:blip r:embed="rId15"/>
                <a:stretch>
                  <a:fillRect b="-120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632689" y="2983100"/>
                <a:ext cx="1115291" cy="52392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2689" y="2983100"/>
                <a:ext cx="1115291" cy="523926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656610" y="3032165"/>
                <a:ext cx="1115291" cy="47378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6610" y="3032165"/>
                <a:ext cx="1115291" cy="47378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タイトル 1">
            <a:extLst>
              <a:ext uri="{FF2B5EF4-FFF2-40B4-BE49-F238E27FC236}">
                <a16:creationId xmlns:a16="http://schemas.microsoft.com/office/drawing/2014/main" id="{EDF0D660-2A74-4CC1-A160-D9E149B0B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81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673193EA-F09B-43DF-978A-82744758FACE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133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24" grpId="0"/>
      <p:bldP spid="34" grpId="0"/>
      <p:bldP spid="9" grpId="0" animBg="1"/>
      <p:bldP spid="10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429000" cy="406375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the Polar equation to find tangents to a curve that are parallel or perpendicular to the original line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coordinates and the equations of the tangents to the curve: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r = asin2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,     0 ≤ 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 ≤ </a:t>
            </a:r>
            <a:r>
              <a:rPr lang="el-GR" sz="1400" baseline="30000" dirty="0">
                <a:latin typeface="Comic Sans MS" panose="030F0702030302020204" pitchFamily="66" charset="0"/>
              </a:rPr>
              <a:t>π</a:t>
            </a:r>
            <a:r>
              <a:rPr lang="en-US" sz="1400" dirty="0">
                <a:latin typeface="Comic Sans MS" panose="030F0702030302020204" pitchFamily="66" charset="0"/>
              </a:rPr>
              <a:t>/</a:t>
            </a:r>
            <a:r>
              <a:rPr lang="en-US" sz="1400" baseline="-25000" dirty="0">
                <a:latin typeface="Comic Sans MS" panose="030F0702030302020204" pitchFamily="66" charset="0"/>
              </a:rPr>
              <a:t>2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Where the tangents are: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Parallel to the initial line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Perpendicular to the initial line</a:t>
            </a:r>
          </a:p>
          <a:p>
            <a:pPr algn="ctr">
              <a:buAutoNum type="alphaLcParenR"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 answers to 3 </a:t>
            </a:r>
            <a:r>
              <a:rPr lang="en-US" sz="1400" dirty="0" err="1">
                <a:latin typeface="Comic Sans MS" panose="030F0702030302020204" pitchFamily="66" charset="0"/>
              </a:rPr>
              <a:t>s.f</a:t>
            </a:r>
            <a:r>
              <a:rPr lang="en-US" sz="1400" dirty="0">
                <a:latin typeface="Comic Sans MS" panose="030F0702030302020204" pitchFamily="66" charset="0"/>
              </a:rPr>
              <a:t> where appropriate: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/>
          <p:nvPr/>
        </p:nvCxnSpPr>
        <p:spPr>
          <a:xfrm>
            <a:off x="2133599" y="245424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𝑷𝒂𝒓𝒂𝒍𝒍𝒆𝒍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>
            <a:off x="5791199" y="240475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𝑷𝒆𝒓𝒑𝒆𝒏𝒅𝒊𝒄𝒖𝒍𝒂𝒓</m:t>
                      </m:r>
                      <m:r>
                        <a:rPr lang="en-US" sz="1400" b="1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blipFill>
                <a:blip r:embed="rId7"/>
                <a:stretch>
                  <a:fillRect b="-363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689268" y="1494314"/>
                <a:ext cx="208214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=0   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=0.955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9268" y="1494314"/>
                <a:ext cx="2082140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3" name="Picture 2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68" t="14783" r="1345" b="38782"/>
          <a:stretch/>
        </p:blipFill>
        <p:spPr bwMode="auto">
          <a:xfrm>
            <a:off x="5913912" y="1442853"/>
            <a:ext cx="3008155" cy="2077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3817917" y="1777342"/>
                <a:ext cx="1799112" cy="55412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=0 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7917" y="1777342"/>
                <a:ext cx="1799112" cy="55412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0" name="Group 79"/>
          <p:cNvGrpSpPr/>
          <p:nvPr/>
        </p:nvGrpSpPr>
        <p:grpSpPr>
          <a:xfrm>
            <a:off x="7134102" y="1761506"/>
            <a:ext cx="152400" cy="152400"/>
            <a:chOff x="5105400" y="5029200"/>
            <a:chExt cx="152400" cy="152400"/>
          </a:xfrm>
        </p:grpSpPr>
        <p:cxnSp>
          <p:nvCxnSpPr>
            <p:cNvPr id="81" name="Straight Connector 80"/>
            <p:cNvCxnSpPr/>
            <p:nvPr/>
          </p:nvCxnSpPr>
          <p:spPr>
            <a:xfrm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flipH="1"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3" name="Straight Connector 82"/>
          <p:cNvCxnSpPr/>
          <p:nvPr/>
        </p:nvCxnSpPr>
        <p:spPr>
          <a:xfrm>
            <a:off x="6647214" y="1836717"/>
            <a:ext cx="1091540" cy="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6634119" y="1477464"/>
            <a:ext cx="11961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(</a:t>
            </a:r>
            <a:r>
              <a:rPr lang="en-US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2a√2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US" sz="12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3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,0.955)</a:t>
            </a:r>
            <a:endParaRPr lang="en-GB" sz="12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4332514" y="2580903"/>
                <a:ext cx="75071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2514" y="2580903"/>
                <a:ext cx="750718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3526971" y="3610097"/>
            <a:ext cx="5617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/>
              <a:buChar char="à"/>
            </a:pPr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You can find the equation of the line in Cartesian form, then substitute it into the link between y and r above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Cartesian form will just be y = a, where a is the height of the line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632689" y="2983100"/>
                <a:ext cx="1115291" cy="52392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2689" y="2983100"/>
                <a:ext cx="1115291" cy="52392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656610" y="3032165"/>
                <a:ext cx="1115291" cy="47378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6610" y="3032165"/>
                <a:ext cx="1115291" cy="47378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Straight Connector 46"/>
          <p:cNvCxnSpPr/>
          <p:nvPr/>
        </p:nvCxnSpPr>
        <p:spPr>
          <a:xfrm flipV="1">
            <a:off x="6277099" y="1840675"/>
            <a:ext cx="931223" cy="119347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7218218" y="1826822"/>
            <a:ext cx="13855" cy="1213261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6248400" y="3048000"/>
            <a:ext cx="990599" cy="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6248400" y="2209800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2a√2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US" sz="12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3</a:t>
            </a:r>
            <a:endParaRPr lang="en-GB" sz="12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324600" y="28194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θ</a:t>
            </a:r>
            <a:endParaRPr lang="en-GB" sz="12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810000" y="4495800"/>
                <a:ext cx="14752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𝑂𝑝𝑝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𝐻𝑦𝑝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𝑆𝑖𝑛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495800"/>
                <a:ext cx="1475276" cy="276999"/>
              </a:xfrm>
              <a:prstGeom prst="rect">
                <a:avLst/>
              </a:prstGeom>
              <a:blipFill>
                <a:blip r:embed="rId14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810000" y="4800600"/>
                <a:ext cx="1480855" cy="5159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𝑂𝑝𝑝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𝑎</m:t>
                          </m:r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800600"/>
                <a:ext cx="1480855" cy="51597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810000" y="5334000"/>
                <a:ext cx="971035" cy="4731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𝑂𝑝𝑝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5334000"/>
                <a:ext cx="971035" cy="47314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962400" y="5867400"/>
                <a:ext cx="857248" cy="4731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𝑦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867400"/>
                <a:ext cx="857248" cy="47314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rc 60"/>
          <p:cNvSpPr/>
          <p:nvPr/>
        </p:nvSpPr>
        <p:spPr>
          <a:xfrm>
            <a:off x="5105400" y="4648200"/>
            <a:ext cx="356260" cy="457201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5410200" y="4724400"/>
            <a:ext cx="12261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Sub in values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3" name="Arc 62"/>
          <p:cNvSpPr/>
          <p:nvPr/>
        </p:nvSpPr>
        <p:spPr>
          <a:xfrm>
            <a:off x="5105400" y="5105400"/>
            <a:ext cx="356260" cy="457201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Arc 63"/>
          <p:cNvSpPr/>
          <p:nvPr/>
        </p:nvSpPr>
        <p:spPr>
          <a:xfrm>
            <a:off x="4724400" y="5638800"/>
            <a:ext cx="356260" cy="457201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7162800" y="2133600"/>
            <a:ext cx="519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0000FF"/>
                </a:solidFill>
                <a:latin typeface="Comic Sans MS" panose="030F0702030302020204" pitchFamily="66" charset="0"/>
              </a:rPr>
              <a:t>Opp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486400" y="51816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Calculate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029200" y="56388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So this is the </a:t>
            </a:r>
            <a:r>
              <a:rPr lang="en-US" sz="1200" u="sng" dirty="0">
                <a:solidFill>
                  <a:srgbClr val="0000FF"/>
                </a:solidFill>
                <a:latin typeface="Comic Sans MS" panose="030F0702030302020204" pitchFamily="66" charset="0"/>
              </a:rPr>
              <a:t>Cartesian</a:t>
            </a:r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 equation of the tangent…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800600" y="2971800"/>
            <a:ext cx="838200" cy="5334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4800600" y="4495800"/>
            <a:ext cx="457200" cy="2286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/>
          <p:cNvSpPr/>
          <p:nvPr/>
        </p:nvSpPr>
        <p:spPr>
          <a:xfrm>
            <a:off x="4876800" y="4800600"/>
            <a:ext cx="381000" cy="5334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タイトル 1">
            <a:extLst>
              <a:ext uri="{FF2B5EF4-FFF2-40B4-BE49-F238E27FC236}">
                <a16:creationId xmlns:a16="http://schemas.microsoft.com/office/drawing/2014/main" id="{23B86D46-0ADA-4DE4-B818-45020C25B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81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8F681293-EDB2-4A45-B92C-6215CBA6B40B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803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20" grpId="0"/>
      <p:bldP spid="58" grpId="0"/>
      <p:bldP spid="59" grpId="0"/>
      <p:bldP spid="60" grpId="0"/>
      <p:bldP spid="61" grpId="0" animBg="1"/>
      <p:bldP spid="62" grpId="0"/>
      <p:bldP spid="63" grpId="0" animBg="1"/>
      <p:bldP spid="64" grpId="0" animBg="1"/>
      <p:bldP spid="21" grpId="0"/>
      <p:bldP spid="66" grpId="0"/>
      <p:bldP spid="67" grpId="0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429000" cy="402824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the Polar equation to find tangents to a curve that are parallel or perpendicular to the original line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coordinates and the equations of the tangents to the curve: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r = asin2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,     0 ≤ 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 ≤ </a:t>
            </a:r>
            <a:r>
              <a:rPr lang="el-GR" sz="1400" baseline="30000" dirty="0">
                <a:latin typeface="Comic Sans MS" panose="030F0702030302020204" pitchFamily="66" charset="0"/>
              </a:rPr>
              <a:t>π</a:t>
            </a:r>
            <a:r>
              <a:rPr lang="en-US" sz="1400" dirty="0">
                <a:latin typeface="Comic Sans MS" panose="030F0702030302020204" pitchFamily="66" charset="0"/>
              </a:rPr>
              <a:t>/</a:t>
            </a:r>
            <a:r>
              <a:rPr lang="en-US" sz="1400" baseline="-25000" dirty="0">
                <a:latin typeface="Comic Sans MS" panose="030F0702030302020204" pitchFamily="66" charset="0"/>
              </a:rPr>
              <a:t>2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Where the tangents are: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Parallel to the initial line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Perpendicular to the initial line</a:t>
            </a:r>
          </a:p>
          <a:p>
            <a:pPr algn="ctr">
              <a:buAutoNum type="alphaLcParenR"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 answers to 3 </a:t>
            </a:r>
            <a:r>
              <a:rPr lang="en-US" sz="1400" dirty="0" err="1">
                <a:latin typeface="Comic Sans MS" panose="030F0702030302020204" pitchFamily="66" charset="0"/>
              </a:rPr>
              <a:t>s.f</a:t>
            </a:r>
            <a:r>
              <a:rPr lang="en-US" sz="1400" dirty="0">
                <a:latin typeface="Comic Sans MS" panose="030F0702030302020204" pitchFamily="66" charset="0"/>
              </a:rPr>
              <a:t> where appropriate: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/>
          <p:nvPr/>
        </p:nvCxnSpPr>
        <p:spPr>
          <a:xfrm>
            <a:off x="2133599" y="245424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𝑷𝒂𝒓𝒂𝒍𝒍𝒆𝒍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>
            <a:off x="5791199" y="240475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𝑷𝒆𝒓𝒑𝒆𝒏𝒅𝒊𝒄𝒖𝒍𝒂𝒓</m:t>
                      </m:r>
                      <m:r>
                        <a:rPr lang="en-US" sz="1400" b="1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blipFill>
                <a:blip r:embed="rId7"/>
                <a:stretch>
                  <a:fillRect b="-363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689268" y="1494314"/>
                <a:ext cx="208214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=0   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=0.955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9268" y="1494314"/>
                <a:ext cx="2082140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3" name="Picture 2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68" t="14783" r="1345" b="38782"/>
          <a:stretch/>
        </p:blipFill>
        <p:spPr bwMode="auto">
          <a:xfrm>
            <a:off x="5913912" y="1442853"/>
            <a:ext cx="3008155" cy="2077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3817917" y="1777342"/>
                <a:ext cx="1799112" cy="55412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=0 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7917" y="1777342"/>
                <a:ext cx="1799112" cy="55412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0" name="Group 79"/>
          <p:cNvGrpSpPr/>
          <p:nvPr/>
        </p:nvGrpSpPr>
        <p:grpSpPr>
          <a:xfrm>
            <a:off x="7134102" y="1761506"/>
            <a:ext cx="152400" cy="152400"/>
            <a:chOff x="5105400" y="5029200"/>
            <a:chExt cx="152400" cy="152400"/>
          </a:xfrm>
        </p:grpSpPr>
        <p:cxnSp>
          <p:nvCxnSpPr>
            <p:cNvPr id="81" name="Straight Connector 80"/>
            <p:cNvCxnSpPr/>
            <p:nvPr/>
          </p:nvCxnSpPr>
          <p:spPr>
            <a:xfrm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flipH="1"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3" name="Straight Connector 82"/>
          <p:cNvCxnSpPr/>
          <p:nvPr/>
        </p:nvCxnSpPr>
        <p:spPr>
          <a:xfrm>
            <a:off x="6647214" y="1836717"/>
            <a:ext cx="1091540" cy="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6634119" y="1477464"/>
            <a:ext cx="11961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(</a:t>
            </a:r>
            <a:r>
              <a:rPr lang="en-US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2a√2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US" sz="12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3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,0.955)</a:t>
            </a:r>
            <a:endParaRPr lang="en-GB" sz="12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4332514" y="2580903"/>
                <a:ext cx="75071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2514" y="2580903"/>
                <a:ext cx="750718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267200" y="2971800"/>
                <a:ext cx="857248" cy="5365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2971800"/>
                <a:ext cx="857248" cy="53655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648200" y="4191000"/>
                <a:ext cx="996491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4191000"/>
                <a:ext cx="996491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419600" y="4648200"/>
                <a:ext cx="1295400" cy="53655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  <m:r>
                            <a:rPr lang="en-US" sz="1400" i="1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648200"/>
                <a:ext cx="1295400" cy="53655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114800" y="5257800"/>
                <a:ext cx="1213089" cy="53655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  <m:r>
                            <a:rPr lang="en-US" sz="1400" i="1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  <m:r>
                            <a:rPr lang="en-US" sz="1400" b="0" i="1" smtClean="0">
                              <a:latin typeface="Cambria Math"/>
                            </a:rPr>
                            <m:t>𝑠𝑖𝑛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5257800"/>
                <a:ext cx="1213089" cy="53655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648200" y="5867400"/>
                <a:ext cx="1513196" cy="53655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  <m:r>
                            <a:rPr lang="en-US" sz="1400" i="1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𝑐𝑜𝑠𝑒𝑐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867400"/>
                <a:ext cx="1513196" cy="53655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Arc 52"/>
          <p:cNvSpPr/>
          <p:nvPr/>
        </p:nvSpPr>
        <p:spPr>
          <a:xfrm>
            <a:off x="5486400" y="4343400"/>
            <a:ext cx="381000" cy="5334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5867400" y="44196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y with the expression we calculated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581400" y="3733800"/>
            <a:ext cx="5277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use the link between y and r above to turn the equation into a polar form…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1" name="Arc 70"/>
          <p:cNvSpPr/>
          <p:nvPr/>
        </p:nvSpPr>
        <p:spPr>
          <a:xfrm>
            <a:off x="5410200" y="5029200"/>
            <a:ext cx="381000" cy="5334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5791200" y="51816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sin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5" name="Arc 74"/>
          <p:cNvSpPr/>
          <p:nvPr/>
        </p:nvSpPr>
        <p:spPr>
          <a:xfrm>
            <a:off x="5943600" y="5638800"/>
            <a:ext cx="381000" cy="5334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TextBox 75"/>
          <p:cNvSpPr txBox="1"/>
          <p:nvPr/>
        </p:nvSpPr>
        <p:spPr>
          <a:xfrm>
            <a:off x="6324600" y="57912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Alternative form…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4038600" y="2971800"/>
                <a:ext cx="1513196" cy="53655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  <m:r>
                            <a:rPr lang="en-US" sz="1400" i="1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𝑐𝑜𝑠𝑒𝑐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2971800"/>
                <a:ext cx="1513196" cy="53655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Rectangle 77"/>
          <p:cNvSpPr/>
          <p:nvPr/>
        </p:nvSpPr>
        <p:spPr>
          <a:xfrm>
            <a:off x="4267200" y="2971800"/>
            <a:ext cx="838200" cy="5334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78"/>
          <p:cNvSpPr/>
          <p:nvPr/>
        </p:nvSpPr>
        <p:spPr>
          <a:xfrm>
            <a:off x="4724400" y="4267200"/>
            <a:ext cx="1524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Rectangle 85"/>
          <p:cNvSpPr/>
          <p:nvPr/>
        </p:nvSpPr>
        <p:spPr>
          <a:xfrm>
            <a:off x="4495800" y="4648200"/>
            <a:ext cx="457200" cy="5334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ectangle 86"/>
          <p:cNvSpPr/>
          <p:nvPr/>
        </p:nvSpPr>
        <p:spPr>
          <a:xfrm>
            <a:off x="4114800" y="2590800"/>
            <a:ext cx="1295400" cy="9144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8" name="Straight Connector 87"/>
          <p:cNvCxnSpPr/>
          <p:nvPr/>
        </p:nvCxnSpPr>
        <p:spPr>
          <a:xfrm>
            <a:off x="6248400" y="3048000"/>
            <a:ext cx="1091540" cy="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6858000" y="3048000"/>
                <a:ext cx="6787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𝜽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3048000"/>
                <a:ext cx="678776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7659503" y="1600200"/>
                <a:ext cx="1513196" cy="53655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𝒓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𝟒</m:t>
                          </m:r>
                          <m:r>
                            <a:rPr lang="en-US" sz="14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𝒂</m:t>
                          </m:r>
                        </m:num>
                        <m:den>
                          <m:r>
                            <a:rPr lang="en-US" sz="14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𝟑</m:t>
                          </m:r>
                          <m:rad>
                            <m:radPr>
                              <m:degHide m:val="on"/>
                              <m:ctrlPr>
                                <a:rPr lang="en-US" sz="1400" b="1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1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e>
                          </m:rad>
                        </m:den>
                      </m:f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𝒄𝒐𝒔𝒆𝒄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𝜽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9503" y="1600200"/>
                <a:ext cx="1513196" cy="53655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タイトル 1">
            <a:extLst>
              <a:ext uri="{FF2B5EF4-FFF2-40B4-BE49-F238E27FC236}">
                <a16:creationId xmlns:a16="http://schemas.microsoft.com/office/drawing/2014/main" id="{5DA5D26F-E2C4-4957-94C6-3A23563E4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81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C03B17BE-0EBA-4320-82B9-C3C67AE050AB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559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  <p:bldP spid="60" grpId="0"/>
      <p:bldP spid="46" grpId="0"/>
      <p:bldP spid="50" grpId="0"/>
      <p:bldP spid="51" grpId="0"/>
      <p:bldP spid="52" grpId="0"/>
      <p:bldP spid="53" grpId="0" animBg="1"/>
      <p:bldP spid="54" grpId="0"/>
      <p:bldP spid="65" grpId="0"/>
      <p:bldP spid="71" grpId="0" animBg="1"/>
      <p:bldP spid="72" grpId="0"/>
      <p:bldP spid="75" grpId="0" animBg="1"/>
      <p:bldP spid="76" grpId="0"/>
      <p:bldP spid="77" grpId="0"/>
      <p:bldP spid="78" grpId="0" animBg="1"/>
      <p:bldP spid="78" grpId="1" animBg="1"/>
      <p:bldP spid="79" grpId="0" animBg="1"/>
      <p:bldP spid="79" grpId="1" animBg="1"/>
      <p:bldP spid="86" grpId="0" animBg="1"/>
      <p:bldP spid="86" grpId="1" animBg="1"/>
      <p:bldP spid="87" grpId="0" animBg="1"/>
      <p:bldP spid="89" grpId="0"/>
      <p:bldP spid="9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429000" cy="489560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the Polar equation to find tangents to a curve that are parallel or perpendicular to the original line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coordinates and the equations of the tangents to the curve: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r = asin2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,     0 ≤ 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 ≤ </a:t>
            </a:r>
            <a:r>
              <a:rPr lang="el-GR" sz="1400" baseline="30000" dirty="0">
                <a:latin typeface="Comic Sans MS" panose="030F0702030302020204" pitchFamily="66" charset="0"/>
              </a:rPr>
              <a:t>π</a:t>
            </a:r>
            <a:r>
              <a:rPr lang="en-US" sz="1400" dirty="0">
                <a:latin typeface="Comic Sans MS" panose="030F0702030302020204" pitchFamily="66" charset="0"/>
              </a:rPr>
              <a:t>/</a:t>
            </a:r>
            <a:r>
              <a:rPr lang="en-US" sz="1400" baseline="-25000" dirty="0">
                <a:latin typeface="Comic Sans MS" panose="030F0702030302020204" pitchFamily="66" charset="0"/>
              </a:rPr>
              <a:t>2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Where the tangents are: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Parallel to the initial line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Perpendicular to the initial line</a:t>
            </a:r>
          </a:p>
          <a:p>
            <a:pPr algn="ctr">
              <a:buAutoNum type="alphaLcParenR"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 answers to 3 </a:t>
            </a:r>
            <a:r>
              <a:rPr lang="en-US" sz="1400" dirty="0" err="1">
                <a:latin typeface="Comic Sans MS" panose="030F0702030302020204" pitchFamily="66" charset="0"/>
              </a:rPr>
              <a:t>s.f</a:t>
            </a:r>
            <a:r>
              <a:rPr lang="en-US" sz="1400" dirty="0">
                <a:latin typeface="Comic Sans MS" panose="030F0702030302020204" pitchFamily="66" charset="0"/>
              </a:rPr>
              <a:t> where appropriate: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Now we need to do the same for the tangents perpendicular to the initial line…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/>
          <p:nvPr/>
        </p:nvCxnSpPr>
        <p:spPr>
          <a:xfrm>
            <a:off x="2133599" y="245424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𝑷𝒂𝒓𝒂𝒍𝒍𝒆𝒍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>
            <a:off x="5791199" y="240475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𝑷𝒆𝒓𝒑𝒆𝒏𝒅𝒊𝒄𝒖𝒍𝒂𝒓</m:t>
                      </m:r>
                      <m:r>
                        <a:rPr lang="en-US" sz="1400" b="1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blipFill>
                <a:blip r:embed="rId7"/>
                <a:stretch>
                  <a:fillRect b="-363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3" name="Picture 2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68" t="14783" r="1345" b="38782"/>
          <a:stretch/>
        </p:blipFill>
        <p:spPr bwMode="auto">
          <a:xfrm>
            <a:off x="4572000" y="1371600"/>
            <a:ext cx="3530669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TextBox 43"/>
          <p:cNvSpPr txBox="1"/>
          <p:nvPr/>
        </p:nvSpPr>
        <p:spPr>
          <a:xfrm>
            <a:off x="3733800" y="3886200"/>
            <a:ext cx="5181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So we now need to find the equations of the tangents that are </a:t>
            </a:r>
            <a:r>
              <a:rPr lang="en-US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perpendicular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to the initial line</a:t>
            </a:r>
          </a:p>
          <a:p>
            <a:pPr marL="285750" indent="-285750" algn="ctr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dx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lang="en-US" sz="14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</a:t>
            </a:r>
            <a:r>
              <a:rPr lang="el-GR" sz="14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r>
              <a:rPr lang="en-US" sz="14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= 0</a:t>
            </a:r>
          </a:p>
          <a:p>
            <a:pPr marL="285750" indent="-285750" algn="ctr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 will need to find an expression for x in terms of 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038600" y="5562600"/>
                <a:ext cx="1014893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562600"/>
                <a:ext cx="1014893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038600" y="6019800"/>
                <a:ext cx="147175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𝑎𝑠𝑖𝑛</m:t>
                      </m:r>
                      <m:r>
                        <a:rPr lang="en-US" sz="1400" b="0" i="1" smtClean="0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6019800"/>
                <a:ext cx="1471750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17"/>
          <p:cNvSpPr/>
          <p:nvPr/>
        </p:nvSpPr>
        <p:spPr>
          <a:xfrm>
            <a:off x="5334000" y="5715000"/>
            <a:ext cx="352302" cy="488867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5562600" y="57150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Substitute the expression for r in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449288" y="5605153"/>
            <a:ext cx="158338" cy="22563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471059" y="6042561"/>
            <a:ext cx="575954" cy="27511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858980" y="3340425"/>
            <a:ext cx="898567" cy="29490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7DF83232-A365-4547-AA50-39F24463C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81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4516152A-FCF9-4502-ACAE-FA19584FC07F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642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 animBg="1"/>
      <p:bldP spid="19" grpId="0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429000" cy="4614169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the Polar equation to find tangents to a curve that are parallel or perpendicular to the original line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coordinates and the equations of the tangents to the curve: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r = asin2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,     0 ≤ 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 ≤ </a:t>
            </a:r>
            <a:r>
              <a:rPr lang="el-GR" sz="1400" baseline="30000" dirty="0">
                <a:latin typeface="Comic Sans MS" panose="030F0702030302020204" pitchFamily="66" charset="0"/>
              </a:rPr>
              <a:t>π</a:t>
            </a:r>
            <a:r>
              <a:rPr lang="en-US" sz="1400" dirty="0">
                <a:latin typeface="Comic Sans MS" panose="030F0702030302020204" pitchFamily="66" charset="0"/>
              </a:rPr>
              <a:t>/</a:t>
            </a:r>
            <a:r>
              <a:rPr lang="en-US" sz="1400" baseline="-25000" dirty="0">
                <a:latin typeface="Comic Sans MS" panose="030F0702030302020204" pitchFamily="66" charset="0"/>
              </a:rPr>
              <a:t>2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Where the tangents are: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Parallel to the initial line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Perpendicular to the initial line</a:t>
            </a:r>
          </a:p>
          <a:p>
            <a:pPr algn="ctr">
              <a:buAutoNum type="alphaLcParenR"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 answers to 3 </a:t>
            </a:r>
            <a:r>
              <a:rPr lang="en-US" sz="1400" dirty="0" err="1">
                <a:latin typeface="Comic Sans MS" panose="030F0702030302020204" pitchFamily="66" charset="0"/>
              </a:rPr>
              <a:t>s.f</a:t>
            </a:r>
            <a:r>
              <a:rPr lang="en-US" sz="1400" dirty="0">
                <a:latin typeface="Comic Sans MS" panose="030F0702030302020204" pitchFamily="66" charset="0"/>
              </a:rPr>
              <a:t> where appropriate: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Now we can differentiate 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878283" y="1500250"/>
                <a:ext cx="1416478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</m:t>
                      </m:r>
                      <m:r>
                        <a:rPr lang="en-US" sz="1200" b="0" i="1" smtClean="0">
                          <a:latin typeface="Cambria Math"/>
                        </a:rPr>
                        <m:t>(</m:t>
                      </m:r>
                      <m:r>
                        <a:rPr lang="en-US" sz="1200" b="0" i="1" smtClean="0">
                          <a:latin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</a:rPr>
                        <m:t>2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8283" y="1500250"/>
                <a:ext cx="1416478" cy="276999"/>
              </a:xfrm>
              <a:prstGeom prst="rect">
                <a:avLst/>
              </a:prstGeom>
              <a:blipFill>
                <a:blip r:embed="rId2"/>
                <a:stretch>
                  <a:fillRect b="-652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/>
          <p:nvPr/>
        </p:nvCxnSpPr>
        <p:spPr>
          <a:xfrm>
            <a:off x="2133599" y="245424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𝑷𝒂𝒓𝒂𝒍𝒍𝒆𝒍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>
            <a:off x="5791199" y="240475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𝑷𝒆𝒓𝒑𝒆𝒏𝒅𝒊𝒄𝒖𝒍𝒂𝒓</m:t>
                      </m:r>
                      <m:r>
                        <a:rPr lang="en-US" sz="1400" b="1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blipFill>
                <a:blip r:embed="rId8"/>
                <a:stretch>
                  <a:fillRect b="-363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725883" y="1838696"/>
                <a:ext cx="685800" cy="44294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5883" y="1838696"/>
                <a:ext cx="685800" cy="442942"/>
              </a:xfrm>
              <a:prstGeom prst="rect">
                <a:avLst/>
              </a:prstGeom>
              <a:blipFill>
                <a:blip r:embed="rId9"/>
                <a:stretch>
                  <a:fillRect b="-27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211604" y="1946901"/>
                <a:ext cx="1045158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</a:rPr>
                        <m:t>2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1604" y="1946901"/>
                <a:ext cx="1045158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402450" y="1945236"/>
                <a:ext cx="960109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r>
                        <a:rPr lang="en-GB" sz="1200" b="0" i="1" smtClean="0">
                          <a:latin typeface="Cambria Math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/>
                        </a:rPr>
                        <m:t>2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2450" y="1945236"/>
                <a:ext cx="960109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91000" y="1938646"/>
                <a:ext cx="4572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𝑎</m:t>
                      </m:r>
                      <m:r>
                        <a:rPr lang="en-US" sz="1200" b="0" i="1" smtClean="0">
                          <a:latin typeface="Cambria Math"/>
                        </a:rPr>
                        <m:t>(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1938646"/>
                <a:ext cx="457200" cy="276999"/>
              </a:xfrm>
              <a:prstGeom prst="rect">
                <a:avLst/>
              </a:prstGeom>
              <a:blipFill>
                <a:blip r:embed="rId12"/>
                <a:stretch>
                  <a:fillRect b="-88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048449" y="1929815"/>
                <a:ext cx="284052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8449" y="1929815"/>
                <a:ext cx="284052" cy="276999"/>
              </a:xfrm>
              <a:prstGeom prst="rect">
                <a:avLst/>
              </a:prstGeom>
              <a:blipFill>
                <a:blip r:embed="rId13"/>
                <a:stretch>
                  <a:fillRect b="-88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Rectangle 71"/>
          <p:cNvSpPr/>
          <p:nvPr/>
        </p:nvSpPr>
        <p:spPr>
          <a:xfrm>
            <a:off x="4597730" y="3018312"/>
            <a:ext cx="425532" cy="1761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Box 72"/>
          <p:cNvSpPr txBox="1"/>
          <p:nvPr/>
        </p:nvSpPr>
        <p:spPr>
          <a:xfrm>
            <a:off x="6644244" y="1634837"/>
            <a:ext cx="20794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u="sng" dirty="0">
                <a:latin typeface="Comic Sans MS" panose="030F0702030302020204" pitchFamily="66" charset="0"/>
              </a:rPr>
              <a:t>Product rule for sin</a:t>
            </a:r>
            <a:r>
              <a:rPr lang="el-GR" sz="1200" b="1" u="sng" dirty="0">
                <a:latin typeface="Comic Sans MS" panose="030F0702030302020204" pitchFamily="66" charset="0"/>
              </a:rPr>
              <a:t>θ</a:t>
            </a:r>
            <a:r>
              <a:rPr lang="en-GB" sz="1200" b="1" u="sng" dirty="0">
                <a:latin typeface="Comic Sans MS" panose="030F0702030302020204" pitchFamily="66" charset="0"/>
              </a:rPr>
              <a:t>cos</a:t>
            </a:r>
            <a:r>
              <a:rPr lang="el-GR" sz="1200" b="1" u="sng" dirty="0">
                <a:latin typeface="Comic Sans MS" panose="030F0702030302020204" pitchFamily="66" charset="0"/>
              </a:rPr>
              <a:t>θ</a:t>
            </a:r>
            <a:endParaRPr lang="en-GB" sz="1200" b="1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6796644" y="2015837"/>
                <a:ext cx="74372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𝑠𝑖𝑛</m:t>
                      </m:r>
                      <m:r>
                        <a:rPr lang="en-US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6644" y="2015837"/>
                <a:ext cx="743729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7863444" y="2015837"/>
                <a:ext cx="65075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3444" y="2015837"/>
                <a:ext cx="650756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6720444" y="2701637"/>
                <a:ext cx="87838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2</m:t>
                      </m:r>
                      <m:r>
                        <a:rPr lang="en-US" sz="1600" b="0" i="1" smtClean="0">
                          <a:latin typeface="Cambria Math"/>
                        </a:rPr>
                        <m:t>𝑐𝑜𝑠</m:t>
                      </m:r>
                      <m:r>
                        <a:rPr lang="en-US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0444" y="2701637"/>
                <a:ext cx="878381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7787244" y="2701637"/>
                <a:ext cx="7838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7244" y="2701637"/>
                <a:ext cx="783804" cy="33855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Straight Arrow Connector 77"/>
          <p:cNvCxnSpPr/>
          <p:nvPr/>
        </p:nvCxnSpPr>
        <p:spPr>
          <a:xfrm>
            <a:off x="7330044" y="2320637"/>
            <a:ext cx="609600" cy="38100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flipH="1">
            <a:off x="7330044" y="2320637"/>
            <a:ext cx="609600" cy="38100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3900055" y="2413659"/>
            <a:ext cx="48283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If 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dx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lang="en-US" sz="14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</a:t>
            </a:r>
            <a:r>
              <a:rPr lang="el-GR" sz="14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r>
              <a:rPr lang="en-US" sz="14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= 0, then the part in the bracket must be 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4419600" y="2971800"/>
                <a:ext cx="2131621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r>
                        <a:rPr lang="en-GB" sz="1200" b="0" i="1" smtClean="0">
                          <a:latin typeface="Cambria Math"/>
                        </a:rPr>
                        <m:t>𝑐𝑜𝑠</m:t>
                      </m:r>
                      <m:r>
                        <a:rPr lang="en-US" sz="1200" i="1" smtClean="0">
                          <a:latin typeface="Cambria Math"/>
                        </a:rPr>
                        <m:t>2</m:t>
                      </m:r>
                      <m:r>
                        <a:rPr lang="en-US" sz="12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i="1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2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</a:rPr>
                        <m:t>2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971800"/>
                <a:ext cx="2131621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3657600" y="3364675"/>
                <a:ext cx="28956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2(1−2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)</m:t>
                      </m:r>
                      <m:r>
                        <a:rPr lang="en-US" sz="1200" i="1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2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−2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364675"/>
                <a:ext cx="2895600" cy="276999"/>
              </a:xfrm>
              <a:prstGeom prst="rect">
                <a:avLst/>
              </a:prstGeom>
              <a:blipFill>
                <a:blip r:embed="rId19"/>
                <a:stretch>
                  <a:fillRect b="-1111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3750623" y="3784270"/>
                <a:ext cx="2816431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r>
                        <a:rPr lang="en-GB" sz="1200" b="0" i="1" smtClean="0">
                          <a:latin typeface="Cambria Math"/>
                        </a:rPr>
                        <m:t>𝑐𝑜𝑠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−4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−2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𝑠𝑖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0623" y="3784270"/>
                <a:ext cx="2816431" cy="27699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Rectangle 83"/>
          <p:cNvSpPr/>
          <p:nvPr/>
        </p:nvSpPr>
        <p:spPr>
          <a:xfrm>
            <a:off x="3871355" y="3396342"/>
            <a:ext cx="795647" cy="2137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Rectangle 84"/>
          <p:cNvSpPr/>
          <p:nvPr/>
        </p:nvSpPr>
        <p:spPr>
          <a:xfrm>
            <a:off x="5484420" y="3002477"/>
            <a:ext cx="405741" cy="2157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Rectangle 85"/>
          <p:cNvSpPr/>
          <p:nvPr/>
        </p:nvSpPr>
        <p:spPr>
          <a:xfrm>
            <a:off x="5173682" y="3380507"/>
            <a:ext cx="716479" cy="21771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4722420" y="4221678"/>
                <a:ext cx="1844634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r>
                        <a:rPr lang="en-GB" sz="1200" b="0" i="1" smtClean="0">
                          <a:latin typeface="Cambria Math"/>
                        </a:rPr>
                        <m:t>𝑐𝑜𝑠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−6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2420" y="4221678"/>
                <a:ext cx="1844634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4767943" y="4623459"/>
                <a:ext cx="1844634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r>
                        <a:rPr lang="en-GB" sz="1200" b="0" i="1" smtClean="0">
                          <a:latin typeface="Cambria Math"/>
                        </a:rPr>
                        <m:t>𝑐𝑜𝑠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(1−3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)=0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7943" y="4623459"/>
                <a:ext cx="1844634" cy="276999"/>
              </a:xfrm>
              <a:prstGeom prst="rect">
                <a:avLst/>
              </a:prstGeom>
              <a:blipFill>
                <a:blip r:embed="rId22"/>
                <a:stretch>
                  <a:fillRect b="-869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9" name="Straight Arrow Connector 88"/>
          <p:cNvCxnSpPr/>
          <p:nvPr/>
        </p:nvCxnSpPr>
        <p:spPr>
          <a:xfrm flipH="1">
            <a:off x="4655127" y="4890654"/>
            <a:ext cx="432459" cy="32261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5679375" y="4888674"/>
            <a:ext cx="282038" cy="32459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3988130" y="5260769"/>
                <a:ext cx="1115291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8130" y="5260769"/>
                <a:ext cx="1115291" cy="27699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5460671" y="5223164"/>
                <a:ext cx="1115291" cy="4392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0671" y="5223164"/>
                <a:ext cx="1115291" cy="439223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4425539" y="5591299"/>
                <a:ext cx="585850" cy="40607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5539" y="5591299"/>
                <a:ext cx="585850" cy="406073"/>
              </a:xfrm>
              <a:prstGeom prst="rect">
                <a:avLst/>
              </a:prstGeom>
              <a:blipFill>
                <a:blip r:embed="rId25"/>
                <a:stretch>
                  <a:fillRect b="-149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5541819" y="5684323"/>
                <a:ext cx="1115291" cy="47378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1819" y="5684323"/>
                <a:ext cx="1115291" cy="473784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5729846" y="6240483"/>
                <a:ext cx="1115291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=0.615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9846" y="6240483"/>
                <a:ext cx="1115291" cy="276999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44"/>
          <p:cNvSpPr/>
          <p:nvPr/>
        </p:nvSpPr>
        <p:spPr>
          <a:xfrm>
            <a:off x="6329547" y="3096491"/>
            <a:ext cx="368135" cy="394855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6532417" y="3077688"/>
            <a:ext cx="26115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cos2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and sin2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with equivalent expressions from C3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Arc 47"/>
          <p:cNvSpPr/>
          <p:nvPr/>
        </p:nvSpPr>
        <p:spPr>
          <a:xfrm>
            <a:off x="6339443" y="3522025"/>
            <a:ext cx="368135" cy="394855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Arc 48"/>
          <p:cNvSpPr/>
          <p:nvPr/>
        </p:nvSpPr>
        <p:spPr>
          <a:xfrm>
            <a:off x="6349339" y="3947558"/>
            <a:ext cx="368135" cy="394855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Arc 49"/>
          <p:cNvSpPr/>
          <p:nvPr/>
        </p:nvSpPr>
        <p:spPr>
          <a:xfrm>
            <a:off x="6359235" y="4361216"/>
            <a:ext cx="368135" cy="394855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6577939" y="3598224"/>
            <a:ext cx="25660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Simplify/Multiply out brackets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647212" y="4000006"/>
            <a:ext cx="1214253" cy="286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terms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680860" y="4425537"/>
            <a:ext cx="9074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658099" y="4916385"/>
            <a:ext cx="152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Solve in the range you’re given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981199" y="3477490"/>
            <a:ext cx="868879" cy="31073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タイトル 1">
            <a:extLst>
              <a:ext uri="{FF2B5EF4-FFF2-40B4-BE49-F238E27FC236}">
                <a16:creationId xmlns:a16="http://schemas.microsoft.com/office/drawing/2014/main" id="{673445A0-DC5F-47A8-8D37-A5E80A496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81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0B79A9-4BB8-4116-A66C-90044BA58EDE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686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43" grpId="0"/>
      <p:bldP spid="44" grpId="0"/>
      <p:bldP spid="72" grpId="0" animBg="1"/>
      <p:bldP spid="72" grpId="1" animBg="1"/>
      <p:bldP spid="73" grpId="0"/>
      <p:bldP spid="73" grpId="1"/>
      <p:bldP spid="74" grpId="0"/>
      <p:bldP spid="74" grpId="1"/>
      <p:bldP spid="75" grpId="0"/>
      <p:bldP spid="75" grpId="1"/>
      <p:bldP spid="76" grpId="0"/>
      <p:bldP spid="76" grpId="1"/>
      <p:bldP spid="77" grpId="0"/>
      <p:bldP spid="77" grpId="1"/>
      <p:bldP spid="80" grpId="0"/>
      <p:bldP spid="81" grpId="0"/>
      <p:bldP spid="82" grpId="0"/>
      <p:bldP spid="83" grpId="0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  <p:bldP spid="87" grpId="0"/>
      <p:bldP spid="88" grpId="0"/>
      <p:bldP spid="91" grpId="0"/>
      <p:bldP spid="92" grpId="0"/>
      <p:bldP spid="93" grpId="0"/>
      <p:bldP spid="94" grpId="0"/>
      <p:bldP spid="95" grpId="0"/>
      <p:bldP spid="45" grpId="0" animBg="1"/>
      <p:bldP spid="46" grpId="0"/>
      <p:bldP spid="48" grpId="0" animBg="1"/>
      <p:bldP spid="49" grpId="0" animBg="1"/>
      <p:bldP spid="50" grpId="0" animBg="1"/>
      <p:bldP spid="51" grpId="0"/>
      <p:bldP spid="52" grpId="0"/>
      <p:bldP spid="53" grpId="0"/>
      <p:bldP spid="54" grpId="0"/>
      <p:bldP spid="55" grpId="0" animBg="1"/>
      <p:bldP spid="55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429000" cy="489560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the Polar equation to find tangents to a curve that are parallel or perpendicular to the original line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coordinates and the equations of the tangents to the curve: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r = asin2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,     0 ≤ 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 ≤ </a:t>
            </a:r>
            <a:r>
              <a:rPr lang="el-GR" sz="1400" baseline="30000" dirty="0">
                <a:latin typeface="Comic Sans MS" panose="030F0702030302020204" pitchFamily="66" charset="0"/>
              </a:rPr>
              <a:t>π</a:t>
            </a:r>
            <a:r>
              <a:rPr lang="en-US" sz="1400" dirty="0">
                <a:latin typeface="Comic Sans MS" panose="030F0702030302020204" pitchFamily="66" charset="0"/>
              </a:rPr>
              <a:t>/</a:t>
            </a:r>
            <a:r>
              <a:rPr lang="en-US" sz="1400" baseline="-25000" dirty="0">
                <a:latin typeface="Comic Sans MS" panose="030F0702030302020204" pitchFamily="66" charset="0"/>
              </a:rPr>
              <a:t>2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Where the tangents are: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Parallel to the initial line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Perpendicular to the initial line</a:t>
            </a:r>
          </a:p>
          <a:p>
            <a:pPr algn="ctr">
              <a:buAutoNum type="alphaLcParenR"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 answers to 3 </a:t>
            </a:r>
            <a:r>
              <a:rPr lang="en-US" sz="1400" dirty="0" err="1">
                <a:latin typeface="Comic Sans MS" panose="030F0702030302020204" pitchFamily="66" charset="0"/>
              </a:rPr>
              <a:t>s.f</a:t>
            </a:r>
            <a:r>
              <a:rPr lang="en-US" sz="1400" dirty="0">
                <a:latin typeface="Comic Sans MS" panose="030F0702030302020204" pitchFamily="66" charset="0"/>
              </a:rPr>
              <a:t> where appropriate: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You can find the value of r for each, and use the sketch to find the equation of the tangent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/>
          <p:nvPr/>
        </p:nvCxnSpPr>
        <p:spPr>
          <a:xfrm>
            <a:off x="2133599" y="245424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𝑷𝒂𝒓𝒂𝒍𝒍𝒆𝒍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>
            <a:off x="5791199" y="240475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𝑷𝒆𝒓𝒑𝒆𝒏𝒅𝒊𝒄𝒖𝒍𝒂𝒓</m:t>
                      </m:r>
                      <m:r>
                        <a:rPr lang="en-US" sz="1400" b="1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blipFill>
                <a:blip r:embed="rId7"/>
                <a:stretch>
                  <a:fillRect b="-363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689268" y="1411187"/>
                <a:ext cx="2082140" cy="45839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=0.615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9268" y="1411187"/>
                <a:ext cx="2082140" cy="458395"/>
              </a:xfrm>
              <a:prstGeom prst="rect">
                <a:avLst/>
              </a:prstGeom>
              <a:blipFill>
                <a:blip r:embed="rId8"/>
                <a:stretch>
                  <a:fillRect b="-131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7" name="Picture 2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68" t="14783" r="1345" b="38782"/>
          <a:stretch/>
        </p:blipFill>
        <p:spPr bwMode="auto">
          <a:xfrm>
            <a:off x="5913912" y="1442853"/>
            <a:ext cx="3008155" cy="2077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817917" y="1777342"/>
                <a:ext cx="1799112" cy="55412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=0 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7917" y="1777342"/>
                <a:ext cx="1799112" cy="55412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58"/>
          <p:cNvGrpSpPr/>
          <p:nvPr/>
        </p:nvGrpSpPr>
        <p:grpSpPr>
          <a:xfrm>
            <a:off x="6209805" y="2951017"/>
            <a:ext cx="152400" cy="152400"/>
            <a:chOff x="5105400" y="5029200"/>
            <a:chExt cx="152400" cy="152400"/>
          </a:xfrm>
        </p:grpSpPr>
        <p:cxnSp>
          <p:nvCxnSpPr>
            <p:cNvPr id="60" name="Straight Connector 59"/>
            <p:cNvCxnSpPr/>
            <p:nvPr/>
          </p:nvCxnSpPr>
          <p:spPr>
            <a:xfrm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H="1"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TextBox 61"/>
          <p:cNvSpPr txBox="1"/>
          <p:nvPr/>
        </p:nvSpPr>
        <p:spPr>
          <a:xfrm>
            <a:off x="5626696" y="2738228"/>
            <a:ext cx="6639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(0,</a:t>
            </a:r>
            <a:r>
              <a:rPr lang="el-GR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π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US" sz="12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2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)</a:t>
            </a:r>
            <a:endParaRPr lang="en-GB" sz="12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 rot="16200000">
            <a:off x="5734791" y="2978728"/>
            <a:ext cx="1091540" cy="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" name="Group 63"/>
          <p:cNvGrpSpPr/>
          <p:nvPr/>
        </p:nvGrpSpPr>
        <p:grpSpPr>
          <a:xfrm>
            <a:off x="7525988" y="2082140"/>
            <a:ext cx="152400" cy="152400"/>
            <a:chOff x="5105400" y="5029200"/>
            <a:chExt cx="152400" cy="152400"/>
          </a:xfrm>
        </p:grpSpPr>
        <p:cxnSp>
          <p:nvCxnSpPr>
            <p:cNvPr id="65" name="Straight Connector 64"/>
            <p:cNvCxnSpPr/>
            <p:nvPr/>
          </p:nvCxnSpPr>
          <p:spPr>
            <a:xfrm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7" name="Straight Connector 66"/>
          <p:cNvCxnSpPr/>
          <p:nvPr/>
        </p:nvCxnSpPr>
        <p:spPr>
          <a:xfrm rot="16200000">
            <a:off x="7062851" y="2216728"/>
            <a:ext cx="1091540" cy="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7643522" y="1999979"/>
            <a:ext cx="11961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(</a:t>
            </a:r>
            <a:r>
              <a:rPr lang="en-US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2a√2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US" sz="12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3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,0.615)</a:t>
            </a:r>
            <a:endParaRPr lang="en-GB" sz="12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343896" y="3800103"/>
            <a:ext cx="2858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The equation of this line is just: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70" name="Straight Arrow Connector 69"/>
          <p:cNvCxnSpPr/>
          <p:nvPr/>
        </p:nvCxnSpPr>
        <p:spPr>
          <a:xfrm flipH="1" flipV="1">
            <a:off x="6424551" y="3289465"/>
            <a:ext cx="332509" cy="486888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6460176" y="4102924"/>
                <a:ext cx="768352" cy="5143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0176" y="4102924"/>
                <a:ext cx="768352" cy="514372"/>
              </a:xfrm>
              <a:prstGeom prst="rect">
                <a:avLst/>
              </a:prstGeom>
              <a:blipFill>
                <a:blip r:embed="rId11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4332514" y="2438399"/>
                <a:ext cx="746743" cy="5107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2514" y="2438399"/>
                <a:ext cx="746743" cy="510781"/>
              </a:xfrm>
              <a:prstGeom prst="rect">
                <a:avLst/>
              </a:prstGeom>
              <a:blipFill>
                <a:blip r:embed="rId12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タイトル 1">
            <a:extLst>
              <a:ext uri="{FF2B5EF4-FFF2-40B4-BE49-F238E27FC236}">
                <a16:creationId xmlns:a16="http://schemas.microsoft.com/office/drawing/2014/main" id="{3CA6A0E9-A8E4-4FD5-8A73-B0F06E3FD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81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8CB08741-7FCB-4A59-9912-32977E1FF3B6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666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2" grpId="0"/>
      <p:bldP spid="62" grpId="1"/>
      <p:bldP spid="68" grpId="0"/>
      <p:bldP spid="69" grpId="0"/>
      <p:bldP spid="69" grpId="1"/>
      <p:bldP spid="71" grpId="0"/>
      <p:bldP spid="71" grpId="1"/>
      <p:bldP spid="9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429000" cy="3992731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the Polar equation to find tangents to a curve that are parallel or perpendicular to the original line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coordinates and the equations of the tangents to the curve: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r = asin2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,     0 ≤ 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 ≤ </a:t>
            </a:r>
            <a:r>
              <a:rPr lang="el-GR" sz="1400" baseline="30000" dirty="0">
                <a:latin typeface="Comic Sans MS" panose="030F0702030302020204" pitchFamily="66" charset="0"/>
              </a:rPr>
              <a:t>π</a:t>
            </a:r>
            <a:r>
              <a:rPr lang="en-US" sz="1400" dirty="0">
                <a:latin typeface="Comic Sans MS" panose="030F0702030302020204" pitchFamily="66" charset="0"/>
              </a:rPr>
              <a:t>/</a:t>
            </a:r>
            <a:r>
              <a:rPr lang="en-US" sz="1400" baseline="-25000" dirty="0">
                <a:latin typeface="Comic Sans MS" panose="030F0702030302020204" pitchFamily="66" charset="0"/>
              </a:rPr>
              <a:t>2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Where the tangents are: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Parallel to the initial line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Perpendicular to the initial line</a:t>
            </a:r>
          </a:p>
          <a:p>
            <a:pPr algn="ctr">
              <a:buAutoNum type="alphaLcParenR"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 answers to 3 </a:t>
            </a:r>
            <a:r>
              <a:rPr lang="en-US" sz="1400" dirty="0" err="1">
                <a:latin typeface="Comic Sans MS" panose="030F0702030302020204" pitchFamily="66" charset="0"/>
              </a:rPr>
              <a:t>s.f</a:t>
            </a:r>
            <a:r>
              <a:rPr lang="en-US" sz="1400" dirty="0">
                <a:latin typeface="Comic Sans MS" panose="030F0702030302020204" pitchFamily="66" charset="0"/>
              </a:rPr>
              <a:t> where appropriate: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/>
          <p:nvPr/>
        </p:nvCxnSpPr>
        <p:spPr>
          <a:xfrm>
            <a:off x="2133599" y="245424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𝑷𝒂𝒓𝒂𝒍𝒍𝒆𝒍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>
            <a:off x="5791199" y="240475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𝑷𝒆𝒓𝒑𝒆𝒏𝒅𝒊𝒄𝒖𝒍𝒂𝒓</m:t>
                      </m:r>
                      <m:r>
                        <a:rPr lang="en-US" sz="1400" b="1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blipFill>
                <a:blip r:embed="rId7"/>
                <a:stretch>
                  <a:fillRect b="-363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689268" y="1411187"/>
                <a:ext cx="2082140" cy="45839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=0.615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9268" y="1411187"/>
                <a:ext cx="2082140" cy="458395"/>
              </a:xfrm>
              <a:prstGeom prst="rect">
                <a:avLst/>
              </a:prstGeom>
              <a:blipFill>
                <a:blip r:embed="rId8"/>
                <a:stretch>
                  <a:fillRect b="-131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7" name="Picture 2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68" t="14783" r="1345" b="38782"/>
          <a:stretch/>
        </p:blipFill>
        <p:spPr bwMode="auto">
          <a:xfrm>
            <a:off x="5913912" y="1442853"/>
            <a:ext cx="3008155" cy="2077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817917" y="1777342"/>
                <a:ext cx="1799112" cy="55412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=0 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7917" y="1777342"/>
                <a:ext cx="1799112" cy="55412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4" name="Group 63"/>
          <p:cNvGrpSpPr/>
          <p:nvPr/>
        </p:nvGrpSpPr>
        <p:grpSpPr>
          <a:xfrm>
            <a:off x="7525988" y="2082140"/>
            <a:ext cx="152400" cy="152400"/>
            <a:chOff x="5105400" y="5029200"/>
            <a:chExt cx="152400" cy="152400"/>
          </a:xfrm>
        </p:grpSpPr>
        <p:cxnSp>
          <p:nvCxnSpPr>
            <p:cNvPr id="65" name="Straight Connector 64"/>
            <p:cNvCxnSpPr/>
            <p:nvPr/>
          </p:nvCxnSpPr>
          <p:spPr>
            <a:xfrm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7" name="Straight Connector 66"/>
          <p:cNvCxnSpPr/>
          <p:nvPr/>
        </p:nvCxnSpPr>
        <p:spPr>
          <a:xfrm rot="16200000">
            <a:off x="7062851" y="2216728"/>
            <a:ext cx="1091540" cy="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7643522" y="1999979"/>
            <a:ext cx="11961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(</a:t>
            </a:r>
            <a:r>
              <a:rPr lang="en-US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2a√2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US" sz="12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3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,0.615)</a:t>
            </a:r>
            <a:endParaRPr lang="en-GB" sz="12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4332514" y="2438399"/>
                <a:ext cx="746743" cy="5107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2514" y="2438399"/>
                <a:ext cx="746743" cy="510781"/>
              </a:xfrm>
              <a:prstGeom prst="rect">
                <a:avLst/>
              </a:prstGeom>
              <a:blipFill>
                <a:blip r:embed="rId11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3616525" y="3610097"/>
            <a:ext cx="5527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We need to find the equation of the line above (in polar form…)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526972" y="3916875"/>
            <a:ext cx="5427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A couple of trig ratios will be useful to us here (as before). We already know that for this point: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658590" y="4625439"/>
                <a:ext cx="1115291" cy="47378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8590" y="4625439"/>
                <a:ext cx="1115291" cy="47378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6" name="Group 35"/>
          <p:cNvGrpSpPr/>
          <p:nvPr/>
        </p:nvGrpSpPr>
        <p:grpSpPr>
          <a:xfrm>
            <a:off x="5474524" y="4714504"/>
            <a:ext cx="2161310" cy="1035908"/>
            <a:chOff x="5474524" y="4714504"/>
            <a:chExt cx="2161310" cy="1035908"/>
          </a:xfrm>
        </p:grpSpPr>
        <p:sp>
          <p:nvSpPr>
            <p:cNvPr id="37" name="Right Triangle 36"/>
            <p:cNvSpPr/>
            <p:nvPr/>
          </p:nvSpPr>
          <p:spPr>
            <a:xfrm flipH="1">
              <a:off x="5474524" y="4714504"/>
              <a:ext cx="2161310" cy="1033153"/>
            </a:xfrm>
            <a:prstGeom prst="rtTriangl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7517081" y="5631659"/>
              <a:ext cx="118753" cy="11875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9" name="Arc 38"/>
          <p:cNvSpPr/>
          <p:nvPr/>
        </p:nvSpPr>
        <p:spPr>
          <a:xfrm>
            <a:off x="5061098" y="5273750"/>
            <a:ext cx="914400" cy="914400"/>
          </a:xfrm>
          <a:prstGeom prst="arc">
            <a:avLst>
              <a:gd name="adj1" fmla="val 20121106"/>
              <a:gd name="adj2" fmla="val 2155721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5932967" y="5463892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>
                <a:latin typeface="Comic Sans MS" panose="030F0702030302020204" pitchFamily="66" charset="0"/>
              </a:rPr>
              <a:t>θ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457508" y="5766390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√2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280298" y="4866167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√3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634176" y="5092995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372446" y="6053469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Adj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928344" y="5068186"/>
            <a:ext cx="519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Opp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092455" y="4614531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Hyp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650963" y="4618352"/>
                <a:ext cx="612154" cy="50731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𝑂𝑝𝑝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𝐻𝑦𝑝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0963" y="4618352"/>
                <a:ext cx="612154" cy="507318"/>
              </a:xfrm>
              <a:prstGeom prst="rect">
                <a:avLst/>
              </a:prstGeom>
              <a:blipFill>
                <a:blip r:embed="rId13"/>
                <a:stretch>
                  <a:fillRect b="-120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672767" y="5383895"/>
                <a:ext cx="1115291" cy="52392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2767" y="5383895"/>
                <a:ext cx="1115291" cy="52392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686405" y="5376808"/>
                <a:ext cx="612154" cy="50731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𝐴𝑑𝑗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𝐻𝑦𝑝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6405" y="5376808"/>
                <a:ext cx="612154" cy="507318"/>
              </a:xfrm>
              <a:prstGeom prst="rect">
                <a:avLst/>
              </a:prstGeom>
              <a:blipFill>
                <a:blip r:embed="rId15"/>
                <a:stretch>
                  <a:fillRect b="-120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632689" y="2983100"/>
                <a:ext cx="1115291" cy="52392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2689" y="2983100"/>
                <a:ext cx="1115291" cy="523926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656610" y="3032165"/>
                <a:ext cx="1115291" cy="47378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6610" y="3032165"/>
                <a:ext cx="1115291" cy="47378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タイトル 1">
            <a:extLst>
              <a:ext uri="{FF2B5EF4-FFF2-40B4-BE49-F238E27FC236}">
                <a16:creationId xmlns:a16="http://schemas.microsoft.com/office/drawing/2014/main" id="{E9DFDBCB-BE70-4627-AB25-6D14A6F1A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81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9D9DD2DF-03EC-4AA6-97FE-6F926A108208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250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9" grpId="0" animBg="1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429000" cy="402824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the Polar equation to find tangents to a curve that are parallel or perpendicular to the original line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coordinates and the equations of the tangents to the curve: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r = asin2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,     0 ≤ 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 ≤ </a:t>
            </a:r>
            <a:r>
              <a:rPr lang="el-GR" sz="1400" baseline="30000" dirty="0">
                <a:latin typeface="Comic Sans MS" panose="030F0702030302020204" pitchFamily="66" charset="0"/>
              </a:rPr>
              <a:t>π</a:t>
            </a:r>
            <a:r>
              <a:rPr lang="en-US" sz="1400" dirty="0">
                <a:latin typeface="Comic Sans MS" panose="030F0702030302020204" pitchFamily="66" charset="0"/>
              </a:rPr>
              <a:t>/</a:t>
            </a:r>
            <a:r>
              <a:rPr lang="en-US" sz="1400" baseline="-25000" dirty="0">
                <a:latin typeface="Comic Sans MS" panose="030F0702030302020204" pitchFamily="66" charset="0"/>
              </a:rPr>
              <a:t>2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Where the tangents are: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Parallel to the initial line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Perpendicular to the initial line</a:t>
            </a:r>
          </a:p>
          <a:p>
            <a:pPr algn="ctr">
              <a:buAutoNum type="alphaLcParenR"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 answers to 3 </a:t>
            </a:r>
            <a:r>
              <a:rPr lang="en-US" sz="1400" dirty="0" err="1">
                <a:latin typeface="Comic Sans MS" panose="030F0702030302020204" pitchFamily="66" charset="0"/>
              </a:rPr>
              <a:t>s.f</a:t>
            </a:r>
            <a:r>
              <a:rPr lang="en-US" sz="1400" dirty="0">
                <a:latin typeface="Comic Sans MS" panose="030F0702030302020204" pitchFamily="66" charset="0"/>
              </a:rPr>
              <a:t> where appropriate: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/>
          <p:nvPr/>
        </p:nvCxnSpPr>
        <p:spPr>
          <a:xfrm>
            <a:off x="2133599" y="245424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𝑷𝒂𝒓𝒂𝒍𝒍𝒆𝒍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>
            <a:off x="5791199" y="240475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𝑷𝒆𝒓𝒑𝒆𝒏𝒅𝒊𝒄𝒖𝒍𝒂𝒓</m:t>
                      </m:r>
                      <m:r>
                        <a:rPr lang="en-US" sz="1400" b="1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blipFill>
                <a:blip r:embed="rId7"/>
                <a:stretch>
                  <a:fillRect b="-363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689268" y="1411187"/>
                <a:ext cx="2082140" cy="45839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=0.615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9268" y="1411187"/>
                <a:ext cx="2082140" cy="458395"/>
              </a:xfrm>
              <a:prstGeom prst="rect">
                <a:avLst/>
              </a:prstGeom>
              <a:blipFill>
                <a:blip r:embed="rId8"/>
                <a:stretch>
                  <a:fillRect b="-131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7" name="Picture 2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68" t="14783" r="1345" b="38782"/>
          <a:stretch/>
        </p:blipFill>
        <p:spPr bwMode="auto">
          <a:xfrm>
            <a:off x="5913912" y="1442853"/>
            <a:ext cx="3008155" cy="2077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817917" y="1777342"/>
                <a:ext cx="1799112" cy="55412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=0 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7917" y="1777342"/>
                <a:ext cx="1799112" cy="55412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4" name="Group 63"/>
          <p:cNvGrpSpPr/>
          <p:nvPr/>
        </p:nvGrpSpPr>
        <p:grpSpPr>
          <a:xfrm>
            <a:off x="7525988" y="2082140"/>
            <a:ext cx="152400" cy="152400"/>
            <a:chOff x="5105400" y="5029200"/>
            <a:chExt cx="152400" cy="152400"/>
          </a:xfrm>
        </p:grpSpPr>
        <p:cxnSp>
          <p:nvCxnSpPr>
            <p:cNvPr id="65" name="Straight Connector 64"/>
            <p:cNvCxnSpPr/>
            <p:nvPr/>
          </p:nvCxnSpPr>
          <p:spPr>
            <a:xfrm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7" name="Straight Connector 66"/>
          <p:cNvCxnSpPr/>
          <p:nvPr/>
        </p:nvCxnSpPr>
        <p:spPr>
          <a:xfrm rot="16200000">
            <a:off x="7062851" y="2216728"/>
            <a:ext cx="1091540" cy="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7643522" y="1999979"/>
            <a:ext cx="11961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(</a:t>
            </a:r>
            <a:r>
              <a:rPr lang="en-US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2a√2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US" sz="12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3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,0.615)</a:t>
            </a:r>
            <a:endParaRPr lang="en-GB" sz="12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4332514" y="2438399"/>
                <a:ext cx="746743" cy="5107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2514" y="2438399"/>
                <a:ext cx="746743" cy="510781"/>
              </a:xfrm>
              <a:prstGeom prst="rect">
                <a:avLst/>
              </a:prstGeom>
              <a:blipFill>
                <a:blip r:embed="rId11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632689" y="2983100"/>
                <a:ext cx="1115291" cy="52392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2689" y="2983100"/>
                <a:ext cx="1115291" cy="52392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656610" y="3032165"/>
                <a:ext cx="1115291" cy="47378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6610" y="3032165"/>
                <a:ext cx="1115291" cy="47378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3526971" y="3610097"/>
            <a:ext cx="56170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/>
              <a:buChar char="à"/>
            </a:pPr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You can find the equation of the line in Cartesian form, then substitute it into the link between y and r above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Cartesian form will just be x = a, where a is the horizontal distance of the line from the origin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810000" y="4495800"/>
                <a:ext cx="146803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𝐴𝑑𝑗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𝐻𝑦𝑝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𝐶𝑜𝑠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495800"/>
                <a:ext cx="1468031" cy="276999"/>
              </a:xfrm>
              <a:prstGeom prst="rect">
                <a:avLst/>
              </a:prstGeom>
              <a:blipFill>
                <a:blip r:embed="rId14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3810000" y="4800600"/>
                <a:ext cx="1391856" cy="5159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𝐴𝑑𝑗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𝑎</m:t>
                          </m:r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800600"/>
                <a:ext cx="1391856" cy="51597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810000" y="5334000"/>
                <a:ext cx="938142" cy="4731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𝐴𝑑𝑗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5334000"/>
                <a:ext cx="938142" cy="47314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962400" y="5867400"/>
                <a:ext cx="857248" cy="4731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867400"/>
                <a:ext cx="857248" cy="47314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Arc 59"/>
          <p:cNvSpPr/>
          <p:nvPr/>
        </p:nvSpPr>
        <p:spPr>
          <a:xfrm>
            <a:off x="5105400" y="4648200"/>
            <a:ext cx="356260" cy="457201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5410200" y="4724400"/>
            <a:ext cx="12261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Sub in values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2" name="Arc 61"/>
          <p:cNvSpPr/>
          <p:nvPr/>
        </p:nvSpPr>
        <p:spPr>
          <a:xfrm>
            <a:off x="5105400" y="5105400"/>
            <a:ext cx="356260" cy="457201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Arc 62"/>
          <p:cNvSpPr/>
          <p:nvPr/>
        </p:nvSpPr>
        <p:spPr>
          <a:xfrm>
            <a:off x="4724400" y="5638800"/>
            <a:ext cx="356260" cy="457201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/>
          <p:cNvSpPr txBox="1"/>
          <p:nvPr/>
        </p:nvSpPr>
        <p:spPr>
          <a:xfrm>
            <a:off x="5486400" y="51816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Calculate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029200" y="56388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So this is the </a:t>
            </a:r>
            <a:r>
              <a:rPr lang="en-US" sz="1200" u="sng" dirty="0">
                <a:solidFill>
                  <a:srgbClr val="0000FF"/>
                </a:solidFill>
                <a:latin typeface="Comic Sans MS" panose="030F0702030302020204" pitchFamily="66" charset="0"/>
              </a:rPr>
              <a:t>Cartesian</a:t>
            </a:r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 equation of the tangent…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800600" y="2971800"/>
            <a:ext cx="838200" cy="5334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/>
          <p:cNvSpPr/>
          <p:nvPr/>
        </p:nvSpPr>
        <p:spPr>
          <a:xfrm>
            <a:off x="4800600" y="4495800"/>
            <a:ext cx="457200" cy="2286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4876800" y="4800600"/>
            <a:ext cx="381000" cy="5334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4" name="Straight Connector 73"/>
          <p:cNvCxnSpPr/>
          <p:nvPr/>
        </p:nvCxnSpPr>
        <p:spPr>
          <a:xfrm flipV="1">
            <a:off x="6282047" y="2185059"/>
            <a:ext cx="1306285" cy="843149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7612083" y="2766951"/>
            <a:ext cx="0" cy="237508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6200900" y="3016332"/>
            <a:ext cx="1423058" cy="7918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6616535" y="2221675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2a√2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US" sz="12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3</a:t>
            </a:r>
            <a:endParaRPr lang="en-GB" sz="12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502729" y="2771899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θ</a:t>
            </a:r>
            <a:endParaRPr lang="en-GB" sz="12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640286" y="3024249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0000FF"/>
                </a:solidFill>
                <a:latin typeface="Comic Sans MS" panose="030F0702030302020204" pitchFamily="66" charset="0"/>
              </a:rPr>
              <a:t>Adj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タイトル 1">
            <a:extLst>
              <a:ext uri="{FF2B5EF4-FFF2-40B4-BE49-F238E27FC236}">
                <a16:creationId xmlns:a16="http://schemas.microsoft.com/office/drawing/2014/main" id="{83A1A46B-DB90-4486-A6CF-0359E778C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81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053BF9DF-AA2C-402E-B238-E02176AFE3FB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075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/>
      <p:bldP spid="55" grpId="0"/>
      <p:bldP spid="59" grpId="0"/>
      <p:bldP spid="60" grpId="0" animBg="1"/>
      <p:bldP spid="61" grpId="0"/>
      <p:bldP spid="62" grpId="0" animBg="1"/>
      <p:bldP spid="63" grpId="0" animBg="1"/>
      <p:bldP spid="69" grpId="0"/>
      <p:bldP spid="70" grpId="0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7" grpId="0"/>
      <p:bldP spid="78" grpId="0"/>
      <p:bldP spid="7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5D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4591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2"/>
            <a:ext cx="3429000" cy="407263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the Polar equation to find tangents to a curve that are parallel or perpendicular to the original line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coordinates and the equations of the tangents to the curve: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r = asin2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,     0 ≤ 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 ≤ </a:t>
            </a:r>
            <a:r>
              <a:rPr lang="el-GR" sz="1400" baseline="30000" dirty="0">
                <a:latin typeface="Comic Sans MS" panose="030F0702030302020204" pitchFamily="66" charset="0"/>
              </a:rPr>
              <a:t>π</a:t>
            </a:r>
            <a:r>
              <a:rPr lang="en-US" sz="1400" dirty="0">
                <a:latin typeface="Comic Sans MS" panose="030F0702030302020204" pitchFamily="66" charset="0"/>
              </a:rPr>
              <a:t>/</a:t>
            </a:r>
            <a:r>
              <a:rPr lang="en-US" sz="1400" baseline="-25000" dirty="0">
                <a:latin typeface="Comic Sans MS" panose="030F0702030302020204" pitchFamily="66" charset="0"/>
              </a:rPr>
              <a:t>2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Where the tangents are: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Parallel to the initial line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Perpendicular to the initial line</a:t>
            </a:r>
          </a:p>
          <a:p>
            <a:pPr algn="ctr">
              <a:buAutoNum type="alphaLcParenR"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 answers to 3 </a:t>
            </a:r>
            <a:r>
              <a:rPr lang="en-US" sz="1400" dirty="0" err="1">
                <a:latin typeface="Comic Sans MS" panose="030F0702030302020204" pitchFamily="66" charset="0"/>
              </a:rPr>
              <a:t>s.f</a:t>
            </a:r>
            <a:r>
              <a:rPr lang="en-US" sz="1400" dirty="0">
                <a:latin typeface="Comic Sans MS" panose="030F0702030302020204" pitchFamily="66" charset="0"/>
              </a:rPr>
              <a:t> where appropriate: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/>
          <p:nvPr/>
        </p:nvCxnSpPr>
        <p:spPr>
          <a:xfrm>
            <a:off x="2133599" y="245424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𝑷𝒂𝒓𝒂𝒍𝒍𝒆𝒍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>
            <a:off x="5791199" y="240475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𝑷𝒆𝒓𝒑𝒆𝒏𝒅𝒊𝒄𝒖𝒍𝒂𝒓</m:t>
                      </m:r>
                      <m:r>
                        <a:rPr lang="en-US" sz="1400" b="1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blipFill>
                <a:blip r:embed="rId7"/>
                <a:stretch>
                  <a:fillRect b="-363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689268" y="1411187"/>
                <a:ext cx="2082140" cy="45839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=0.615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9268" y="1411187"/>
                <a:ext cx="2082140" cy="458395"/>
              </a:xfrm>
              <a:prstGeom prst="rect">
                <a:avLst/>
              </a:prstGeom>
              <a:blipFill>
                <a:blip r:embed="rId8"/>
                <a:stretch>
                  <a:fillRect b="-131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7" name="Picture 2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68" t="14783" r="1345" b="38782"/>
          <a:stretch/>
        </p:blipFill>
        <p:spPr bwMode="auto">
          <a:xfrm>
            <a:off x="5913912" y="1442853"/>
            <a:ext cx="3008155" cy="2077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817917" y="1777342"/>
                <a:ext cx="1799112" cy="55412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=0 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7917" y="1777342"/>
                <a:ext cx="1799112" cy="55412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4" name="Group 63"/>
          <p:cNvGrpSpPr/>
          <p:nvPr/>
        </p:nvGrpSpPr>
        <p:grpSpPr>
          <a:xfrm>
            <a:off x="7525988" y="2082140"/>
            <a:ext cx="152400" cy="152400"/>
            <a:chOff x="5105400" y="5029200"/>
            <a:chExt cx="152400" cy="152400"/>
          </a:xfrm>
        </p:grpSpPr>
        <p:cxnSp>
          <p:nvCxnSpPr>
            <p:cNvPr id="65" name="Straight Connector 64"/>
            <p:cNvCxnSpPr/>
            <p:nvPr/>
          </p:nvCxnSpPr>
          <p:spPr>
            <a:xfrm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7" name="Straight Connector 66"/>
          <p:cNvCxnSpPr/>
          <p:nvPr/>
        </p:nvCxnSpPr>
        <p:spPr>
          <a:xfrm rot="16200000">
            <a:off x="7062851" y="2216728"/>
            <a:ext cx="1091540" cy="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7643522" y="1999979"/>
            <a:ext cx="11961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(</a:t>
            </a:r>
            <a:r>
              <a:rPr lang="en-US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2a√2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US" sz="12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3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,0.615)</a:t>
            </a:r>
            <a:endParaRPr lang="en-GB" sz="12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4332514" y="2438399"/>
                <a:ext cx="746743" cy="5107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2514" y="2438399"/>
                <a:ext cx="746743" cy="510781"/>
              </a:xfrm>
              <a:prstGeom prst="rect">
                <a:avLst/>
              </a:prstGeom>
              <a:blipFill>
                <a:blip r:embed="rId11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259283" y="2969820"/>
                <a:ext cx="857248" cy="5365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9283" y="2969820"/>
                <a:ext cx="857248" cy="536557"/>
              </a:xfrm>
              <a:prstGeom prst="rect">
                <a:avLst/>
              </a:prstGeom>
              <a:blipFill>
                <a:blip r:embed="rId12"/>
                <a:stretch>
                  <a:fillRect b="-11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707577" y="4202876"/>
                <a:ext cx="1014893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7577" y="4202876"/>
                <a:ext cx="1014893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467102" y="4636324"/>
                <a:ext cx="1295400" cy="53655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  <m:r>
                            <a:rPr lang="en-US" sz="1400" i="1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7102" y="4636324"/>
                <a:ext cx="1295400" cy="53655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114800" y="5257800"/>
                <a:ext cx="1233928" cy="53655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  <m:r>
                            <a:rPr lang="en-US" sz="1400" i="1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  <m:r>
                            <a:rPr lang="en-US" sz="1400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5257800"/>
                <a:ext cx="1233928" cy="53655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588823" y="5879276"/>
                <a:ext cx="1513196" cy="53655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  <m:r>
                            <a:rPr lang="en-US" sz="1400" i="1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𝑠𝑒𝑐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8823" y="5879276"/>
                <a:ext cx="1513196" cy="536557"/>
              </a:xfrm>
              <a:prstGeom prst="rect">
                <a:avLst/>
              </a:prstGeom>
              <a:blipFill>
                <a:blip r:embed="rId16"/>
                <a:stretch>
                  <a:fillRect b="-113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Arc 79"/>
          <p:cNvSpPr/>
          <p:nvPr/>
        </p:nvSpPr>
        <p:spPr>
          <a:xfrm>
            <a:off x="5486400" y="4343400"/>
            <a:ext cx="381000" cy="5334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TextBox 80"/>
          <p:cNvSpPr txBox="1"/>
          <p:nvPr/>
        </p:nvSpPr>
        <p:spPr>
          <a:xfrm>
            <a:off x="5867400" y="44196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y with the expression we calculated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3581400" y="3733800"/>
            <a:ext cx="5277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use the link between x and r above to turn the equation into a polar form…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3" name="Arc 82"/>
          <p:cNvSpPr/>
          <p:nvPr/>
        </p:nvSpPr>
        <p:spPr>
          <a:xfrm>
            <a:off x="5445826" y="4969822"/>
            <a:ext cx="361208" cy="587829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TextBox 83"/>
          <p:cNvSpPr txBox="1"/>
          <p:nvPr/>
        </p:nvSpPr>
        <p:spPr>
          <a:xfrm>
            <a:off x="5719948" y="5098472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sin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5" name="Arc 84"/>
          <p:cNvSpPr/>
          <p:nvPr/>
        </p:nvSpPr>
        <p:spPr>
          <a:xfrm>
            <a:off x="5765471" y="5626925"/>
            <a:ext cx="381000" cy="5334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85"/>
          <p:cNvSpPr txBox="1"/>
          <p:nvPr/>
        </p:nvSpPr>
        <p:spPr>
          <a:xfrm>
            <a:off x="6146471" y="5779325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Alternative form…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4771902" y="4279075"/>
            <a:ext cx="1524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/>
          <p:cNvSpPr/>
          <p:nvPr/>
        </p:nvSpPr>
        <p:spPr>
          <a:xfrm>
            <a:off x="4531426" y="4648200"/>
            <a:ext cx="457200" cy="5334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9" name="Straight Connector 88"/>
          <p:cNvCxnSpPr/>
          <p:nvPr/>
        </p:nvCxnSpPr>
        <p:spPr>
          <a:xfrm rot="16200000">
            <a:off x="5730835" y="2986645"/>
            <a:ext cx="1091540" cy="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5839072" y="1907722"/>
                <a:ext cx="694806" cy="4615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𝜽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9072" y="1907722"/>
                <a:ext cx="694806" cy="46153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7523926" y="2336470"/>
                <a:ext cx="1513196" cy="53655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𝒓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𝟒</m:t>
                          </m:r>
                          <m:r>
                            <a:rPr lang="en-US" sz="14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𝒂</m:t>
                          </m:r>
                        </m:num>
                        <m:den>
                          <m:r>
                            <a:rPr lang="en-US" sz="14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𝟑</m:t>
                          </m:r>
                          <m:rad>
                            <m:radPr>
                              <m:degHide m:val="on"/>
                              <m:ctrlPr>
                                <a:rPr lang="en-US" sz="1400" b="1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1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e>
                          </m:rad>
                        </m:den>
                      </m:f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𝒔𝒆𝒄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𝜽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3926" y="2336470"/>
                <a:ext cx="1513196" cy="536557"/>
              </a:xfrm>
              <a:prstGeom prst="rect">
                <a:avLst/>
              </a:prstGeom>
              <a:blipFill>
                <a:blip r:embed="rId18"/>
                <a:stretch>
                  <a:fillRect b="-113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4064330" y="3003468"/>
                <a:ext cx="1513196" cy="53655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𝑟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  <m:r>
                            <a:rPr lang="en-US" sz="1400" i="1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𝑠𝑒𝑐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4330" y="3003468"/>
                <a:ext cx="1513196" cy="53655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Rectangle 92"/>
          <p:cNvSpPr/>
          <p:nvPr/>
        </p:nvSpPr>
        <p:spPr>
          <a:xfrm>
            <a:off x="4232563" y="2378033"/>
            <a:ext cx="1123207" cy="122019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Rectangle 93"/>
          <p:cNvSpPr/>
          <p:nvPr/>
        </p:nvSpPr>
        <p:spPr>
          <a:xfrm>
            <a:off x="4327566" y="2983675"/>
            <a:ext cx="766948" cy="5334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タイトル 1">
            <a:extLst>
              <a:ext uri="{FF2B5EF4-FFF2-40B4-BE49-F238E27FC236}">
                <a16:creationId xmlns:a16="http://schemas.microsoft.com/office/drawing/2014/main" id="{69DF951B-CB59-4400-855A-BAE5A9008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81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27C5EECE-3158-4395-976B-6683D28F2F80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331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45" grpId="0"/>
      <p:bldP spid="46" grpId="0"/>
      <p:bldP spid="47" grpId="0"/>
      <p:bldP spid="48" grpId="0"/>
      <p:bldP spid="49" grpId="0"/>
      <p:bldP spid="80" grpId="0" animBg="1"/>
      <p:bldP spid="81" grpId="0"/>
      <p:bldP spid="82" grpId="0"/>
      <p:bldP spid="83" grpId="0" animBg="1"/>
      <p:bldP spid="84" grpId="0"/>
      <p:bldP spid="85" grpId="0" animBg="1"/>
      <p:bldP spid="86" grpId="0"/>
      <p:bldP spid="87" grpId="0" animBg="1"/>
      <p:bldP spid="87" grpId="1" animBg="1"/>
      <p:bldP spid="88" grpId="0" animBg="1"/>
      <p:bldP spid="88" grpId="1" animBg="1"/>
      <p:bldP spid="90" grpId="0"/>
      <p:bldP spid="91" grpId="0"/>
      <p:bldP spid="92" grpId="0"/>
      <p:bldP spid="93" grpId="0" animBg="1"/>
      <p:bldP spid="94" grpId="0" animBg="1"/>
      <p:bldP spid="94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4290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the Polar equation to find tangents to a curve that are parallel or perpendicular to the original line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Prove that for: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r = (p + </a:t>
            </a:r>
            <a:r>
              <a:rPr lang="en-US" sz="1400" dirty="0" err="1">
                <a:latin typeface="Comic Sans MS" panose="030F0702030302020204" pitchFamily="66" charset="0"/>
              </a:rPr>
              <a:t>qcos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),    p and q both &gt; 0 and  p ≥ q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to have a ‘dimple’, p &lt; 2q and also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p ≥ q.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(so q ≤ p &lt; 2q)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We can use the ideas we have just seen for finding tangents here…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4" t="13646" r="1373" b="14343"/>
          <a:stretch/>
        </p:blipFill>
        <p:spPr bwMode="auto">
          <a:xfrm>
            <a:off x="3886200" y="1371600"/>
            <a:ext cx="2743200" cy="1681316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3" t="14319" r="1747" b="13865"/>
          <a:stretch/>
        </p:blipFill>
        <p:spPr bwMode="auto">
          <a:xfrm>
            <a:off x="3886200" y="4876800"/>
            <a:ext cx="2743200" cy="168365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01" t="14481" r="1383" b="13455"/>
          <a:stretch/>
        </p:blipFill>
        <p:spPr bwMode="auto">
          <a:xfrm>
            <a:off x="3886200" y="3124200"/>
            <a:ext cx="2743200" cy="167679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/>
          <p:cNvCxnSpPr/>
          <p:nvPr/>
        </p:nvCxnSpPr>
        <p:spPr>
          <a:xfrm>
            <a:off x="2133599" y="245424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𝑷𝒂𝒓𝒂𝒍𝒍𝒆𝒍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/>
          <p:cNvCxnSpPr/>
          <p:nvPr/>
        </p:nvCxnSpPr>
        <p:spPr>
          <a:xfrm>
            <a:off x="5791199" y="240475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𝑷𝒆𝒓𝒑𝒆𝒏𝒅𝒊𝒄𝒖𝒍𝒂𝒓</m:t>
                      </m:r>
                      <m:r>
                        <a:rPr lang="en-US" sz="1400" b="1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blipFill>
                <a:blip r:embed="rId10"/>
                <a:stretch>
                  <a:fillRect b="-363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/>
          <p:nvPr/>
        </p:nvCxnSpPr>
        <p:spPr>
          <a:xfrm rot="16200000">
            <a:off x="4254830" y="2222170"/>
            <a:ext cx="1091540" cy="0"/>
          </a:xfrm>
          <a:prstGeom prst="line">
            <a:avLst/>
          </a:prstGeom>
          <a:ln w="190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6200000">
            <a:off x="5609177" y="2187665"/>
            <a:ext cx="1091540" cy="0"/>
          </a:xfrm>
          <a:prstGeom prst="line">
            <a:avLst/>
          </a:prstGeom>
          <a:ln w="190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16200000">
            <a:off x="5718446" y="3961831"/>
            <a:ext cx="1091540" cy="0"/>
          </a:xfrm>
          <a:prstGeom prst="line">
            <a:avLst/>
          </a:prstGeom>
          <a:ln w="190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5157160" y="3709359"/>
            <a:ext cx="1437" cy="450311"/>
          </a:xfrm>
          <a:prstGeom prst="line">
            <a:avLst/>
          </a:prstGeom>
          <a:ln w="190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080958" y="4011284"/>
            <a:ext cx="0" cy="293298"/>
          </a:xfrm>
          <a:prstGeom prst="line">
            <a:avLst/>
          </a:prstGeom>
          <a:ln w="190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5078082" y="3594341"/>
            <a:ext cx="0" cy="293298"/>
          </a:xfrm>
          <a:prstGeom prst="line">
            <a:avLst/>
          </a:prstGeom>
          <a:ln w="190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16200000">
            <a:off x="5612054" y="5718743"/>
            <a:ext cx="1091540" cy="0"/>
          </a:xfrm>
          <a:prstGeom prst="line">
            <a:avLst/>
          </a:prstGeom>
          <a:ln w="190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5138467" y="5794077"/>
            <a:ext cx="0" cy="293298"/>
          </a:xfrm>
          <a:prstGeom prst="line">
            <a:avLst/>
          </a:prstGeom>
          <a:ln w="190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5135591" y="5377134"/>
            <a:ext cx="0" cy="293298"/>
          </a:xfrm>
          <a:prstGeom prst="line">
            <a:avLst/>
          </a:prstGeom>
          <a:ln w="190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934200" y="1828800"/>
            <a:ext cx="19840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If the graph is convex, there will be 2 tangents that are perpendicular to the initial line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934200" y="3581400"/>
            <a:ext cx="19840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If the graph has a ‘dimple’, there will be 4 solutions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934200" y="5181600"/>
            <a:ext cx="19840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If the graph is a cardioid, there will be 3 solutions (the curve does not go vertical at the origin here)</a:t>
            </a:r>
          </a:p>
        </p:txBody>
      </p:sp>
      <p:sp>
        <p:nvSpPr>
          <p:cNvPr id="30" name="タイトル 1">
            <a:extLst>
              <a:ext uri="{FF2B5EF4-FFF2-40B4-BE49-F238E27FC236}">
                <a16:creationId xmlns:a16="http://schemas.microsoft.com/office/drawing/2014/main" id="{87A47157-B771-4ABE-86DB-F3C24A5D8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81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9FB7902-2623-4B2B-A8F8-7DF439DE0BB1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91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55" grpId="0"/>
      <p:bldP spid="5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199"/>
            <a:ext cx="3429000" cy="511492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the Polar equation to find tangents to a curve that are parallel or perpendicular to the original line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Prove that for: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r = (p + </a:t>
            </a:r>
            <a:r>
              <a:rPr lang="en-US" sz="1400" dirty="0" err="1">
                <a:latin typeface="Comic Sans MS" panose="030F0702030302020204" pitchFamily="66" charset="0"/>
              </a:rPr>
              <a:t>qcos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),    p and q both &gt; 0 and  p ≥ q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to have a ‘dimple’, p &lt; 2q and also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p ≥ q.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We can find </a:t>
            </a:r>
            <a:r>
              <a:rPr lang="en-US" sz="1400" baseline="30000" dirty="0">
                <a:latin typeface="Comic Sans MS" panose="030F0702030302020204" pitchFamily="66" charset="0"/>
                <a:sym typeface="Wingdings" panose="05000000000000000000" pitchFamily="2" charset="2"/>
              </a:rPr>
              <a:t>dx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lang="en-US" sz="1400" baseline="-25000" dirty="0">
                <a:latin typeface="Comic Sans MS" panose="030F0702030302020204" pitchFamily="66" charset="0"/>
                <a:sym typeface="Wingdings" panose="05000000000000000000" pitchFamily="2" charset="2"/>
              </a:rPr>
              <a:t>d</a:t>
            </a:r>
            <a:r>
              <a:rPr lang="el-GR" sz="1400" baseline="-25000" dirty="0"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r>
              <a:rPr lang="en-GB" sz="1400" baseline="-25000" dirty="0">
                <a:latin typeface="Comic Sans MS" panose="030F0702030302020204" pitchFamily="66" charset="0"/>
                <a:sym typeface="Wingdings" panose="05000000000000000000" pitchFamily="2" charset="2"/>
              </a:rPr>
              <a:t> </a:t>
            </a: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for the above curve, and set it equal to 0 (as we did previously)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We can then consider the number of solutions, based on the sine or cos graphs – we need 4 for a ‘dimple’ to exist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/>
          <p:cNvCxnSpPr/>
          <p:nvPr/>
        </p:nvCxnSpPr>
        <p:spPr>
          <a:xfrm>
            <a:off x="2133599" y="245424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𝑷𝒂𝒓𝒂𝒍𝒍𝒆𝒍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/>
          <p:cNvCxnSpPr/>
          <p:nvPr/>
        </p:nvCxnSpPr>
        <p:spPr>
          <a:xfrm>
            <a:off x="5791199" y="240475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𝑷𝒆𝒓𝒑𝒆𝒏𝒅𝒊𝒄𝒖𝒍𝒂𝒓</m:t>
                      </m:r>
                      <m:r>
                        <a:rPr lang="en-US" sz="1400" b="1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blipFill>
                <a:blip r:embed="rId7"/>
                <a:stretch>
                  <a:fillRect b="-363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962400" y="1600200"/>
                <a:ext cx="1014893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00200"/>
                <a:ext cx="1014893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962400" y="1981200"/>
                <a:ext cx="1858714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=(</m:t>
                      </m:r>
                      <m:r>
                        <a:rPr lang="en-GB" sz="1400" b="0" i="1" smtClean="0">
                          <a:latin typeface="Cambria Math"/>
                        </a:rPr>
                        <m:t>𝑝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𝑞𝑐𝑜𝑠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981200"/>
                <a:ext cx="1858714" cy="307777"/>
              </a:xfrm>
              <a:prstGeom prst="rect">
                <a:avLst/>
              </a:prstGeom>
              <a:blipFill>
                <a:blip r:embed="rId9"/>
                <a:stretch>
                  <a:fillRect b="-8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962400" y="2362200"/>
                <a:ext cx="1805751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𝑝𝑐𝑜𝑠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𝑞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362200"/>
                <a:ext cx="1805751" cy="307777"/>
              </a:xfrm>
              <a:prstGeom prst="rect">
                <a:avLst/>
              </a:prstGeom>
              <a:blipFill>
                <a:blip r:embed="rId10"/>
                <a:stretch>
                  <a:fillRect b="-2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829050" y="2724150"/>
                <a:ext cx="685800" cy="5013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9050" y="2724150"/>
                <a:ext cx="685800" cy="501356"/>
              </a:xfrm>
              <a:prstGeom prst="rect">
                <a:avLst/>
              </a:prstGeom>
              <a:blipFill>
                <a:blip r:embed="rId11"/>
                <a:stretch>
                  <a:fillRect b="-24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352925" y="2838450"/>
                <a:ext cx="78105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𝑝𝑠𝑖𝑛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2925" y="2838450"/>
                <a:ext cx="781050" cy="307777"/>
              </a:xfrm>
              <a:prstGeom prst="rect">
                <a:avLst/>
              </a:prstGeom>
              <a:blipFill>
                <a:blip r:embed="rId12"/>
                <a:stretch>
                  <a:fillRect b="-8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991100" y="2838450"/>
                <a:ext cx="120015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  <m:r>
                        <a:rPr lang="en-GB" sz="1400" b="0" i="1" smtClean="0">
                          <a:latin typeface="Cambria Math"/>
                        </a:rPr>
                        <m:t>𝑞𝑐𝑜𝑠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1100" y="2838450"/>
                <a:ext cx="1200150" cy="307777"/>
              </a:xfrm>
              <a:prstGeom prst="rect">
                <a:avLst/>
              </a:prstGeom>
              <a:blipFill>
                <a:blip r:embed="rId13"/>
                <a:stretch>
                  <a:fillRect b="-6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172325" y="3257550"/>
                <a:ext cx="78130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𝑞𝑐𝑜𝑠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2325" y="3257550"/>
                <a:ext cx="781303" cy="307777"/>
              </a:xfrm>
              <a:prstGeom prst="rect">
                <a:avLst/>
              </a:prstGeom>
              <a:blipFill>
                <a:blip r:embed="rId14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791325" y="4476750"/>
                <a:ext cx="102130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𝑞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1325" y="4476750"/>
                <a:ext cx="1021305" cy="307777"/>
              </a:xfrm>
              <a:prstGeom prst="rect">
                <a:avLst/>
              </a:prstGeom>
              <a:blipFill>
                <a:blip r:embed="rId15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629525" y="4476750"/>
                <a:ext cx="722057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9525" y="4476750"/>
                <a:ext cx="722057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943725" y="5086350"/>
                <a:ext cx="1219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𝑞𝑐𝑜𝑠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3725" y="5086350"/>
                <a:ext cx="1219200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096125" y="3867150"/>
                <a:ext cx="92730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𝑞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6125" y="3867150"/>
                <a:ext cx="927305" cy="307777"/>
              </a:xfrm>
              <a:prstGeom prst="rect">
                <a:avLst/>
              </a:prstGeom>
              <a:blipFill>
                <a:blip r:embed="rId18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>
            <a:off x="7553325" y="3562350"/>
            <a:ext cx="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7553325" y="4171950"/>
            <a:ext cx="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7553325" y="4781550"/>
            <a:ext cx="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715125" y="2952750"/>
            <a:ext cx="16914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u="sng" dirty="0">
                <a:latin typeface="Comic Sans MS" panose="030F0702030302020204" pitchFamily="66" charset="0"/>
              </a:rPr>
              <a:t>Chain rule for qcos</a:t>
            </a:r>
            <a:r>
              <a:rPr lang="en-GB" sz="1200" u="sng" baseline="30000" dirty="0">
                <a:latin typeface="Comic Sans MS" panose="030F0702030302020204" pitchFamily="66" charset="0"/>
              </a:rPr>
              <a:t>2</a:t>
            </a:r>
            <a:r>
              <a:rPr lang="el-GR" sz="1200" u="sng" dirty="0">
                <a:latin typeface="Comic Sans MS" panose="030F0702030302020204" pitchFamily="66" charset="0"/>
              </a:rPr>
              <a:t>θ</a:t>
            </a:r>
            <a:endParaRPr lang="en-GB" sz="12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886200" y="3886200"/>
                <a:ext cx="220980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𝑝𝑠𝑖𝑛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  <m:r>
                        <a:rPr lang="en-GB" sz="1400" b="0" i="1" smtClean="0">
                          <a:latin typeface="Cambria Math"/>
                        </a:rPr>
                        <m:t>𝑞𝑐𝑜𝑠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886200"/>
                <a:ext cx="2209800" cy="307777"/>
              </a:xfrm>
              <a:prstGeom prst="rect">
                <a:avLst/>
              </a:prstGeom>
              <a:blipFill>
                <a:blip r:embed="rId19"/>
                <a:stretch>
                  <a:fillRect b="-6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962400" y="4267200"/>
                <a:ext cx="228600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(−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𝑝</m:t>
                      </m:r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  <m:r>
                        <a:rPr lang="en-GB" sz="1400" b="0" i="1" smtClean="0">
                          <a:latin typeface="Cambria Math"/>
                        </a:rPr>
                        <m:t>𝑞𝑐𝑜𝑠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267200"/>
                <a:ext cx="2286000" cy="307777"/>
              </a:xfrm>
              <a:prstGeom prst="rect">
                <a:avLst/>
              </a:prstGeom>
              <a:blipFill>
                <a:blip r:embed="rId20"/>
                <a:stretch>
                  <a:fillRect b="-8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Arc 36"/>
          <p:cNvSpPr/>
          <p:nvPr/>
        </p:nvSpPr>
        <p:spPr>
          <a:xfrm>
            <a:off x="5638800" y="1752600"/>
            <a:ext cx="381000" cy="3810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5943600" y="1828800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r using the equation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Arc 38"/>
          <p:cNvSpPr/>
          <p:nvPr/>
        </p:nvSpPr>
        <p:spPr>
          <a:xfrm>
            <a:off x="5638800" y="2133600"/>
            <a:ext cx="381000" cy="3810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Arc 39"/>
          <p:cNvSpPr/>
          <p:nvPr/>
        </p:nvSpPr>
        <p:spPr>
          <a:xfrm>
            <a:off x="6019800" y="2514600"/>
            <a:ext cx="381000" cy="4572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6019800" y="2209800"/>
            <a:ext cx="1981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 the bracket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400800" y="25146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(using the Chain rule where needed)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038600" y="335280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are looking for places where the curve is perpendicular to the initial line, so 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dx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d</a:t>
            </a:r>
            <a:r>
              <a:rPr lang="el-GR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= 0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4305300" y="4572000"/>
            <a:ext cx="38100" cy="28575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467100" y="5486400"/>
            <a:ext cx="16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don’t need to include 2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π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as it is a repeat of the solution for 0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This gives us 2 solutions so far…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829050" y="4886325"/>
                <a:ext cx="91440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9050" y="4886325"/>
                <a:ext cx="914400" cy="307777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714750" y="5191125"/>
                <a:ext cx="114300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=0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𝜋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4750" y="5191125"/>
                <a:ext cx="1143000" cy="307777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Rectangle 49"/>
          <p:cNvSpPr/>
          <p:nvPr/>
        </p:nvSpPr>
        <p:spPr>
          <a:xfrm>
            <a:off x="4381500" y="1657350"/>
            <a:ext cx="142875" cy="20002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4400550" y="2009775"/>
            <a:ext cx="923925" cy="2667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245660" y="3248167"/>
            <a:ext cx="1278341" cy="29513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Arc 52"/>
          <p:cNvSpPr/>
          <p:nvPr/>
        </p:nvSpPr>
        <p:spPr>
          <a:xfrm>
            <a:off x="5924550" y="4029075"/>
            <a:ext cx="381000" cy="3810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6238875" y="4076700"/>
            <a:ext cx="9715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5124450" y="4552950"/>
            <a:ext cx="781050" cy="2762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5648325" y="4867275"/>
                <a:ext cx="152400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𝑝</m:t>
                      </m:r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  <m:r>
                        <a:rPr lang="en-GB" sz="1400" b="0" i="1" smtClean="0">
                          <a:latin typeface="Cambria Math"/>
                        </a:rPr>
                        <m:t>𝑞𝑐𝑜𝑠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8325" y="4867275"/>
                <a:ext cx="1524000" cy="307777"/>
              </a:xfrm>
              <a:prstGeom prst="rect">
                <a:avLst/>
              </a:prstGeom>
              <a:blipFill>
                <a:blip r:embed="rId23"/>
                <a:stretch>
                  <a:fillRect b="-588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6267450" y="5229225"/>
                <a:ext cx="152400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𝑝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=2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𝑞𝑐𝑜𝑠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7450" y="5229225"/>
                <a:ext cx="1524000" cy="307777"/>
              </a:xfrm>
              <a:prstGeom prst="rect">
                <a:avLst/>
              </a:prstGeom>
              <a:blipFill>
                <a:blip r:embed="rId24"/>
                <a:stretch>
                  <a:fillRect b="-8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6219825" y="5619750"/>
                <a:ext cx="1304925" cy="49757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𝑝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𝑞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9825" y="5619750"/>
                <a:ext cx="1304925" cy="497572"/>
              </a:xfrm>
              <a:prstGeom prst="rect">
                <a:avLst/>
              </a:prstGeom>
              <a:blipFill>
                <a:blip r:embed="rId25"/>
                <a:stretch>
                  <a:fillRect b="-493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/>
          <p:cNvSpPr txBox="1"/>
          <p:nvPr/>
        </p:nvSpPr>
        <p:spPr>
          <a:xfrm>
            <a:off x="5495924" y="6096000"/>
            <a:ext cx="2867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Solving this equation can give us 0, 1 or 2 answers depending on p and q…</a:t>
            </a:r>
          </a:p>
        </p:txBody>
      </p:sp>
      <p:sp>
        <p:nvSpPr>
          <p:cNvPr id="55" name="Arc 54"/>
          <p:cNvSpPr/>
          <p:nvPr/>
        </p:nvSpPr>
        <p:spPr>
          <a:xfrm>
            <a:off x="7429500" y="5010150"/>
            <a:ext cx="381000" cy="3810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7743825" y="5057775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Add -2qcos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7" name="Arc 56"/>
          <p:cNvSpPr/>
          <p:nvPr/>
        </p:nvSpPr>
        <p:spPr>
          <a:xfrm>
            <a:off x="7391400" y="5448300"/>
            <a:ext cx="381000" cy="3810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7705725" y="5495925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2q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4" name="タイトル 1">
            <a:extLst>
              <a:ext uri="{FF2B5EF4-FFF2-40B4-BE49-F238E27FC236}">
                <a16:creationId xmlns:a16="http://schemas.microsoft.com/office/drawing/2014/main" id="{89253697-2F3F-40C3-B2FE-A2F4DB9A5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81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AF74AC8C-3E62-4575-99BB-456EDB643E48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82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25" grpId="0"/>
      <p:bldP spid="26" grpId="0"/>
      <p:bldP spid="27" grpId="0"/>
      <p:bldP spid="6" grpId="0"/>
      <p:bldP spid="6" grpId="1"/>
      <p:bldP spid="28" grpId="0"/>
      <p:bldP spid="28" grpId="1"/>
      <p:bldP spid="30" grpId="0"/>
      <p:bldP spid="30" grpId="1"/>
      <p:bldP spid="31" grpId="0"/>
      <p:bldP spid="31" grpId="1"/>
      <p:bldP spid="32" grpId="0"/>
      <p:bldP spid="32" grpId="1"/>
      <p:bldP spid="11" grpId="0"/>
      <p:bldP spid="11" grpId="1"/>
      <p:bldP spid="35" grpId="0"/>
      <p:bldP spid="36" grpId="0"/>
      <p:bldP spid="37" grpId="0" animBg="1"/>
      <p:bldP spid="38" grpId="0"/>
      <p:bldP spid="39" grpId="0" animBg="1"/>
      <p:bldP spid="40" grpId="0" animBg="1"/>
      <p:bldP spid="41" grpId="0"/>
      <p:bldP spid="42" grpId="0"/>
      <p:bldP spid="43" grpId="0"/>
      <p:bldP spid="44" grpId="0"/>
      <p:bldP spid="45" grpId="0"/>
      <p:bldP spid="46" grpId="0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4" grpId="0"/>
      <p:bldP spid="60" grpId="0"/>
      <p:bldP spid="61" grpId="0"/>
      <p:bldP spid="62" grpId="0"/>
      <p:bldP spid="63" grpId="0"/>
      <p:bldP spid="55" grpId="0" animBg="1"/>
      <p:bldP spid="56" grpId="0"/>
      <p:bldP spid="57" grpId="0" animBg="1"/>
      <p:bldP spid="5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733800" y="4724400"/>
            <a:ext cx="2619376" cy="138499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If p = 2q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Eg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) p = 6, q = 3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Cos 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= -1</a:t>
            </a:r>
          </a:p>
          <a:p>
            <a:pPr marL="285750" indent="-2857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1 solution 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(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= 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π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477000" y="2667000"/>
            <a:ext cx="2590800" cy="1905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6477000" y="2667000"/>
            <a:ext cx="2584361" cy="1938992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sz="12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If p &lt; 2q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Eg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) p = 3, q = 2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fraction will be ‘regular’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(in this case -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3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4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)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Cos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will be between 0 and -1</a:t>
            </a:r>
          </a:p>
          <a:p>
            <a:pPr marL="285750" indent="-2857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2 solutions 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in this range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733800" y="4724400"/>
            <a:ext cx="2590800" cy="1371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429000" cy="4876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the Polar equation to find tangents to a curve that are parallel or perpendicular to the original line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Prove that for: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r = (p + </a:t>
            </a:r>
            <a:r>
              <a:rPr lang="en-US" sz="1400" dirty="0" err="1">
                <a:latin typeface="Comic Sans MS" panose="030F0702030302020204" pitchFamily="66" charset="0"/>
              </a:rPr>
              <a:t>qcos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),    p and q both &gt; 0 and  p ≥ q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to have a ‘dimple’, p &lt; 2q and also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p ≥ q.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As the value for cos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 is negative, it must be between </a:t>
            </a:r>
            <a:r>
              <a:rPr lang="el-GR" sz="1400" baseline="30000" dirty="0">
                <a:latin typeface="Comic Sans MS" panose="030F0702030302020204" pitchFamily="66" charset="0"/>
              </a:rPr>
              <a:t>π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baseline="-25000" dirty="0">
                <a:latin typeface="Comic Sans MS" panose="030F0702030302020204" pitchFamily="66" charset="0"/>
              </a:rPr>
              <a:t>2</a:t>
            </a:r>
            <a:r>
              <a:rPr lang="en-GB" sz="1400" dirty="0">
                <a:latin typeface="Comic Sans MS" panose="030F0702030302020204" pitchFamily="66" charset="0"/>
              </a:rPr>
              <a:t> and </a:t>
            </a:r>
            <a:r>
              <a:rPr lang="en-GB" sz="1400" baseline="30000" dirty="0">
                <a:latin typeface="Comic Sans MS" panose="030F0702030302020204" pitchFamily="66" charset="0"/>
              </a:rPr>
              <a:t>3</a:t>
            </a:r>
            <a:r>
              <a:rPr lang="el-GR" sz="1400" baseline="30000" dirty="0">
                <a:latin typeface="Comic Sans MS" panose="030F0702030302020204" pitchFamily="66" charset="0"/>
              </a:rPr>
              <a:t>π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baseline="-25000" dirty="0">
                <a:latin typeface="Comic Sans MS" panose="030F0702030302020204" pitchFamily="66" charset="0"/>
              </a:rPr>
              <a:t>2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/>
          <p:cNvCxnSpPr/>
          <p:nvPr/>
        </p:nvCxnSpPr>
        <p:spPr>
          <a:xfrm>
            <a:off x="2133599" y="245424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𝑷𝒂𝒓𝒂𝒍𝒍𝒆𝒍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/>
          <p:cNvCxnSpPr/>
          <p:nvPr/>
        </p:nvCxnSpPr>
        <p:spPr>
          <a:xfrm>
            <a:off x="5791199" y="240475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𝑷𝒆𝒓𝒑𝒆𝒏𝒅𝒊𝒄𝒖𝒍𝒂𝒓</m:t>
                      </m:r>
                      <m:r>
                        <a:rPr lang="en-US" sz="1400" b="1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blipFill>
                <a:blip r:embed="rId7"/>
                <a:stretch>
                  <a:fillRect b="-363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114925" y="1352550"/>
                <a:ext cx="228600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(−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𝑝</m:t>
                      </m:r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  <m:r>
                        <a:rPr lang="en-GB" sz="1400" b="0" i="1" smtClean="0">
                          <a:latin typeface="Cambria Math"/>
                        </a:rPr>
                        <m:t>𝑞𝑐𝑜𝑠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4925" y="1352550"/>
                <a:ext cx="2286000" cy="307777"/>
              </a:xfrm>
              <a:prstGeom prst="rect">
                <a:avLst/>
              </a:prstGeom>
              <a:blipFill>
                <a:blip r:embed="rId8"/>
                <a:stretch>
                  <a:fillRect b="-8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 flipH="1">
            <a:off x="5457825" y="1657350"/>
            <a:ext cx="38100" cy="28575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981575" y="1971675"/>
                <a:ext cx="91440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1575" y="1971675"/>
                <a:ext cx="914400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867275" y="2276475"/>
                <a:ext cx="114300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=0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𝜋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7275" y="2276475"/>
                <a:ext cx="1143000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6162675" y="1971675"/>
                <a:ext cx="1304925" cy="49757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𝑝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𝑞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2675" y="1971675"/>
                <a:ext cx="1304925" cy="497572"/>
              </a:xfrm>
              <a:prstGeom prst="rect">
                <a:avLst/>
              </a:prstGeom>
              <a:blipFill>
                <a:blip r:embed="rId11"/>
                <a:stretch>
                  <a:fillRect b="-48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5" name="Straight Arrow Connector 54"/>
          <p:cNvCxnSpPr/>
          <p:nvPr/>
        </p:nvCxnSpPr>
        <p:spPr>
          <a:xfrm>
            <a:off x="6372225" y="1647825"/>
            <a:ext cx="276225" cy="28575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0" y="4267200"/>
            <a:ext cx="3822268" cy="1219200"/>
            <a:chOff x="118462" y="4313495"/>
            <a:chExt cx="3822268" cy="1219200"/>
          </a:xfrm>
        </p:grpSpPr>
        <p:sp>
          <p:nvSpPr>
            <p:cNvPr id="57" name="Line 91"/>
            <p:cNvSpPr>
              <a:spLocks noChangeShapeType="1"/>
            </p:cNvSpPr>
            <p:nvPr/>
          </p:nvSpPr>
          <p:spPr bwMode="auto">
            <a:xfrm>
              <a:off x="517117" y="4923095"/>
              <a:ext cx="2743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" name="Line 92"/>
            <p:cNvSpPr>
              <a:spLocks noChangeShapeType="1"/>
            </p:cNvSpPr>
            <p:nvPr/>
          </p:nvSpPr>
          <p:spPr bwMode="auto">
            <a:xfrm>
              <a:off x="1202917" y="4846895"/>
              <a:ext cx="0" cy="152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Line 93"/>
            <p:cNvSpPr>
              <a:spLocks noChangeShapeType="1"/>
            </p:cNvSpPr>
            <p:nvPr/>
          </p:nvSpPr>
          <p:spPr bwMode="auto">
            <a:xfrm>
              <a:off x="1888717" y="4846895"/>
              <a:ext cx="0" cy="152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5" name="Line 94"/>
            <p:cNvSpPr>
              <a:spLocks noChangeShapeType="1"/>
            </p:cNvSpPr>
            <p:nvPr/>
          </p:nvSpPr>
          <p:spPr bwMode="auto">
            <a:xfrm>
              <a:off x="2574517" y="4846895"/>
              <a:ext cx="0" cy="152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6" name="Line 95"/>
            <p:cNvSpPr>
              <a:spLocks noChangeShapeType="1"/>
            </p:cNvSpPr>
            <p:nvPr/>
          </p:nvSpPr>
          <p:spPr bwMode="auto">
            <a:xfrm>
              <a:off x="3260317" y="4846895"/>
              <a:ext cx="0" cy="152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Line 131"/>
            <p:cNvSpPr>
              <a:spLocks noChangeShapeType="1"/>
            </p:cNvSpPr>
            <p:nvPr/>
          </p:nvSpPr>
          <p:spPr bwMode="auto">
            <a:xfrm>
              <a:off x="517117" y="4618295"/>
              <a:ext cx="0" cy="609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Text Box 136"/>
            <p:cNvSpPr txBox="1">
              <a:spLocks noChangeArrowheads="1"/>
            </p:cNvSpPr>
            <p:nvPr/>
          </p:nvSpPr>
          <p:spPr bwMode="auto">
            <a:xfrm>
              <a:off x="3258755" y="4433998"/>
              <a:ext cx="681975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400" dirty="0">
                  <a:latin typeface="Comic Sans MS" pitchFamily="66" charset="0"/>
                </a:rPr>
                <a:t>Cos</a:t>
              </a:r>
              <a:r>
                <a:rPr lang="el-GR" altLang="en-US" sz="1400" dirty="0">
                  <a:latin typeface="Comic Sans MS" pitchFamily="66" charset="0"/>
                </a:rPr>
                <a:t>θ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926534" y="4982885"/>
              <a:ext cx="533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400" baseline="30000" dirty="0">
                  <a:latin typeface="Comic Sans MS" panose="030F0702030302020204" pitchFamily="66" charset="0"/>
                </a:rPr>
                <a:t>π</a:t>
              </a:r>
              <a:r>
                <a:rPr lang="en-GB" sz="1400" dirty="0">
                  <a:latin typeface="Comic Sans MS" panose="030F0702030302020204" pitchFamily="66" charset="0"/>
                </a:rPr>
                <a:t>/</a:t>
              </a:r>
              <a:r>
                <a:rPr lang="en-GB" sz="1400" baseline="-25000" dirty="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322945" y="4997062"/>
              <a:ext cx="533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aseline="30000" dirty="0">
                  <a:latin typeface="Comic Sans MS" panose="030F0702030302020204" pitchFamily="66" charset="0"/>
                </a:rPr>
                <a:t>3</a:t>
              </a:r>
              <a:r>
                <a:rPr lang="el-GR" sz="1400" baseline="30000" dirty="0">
                  <a:latin typeface="Comic Sans MS" panose="030F0702030302020204" pitchFamily="66" charset="0"/>
                </a:rPr>
                <a:t>π</a:t>
              </a:r>
              <a:r>
                <a:rPr lang="en-GB" sz="1400" dirty="0">
                  <a:latin typeface="Comic Sans MS" panose="030F0702030302020204" pitchFamily="66" charset="0"/>
                </a:rPr>
                <a:t>/</a:t>
              </a:r>
              <a:r>
                <a:rPr lang="en-GB" sz="1400" baseline="-25000" dirty="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42508" y="4458345"/>
              <a:ext cx="32854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18462" y="5057312"/>
              <a:ext cx="4632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70862" y="4752512"/>
              <a:ext cx="25766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1727522" y="4954530"/>
              <a:ext cx="3108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400" dirty="0">
                  <a:latin typeface="Comic Sans MS" panose="030F0702030302020204" pitchFamily="66" charset="0"/>
                </a:rPr>
                <a:t>π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3060134" y="5000604"/>
              <a:ext cx="41361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latin typeface="Comic Sans MS" panose="030F0702030302020204" pitchFamily="66" charset="0"/>
                </a:rPr>
                <a:t>2</a:t>
              </a:r>
              <a:r>
                <a:rPr lang="el-GR" sz="1400" dirty="0">
                  <a:latin typeface="Comic Sans MS" panose="030F0702030302020204" pitchFamily="66" charset="0"/>
                </a:rPr>
                <a:t>π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76" name="Arc 108"/>
            <p:cNvSpPr>
              <a:spLocks/>
            </p:cNvSpPr>
            <p:nvPr/>
          </p:nvSpPr>
          <p:spPr bwMode="auto">
            <a:xfrm>
              <a:off x="517117" y="4618295"/>
              <a:ext cx="668338" cy="914400"/>
            </a:xfrm>
            <a:custGeom>
              <a:avLst/>
              <a:gdLst>
                <a:gd name="T0" fmla="*/ 0 w 15788"/>
                <a:gd name="T1" fmla="*/ 0 h 21600"/>
                <a:gd name="T2" fmla="*/ 28292100 w 15788"/>
                <a:gd name="T3" fmla="*/ 12292076 h 21600"/>
                <a:gd name="T4" fmla="*/ 0 w 15788"/>
                <a:gd name="T5" fmla="*/ 3870960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788" h="21600" fill="none" extrusionOk="0">
                  <a:moveTo>
                    <a:pt x="-1" y="0"/>
                  </a:moveTo>
                  <a:cubicBezTo>
                    <a:pt x="5985" y="0"/>
                    <a:pt x="11703" y="2483"/>
                    <a:pt x="15788" y="6858"/>
                  </a:cubicBezTo>
                </a:path>
                <a:path w="15788" h="21600" stroke="0" extrusionOk="0">
                  <a:moveTo>
                    <a:pt x="-1" y="0"/>
                  </a:moveTo>
                  <a:cubicBezTo>
                    <a:pt x="5985" y="0"/>
                    <a:pt x="11703" y="2483"/>
                    <a:pt x="15788" y="685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7" name="Arc 109"/>
            <p:cNvSpPr>
              <a:spLocks/>
            </p:cNvSpPr>
            <p:nvPr/>
          </p:nvSpPr>
          <p:spPr bwMode="auto">
            <a:xfrm flipH="1" flipV="1">
              <a:off x="1204505" y="4313495"/>
              <a:ext cx="688975" cy="914400"/>
            </a:xfrm>
            <a:custGeom>
              <a:avLst/>
              <a:gdLst>
                <a:gd name="T0" fmla="*/ 0 w 16272"/>
                <a:gd name="T1" fmla="*/ 8975 h 21600"/>
                <a:gd name="T2" fmla="*/ 29171986 w 16272"/>
                <a:gd name="T3" fmla="*/ 12292076 h 21600"/>
                <a:gd name="T4" fmla="*/ 867697 w 16272"/>
                <a:gd name="T5" fmla="*/ 3870960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272" h="21600" fill="none" extrusionOk="0">
                  <a:moveTo>
                    <a:pt x="0" y="5"/>
                  </a:moveTo>
                  <a:cubicBezTo>
                    <a:pt x="161" y="1"/>
                    <a:pt x="322" y="-1"/>
                    <a:pt x="484" y="0"/>
                  </a:cubicBezTo>
                  <a:cubicBezTo>
                    <a:pt x="6469" y="0"/>
                    <a:pt x="12187" y="2483"/>
                    <a:pt x="16272" y="6858"/>
                  </a:cubicBezTo>
                </a:path>
                <a:path w="16272" h="21600" stroke="0" extrusionOk="0">
                  <a:moveTo>
                    <a:pt x="0" y="5"/>
                  </a:moveTo>
                  <a:cubicBezTo>
                    <a:pt x="161" y="1"/>
                    <a:pt x="322" y="-1"/>
                    <a:pt x="484" y="0"/>
                  </a:cubicBezTo>
                  <a:cubicBezTo>
                    <a:pt x="6469" y="0"/>
                    <a:pt x="12187" y="2483"/>
                    <a:pt x="16272" y="6858"/>
                  </a:cubicBezTo>
                  <a:lnTo>
                    <a:pt x="484" y="21600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8" name="Arc 110"/>
            <p:cNvSpPr>
              <a:spLocks/>
            </p:cNvSpPr>
            <p:nvPr/>
          </p:nvSpPr>
          <p:spPr bwMode="auto">
            <a:xfrm flipH="1">
              <a:off x="2574517" y="4618295"/>
              <a:ext cx="668338" cy="914400"/>
            </a:xfrm>
            <a:custGeom>
              <a:avLst/>
              <a:gdLst>
                <a:gd name="T0" fmla="*/ 0 w 15788"/>
                <a:gd name="T1" fmla="*/ 0 h 21600"/>
                <a:gd name="T2" fmla="*/ 28292100 w 15788"/>
                <a:gd name="T3" fmla="*/ 12292076 h 21600"/>
                <a:gd name="T4" fmla="*/ 0 w 15788"/>
                <a:gd name="T5" fmla="*/ 3870960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788" h="21600" fill="none" extrusionOk="0">
                  <a:moveTo>
                    <a:pt x="-1" y="0"/>
                  </a:moveTo>
                  <a:cubicBezTo>
                    <a:pt x="5985" y="0"/>
                    <a:pt x="11703" y="2483"/>
                    <a:pt x="15788" y="6858"/>
                  </a:cubicBezTo>
                </a:path>
                <a:path w="15788" h="21600" stroke="0" extrusionOk="0">
                  <a:moveTo>
                    <a:pt x="-1" y="0"/>
                  </a:moveTo>
                  <a:cubicBezTo>
                    <a:pt x="5985" y="0"/>
                    <a:pt x="11703" y="2483"/>
                    <a:pt x="15788" y="685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9" name="Arc 111"/>
            <p:cNvSpPr>
              <a:spLocks/>
            </p:cNvSpPr>
            <p:nvPr/>
          </p:nvSpPr>
          <p:spPr bwMode="auto">
            <a:xfrm flipV="1">
              <a:off x="1888717" y="4313495"/>
              <a:ext cx="668338" cy="914400"/>
            </a:xfrm>
            <a:custGeom>
              <a:avLst/>
              <a:gdLst>
                <a:gd name="T0" fmla="*/ 0 w 15788"/>
                <a:gd name="T1" fmla="*/ 0 h 21600"/>
                <a:gd name="T2" fmla="*/ 28292100 w 15788"/>
                <a:gd name="T3" fmla="*/ 12292076 h 21600"/>
                <a:gd name="T4" fmla="*/ 0 w 15788"/>
                <a:gd name="T5" fmla="*/ 3870960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788" h="21600" fill="none" extrusionOk="0">
                  <a:moveTo>
                    <a:pt x="-1" y="0"/>
                  </a:moveTo>
                  <a:cubicBezTo>
                    <a:pt x="5985" y="0"/>
                    <a:pt x="11703" y="2483"/>
                    <a:pt x="15788" y="6858"/>
                  </a:cubicBezTo>
                </a:path>
                <a:path w="15788" h="21600" stroke="0" extrusionOk="0">
                  <a:moveTo>
                    <a:pt x="-1" y="0"/>
                  </a:moveTo>
                  <a:cubicBezTo>
                    <a:pt x="5985" y="0"/>
                    <a:pt x="11703" y="2483"/>
                    <a:pt x="15788" y="685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095568" y="4257675"/>
            <a:ext cx="1352550" cy="914400"/>
            <a:chOff x="1204505" y="4313495"/>
            <a:chExt cx="1352550" cy="914400"/>
          </a:xfrm>
        </p:grpSpPr>
        <p:sp>
          <p:nvSpPr>
            <p:cNvPr id="39" name="Arc 109"/>
            <p:cNvSpPr>
              <a:spLocks/>
            </p:cNvSpPr>
            <p:nvPr/>
          </p:nvSpPr>
          <p:spPr bwMode="auto">
            <a:xfrm flipH="1" flipV="1">
              <a:off x="1204505" y="4313495"/>
              <a:ext cx="688975" cy="914400"/>
            </a:xfrm>
            <a:custGeom>
              <a:avLst/>
              <a:gdLst>
                <a:gd name="T0" fmla="*/ 0 w 16272"/>
                <a:gd name="T1" fmla="*/ 8975 h 21600"/>
                <a:gd name="T2" fmla="*/ 29171986 w 16272"/>
                <a:gd name="T3" fmla="*/ 12292076 h 21600"/>
                <a:gd name="T4" fmla="*/ 867697 w 16272"/>
                <a:gd name="T5" fmla="*/ 3870960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272" h="21600" fill="none" extrusionOk="0">
                  <a:moveTo>
                    <a:pt x="0" y="5"/>
                  </a:moveTo>
                  <a:cubicBezTo>
                    <a:pt x="161" y="1"/>
                    <a:pt x="322" y="-1"/>
                    <a:pt x="484" y="0"/>
                  </a:cubicBezTo>
                  <a:cubicBezTo>
                    <a:pt x="6469" y="0"/>
                    <a:pt x="12187" y="2483"/>
                    <a:pt x="16272" y="6858"/>
                  </a:cubicBezTo>
                </a:path>
                <a:path w="16272" h="21600" stroke="0" extrusionOk="0">
                  <a:moveTo>
                    <a:pt x="0" y="5"/>
                  </a:moveTo>
                  <a:cubicBezTo>
                    <a:pt x="161" y="1"/>
                    <a:pt x="322" y="-1"/>
                    <a:pt x="484" y="0"/>
                  </a:cubicBezTo>
                  <a:cubicBezTo>
                    <a:pt x="6469" y="0"/>
                    <a:pt x="12187" y="2483"/>
                    <a:pt x="16272" y="6858"/>
                  </a:cubicBezTo>
                  <a:lnTo>
                    <a:pt x="484" y="21600"/>
                  </a:lnTo>
                  <a:lnTo>
                    <a:pt x="0" y="5"/>
                  </a:lnTo>
                  <a:close/>
                </a:path>
              </a:pathLst>
            </a:custGeom>
            <a:noFill/>
            <a:ln w="444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0" name="Arc 111"/>
            <p:cNvSpPr>
              <a:spLocks/>
            </p:cNvSpPr>
            <p:nvPr/>
          </p:nvSpPr>
          <p:spPr bwMode="auto">
            <a:xfrm flipV="1">
              <a:off x="1888717" y="4313495"/>
              <a:ext cx="668338" cy="914400"/>
            </a:xfrm>
            <a:custGeom>
              <a:avLst/>
              <a:gdLst>
                <a:gd name="T0" fmla="*/ 0 w 15788"/>
                <a:gd name="T1" fmla="*/ 0 h 21600"/>
                <a:gd name="T2" fmla="*/ 28292100 w 15788"/>
                <a:gd name="T3" fmla="*/ 12292076 h 21600"/>
                <a:gd name="T4" fmla="*/ 0 w 15788"/>
                <a:gd name="T5" fmla="*/ 3870960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788" h="21600" fill="none" extrusionOk="0">
                  <a:moveTo>
                    <a:pt x="-1" y="0"/>
                  </a:moveTo>
                  <a:cubicBezTo>
                    <a:pt x="5985" y="0"/>
                    <a:pt x="11703" y="2483"/>
                    <a:pt x="15788" y="6858"/>
                  </a:cubicBezTo>
                </a:path>
                <a:path w="15788" h="21600" stroke="0" extrusionOk="0">
                  <a:moveTo>
                    <a:pt x="-1" y="0"/>
                  </a:moveTo>
                  <a:cubicBezTo>
                    <a:pt x="5985" y="0"/>
                    <a:pt x="11703" y="2483"/>
                    <a:pt x="15788" y="685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444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3733800" y="2667000"/>
            <a:ext cx="2635658" cy="1938992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sz="12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If p &gt; 2q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Eg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) p = 5, q = 1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fraction will be top-heavy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(in this case -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5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2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)</a:t>
            </a:r>
          </a:p>
          <a:p>
            <a:pPr marL="285750" indent="-2857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Cos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will be less than -1</a:t>
            </a:r>
          </a:p>
          <a:p>
            <a:pPr marL="285750" indent="-2857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No solutions 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in this range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00200" y="3505200"/>
            <a:ext cx="5334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6477000" y="2667000"/>
            <a:ext cx="2590800" cy="191452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7315200" y="4724400"/>
            <a:ext cx="8210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So p ≥ q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467600" y="5029200"/>
            <a:ext cx="5293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and 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400925" y="5334000"/>
            <a:ext cx="6575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p &lt; 2q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705600" y="5791200"/>
            <a:ext cx="11160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Therefore: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772400" y="5791200"/>
            <a:ext cx="9252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q ≤ p &lt;2q </a:t>
            </a:r>
          </a:p>
        </p:txBody>
      </p:sp>
      <p:sp>
        <p:nvSpPr>
          <p:cNvPr id="60" name="Rectangle 59"/>
          <p:cNvSpPr/>
          <p:nvPr/>
        </p:nvSpPr>
        <p:spPr>
          <a:xfrm>
            <a:off x="6248400" y="1981200"/>
            <a:ext cx="533400" cy="4572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3733800" y="2667000"/>
            <a:ext cx="2590800" cy="1905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タイトル 1">
            <a:extLst>
              <a:ext uri="{FF2B5EF4-FFF2-40B4-BE49-F238E27FC236}">
                <a16:creationId xmlns:a16="http://schemas.microsoft.com/office/drawing/2014/main" id="{B8AEE088-4E23-477A-B1D4-363FBE918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81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2D789C82-514A-44FB-8B6F-56D0225D766F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857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63" grpId="0" animBg="1"/>
      <p:bldP spid="9" grpId="0" animBg="1"/>
      <p:bldP spid="50" grpId="0" animBg="1"/>
      <p:bldP spid="10" grpId="0"/>
      <p:bldP spid="52" grpId="0"/>
      <p:bldP spid="53" grpId="0"/>
      <p:bldP spid="54" grpId="0"/>
      <p:bldP spid="58" grpId="0"/>
      <p:bldP spid="60" grpId="0" animBg="1"/>
      <p:bldP spid="6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429000" cy="315823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the Polar equation to find tangents to a curve that are parallel or perpendicular to the original line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Prove that for: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r = (p + </a:t>
            </a:r>
            <a:r>
              <a:rPr lang="en-US" sz="1400" dirty="0" err="1">
                <a:latin typeface="Comic Sans MS" panose="030F0702030302020204" pitchFamily="66" charset="0"/>
              </a:rPr>
              <a:t>qcos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),    p and q both &gt; 0 and  p ≥ q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to have a ‘dimple’, p &lt; 2q and also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p ≥ q.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/>
          <p:cNvCxnSpPr/>
          <p:nvPr/>
        </p:nvCxnSpPr>
        <p:spPr>
          <a:xfrm>
            <a:off x="2133599" y="245424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𝑷𝒂𝒓𝒂𝒍𝒍𝒆𝒍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/>
          <p:cNvCxnSpPr/>
          <p:nvPr/>
        </p:nvCxnSpPr>
        <p:spPr>
          <a:xfrm>
            <a:off x="5791199" y="240475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𝑷𝒆𝒓𝒑𝒆𝒏𝒅𝒊𝒄𝒖𝒍𝒂𝒓</m:t>
                      </m:r>
                      <m:r>
                        <a:rPr lang="en-US" sz="1400" b="1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blipFill>
                <a:blip r:embed="rId7"/>
                <a:stretch>
                  <a:fillRect b="-363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 flipH="1">
            <a:off x="2190750" y="3590925"/>
            <a:ext cx="1752601" cy="5715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933825" y="3371850"/>
            <a:ext cx="441007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Yes, you were actually just given this part of the solution!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If p was not greater than q, there would be a lot of undefined areas on the graph, and hence the full shape would not exist (there may actually be no defined areas at all)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451B2E3C-5C04-490E-9065-58D05E379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81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3186EB41-DF1E-4DE5-A454-0FD8794A3407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344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Exercise 5D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Pearson Core Pure Year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Page 115-116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5E501852-EEF5-4161-98D5-7A05FA510627}"/>
              </a:ext>
            </a:extLst>
          </p:cNvPr>
          <p:cNvSpPr txBox="1"/>
          <p:nvPr/>
        </p:nvSpPr>
        <p:spPr>
          <a:xfrm>
            <a:off x="467544" y="2132856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Note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I have included an Edexcel FP2 (Old Spec) compilation of Polar Coordinate questions with the download for these slides)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73C9585-A458-4840-9961-69EB825BA9D1}"/>
              </a:ext>
            </a:extLst>
          </p:cNvPr>
          <p:cNvSpPr txBox="1"/>
          <p:nvPr/>
        </p:nvSpPr>
        <p:spPr>
          <a:xfrm>
            <a:off x="1403648" y="2996952"/>
            <a:ext cx="47525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Complete before the lesson Q1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Class:		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Green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Q2-3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Amber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		Q4-6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Q7-8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9996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81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C4C70DA-7144-425E-9FD0-5EC682258E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3429000" cy="4876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the Polar equation to find tangents to a curve that are parallel or perpendicular to the original line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We have looked at integration to find areas beneath polar curves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This final section looks at differentiating to find tangents to polar curves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It is very similar to what you have done already – </a:t>
            </a:r>
            <a:r>
              <a:rPr lang="en-GB" sz="1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ie</a:t>
            </a: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) Differentiating and setting the expression equal to 0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With polar equations we use them in a parametric form to make the process more straightforward…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AE67A506-24AE-4265-9445-0FE2DFFF132B}"/>
                  </a:ext>
                </a:extLst>
              </p:cNvPr>
              <p:cNvSpPr txBox="1"/>
              <p:nvPr/>
            </p:nvSpPr>
            <p:spPr>
              <a:xfrm>
                <a:off x="4196765" y="4010993"/>
                <a:ext cx="913840" cy="9766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𝑑𝑦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AE67A506-24AE-4265-9445-0FE2DFFF13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6765" y="4010993"/>
                <a:ext cx="913840" cy="97667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450265EB-A380-479F-8407-BFCC6D31459C}"/>
                  </a:ext>
                </a:extLst>
              </p:cNvPr>
              <p:cNvSpPr txBox="1"/>
              <p:nvPr/>
            </p:nvSpPr>
            <p:spPr>
              <a:xfrm>
                <a:off x="4028792" y="1527531"/>
                <a:ext cx="4662535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</a:rPr>
                  <a:t>If you are given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in polar form, you can write it parametrically in cartesian form, in terms of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450265EB-A380-479F-8407-BFCC6D3145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8792" y="1527531"/>
                <a:ext cx="4662535" cy="430887"/>
              </a:xfrm>
              <a:prstGeom prst="rect">
                <a:avLst/>
              </a:prstGeom>
              <a:blipFill>
                <a:blip r:embed="rId3"/>
                <a:stretch>
                  <a:fillRect l="-2353" t="-14286" r="-1046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80289B9B-5B93-434D-9742-368A2A18E520}"/>
                  </a:ext>
                </a:extLst>
              </p:cNvPr>
              <p:cNvSpPr txBox="1"/>
              <p:nvPr/>
            </p:nvSpPr>
            <p:spPr>
              <a:xfrm>
                <a:off x="4345224" y="2181050"/>
                <a:ext cx="83022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𝑟𝑐𝑜𝑠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80289B9B-5B93-434D-9742-368A2A18E5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5224" y="2181050"/>
                <a:ext cx="830227" cy="215444"/>
              </a:xfrm>
              <a:prstGeom prst="rect">
                <a:avLst/>
              </a:prstGeom>
              <a:blipFill>
                <a:blip r:embed="rId4"/>
                <a:stretch>
                  <a:fillRect l="-2941" r="-294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7528567C-35ED-49F1-A3F8-F6FDCF986B2B}"/>
                  </a:ext>
                </a:extLst>
              </p:cNvPr>
              <p:cNvSpPr txBox="1"/>
              <p:nvPr/>
            </p:nvSpPr>
            <p:spPr>
              <a:xfrm>
                <a:off x="4345225" y="2552242"/>
                <a:ext cx="81182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𝑟𝑠𝑖𝑛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7528567C-35ED-49F1-A3F8-F6FDCF986B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5225" y="2552242"/>
                <a:ext cx="811825" cy="215444"/>
              </a:xfrm>
              <a:prstGeom prst="rect">
                <a:avLst/>
              </a:prstGeom>
              <a:blipFill>
                <a:blip r:embed="rId5"/>
                <a:stretch>
                  <a:fillRect l="-5263" r="-3759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0F969021-498A-4589-899B-CB12AD086AF2}"/>
                  </a:ext>
                </a:extLst>
              </p:cNvPr>
              <p:cNvSpPr txBox="1"/>
              <p:nvPr/>
            </p:nvSpPr>
            <p:spPr>
              <a:xfrm>
                <a:off x="5926577" y="2157919"/>
                <a:ext cx="110363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0F969021-498A-4589-899B-CB12AD086A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6577" y="2157919"/>
                <a:ext cx="1103635" cy="215444"/>
              </a:xfrm>
              <a:prstGeom prst="rect">
                <a:avLst/>
              </a:prstGeom>
              <a:blipFill>
                <a:blip r:embed="rId6"/>
                <a:stretch>
                  <a:fillRect l="-1657" r="-2762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DC237FE6-9AD5-4082-A3D4-3FA144850F63}"/>
                  </a:ext>
                </a:extLst>
              </p:cNvPr>
              <p:cNvSpPr txBox="1"/>
              <p:nvPr/>
            </p:nvSpPr>
            <p:spPr>
              <a:xfrm>
                <a:off x="5926578" y="2529111"/>
                <a:ext cx="108523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DC237FE6-9AD5-4082-A3D4-3FA144850F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6578" y="2529111"/>
                <a:ext cx="1085233" cy="215444"/>
              </a:xfrm>
              <a:prstGeom prst="rect">
                <a:avLst/>
              </a:prstGeom>
              <a:blipFill>
                <a:blip r:embed="rId7"/>
                <a:stretch>
                  <a:fillRect l="-3371" r="-2809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82E5743A-3B34-45CE-8F75-DAF8235270B3}"/>
              </a:ext>
            </a:extLst>
          </p:cNvPr>
          <p:cNvCxnSpPr/>
          <p:nvPr/>
        </p:nvCxnSpPr>
        <p:spPr>
          <a:xfrm>
            <a:off x="5246703" y="2299317"/>
            <a:ext cx="612559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989EF6C0-FE70-4D6F-8A33-E125850F7FC3}"/>
              </a:ext>
            </a:extLst>
          </p:cNvPr>
          <p:cNvCxnSpPr/>
          <p:nvPr/>
        </p:nvCxnSpPr>
        <p:spPr>
          <a:xfrm>
            <a:off x="5246703" y="2654424"/>
            <a:ext cx="612559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194AC81-6141-4BA6-B0A8-2646FBBD8B21}"/>
              </a:ext>
            </a:extLst>
          </p:cNvPr>
          <p:cNvSpPr txBox="1"/>
          <p:nvPr/>
        </p:nvSpPr>
        <p:spPr>
          <a:xfrm>
            <a:off x="4028792" y="3134390"/>
            <a:ext cx="4662535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We can now differentiate as with parametric equations…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E6D2898C-7131-4D97-8218-335FF01AB7A4}"/>
              </a:ext>
            </a:extLst>
          </p:cNvPr>
          <p:cNvCxnSpPr/>
          <p:nvPr/>
        </p:nvCxnSpPr>
        <p:spPr>
          <a:xfrm flipH="1">
            <a:off x="5211192" y="3932807"/>
            <a:ext cx="541538" cy="19530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06233B0C-4CD4-4A1C-BB71-1DDF46EBDBC6}"/>
                  </a:ext>
                </a:extLst>
              </p:cNvPr>
              <p:cNvSpPr txBox="1"/>
              <p:nvPr/>
            </p:nvSpPr>
            <p:spPr>
              <a:xfrm>
                <a:off x="5928615" y="3560518"/>
                <a:ext cx="2540683" cy="63536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the tangent at that point on the curve will be horizontal (gradient is 0)</a:t>
                </a:r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06233B0C-4CD4-4A1C-BB71-1DDF46EBDB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8615" y="3560518"/>
                <a:ext cx="2540683" cy="635367"/>
              </a:xfrm>
              <a:prstGeom prst="rect">
                <a:avLst/>
              </a:prstGeom>
              <a:blipFill>
                <a:blip r:embed="rId8"/>
                <a:stretch>
                  <a:fillRect l="-1683" t="-1923" r="-3125" b="-144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13A47393-B51B-467B-ABB9-50277509BB41}"/>
              </a:ext>
            </a:extLst>
          </p:cNvPr>
          <p:cNvCxnSpPr>
            <a:cxnSpLocks/>
          </p:cNvCxnSpPr>
          <p:nvPr/>
        </p:nvCxnSpPr>
        <p:spPr>
          <a:xfrm flipH="1" flipV="1">
            <a:off x="5239304" y="4724399"/>
            <a:ext cx="541538" cy="19530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50C8968F-6D40-47FE-97EA-5B1EA95CF4DF}"/>
                  </a:ext>
                </a:extLst>
              </p:cNvPr>
              <p:cNvSpPr txBox="1"/>
              <p:nvPr/>
            </p:nvSpPr>
            <p:spPr>
              <a:xfrm>
                <a:off x="5937492" y="4616960"/>
                <a:ext cx="2540683" cy="82003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𝑢𝑛𝑑𝑒𝑓𝑖𝑛𝑒𝑑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the tangent at that point on the curve will be vertical (gradient is undefined)</a:t>
                </a:r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50C8968F-6D40-47FE-97EA-5B1EA95CF4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7492" y="4616960"/>
                <a:ext cx="2540683" cy="820033"/>
              </a:xfrm>
              <a:prstGeom prst="rect">
                <a:avLst/>
              </a:prstGeom>
              <a:blipFill>
                <a:blip r:embed="rId9"/>
                <a:stretch>
                  <a:fillRect l="-1918" t="-1481" r="-3837" b="-10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309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7" grpId="0"/>
      <p:bldP spid="20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429000" cy="4876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the Polar equation to find tangents to a curve that are parallel or perpendicular to the original line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We have looked at integration to find areas beneath polar curves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This final section looks at differentiating to find tangents to polar curves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It is very similar to what you have done already – </a:t>
            </a:r>
            <a:r>
              <a:rPr lang="en-GB" sz="1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ie</a:t>
            </a: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) Differentiating and setting the expression equal to 0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With polar equations we use them in a parametric form to make the process more straightforward…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585011" y="1677880"/>
                <a:ext cx="113165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5011" y="1677880"/>
                <a:ext cx="1131656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061011" y="1677880"/>
                <a:ext cx="111453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1011" y="1677880"/>
                <a:ext cx="1114536" cy="338554"/>
              </a:xfrm>
              <a:prstGeom prst="rect">
                <a:avLst/>
              </a:prstGeom>
              <a:blipFill>
                <a:blip r:embed="rId3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9" t="14982" r="3205" b="6620"/>
          <a:stretch/>
        </p:blipFill>
        <p:spPr bwMode="auto">
          <a:xfrm>
            <a:off x="4648200" y="2209800"/>
            <a:ext cx="3352800" cy="228947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787239" y="4648200"/>
            <a:ext cx="533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equation y = </a:t>
            </a:r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rsin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represents changes in the </a:t>
            </a:r>
            <a:r>
              <a:rPr lang="en-GB" sz="12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vertical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direction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When </a:t>
            </a:r>
            <a:r>
              <a:rPr lang="en-GB" sz="1200" baseline="30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dy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d</a:t>
            </a:r>
            <a:r>
              <a:rPr lang="el-GR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is 0, that means that there is </a:t>
            </a:r>
            <a:r>
              <a:rPr lang="en-GB" sz="12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no movement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in the vertical direction (the change in y with respect to a change in 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is 0)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Therefore, if </a:t>
            </a:r>
            <a:r>
              <a:rPr lang="en-GB" sz="1200" baseline="30000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dy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</a:t>
            </a:r>
            <a:r>
              <a:rPr lang="el-GR" sz="12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r>
              <a:rPr lang="en-GB" sz="12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is 0, the curve is </a:t>
            </a:r>
            <a:r>
              <a:rPr lang="en-GB" sz="12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parallel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to the ‘initial line’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7467600" y="2895600"/>
            <a:ext cx="6858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001000" y="2057400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line from the origin at an angle of 0 is called the ‘initial line’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5105400" y="2590800"/>
            <a:ext cx="2743200" cy="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105400" y="4114800"/>
            <a:ext cx="2743200" cy="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029200" y="2590800"/>
                <a:ext cx="707822" cy="4430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𝒅𝒚</m:t>
                          </m:r>
                        </m:num>
                        <m:den>
                          <m:r>
                            <a:rPr lang="en-GB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</m:t>
                          </m:r>
                          <m:r>
                            <a:rPr lang="en-GB" sz="1200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𝜽</m:t>
                          </m:r>
                        </m:den>
                      </m:f>
                      <m:r>
                        <a:rPr lang="en-GB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GB" sz="12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590800"/>
                <a:ext cx="707822" cy="443070"/>
              </a:xfrm>
              <a:prstGeom prst="rect">
                <a:avLst/>
              </a:prstGeom>
              <a:blipFill>
                <a:blip r:embed="rId5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029200" y="3657600"/>
                <a:ext cx="707822" cy="4430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𝒅𝒚</m:t>
                          </m:r>
                        </m:num>
                        <m:den>
                          <m:r>
                            <a:rPr lang="en-GB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</m:t>
                          </m:r>
                          <m:r>
                            <a:rPr lang="en-GB" sz="1200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𝜽</m:t>
                          </m:r>
                        </m:den>
                      </m:f>
                      <m:r>
                        <a:rPr lang="en-GB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GB" sz="12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3657600"/>
                <a:ext cx="707822" cy="443070"/>
              </a:xfrm>
              <a:prstGeom prst="rect">
                <a:avLst/>
              </a:prstGeom>
              <a:blipFill>
                <a:blip r:embed="rId5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Arrow Connector 24"/>
          <p:cNvCxnSpPr/>
          <p:nvPr/>
        </p:nvCxnSpPr>
        <p:spPr>
          <a:xfrm>
            <a:off x="2133599" y="245424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𝑷𝒂𝒓𝒂𝒍𝒍𝒆𝒍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タイトル 1">
            <a:extLst>
              <a:ext uri="{FF2B5EF4-FFF2-40B4-BE49-F238E27FC236}">
                <a16:creationId xmlns:a16="http://schemas.microsoft.com/office/drawing/2014/main" id="{482000A2-4029-4BD0-BE8D-56D623649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81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F0BC4F14-B168-47AA-B2FA-9EBBEFC011FF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222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5" grpId="0"/>
      <p:bldP spid="20" grpId="0"/>
      <p:bldP spid="21" grpId="0"/>
      <p:bldP spid="23" grpId="0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429000" cy="4876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the Polar equation to find tangents to a curve that are parallel or perpendicular to the original line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We have looked at integration to find areas beneath polar curves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This final section looks at differentiating to find tangents to polar curves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It is very similar to what you have done already – </a:t>
            </a:r>
            <a:r>
              <a:rPr lang="en-GB" sz="1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ie</a:t>
            </a: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) Differentiating and setting the expression equal to 0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With polar equations we use them in a parametric form to make the process more straightforward…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9" t="14982" r="3205" b="6620"/>
          <a:stretch/>
        </p:blipFill>
        <p:spPr bwMode="auto">
          <a:xfrm>
            <a:off x="4648200" y="2209800"/>
            <a:ext cx="3352800" cy="228947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787239" y="4648200"/>
            <a:ext cx="533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equation x = </a:t>
            </a:r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rcos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represents changes in the </a:t>
            </a:r>
            <a:r>
              <a:rPr lang="en-GB" sz="12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horizontal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direction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When 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dx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d</a:t>
            </a:r>
            <a:r>
              <a:rPr lang="el-GR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is 0, that means that there is </a:t>
            </a:r>
            <a:r>
              <a:rPr lang="en-GB" sz="12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no movement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in the horizontal direction (the change in x with respect to a change in 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is 0)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Therefore, if 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dx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</a:t>
            </a:r>
            <a:r>
              <a:rPr lang="el-GR" sz="12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r>
              <a:rPr lang="en-GB" sz="12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is 0, the curve is </a:t>
            </a:r>
            <a:r>
              <a:rPr lang="en-GB" sz="12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perpendicular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to the ‘initial line’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7467600" y="2895600"/>
            <a:ext cx="6858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001000" y="2057400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line from the origin at an angle of 0 is called the ‘initial line’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7315200" y="2438400"/>
            <a:ext cx="0" cy="190500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181600" y="3886200"/>
                <a:ext cx="707822" cy="4430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𝒅𝒙</m:t>
                          </m:r>
                        </m:num>
                        <m:den>
                          <m:r>
                            <a:rPr lang="en-GB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</m:t>
                          </m:r>
                          <m:r>
                            <a:rPr lang="en-GB" sz="1200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𝜽</m:t>
                          </m:r>
                        </m:den>
                      </m:f>
                      <m:r>
                        <a:rPr lang="en-GB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GB" sz="12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886200"/>
                <a:ext cx="707822" cy="443070"/>
              </a:xfrm>
              <a:prstGeom prst="rect">
                <a:avLst/>
              </a:prstGeom>
              <a:blipFill>
                <a:blip r:embed="rId3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315200" y="3886200"/>
                <a:ext cx="707822" cy="4430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𝒅𝒙</m:t>
                          </m:r>
                        </m:num>
                        <m:den>
                          <m:r>
                            <a:rPr lang="en-GB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𝒅</m:t>
                          </m:r>
                          <m:r>
                            <a:rPr lang="en-GB" sz="1200" b="1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𝜽</m:t>
                          </m:r>
                        </m:den>
                      </m:f>
                      <m:r>
                        <a:rPr lang="en-GB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GB" sz="12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3886200"/>
                <a:ext cx="707822" cy="443070"/>
              </a:xfrm>
              <a:prstGeom prst="rect">
                <a:avLst/>
              </a:prstGeom>
              <a:blipFill>
                <a:blip r:embed="rId3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>
            <a:off x="5867400" y="2438400"/>
            <a:ext cx="0" cy="190500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Arrow Connector 31"/>
          <p:cNvCxnSpPr/>
          <p:nvPr/>
        </p:nvCxnSpPr>
        <p:spPr>
          <a:xfrm>
            <a:off x="2133599" y="245424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𝑷𝒂𝒓𝒂𝒍𝒍𝒆𝒍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Arrow Connector 33"/>
          <p:cNvCxnSpPr/>
          <p:nvPr/>
        </p:nvCxnSpPr>
        <p:spPr>
          <a:xfrm>
            <a:off x="5791199" y="240475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𝑷𝒆𝒓𝒑𝒆𝒏𝒅𝒊𝒄𝒖𝒍𝒂𝒓</m:t>
                      </m:r>
                      <m:r>
                        <a:rPr lang="en-US" sz="1400" b="1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blipFill>
                <a:blip r:embed="rId7"/>
                <a:stretch>
                  <a:fillRect b="-363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タイトル 1">
            <a:extLst>
              <a:ext uri="{FF2B5EF4-FFF2-40B4-BE49-F238E27FC236}">
                <a16:creationId xmlns:a16="http://schemas.microsoft.com/office/drawing/2014/main" id="{99435CCA-DDDC-4183-9F83-4E6E1ABFE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81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33ACED64-F926-4CA8-8DB7-181354464B56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5">
                <a:extLst>
                  <a:ext uri="{FF2B5EF4-FFF2-40B4-BE49-F238E27FC236}">
                    <a16:creationId xmlns:a16="http://schemas.microsoft.com/office/drawing/2014/main" id="{BB4C57EB-26CE-47AD-89AC-49379CB87D71}"/>
                  </a:ext>
                </a:extLst>
              </p:cNvPr>
              <p:cNvSpPr txBox="1"/>
              <p:nvPr/>
            </p:nvSpPr>
            <p:spPr>
              <a:xfrm>
                <a:off x="6585011" y="1677880"/>
                <a:ext cx="113165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5">
                <a:extLst>
                  <a:ext uri="{FF2B5EF4-FFF2-40B4-BE49-F238E27FC236}">
                    <a16:creationId xmlns:a16="http://schemas.microsoft.com/office/drawing/2014/main" id="{BB4C57EB-26CE-47AD-89AC-49379CB87D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5011" y="1677880"/>
                <a:ext cx="1131656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6">
                <a:extLst>
                  <a:ext uri="{FF2B5EF4-FFF2-40B4-BE49-F238E27FC236}">
                    <a16:creationId xmlns:a16="http://schemas.microsoft.com/office/drawing/2014/main" id="{7B10D70D-A39C-4ADE-9577-D1262FF93ED3}"/>
                  </a:ext>
                </a:extLst>
              </p:cNvPr>
              <p:cNvSpPr txBox="1"/>
              <p:nvPr/>
            </p:nvSpPr>
            <p:spPr>
              <a:xfrm>
                <a:off x="5061011" y="1677880"/>
                <a:ext cx="111453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6">
                <a:extLst>
                  <a:ext uri="{FF2B5EF4-FFF2-40B4-BE49-F238E27FC236}">
                    <a16:creationId xmlns:a16="http://schemas.microsoft.com/office/drawing/2014/main" id="{7B10D70D-A39C-4ADE-9577-D1262FF93E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1011" y="1677880"/>
                <a:ext cx="1114536" cy="338554"/>
              </a:xfrm>
              <a:prstGeom prst="rect">
                <a:avLst/>
              </a:prstGeom>
              <a:blipFill>
                <a:blip r:embed="rId9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0145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31" grpId="0" animBg="1"/>
      <p:bldP spid="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429000" cy="391283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the Polar equation to find tangents to a curve that are parallel or perpendicular to the original line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coordinates of the points on: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r = a(1 + cos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) 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Where the tangents are parallel to the initial line 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 = 0.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You need to find an expression for y in terms of </a:t>
            </a:r>
            <a:r>
              <a:rPr lang="el-GR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, before you can use the rules above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3" t="14892" r="3542" b="6699"/>
          <a:stretch/>
        </p:blipFill>
        <p:spPr bwMode="auto">
          <a:xfrm>
            <a:off x="4343400" y="1295400"/>
            <a:ext cx="3657600" cy="2509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495800" y="1676400"/>
                <a:ext cx="172996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𝒓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𝒂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𝒄𝒐𝒔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𝜽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1676400"/>
                <a:ext cx="1729961" cy="338554"/>
              </a:xfrm>
              <a:prstGeom prst="rect">
                <a:avLst/>
              </a:prstGeom>
              <a:blipFill>
                <a:blip r:embed="rId3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>
            <a:off x="2133599" y="245424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𝑷𝒂𝒓𝒂𝒍𝒍𝒆𝒍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>
            <a:off x="5791199" y="240475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495800" y="3962400"/>
                <a:ext cx="99649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962400"/>
                <a:ext cx="996490" cy="307777"/>
              </a:xfrm>
              <a:prstGeom prst="rect">
                <a:avLst/>
              </a:prstGeom>
              <a:blipFill>
                <a:blip r:embed="rId9"/>
                <a:stretch>
                  <a:fillRect b="-2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010400" y="3886200"/>
                <a:ext cx="896399" cy="4612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3886200"/>
                <a:ext cx="896399" cy="461280"/>
              </a:xfrm>
              <a:prstGeom prst="rect">
                <a:avLst/>
              </a:prstGeom>
              <a:blipFill>
                <a:blip r:embed="rId10"/>
                <a:stretch>
                  <a:fillRect b="-133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/>
          <p:cNvCxnSpPr/>
          <p:nvPr/>
        </p:nvCxnSpPr>
        <p:spPr>
          <a:xfrm>
            <a:off x="5562600" y="4114800"/>
            <a:ext cx="14478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791200" y="3810000"/>
            <a:ext cx="9172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038600" y="4419600"/>
            <a:ext cx="47860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substitute this into the equation of the curve to eliminate 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114800" y="4876800"/>
                <a:ext cx="1482265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(1+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876800"/>
                <a:ext cx="1482265" cy="307777"/>
              </a:xfrm>
              <a:prstGeom prst="rect">
                <a:avLst/>
              </a:prstGeom>
              <a:blipFill>
                <a:blip r:embed="rId11"/>
                <a:stretch>
                  <a:fillRect b="-8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810000" y="5257800"/>
                <a:ext cx="1828800" cy="46128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𝑠𝑖𝑛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(1+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5257800"/>
                <a:ext cx="1828800" cy="461280"/>
              </a:xfrm>
              <a:prstGeom prst="rect">
                <a:avLst/>
              </a:prstGeom>
              <a:blipFill>
                <a:blip r:embed="rId12"/>
                <a:stretch>
                  <a:fillRect b="-133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114800" y="5791200"/>
                <a:ext cx="182880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𝑎𝑠𝑖𝑛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</a:rPr>
                        <m:t>(1+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5791200"/>
                <a:ext cx="1828800" cy="307777"/>
              </a:xfrm>
              <a:prstGeom prst="rect">
                <a:avLst/>
              </a:prstGeom>
              <a:blipFill>
                <a:blip r:embed="rId13"/>
                <a:stretch>
                  <a:fillRect b="-8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055424" y="6224649"/>
                <a:ext cx="220980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5424" y="6224649"/>
                <a:ext cx="2209800" cy="307777"/>
              </a:xfrm>
              <a:prstGeom prst="rect">
                <a:avLst/>
              </a:prstGeom>
              <a:blipFill>
                <a:blip r:embed="rId14"/>
                <a:stretch>
                  <a:fillRect b="-588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26"/>
          <p:cNvSpPr/>
          <p:nvPr/>
        </p:nvSpPr>
        <p:spPr>
          <a:xfrm>
            <a:off x="5410200" y="5029200"/>
            <a:ext cx="381000" cy="4572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5791200" y="5029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r with a term in y and 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Arc 28"/>
          <p:cNvSpPr/>
          <p:nvPr/>
        </p:nvSpPr>
        <p:spPr>
          <a:xfrm>
            <a:off x="5715000" y="5486400"/>
            <a:ext cx="381000" cy="4572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/>
          <p:cNvSpPr/>
          <p:nvPr/>
        </p:nvSpPr>
        <p:spPr>
          <a:xfrm>
            <a:off x="5943600" y="5943600"/>
            <a:ext cx="381000" cy="457200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6019800" y="55626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sin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248400" y="59436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Leave ‘a’ outside the bracket (it is a constant)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144488" y="4919354"/>
            <a:ext cx="249382" cy="234537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3905001" y="5285510"/>
            <a:ext cx="441367" cy="45027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7073734" y="3905993"/>
            <a:ext cx="799606" cy="45027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𝑷𝒆𝒓𝒑𝒆𝒏𝒅𝒊𝒄𝒖𝒍𝒂𝒓</m:t>
                      </m:r>
                      <m:r>
                        <a:rPr lang="en-US" sz="1400" b="1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blipFill>
                <a:blip r:embed="rId15"/>
                <a:stretch>
                  <a:fillRect b="-363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タイトル 1">
            <a:extLst>
              <a:ext uri="{FF2B5EF4-FFF2-40B4-BE49-F238E27FC236}">
                <a16:creationId xmlns:a16="http://schemas.microsoft.com/office/drawing/2014/main" id="{F085DB8C-4A75-4B70-A76B-2C8D40436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81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A365C03E-B2B4-4E46-94D4-502141E834CC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528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/>
      <p:bldP spid="17" grpId="0"/>
      <p:bldP spid="21" grpId="0"/>
      <p:bldP spid="22" grpId="0"/>
      <p:bldP spid="23" grpId="0"/>
      <p:bldP spid="24" grpId="0"/>
      <p:bldP spid="25" grpId="0"/>
      <p:bldP spid="26" grpId="0"/>
      <p:bldP spid="27" grpId="0" animBg="1"/>
      <p:bldP spid="28" grpId="0"/>
      <p:bldP spid="29" grpId="0" animBg="1"/>
      <p:bldP spid="30" grpId="0" animBg="1"/>
      <p:bldP spid="31" grpId="0"/>
      <p:bldP spid="32" grpId="0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4290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the Polar equation to find tangents to a curve that are parallel or perpendicular to the original line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coordinates of the points on: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r = a(1 + cos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) 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Where the tangents are parallel to the initial line 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 = 0.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Now differentiate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You can just differentiate the terms inside the bracket, since a is a constant and will just remain the same! 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624943" y="1535875"/>
                <a:ext cx="220980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4943" y="1535875"/>
                <a:ext cx="2209800" cy="307777"/>
              </a:xfrm>
              <a:prstGeom prst="rect">
                <a:avLst/>
              </a:prstGeom>
              <a:blipFill>
                <a:blip r:embed="rId3"/>
                <a:stretch>
                  <a:fillRect b="-8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323112" y="2033649"/>
                <a:ext cx="3327070" cy="5013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(                                               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3112" y="2033649"/>
                <a:ext cx="3327070" cy="501356"/>
              </a:xfrm>
              <a:prstGeom prst="rect">
                <a:avLst/>
              </a:prstGeom>
              <a:blipFill>
                <a:blip r:embed="rId4"/>
                <a:stretch>
                  <a:fillRect b="-24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249387" y="2154382"/>
                <a:ext cx="53340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387" y="2154382"/>
                <a:ext cx="53340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706587" y="2154382"/>
                <a:ext cx="83820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 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6587" y="2154382"/>
                <a:ext cx="83820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468587" y="2154382"/>
                <a:ext cx="83820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 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8587" y="2154382"/>
                <a:ext cx="83820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6776852" y="2670959"/>
            <a:ext cx="20794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u="sng" dirty="0">
                <a:latin typeface="Comic Sans MS" panose="030F0702030302020204" pitchFamily="66" charset="0"/>
              </a:rPr>
              <a:t>Product rule for sin</a:t>
            </a:r>
            <a:r>
              <a:rPr lang="el-GR" sz="1200" b="1" u="sng" dirty="0">
                <a:latin typeface="Comic Sans MS" panose="030F0702030302020204" pitchFamily="66" charset="0"/>
              </a:rPr>
              <a:t>θ</a:t>
            </a:r>
            <a:r>
              <a:rPr lang="en-GB" sz="1200" b="1" u="sng" dirty="0">
                <a:latin typeface="Comic Sans MS" panose="030F0702030302020204" pitchFamily="66" charset="0"/>
              </a:rPr>
              <a:t>cos</a:t>
            </a:r>
            <a:r>
              <a:rPr lang="el-GR" sz="1200" b="1" u="sng" dirty="0">
                <a:latin typeface="Comic Sans MS" panose="030F0702030302020204" pitchFamily="66" charset="0"/>
              </a:rPr>
              <a:t>θ</a:t>
            </a:r>
            <a:endParaRPr lang="en-GB" sz="1200" b="1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929252" y="3051959"/>
                <a:ext cx="6299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9252" y="3051959"/>
                <a:ext cx="629916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996052" y="3051959"/>
                <a:ext cx="65075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6052" y="3051959"/>
                <a:ext cx="650756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929252" y="3661559"/>
                <a:ext cx="65075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9252" y="3661559"/>
                <a:ext cx="650756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919852" y="3661559"/>
                <a:ext cx="7838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9852" y="3661559"/>
                <a:ext cx="783804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/>
          <p:nvPr/>
        </p:nvCxnSpPr>
        <p:spPr>
          <a:xfrm>
            <a:off x="7462652" y="3356759"/>
            <a:ext cx="609600" cy="38100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7462652" y="3356759"/>
            <a:ext cx="609600" cy="38100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089071" y="3482439"/>
                <a:ext cx="228600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𝑐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𝑜𝑠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𝑠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𝑖𝑛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9071" y="3482439"/>
                <a:ext cx="2286000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631871" y="3939639"/>
                <a:ext cx="274320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𝑐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𝑜𝑠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−(1−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𝑜𝑠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1871" y="3939639"/>
                <a:ext cx="2743200" cy="307777"/>
              </a:xfrm>
              <a:prstGeom prst="rect">
                <a:avLst/>
              </a:prstGeom>
              <a:blipFill>
                <a:blip r:embed="rId12"/>
                <a:stretch>
                  <a:fillRect b="-784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370121" y="4413662"/>
                <a:ext cx="198120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𝑐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𝑜𝑠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−1=0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0121" y="4413662"/>
                <a:ext cx="1981200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6133604" y="1686296"/>
            <a:ext cx="362198" cy="605641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6448301" y="1430976"/>
            <a:ext cx="26956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Differentiate, using the product rule where necessary 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(alternatively, sin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cos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could be written as 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sin2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first, which then avoids the need for the product rule)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716977" y="2782784"/>
            <a:ext cx="5237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If </a:t>
            </a:r>
            <a:r>
              <a:rPr lang="en-GB" sz="1400" baseline="30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dy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d</a:t>
            </a:r>
            <a:r>
              <a:rPr lang="el-GR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is 0, then the expression in the brackets must be 0 (‘a’ cannot be as it is a constant)</a:t>
            </a:r>
          </a:p>
        </p:txBody>
      </p:sp>
      <p:sp>
        <p:nvSpPr>
          <p:cNvPr id="36" name="Arc 35"/>
          <p:cNvSpPr/>
          <p:nvPr/>
        </p:nvSpPr>
        <p:spPr>
          <a:xfrm>
            <a:off x="6167251" y="3619995"/>
            <a:ext cx="352302" cy="488867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c 36"/>
          <p:cNvSpPr/>
          <p:nvPr/>
        </p:nvSpPr>
        <p:spPr>
          <a:xfrm>
            <a:off x="6165272" y="4104904"/>
            <a:ext cx="352302" cy="488867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6460177" y="3635829"/>
            <a:ext cx="22681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term in sin with one in cos (from C2)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468093" y="4180116"/>
            <a:ext cx="11558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terms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011881" y="4910447"/>
                <a:ext cx="2436419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(2</m:t>
                      </m:r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−1)(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+1)=0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1881" y="4910447"/>
                <a:ext cx="2436419" cy="307777"/>
              </a:xfrm>
              <a:prstGeom prst="rect">
                <a:avLst/>
              </a:prstGeom>
              <a:blipFill>
                <a:blip r:embed="rId14"/>
                <a:stretch>
                  <a:fillRect b="-8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Arc 40"/>
          <p:cNvSpPr/>
          <p:nvPr/>
        </p:nvSpPr>
        <p:spPr>
          <a:xfrm>
            <a:off x="6175168" y="4601688"/>
            <a:ext cx="352302" cy="488867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6454238" y="4688776"/>
            <a:ext cx="11558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081153" y="5430982"/>
                <a:ext cx="2436419" cy="5142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1153" y="5430982"/>
                <a:ext cx="2436419" cy="51424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Rectangle 43"/>
          <p:cNvSpPr/>
          <p:nvPr/>
        </p:nvSpPr>
        <p:spPr>
          <a:xfrm>
            <a:off x="4286992" y="2161309"/>
            <a:ext cx="1983179" cy="308759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4178135" y="3465616"/>
            <a:ext cx="2103912" cy="308759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48"/>
          <p:cNvCxnSpPr/>
          <p:nvPr/>
        </p:nvCxnSpPr>
        <p:spPr>
          <a:xfrm>
            <a:off x="2133599" y="245424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𝑷𝒂𝒓𝒂𝒍𝒍𝒆𝒍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Straight Arrow Connector 50"/>
          <p:cNvCxnSpPr/>
          <p:nvPr/>
        </p:nvCxnSpPr>
        <p:spPr>
          <a:xfrm>
            <a:off x="5791199" y="240475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𝑷𝒆𝒓𝒑𝒆𝒏𝒅𝒊𝒄𝒖𝒍𝒂𝒓</m:t>
                      </m:r>
                      <m:r>
                        <a:rPr lang="en-US" sz="1400" b="1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blipFill>
                <a:blip r:embed="rId21"/>
                <a:stretch>
                  <a:fillRect b="-363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タイトル 1">
            <a:extLst>
              <a:ext uri="{FF2B5EF4-FFF2-40B4-BE49-F238E27FC236}">
                <a16:creationId xmlns:a16="http://schemas.microsoft.com/office/drawing/2014/main" id="{C9DC1877-72B5-410F-BD56-145BD289F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81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4DAAC74F-7491-4992-A318-D2721A5D1EF7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859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7" grpId="0"/>
      <p:bldP spid="7" grpId="1"/>
      <p:bldP spid="20" grpId="0"/>
      <p:bldP spid="20" grpId="1"/>
      <p:bldP spid="23" grpId="0"/>
      <p:bldP spid="23" grpId="1"/>
      <p:bldP spid="24" grpId="0"/>
      <p:bldP spid="24" grpId="1"/>
      <p:bldP spid="25" grpId="0"/>
      <p:bldP spid="25" grpId="1"/>
      <p:bldP spid="30" grpId="0"/>
      <p:bldP spid="31" grpId="0"/>
      <p:bldP spid="32" grpId="0"/>
      <p:bldP spid="33" grpId="0" animBg="1"/>
      <p:bldP spid="35" grpId="0"/>
      <p:bldP spid="36" grpId="0" animBg="1"/>
      <p:bldP spid="37" grpId="0" animBg="1"/>
      <p:bldP spid="38" grpId="0"/>
      <p:bldP spid="39" grpId="0"/>
      <p:bldP spid="40" grpId="0"/>
      <p:bldP spid="41" grpId="0" animBg="1"/>
      <p:bldP spid="42" grpId="0"/>
      <p:bldP spid="43" grpId="0"/>
      <p:bldP spid="44" grpId="0" animBg="1"/>
      <p:bldP spid="44" grpId="1" animBg="1"/>
      <p:bldP spid="45" grpId="0" animBg="1"/>
      <p:bldP spid="45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429000" cy="289190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the Polar equation to find tangents to a curve that are parallel or perpendicular to the original line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coordinates of the points on: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r = a(1 + cos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) 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Where the tangents are parallel to the initial line 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 = 0.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>
            <a:off x="2133599" y="245424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𝑷𝒂𝒓𝒂𝒍𝒍𝒆𝒍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>
            <a:off x="5791199" y="240475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029200" y="1447800"/>
                <a:ext cx="2436419" cy="5142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447800"/>
                <a:ext cx="2436419" cy="5142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191000" y="2514600"/>
                <a:ext cx="1447799" cy="46121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𝑜𝑟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514600"/>
                <a:ext cx="1447799" cy="461217"/>
              </a:xfrm>
              <a:prstGeom prst="rect">
                <a:avLst/>
              </a:prstGeom>
              <a:blipFill>
                <a:blip r:embed="rId9"/>
                <a:stretch>
                  <a:fillRect b="-133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781800" y="2514600"/>
                <a:ext cx="91440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𝜋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2514600"/>
                <a:ext cx="914400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/>
          <p:cNvCxnSpPr/>
          <p:nvPr/>
        </p:nvCxnSpPr>
        <p:spPr>
          <a:xfrm flipH="1">
            <a:off x="5105400" y="1981200"/>
            <a:ext cx="457200" cy="533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6705600" y="1981200"/>
            <a:ext cx="457200" cy="533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038600" y="3048000"/>
                <a:ext cx="1752600" cy="49564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(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𝑓𝑜𝑟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𝑏𝑜𝑡h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048000"/>
                <a:ext cx="1752600" cy="495649"/>
              </a:xfrm>
              <a:prstGeom prst="rect">
                <a:avLst/>
              </a:prstGeom>
              <a:blipFill>
                <a:blip r:embed="rId11"/>
                <a:stretch>
                  <a:fillRect b="-123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934200" y="2895600"/>
                <a:ext cx="68580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2895600"/>
                <a:ext cx="685800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4023756" y="1926771"/>
            <a:ext cx="13082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Find 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in the range 0 ≤ 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&lt; 2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π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946339" y="1911927"/>
            <a:ext cx="1402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Find 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in the range 0 ≤ 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&lt; 2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π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562600" y="2514600"/>
            <a:ext cx="12191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Use these to find r so you have the full coordinates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781800" y="3733800"/>
                <a:ext cx="1752600" cy="57637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,±</m:t>
                          </m:r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𝑎𝑛𝑑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  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0,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3733800"/>
                <a:ext cx="1752600" cy="576376"/>
              </a:xfrm>
              <a:prstGeom prst="rect">
                <a:avLst/>
              </a:prstGeom>
              <a:blipFill>
                <a:blip r:embed="rId13"/>
                <a:stretch>
                  <a:fillRect r="-313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4101491" y="3810000"/>
            <a:ext cx="27565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the curve is parallel to the initial line in these positions:</a:t>
            </a:r>
          </a:p>
        </p:txBody>
      </p:sp>
      <p:pic>
        <p:nvPicPr>
          <p:cNvPr id="55" name="Picture 2"/>
          <p:cNvPicPr>
            <a:picLocks noChangeAspect="1" noChangeArrowheads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3" t="14892" r="3542" b="6699"/>
          <a:stretch/>
        </p:blipFill>
        <p:spPr bwMode="auto">
          <a:xfrm>
            <a:off x="4648200" y="4343399"/>
            <a:ext cx="3352800" cy="2300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358244" y="5016335"/>
                <a:ext cx="172996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𝒓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𝒂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𝒄𝒐𝒔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𝜽</m:t>
                      </m:r>
                      <m:r>
                        <a:rPr lang="en-GB" sz="16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8244" y="5016335"/>
                <a:ext cx="1729961" cy="338554"/>
              </a:xfrm>
              <a:prstGeom prst="rect">
                <a:avLst/>
              </a:prstGeom>
              <a:blipFill>
                <a:blip r:embed="rId15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Straight Connector 56"/>
          <p:cNvCxnSpPr/>
          <p:nvPr/>
        </p:nvCxnSpPr>
        <p:spPr>
          <a:xfrm>
            <a:off x="6140533" y="6210795"/>
            <a:ext cx="1091540" cy="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 57"/>
          <p:cNvGrpSpPr/>
          <p:nvPr/>
        </p:nvGrpSpPr>
        <p:grpSpPr>
          <a:xfrm>
            <a:off x="6613566" y="4708566"/>
            <a:ext cx="152400" cy="152400"/>
            <a:chOff x="5105400" y="5029200"/>
            <a:chExt cx="152400" cy="152400"/>
          </a:xfrm>
        </p:grpSpPr>
        <p:cxnSp>
          <p:nvCxnSpPr>
            <p:cNvPr id="59" name="Straight Connector 58"/>
            <p:cNvCxnSpPr/>
            <p:nvPr/>
          </p:nvCxnSpPr>
          <p:spPr>
            <a:xfrm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TextBox 60"/>
          <p:cNvSpPr txBox="1"/>
          <p:nvPr/>
        </p:nvSpPr>
        <p:spPr>
          <a:xfrm>
            <a:off x="6315464" y="4436400"/>
            <a:ext cx="830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(</a:t>
            </a:r>
            <a:r>
              <a:rPr lang="en-GB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3a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US" sz="12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2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,</a:t>
            </a:r>
            <a:r>
              <a:rPr lang="en-US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π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US" sz="12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3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)</a:t>
            </a:r>
            <a:endParaRPr lang="en-GB" sz="12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6623462" y="6131625"/>
            <a:ext cx="152400" cy="152400"/>
            <a:chOff x="5105400" y="5029200"/>
            <a:chExt cx="152400" cy="152400"/>
          </a:xfrm>
        </p:grpSpPr>
        <p:cxnSp>
          <p:nvCxnSpPr>
            <p:cNvPr id="63" name="Straight Connector 62"/>
            <p:cNvCxnSpPr/>
            <p:nvPr/>
          </p:nvCxnSpPr>
          <p:spPr>
            <a:xfrm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H="1"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 64"/>
          <p:cNvGrpSpPr/>
          <p:nvPr/>
        </p:nvGrpSpPr>
        <p:grpSpPr>
          <a:xfrm>
            <a:off x="6241472" y="5417126"/>
            <a:ext cx="152400" cy="152400"/>
            <a:chOff x="5105400" y="5029200"/>
            <a:chExt cx="152400" cy="152400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H="1">
              <a:off x="5105400" y="5029200"/>
              <a:ext cx="152400" cy="1524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TextBox 67"/>
          <p:cNvSpPr txBox="1"/>
          <p:nvPr/>
        </p:nvSpPr>
        <p:spPr>
          <a:xfrm>
            <a:off x="6325359" y="6286972"/>
            <a:ext cx="9252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(</a:t>
            </a:r>
            <a:r>
              <a:rPr lang="en-GB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3a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US" sz="12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2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,-</a:t>
            </a:r>
            <a:r>
              <a:rPr lang="en-US" sz="1200" b="1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π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US" sz="1200" b="1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3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)</a:t>
            </a:r>
            <a:endParaRPr lang="en-GB" sz="12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287753" y="5180588"/>
            <a:ext cx="5549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(</a:t>
            </a:r>
            <a:r>
              <a:rPr lang="en-GB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0,</a:t>
            </a:r>
            <a:r>
              <a:rPr lang="el-GR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π</a:t>
            </a:r>
            <a:r>
              <a:rPr lang="en-US" sz="1200" b="1" dirty="0">
                <a:solidFill>
                  <a:srgbClr val="0000FF"/>
                </a:solidFill>
                <a:latin typeface="Comic Sans MS" panose="030F0702030302020204" pitchFamily="66" charset="0"/>
              </a:rPr>
              <a:t>)</a:t>
            </a:r>
            <a:endParaRPr lang="en-GB" sz="12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70" name="Straight Connector 69"/>
          <p:cNvCxnSpPr/>
          <p:nvPr/>
        </p:nvCxnSpPr>
        <p:spPr>
          <a:xfrm>
            <a:off x="6162304" y="4783777"/>
            <a:ext cx="1091540" cy="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5815940" y="5494317"/>
            <a:ext cx="1091540" cy="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𝑷𝒆𝒓𝒑𝒆𝒏𝒅𝒊𝒄𝒖𝒍𝒂𝒓</m:t>
                      </m:r>
                      <m:r>
                        <a:rPr lang="en-US" sz="1400" b="1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blipFill>
                <a:blip r:embed="rId16"/>
                <a:stretch>
                  <a:fillRect b="-363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タイトル 1">
            <a:extLst>
              <a:ext uri="{FF2B5EF4-FFF2-40B4-BE49-F238E27FC236}">
                <a16:creationId xmlns:a16="http://schemas.microsoft.com/office/drawing/2014/main" id="{D0F72314-A0D3-4E01-B630-20D149EE2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81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A6D91AFF-3B69-471A-AFB3-311BF0A88B33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996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49" grpId="0"/>
      <p:bldP spid="50" grpId="0"/>
      <p:bldP spid="22" grpId="0"/>
      <p:bldP spid="51" grpId="0"/>
      <p:bldP spid="52" grpId="0"/>
      <p:bldP spid="53" grpId="0"/>
      <p:bldP spid="54" grpId="0"/>
      <p:bldP spid="56" grpId="0"/>
      <p:bldP spid="61" grpId="0"/>
      <p:bldP spid="68" grpId="0"/>
      <p:bldP spid="6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429000" cy="4773967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the Polar equation to find tangents to a curve that are parallel or perpendicular to the original line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coordinates and the equations of the tangents to the curve: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r = asin2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,     0 ≤ </a:t>
            </a:r>
            <a:r>
              <a:rPr lang="el-GR" sz="1400" dirty="0">
                <a:latin typeface="Comic Sans MS" panose="030F0702030302020204" pitchFamily="66" charset="0"/>
              </a:rPr>
              <a:t>θ</a:t>
            </a:r>
            <a:r>
              <a:rPr lang="en-US" sz="1400" dirty="0">
                <a:latin typeface="Comic Sans MS" panose="030F0702030302020204" pitchFamily="66" charset="0"/>
              </a:rPr>
              <a:t> ≤ </a:t>
            </a:r>
            <a:r>
              <a:rPr lang="el-GR" sz="1400" baseline="30000" dirty="0">
                <a:latin typeface="Comic Sans MS" panose="030F0702030302020204" pitchFamily="66" charset="0"/>
              </a:rPr>
              <a:t>π</a:t>
            </a:r>
            <a:r>
              <a:rPr lang="en-US" sz="1400" dirty="0">
                <a:latin typeface="Comic Sans MS" panose="030F0702030302020204" pitchFamily="66" charset="0"/>
              </a:rPr>
              <a:t>/</a:t>
            </a:r>
            <a:r>
              <a:rPr lang="en-US" sz="1400" baseline="-25000" dirty="0">
                <a:latin typeface="Comic Sans MS" panose="030F0702030302020204" pitchFamily="66" charset="0"/>
              </a:rPr>
              <a:t>2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Where the tangents are: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Parallel to the initial line</a:t>
            </a: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</a:rPr>
              <a:t>Perpendicular to the initial line</a:t>
            </a:r>
          </a:p>
          <a:p>
            <a:pPr algn="ctr">
              <a:buAutoNum type="alphaLcParenR"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 answers to 3 </a:t>
            </a:r>
            <a:r>
              <a:rPr lang="en-US" sz="1400" dirty="0" err="1">
                <a:latin typeface="Comic Sans MS" panose="030F0702030302020204" pitchFamily="66" charset="0"/>
              </a:rPr>
              <a:t>s.f</a:t>
            </a:r>
            <a:r>
              <a:rPr lang="en-US" sz="1400" dirty="0">
                <a:latin typeface="Comic Sans MS" panose="030F0702030302020204" pitchFamily="66" charset="0"/>
              </a:rPr>
              <a:t> where appropriate: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Sketch it to get an idea of where the tangents will be…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68" t="14783" r="1345" b="38782"/>
          <a:stretch/>
        </p:blipFill>
        <p:spPr bwMode="auto">
          <a:xfrm>
            <a:off x="4572000" y="1371600"/>
            <a:ext cx="3530669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733800" y="3886200"/>
            <a:ext cx="5181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So we need to find the equations of the tangents that are </a:t>
            </a:r>
            <a:r>
              <a:rPr lang="en-US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parallel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to the initial line</a:t>
            </a:r>
          </a:p>
          <a:p>
            <a:pPr marL="285750" indent="-285750" algn="ctr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US" sz="1400" baseline="30000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dy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lang="en-US" sz="14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</a:t>
            </a:r>
            <a:r>
              <a:rPr lang="el-GR" sz="14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θ</a:t>
            </a:r>
            <a:r>
              <a:rPr lang="en-US" sz="14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= 0</a:t>
            </a:r>
          </a:p>
          <a:p>
            <a:pPr marL="285750" indent="-285750" algn="ctr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As in the previous example, we will need to find an expression for 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038600" y="5562600"/>
                <a:ext cx="99649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562600"/>
                <a:ext cx="99649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038600" y="6019800"/>
                <a:ext cx="1453347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𝑎𝑠𝑖𝑛</m:t>
                      </m:r>
                      <m:r>
                        <a:rPr lang="en-US" sz="1400" b="0" i="1" smtClean="0"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6019800"/>
                <a:ext cx="1453347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18"/>
          <p:cNvSpPr/>
          <p:nvPr/>
        </p:nvSpPr>
        <p:spPr>
          <a:xfrm>
            <a:off x="5334000" y="5715000"/>
            <a:ext cx="352302" cy="488867"/>
          </a:xfrm>
          <a:prstGeom prst="arc">
            <a:avLst>
              <a:gd name="adj1" fmla="val 16200000"/>
              <a:gd name="adj2" fmla="val 542604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638800" y="56388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actually substitute r straight in if you want to (this was also an option on the previous example!)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990078" y="3345402"/>
            <a:ext cx="914400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449288" y="5605153"/>
            <a:ext cx="158338" cy="22563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4471059" y="6042561"/>
            <a:ext cx="575954" cy="27511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858980" y="3358180"/>
            <a:ext cx="898567" cy="29490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16824"/>
                <a:ext cx="768992" cy="50135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199" y="11875"/>
                <a:ext cx="768992" cy="50135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/>
          <p:nvPr/>
        </p:nvCxnSpPr>
        <p:spPr>
          <a:xfrm>
            <a:off x="2133599" y="245424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𝑷𝒂𝒓𝒂𝒍𝒍𝒆𝒍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799" y="93024"/>
                <a:ext cx="237116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>
            <a:off x="5791199" y="240475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𝑟𝑐𝑜𝑠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2343" y="482930"/>
                <a:ext cx="1131656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𝑟𝑠𝑖𝑛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9463" y="863930"/>
                <a:ext cx="1114536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𝑷𝒆𝒓𝒑𝒆𝒏𝒅𝒊𝒄𝒖𝒍𝒂𝒓</m:t>
                      </m:r>
                      <m:r>
                        <a:rPr lang="en-US" sz="1400" b="1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𝑡𝑜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𝑖𝑛𝑖𝑡𝑖𝑎𝑙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𝑙𝑖𝑛𝑒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88075"/>
                <a:ext cx="2895600" cy="307777"/>
              </a:xfrm>
              <a:prstGeom prst="rect">
                <a:avLst/>
              </a:prstGeom>
              <a:blipFill>
                <a:blip r:embed="rId10"/>
                <a:stretch>
                  <a:fillRect b="-363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タイトル 1">
            <a:extLst>
              <a:ext uri="{FF2B5EF4-FFF2-40B4-BE49-F238E27FC236}">
                <a16:creationId xmlns:a16="http://schemas.microsoft.com/office/drawing/2014/main" id="{C4993AC5-4B8D-444F-B1A3-0E02E3CE0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81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Polar Coordinates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AA31091-D8D1-4984-BACD-1BDC0823549F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925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19" grpId="0" animBg="1"/>
      <p:bldP spid="20" grpId="0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603</TotalTime>
  <Words>4504</Words>
  <Application>Microsoft Office PowerPoint</Application>
  <PresentationFormat>On-screen Show (4:3)</PresentationFormat>
  <Paragraphs>775</Paragraphs>
  <Slides>25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9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HGGyoshotai</vt:lpstr>
      <vt:lpstr>Javanese Text</vt:lpstr>
      <vt:lpstr>Segoe UI Black</vt:lpstr>
      <vt:lpstr>Wingdings</vt:lpstr>
      <vt:lpstr>Office テーマ</vt:lpstr>
      <vt:lpstr>Office Theme</vt:lpstr>
      <vt:lpstr>PowerPoint Presentation</vt:lpstr>
      <vt:lpstr>PowerPoint Presentation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Polar Coordinates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Richard Lawton</cp:lastModifiedBy>
  <cp:revision>126</cp:revision>
  <dcterms:created xsi:type="dcterms:W3CDTF">2017-08-14T15:35:38Z</dcterms:created>
  <dcterms:modified xsi:type="dcterms:W3CDTF">2021-06-22T04:13:28Z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2021-06-22T04:13:24.8592803Z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774c9475-9539-40f7-83c3-90c8fdc178be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