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83" r:id="rId3"/>
    <p:sldId id="284" r:id="rId4"/>
    <p:sldId id="62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/>
          <p:nvPr/>
        </p:nvSpPr>
        <p:spPr>
          <a:xfrm>
            <a:off x="7724776" y="1504951"/>
            <a:ext cx="549275" cy="1381125"/>
          </a:xfrm>
          <a:custGeom>
            <a:avLst/>
            <a:gdLst>
              <a:gd name="connsiteX0" fmla="*/ 0 w 549275"/>
              <a:gd name="connsiteY0" fmla="*/ 1371600 h 1381125"/>
              <a:gd name="connsiteX1" fmla="*/ 546100 w 549275"/>
              <a:gd name="connsiteY1" fmla="*/ 1381125 h 1381125"/>
              <a:gd name="connsiteX2" fmla="*/ 549275 w 549275"/>
              <a:gd name="connsiteY2" fmla="*/ 1111250 h 1381125"/>
              <a:gd name="connsiteX3" fmla="*/ 527050 w 549275"/>
              <a:gd name="connsiteY3" fmla="*/ 841375 h 1381125"/>
              <a:gd name="connsiteX4" fmla="*/ 495300 w 549275"/>
              <a:gd name="connsiteY4" fmla="*/ 546100 h 1381125"/>
              <a:gd name="connsiteX5" fmla="*/ 438150 w 549275"/>
              <a:gd name="connsiteY5" fmla="*/ 260350 h 1381125"/>
              <a:gd name="connsiteX6" fmla="*/ 371475 w 549275"/>
              <a:gd name="connsiteY6" fmla="*/ 85725 h 1381125"/>
              <a:gd name="connsiteX7" fmla="*/ 317500 w 549275"/>
              <a:gd name="connsiteY7" fmla="*/ 12700 h 1381125"/>
              <a:gd name="connsiteX8" fmla="*/ 269875 w 549275"/>
              <a:gd name="connsiteY8" fmla="*/ 0 h 1381125"/>
              <a:gd name="connsiteX9" fmla="*/ 193675 w 549275"/>
              <a:gd name="connsiteY9" fmla="*/ 41275 h 1381125"/>
              <a:gd name="connsiteX10" fmla="*/ 155575 w 549275"/>
              <a:gd name="connsiteY10" fmla="*/ 127000 h 1381125"/>
              <a:gd name="connsiteX11" fmla="*/ 104775 w 549275"/>
              <a:gd name="connsiteY11" fmla="*/ 279400 h 1381125"/>
              <a:gd name="connsiteX12" fmla="*/ 60325 w 549275"/>
              <a:gd name="connsiteY12" fmla="*/ 485775 h 1381125"/>
              <a:gd name="connsiteX13" fmla="*/ 28575 w 549275"/>
              <a:gd name="connsiteY13" fmla="*/ 752475 h 1381125"/>
              <a:gd name="connsiteX14" fmla="*/ 6350 w 549275"/>
              <a:gd name="connsiteY14" fmla="*/ 1073150 h 1381125"/>
              <a:gd name="connsiteX15" fmla="*/ 0 w 549275"/>
              <a:gd name="connsiteY15" fmla="*/ 1371600 h 1381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9275" h="1381125">
                <a:moveTo>
                  <a:pt x="0" y="1371600"/>
                </a:moveTo>
                <a:lnTo>
                  <a:pt x="546100" y="1381125"/>
                </a:lnTo>
                <a:cubicBezTo>
                  <a:pt x="547158" y="1291167"/>
                  <a:pt x="548217" y="1201208"/>
                  <a:pt x="549275" y="1111250"/>
                </a:cubicBezTo>
                <a:lnTo>
                  <a:pt x="527050" y="841375"/>
                </a:lnTo>
                <a:lnTo>
                  <a:pt x="495300" y="546100"/>
                </a:lnTo>
                <a:lnTo>
                  <a:pt x="438150" y="260350"/>
                </a:lnTo>
                <a:lnTo>
                  <a:pt x="371475" y="85725"/>
                </a:lnTo>
                <a:lnTo>
                  <a:pt x="317500" y="12700"/>
                </a:lnTo>
                <a:lnTo>
                  <a:pt x="269875" y="0"/>
                </a:lnTo>
                <a:lnTo>
                  <a:pt x="193675" y="41275"/>
                </a:lnTo>
                <a:lnTo>
                  <a:pt x="155575" y="127000"/>
                </a:lnTo>
                <a:lnTo>
                  <a:pt x="104775" y="279400"/>
                </a:lnTo>
                <a:lnTo>
                  <a:pt x="60325" y="485775"/>
                </a:lnTo>
                <a:lnTo>
                  <a:pt x="28575" y="752475"/>
                </a:lnTo>
                <a:lnTo>
                  <a:pt x="6350" y="1073150"/>
                </a:lnTo>
                <a:lnTo>
                  <a:pt x="0" y="137160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5"/>
                <a:ext cx="3630135" cy="514266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Volumes of revolution to model real-life situations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manufacturer wants to cast a prototype for a new design for a pen barrel made out of solid resin. The shaded region shown in the diagram is used as a model for the cross section of the pen barrel. The region is bounded by the x-axis and the curve with equation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−100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will be rotated around the y-axis. Each unit on the coordinate axes represents 1cm.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Suggest a suitable value for k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Use your value of k to estimate the volume of resin needed to make the prototype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one limitation of this model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5"/>
                <a:ext cx="3630135" cy="5142668"/>
              </a:xfrm>
              <a:blipFill>
                <a:blip r:embed="rId2"/>
                <a:stretch>
                  <a:fillRect t="-739" r="-10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5558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H="1" flipV="1">
            <a:off x="7995815" y="1280476"/>
            <a:ext cx="6" cy="172017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9246154" y="26938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7881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13" name="Arc 12"/>
          <p:cNvSpPr/>
          <p:nvPr/>
        </p:nvSpPr>
        <p:spPr>
          <a:xfrm>
            <a:off x="7714977" y="1488350"/>
            <a:ext cx="548809" cy="2786743"/>
          </a:xfrm>
          <a:prstGeom prst="arc">
            <a:avLst>
              <a:gd name="adj1" fmla="val 10866105"/>
              <a:gd name="adj2" fmla="val 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6823971" y="2885243"/>
            <a:ext cx="2503503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194765" y="1358537"/>
                <a:ext cx="1395126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4765" y="1358537"/>
                <a:ext cx="1395126" cy="251800"/>
              </a:xfrm>
              <a:prstGeom prst="rect">
                <a:avLst/>
              </a:prstGeom>
              <a:blipFill>
                <a:blip r:embed="rId3"/>
                <a:stretch>
                  <a:fillRect l="-2703" r="-901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7712629" y="2836675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O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10275" y="3143251"/>
            <a:ext cx="4095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a) Most pens are around 10-15cm long so anything in this range would be sensible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38662" y="4572001"/>
                <a:ext cx="68627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8662" y="4572001"/>
                <a:ext cx="686278" cy="246221"/>
              </a:xfrm>
              <a:prstGeom prst="rect">
                <a:avLst/>
              </a:prstGeom>
              <a:blipFill>
                <a:blip r:embed="rId4"/>
                <a:stretch>
                  <a:fillRect l="-5455" r="-7273"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blipFill>
                <a:blip r:embed="rId5"/>
                <a:stretch>
                  <a:fillRect l="-18919" t="-169565" r="-45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blipFill>
                <a:blip r:embed="rId6"/>
                <a:stretch>
                  <a:fillRect l="-18018" t="-169565" r="-54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13716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91059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05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/>
          <p:nvPr/>
        </p:nvSpPr>
        <p:spPr>
          <a:xfrm>
            <a:off x="7724776" y="1504951"/>
            <a:ext cx="549275" cy="1381125"/>
          </a:xfrm>
          <a:custGeom>
            <a:avLst/>
            <a:gdLst>
              <a:gd name="connsiteX0" fmla="*/ 0 w 549275"/>
              <a:gd name="connsiteY0" fmla="*/ 1371600 h 1381125"/>
              <a:gd name="connsiteX1" fmla="*/ 546100 w 549275"/>
              <a:gd name="connsiteY1" fmla="*/ 1381125 h 1381125"/>
              <a:gd name="connsiteX2" fmla="*/ 549275 w 549275"/>
              <a:gd name="connsiteY2" fmla="*/ 1111250 h 1381125"/>
              <a:gd name="connsiteX3" fmla="*/ 527050 w 549275"/>
              <a:gd name="connsiteY3" fmla="*/ 841375 h 1381125"/>
              <a:gd name="connsiteX4" fmla="*/ 495300 w 549275"/>
              <a:gd name="connsiteY4" fmla="*/ 546100 h 1381125"/>
              <a:gd name="connsiteX5" fmla="*/ 438150 w 549275"/>
              <a:gd name="connsiteY5" fmla="*/ 260350 h 1381125"/>
              <a:gd name="connsiteX6" fmla="*/ 371475 w 549275"/>
              <a:gd name="connsiteY6" fmla="*/ 85725 h 1381125"/>
              <a:gd name="connsiteX7" fmla="*/ 317500 w 549275"/>
              <a:gd name="connsiteY7" fmla="*/ 12700 h 1381125"/>
              <a:gd name="connsiteX8" fmla="*/ 269875 w 549275"/>
              <a:gd name="connsiteY8" fmla="*/ 0 h 1381125"/>
              <a:gd name="connsiteX9" fmla="*/ 193675 w 549275"/>
              <a:gd name="connsiteY9" fmla="*/ 41275 h 1381125"/>
              <a:gd name="connsiteX10" fmla="*/ 155575 w 549275"/>
              <a:gd name="connsiteY10" fmla="*/ 127000 h 1381125"/>
              <a:gd name="connsiteX11" fmla="*/ 104775 w 549275"/>
              <a:gd name="connsiteY11" fmla="*/ 279400 h 1381125"/>
              <a:gd name="connsiteX12" fmla="*/ 60325 w 549275"/>
              <a:gd name="connsiteY12" fmla="*/ 485775 h 1381125"/>
              <a:gd name="connsiteX13" fmla="*/ 28575 w 549275"/>
              <a:gd name="connsiteY13" fmla="*/ 752475 h 1381125"/>
              <a:gd name="connsiteX14" fmla="*/ 6350 w 549275"/>
              <a:gd name="connsiteY14" fmla="*/ 1073150 h 1381125"/>
              <a:gd name="connsiteX15" fmla="*/ 0 w 549275"/>
              <a:gd name="connsiteY15" fmla="*/ 1371600 h 1381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9275" h="1381125">
                <a:moveTo>
                  <a:pt x="0" y="1371600"/>
                </a:moveTo>
                <a:lnTo>
                  <a:pt x="546100" y="1381125"/>
                </a:lnTo>
                <a:cubicBezTo>
                  <a:pt x="547158" y="1291167"/>
                  <a:pt x="548217" y="1201208"/>
                  <a:pt x="549275" y="1111250"/>
                </a:cubicBezTo>
                <a:lnTo>
                  <a:pt x="527050" y="841375"/>
                </a:lnTo>
                <a:lnTo>
                  <a:pt x="495300" y="546100"/>
                </a:lnTo>
                <a:lnTo>
                  <a:pt x="438150" y="260350"/>
                </a:lnTo>
                <a:lnTo>
                  <a:pt x="371475" y="85725"/>
                </a:lnTo>
                <a:lnTo>
                  <a:pt x="317500" y="12700"/>
                </a:lnTo>
                <a:lnTo>
                  <a:pt x="269875" y="0"/>
                </a:lnTo>
                <a:lnTo>
                  <a:pt x="193675" y="41275"/>
                </a:lnTo>
                <a:lnTo>
                  <a:pt x="155575" y="127000"/>
                </a:lnTo>
                <a:lnTo>
                  <a:pt x="104775" y="279400"/>
                </a:lnTo>
                <a:lnTo>
                  <a:pt x="60325" y="485775"/>
                </a:lnTo>
                <a:lnTo>
                  <a:pt x="28575" y="752475"/>
                </a:lnTo>
                <a:lnTo>
                  <a:pt x="6350" y="1073150"/>
                </a:lnTo>
                <a:lnTo>
                  <a:pt x="0" y="137160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5"/>
                <a:ext cx="3630135" cy="514266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Volumes of revolution to model real-life situations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manufacturer wants to cast a prototype for a new design for a pen barrel made out of solid resin. The shaded region shown in the diagram is used as a model for the cross section of the pen barrel. The region is bounded by the x-axis and the curve with equation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−100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will be rotated around the y-axis. Each unit on the coordinate axes represents 1cm.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Suggest a suitable value for k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Use your value of k to estimate the volume of resin needed to make the prototype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one limitation of this model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5"/>
                <a:ext cx="3630135" cy="5142668"/>
              </a:xfrm>
              <a:blipFill>
                <a:blip r:embed="rId2"/>
                <a:stretch>
                  <a:fillRect t="-739" r="-10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5558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H="1" flipV="1">
            <a:off x="7995815" y="1280476"/>
            <a:ext cx="6" cy="172017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9246154" y="26938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7881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13" name="Arc 12"/>
          <p:cNvSpPr/>
          <p:nvPr/>
        </p:nvSpPr>
        <p:spPr>
          <a:xfrm>
            <a:off x="7714977" y="1488350"/>
            <a:ext cx="548809" cy="2786743"/>
          </a:xfrm>
          <a:prstGeom prst="arc">
            <a:avLst>
              <a:gd name="adj1" fmla="val 10866105"/>
              <a:gd name="adj2" fmla="val 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6823971" y="2885243"/>
            <a:ext cx="2503503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194765" y="1358537"/>
                <a:ext cx="1395126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4765" y="1358537"/>
                <a:ext cx="1395126" cy="251800"/>
              </a:xfrm>
              <a:prstGeom prst="rect">
                <a:avLst/>
              </a:prstGeom>
              <a:blipFill>
                <a:blip r:embed="rId3"/>
                <a:stretch>
                  <a:fillRect l="-2703" r="-901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7712629" y="2836675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38662" y="4572001"/>
                <a:ext cx="68627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8662" y="4572001"/>
                <a:ext cx="686278" cy="246221"/>
              </a:xfrm>
              <a:prstGeom prst="rect">
                <a:avLst/>
              </a:prstGeom>
              <a:blipFill>
                <a:blip r:embed="rId4"/>
                <a:stretch>
                  <a:fillRect l="-5455" r="-7273"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194765" y="1339487"/>
                <a:ext cx="1516954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4765" y="1339487"/>
                <a:ext cx="1516954" cy="251800"/>
              </a:xfrm>
              <a:prstGeom prst="rect">
                <a:avLst/>
              </a:prstGeom>
              <a:blipFill>
                <a:blip r:embed="rId5"/>
                <a:stretch>
                  <a:fillRect l="-2479" r="-826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7788829" y="2655701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7645954" y="1303151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91176" y="3143250"/>
            <a:ext cx="4791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Note that we are rotating about the y-axis, and the horizontal limits will be 0 and 10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blipFill>
                <a:blip r:embed="rId6"/>
                <a:stretch>
                  <a:fillRect l="-18919" t="-169565" r="-45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blipFill>
                <a:blip r:embed="rId7"/>
                <a:stretch>
                  <a:fillRect l="-18018" t="-169565" r="-54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13716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91059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5805669" y="3733800"/>
                <a:ext cx="1366656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5669" y="3733800"/>
                <a:ext cx="1366656" cy="558486"/>
              </a:xfrm>
              <a:prstGeom prst="rect">
                <a:avLst/>
              </a:prstGeom>
              <a:blipFill>
                <a:blip r:embed="rId8"/>
                <a:stretch>
                  <a:fillRect l="-20183" t="-175556" r="-5505" b="-25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8237251" y="4073706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45">
                <a:extLst>
                  <a:ext uri="{FF2B5EF4-FFF2-40B4-BE49-F238E27FC236}">
                    <a16:creationId xmlns:a16="http://schemas.microsoft.com/office/drawing/2014/main" id="{440D02D7-97A1-4EEC-A688-FBC443C4DE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53425" y="3951963"/>
                <a:ext cx="2200275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(we can rearrange the formula to get this, and we will not need to do any squaring!)</a:t>
                </a:r>
              </a:p>
            </p:txBody>
          </p:sp>
        </mc:Choice>
        <mc:Fallback xmlns="">
          <p:sp>
            <p:nvSpPr>
              <p:cNvPr id="32" name="Text Box 45">
                <a:extLst>
                  <a:ext uri="{FF2B5EF4-FFF2-40B4-BE49-F238E27FC236}">
                    <a16:creationId xmlns:a16="http://schemas.microsoft.com/office/drawing/2014/main" id="{440D02D7-97A1-4EEC-A688-FBC443C4DE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53425" y="3951963"/>
                <a:ext cx="2200275" cy="830997"/>
              </a:xfrm>
              <a:prstGeom prst="rect">
                <a:avLst/>
              </a:prstGeom>
              <a:blipFill>
                <a:blip r:embed="rId9"/>
                <a:stretch>
                  <a:fillRect r="-575" b="-44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842091" y="1301387"/>
                <a:ext cx="12786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=10−100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2091" y="1301387"/>
                <a:ext cx="1278683" cy="215444"/>
              </a:xfrm>
              <a:prstGeom prst="rect">
                <a:avLst/>
              </a:prstGeom>
              <a:blipFill>
                <a:blip r:embed="rId10"/>
                <a:stretch>
                  <a:fillRect l="-2941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461091" y="1682387"/>
                <a:ext cx="12786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100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=10−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1091" y="1682387"/>
                <a:ext cx="1278683" cy="215444"/>
              </a:xfrm>
              <a:prstGeom prst="rect">
                <a:avLst/>
              </a:prstGeom>
              <a:blipFill>
                <a:blip r:embed="rId11"/>
                <a:stretch>
                  <a:fillRect l="-1961" r="-1961" b="-23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746841" y="1996712"/>
                <a:ext cx="117461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6841" y="1996712"/>
                <a:ext cx="1174617" cy="404726"/>
              </a:xfrm>
              <a:prstGeom prst="rect">
                <a:avLst/>
              </a:prstGeom>
              <a:blipFill>
                <a:blip r:embed="rId12"/>
                <a:stretch>
                  <a:fillRect l="-2151" r="-3226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5796144" y="4391026"/>
                <a:ext cx="2348592" cy="5609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p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44" y="4391026"/>
                <a:ext cx="2348592" cy="560923"/>
              </a:xfrm>
              <a:prstGeom prst="rect">
                <a:avLst/>
              </a:prstGeom>
              <a:blipFill>
                <a:blip r:embed="rId13"/>
                <a:stretch>
                  <a:fillRect l="-11351" t="-175556" r="-1622" b="-25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5796144" y="5133975"/>
                <a:ext cx="1758494" cy="65960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200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p>
                      </m:sSub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44" y="5133975"/>
                <a:ext cx="1758494" cy="659604"/>
              </a:xfrm>
              <a:prstGeom prst="rect">
                <a:avLst/>
              </a:prstGeom>
              <a:blipFill>
                <a:blip r:embed="rId14"/>
                <a:stretch>
                  <a:fillRect l="-2158" b="-188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5796144" y="5953125"/>
                <a:ext cx="575414" cy="41844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44" y="5953125"/>
                <a:ext cx="575414" cy="418448"/>
              </a:xfrm>
              <a:prstGeom prst="rect">
                <a:avLst/>
              </a:prstGeom>
              <a:blipFill>
                <a:blip r:embed="rId15"/>
                <a:stretch>
                  <a:fillRect l="-8696" r="-4348" b="-1176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8189626" y="4769031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9125" y="4847313"/>
            <a:ext cx="1695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7608601" y="5502456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5724" y="5542638"/>
            <a:ext cx="24288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limits and subtract (you need to show this)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734321" y="1962695"/>
            <a:ext cx="1228454" cy="4947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6591571" y="3877220"/>
            <a:ext cx="295004" cy="27568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6820171" y="4401094"/>
            <a:ext cx="876029" cy="5519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60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0" grpId="0"/>
      <p:bldP spid="21" grpId="0"/>
      <p:bldP spid="23" grpId="0"/>
      <p:bldP spid="30" grpId="0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0" grpId="0"/>
      <p:bldP spid="41" grpId="0" animBg="1"/>
      <p:bldP spid="42" grpId="0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194765" y="1339487"/>
                <a:ext cx="1516954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4765" y="1339487"/>
                <a:ext cx="1516954" cy="251800"/>
              </a:xfrm>
              <a:prstGeom prst="rect">
                <a:avLst/>
              </a:prstGeom>
              <a:blipFill>
                <a:blip r:embed="rId2"/>
                <a:stretch>
                  <a:fillRect l="-2479" r="-826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eeform 14"/>
          <p:cNvSpPr/>
          <p:nvPr/>
        </p:nvSpPr>
        <p:spPr>
          <a:xfrm>
            <a:off x="7724776" y="1504951"/>
            <a:ext cx="549275" cy="1381125"/>
          </a:xfrm>
          <a:custGeom>
            <a:avLst/>
            <a:gdLst>
              <a:gd name="connsiteX0" fmla="*/ 0 w 549275"/>
              <a:gd name="connsiteY0" fmla="*/ 1371600 h 1381125"/>
              <a:gd name="connsiteX1" fmla="*/ 546100 w 549275"/>
              <a:gd name="connsiteY1" fmla="*/ 1381125 h 1381125"/>
              <a:gd name="connsiteX2" fmla="*/ 549275 w 549275"/>
              <a:gd name="connsiteY2" fmla="*/ 1111250 h 1381125"/>
              <a:gd name="connsiteX3" fmla="*/ 527050 w 549275"/>
              <a:gd name="connsiteY3" fmla="*/ 841375 h 1381125"/>
              <a:gd name="connsiteX4" fmla="*/ 495300 w 549275"/>
              <a:gd name="connsiteY4" fmla="*/ 546100 h 1381125"/>
              <a:gd name="connsiteX5" fmla="*/ 438150 w 549275"/>
              <a:gd name="connsiteY5" fmla="*/ 260350 h 1381125"/>
              <a:gd name="connsiteX6" fmla="*/ 371475 w 549275"/>
              <a:gd name="connsiteY6" fmla="*/ 85725 h 1381125"/>
              <a:gd name="connsiteX7" fmla="*/ 317500 w 549275"/>
              <a:gd name="connsiteY7" fmla="*/ 12700 h 1381125"/>
              <a:gd name="connsiteX8" fmla="*/ 269875 w 549275"/>
              <a:gd name="connsiteY8" fmla="*/ 0 h 1381125"/>
              <a:gd name="connsiteX9" fmla="*/ 193675 w 549275"/>
              <a:gd name="connsiteY9" fmla="*/ 41275 h 1381125"/>
              <a:gd name="connsiteX10" fmla="*/ 155575 w 549275"/>
              <a:gd name="connsiteY10" fmla="*/ 127000 h 1381125"/>
              <a:gd name="connsiteX11" fmla="*/ 104775 w 549275"/>
              <a:gd name="connsiteY11" fmla="*/ 279400 h 1381125"/>
              <a:gd name="connsiteX12" fmla="*/ 60325 w 549275"/>
              <a:gd name="connsiteY12" fmla="*/ 485775 h 1381125"/>
              <a:gd name="connsiteX13" fmla="*/ 28575 w 549275"/>
              <a:gd name="connsiteY13" fmla="*/ 752475 h 1381125"/>
              <a:gd name="connsiteX14" fmla="*/ 6350 w 549275"/>
              <a:gd name="connsiteY14" fmla="*/ 1073150 h 1381125"/>
              <a:gd name="connsiteX15" fmla="*/ 0 w 549275"/>
              <a:gd name="connsiteY15" fmla="*/ 1371600 h 1381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9275" h="1381125">
                <a:moveTo>
                  <a:pt x="0" y="1371600"/>
                </a:moveTo>
                <a:lnTo>
                  <a:pt x="546100" y="1381125"/>
                </a:lnTo>
                <a:cubicBezTo>
                  <a:pt x="547158" y="1291167"/>
                  <a:pt x="548217" y="1201208"/>
                  <a:pt x="549275" y="1111250"/>
                </a:cubicBezTo>
                <a:lnTo>
                  <a:pt x="527050" y="841375"/>
                </a:lnTo>
                <a:lnTo>
                  <a:pt x="495300" y="546100"/>
                </a:lnTo>
                <a:lnTo>
                  <a:pt x="438150" y="260350"/>
                </a:lnTo>
                <a:lnTo>
                  <a:pt x="371475" y="85725"/>
                </a:lnTo>
                <a:lnTo>
                  <a:pt x="317500" y="12700"/>
                </a:lnTo>
                <a:lnTo>
                  <a:pt x="269875" y="0"/>
                </a:lnTo>
                <a:lnTo>
                  <a:pt x="193675" y="41275"/>
                </a:lnTo>
                <a:lnTo>
                  <a:pt x="155575" y="127000"/>
                </a:lnTo>
                <a:lnTo>
                  <a:pt x="104775" y="279400"/>
                </a:lnTo>
                <a:lnTo>
                  <a:pt x="60325" y="485775"/>
                </a:lnTo>
                <a:lnTo>
                  <a:pt x="28575" y="752475"/>
                </a:lnTo>
                <a:lnTo>
                  <a:pt x="6350" y="1073150"/>
                </a:lnTo>
                <a:lnTo>
                  <a:pt x="0" y="137160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5"/>
                <a:ext cx="3630135" cy="514266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Volumes of revolution to model real-life situations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manufacturer wants to cast a prototype for a new design for a pen barrel made out of solid resin. The shaded region shown in the diagram is used as a model for the cross section of the pen barrel. The region is bounded by the x-axis and the curve with equation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−100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will be rotated around the y-axis. Each unit on the coordinate axes represents 1cm.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Suggest a suitable value for k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Use your value of k to estimate the volume of resin needed to make the prototype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one limitation of this model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5"/>
                <a:ext cx="3630135" cy="5142668"/>
              </a:xfrm>
              <a:blipFill>
                <a:blip r:embed="rId3"/>
                <a:stretch>
                  <a:fillRect t="-739" r="-10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5558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H="1" flipV="1">
            <a:off x="7995815" y="1280476"/>
            <a:ext cx="6" cy="172017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9246154" y="26938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7881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13" name="Arc 12"/>
          <p:cNvSpPr/>
          <p:nvPr/>
        </p:nvSpPr>
        <p:spPr>
          <a:xfrm>
            <a:off x="7714977" y="1488350"/>
            <a:ext cx="548809" cy="2786743"/>
          </a:xfrm>
          <a:prstGeom prst="arc">
            <a:avLst>
              <a:gd name="adj1" fmla="val 10866105"/>
              <a:gd name="adj2" fmla="val 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6823971" y="2885243"/>
            <a:ext cx="2503503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7712629" y="2836675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38662" y="4572001"/>
                <a:ext cx="68627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8662" y="4572001"/>
                <a:ext cx="686278" cy="246221"/>
              </a:xfrm>
              <a:prstGeom prst="rect">
                <a:avLst/>
              </a:prstGeom>
              <a:blipFill>
                <a:blip r:embed="rId4"/>
                <a:stretch>
                  <a:fillRect l="-5455" r="-7273"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7788829" y="2655701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7645954" y="1303151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blipFill>
                <a:blip r:embed="rId5"/>
                <a:stretch>
                  <a:fillRect l="-18919" t="-169565" r="-45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blipFill>
                <a:blip r:embed="rId6"/>
                <a:stretch>
                  <a:fillRect l="-18018" t="-169565" r="-54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13716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91059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5081769" y="5200651"/>
                <a:ext cx="588494" cy="42203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16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6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769" y="5200651"/>
                <a:ext cx="588494" cy="422039"/>
              </a:xfrm>
              <a:prstGeom prst="rect">
                <a:avLst/>
              </a:prstGeom>
              <a:blipFill>
                <a:blip r:embed="rId7"/>
                <a:stretch>
                  <a:fillRect l="-6383" t="-2941" r="-4255" b="-1176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25" y="5780763"/>
            <a:ext cx="371475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It is unlikely that the cross-section of the pen will match the curve exactly, the pen might have other parts to it that affect the shape etc…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97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75250" y="465867"/>
            <a:ext cx="9995368" cy="523220"/>
            <a:chOff x="0" y="13335"/>
            <a:chExt cx="9144218" cy="930168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1" cy="93016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18225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800" dirty="0">
                  <a:latin typeface="+mj-lt"/>
                </a:rPr>
                <a:t>Exercise 5D</a:t>
              </a:r>
              <a:endParaRPr lang="en-GB" sz="28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397740" y="874151"/>
            <a:ext cx="8659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175250" y="1444457"/>
            <a:ext cx="999637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519254" y="1974793"/>
            <a:ext cx="80294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 before the lesson		</a:t>
            </a:r>
            <a:r>
              <a:rPr lang="en-US" dirty="0" smtClean="0"/>
              <a:t>Q1-2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Class:			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					</a:t>
            </a:r>
            <a:r>
              <a:rPr lang="en-US" dirty="0" smtClean="0"/>
              <a:t>Q3-4</a:t>
            </a:r>
            <a:endParaRPr lang="en-US" dirty="0"/>
          </a:p>
          <a:p>
            <a:r>
              <a:rPr lang="en-US" dirty="0">
                <a:solidFill>
                  <a:schemeClr val="accent6"/>
                </a:solidFill>
              </a:rPr>
              <a:t>Amber</a:t>
            </a:r>
            <a:r>
              <a:rPr lang="en-US" dirty="0"/>
              <a:t> 					</a:t>
            </a:r>
            <a:r>
              <a:rPr lang="en-US" dirty="0" smtClean="0"/>
              <a:t>Q5-6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					</a:t>
            </a:r>
            <a:r>
              <a:rPr lang="en-US" dirty="0" smtClean="0"/>
              <a:t>Q7 </a:t>
            </a:r>
            <a:r>
              <a:rPr lang="en-US" dirty="0"/>
              <a:t>&amp; challenge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184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446</Words>
  <Application>Microsoft Office PowerPoint</Application>
  <PresentationFormat>Widescreen</PresentationFormat>
  <Paragraphs>81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Volumes of Revolution</vt:lpstr>
      <vt:lpstr>Volumes of Revolution</vt:lpstr>
      <vt:lpstr>Volumes of Revolution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Volumes of Revolution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2019-08-26T03:32:56Z</dcterms:modified>
</cp:coreProperties>
</file>