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81" r:id="rId2"/>
    <p:sldId id="647" r:id="rId3"/>
    <p:sldId id="650" r:id="rId4"/>
    <p:sldId id="651" r:id="rId5"/>
    <p:sldId id="646" r:id="rId6"/>
    <p:sldId id="653" r:id="rId7"/>
    <p:sldId id="549" r:id="rId8"/>
    <p:sldId id="655" r:id="rId9"/>
    <p:sldId id="654" r:id="rId10"/>
    <p:sldId id="660" r:id="rId11"/>
    <p:sldId id="656" r:id="rId12"/>
    <p:sldId id="657" r:id="rId13"/>
    <p:sldId id="663" r:id="rId14"/>
    <p:sldId id="672" r:id="rId15"/>
    <p:sldId id="624" r:id="rId16"/>
    <p:sldId id="661" r:id="rId17"/>
    <p:sldId id="659" r:id="rId18"/>
    <p:sldId id="658" r:id="rId19"/>
    <p:sldId id="662" r:id="rId20"/>
    <p:sldId id="667" r:id="rId21"/>
    <p:sldId id="668" r:id="rId22"/>
    <p:sldId id="664" r:id="rId23"/>
    <p:sldId id="670" r:id="rId24"/>
    <p:sldId id="674" r:id="rId25"/>
    <p:sldId id="666" r:id="rId26"/>
    <p:sldId id="673" r:id="rId27"/>
    <p:sldId id="671" r:id="rId28"/>
    <p:sldId id="665" r:id="rId29"/>
    <p:sldId id="67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33"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92442" autoAdjust="0"/>
  </p:normalViewPr>
  <p:slideViewPr>
    <p:cSldViewPr>
      <p:cViewPr varScale="1">
        <p:scale>
          <a:sx n="51" d="100"/>
          <a:sy n="51" d="100"/>
        </p:scale>
        <p:origin x="-56" y="260"/>
      </p:cViewPr>
      <p:guideLst>
        <p:guide orient="horz" pos="1933"/>
        <p:guide pos="2880"/>
      </p:guideLst>
    </p:cSldViewPr>
  </p:slideViewPr>
  <p:notesTextViewPr>
    <p:cViewPr>
      <p:scale>
        <a:sx n="150" d="100"/>
        <a:sy n="150" d="100"/>
      </p:scale>
      <p:origin x="0" y="0"/>
    </p:cViewPr>
  </p:notesTextViewPr>
  <p:sorterViewPr>
    <p:cViewPr>
      <p:scale>
        <a:sx n="100" d="100"/>
        <a:sy n="100" d="100"/>
      </p:scale>
      <p:origin x="0" y="-241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E87F4A-DD11-41AF-8B76-F2E5B6202836}" type="datetimeFigureOut">
              <a:rPr lang="en-GB" smtClean="0"/>
              <a:pPr/>
              <a:t>26/08/2019</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F2399-CD51-4C4C-BC34-03B9F40F9CF8}" type="slidenum">
              <a:rPr lang="en-GB" smtClean="0"/>
              <a:pPr/>
              <a:t>‹#›</a:t>
            </a:fld>
            <a:endParaRPr lang="en-GB" dirty="0"/>
          </a:p>
        </p:txBody>
      </p:sp>
    </p:spTree>
    <p:extLst>
      <p:ext uri="{BB962C8B-B14F-4D97-AF65-F5344CB8AC3E}">
        <p14:creationId xmlns:p14="http://schemas.microsoft.com/office/powerpoint/2010/main" val="547450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2F2399-CD51-4C4C-BC34-03B9F40F9CF8}" type="slidenum">
              <a:rPr lang="en-GB" smtClean="0"/>
              <a:pPr/>
              <a:t>2</a:t>
            </a:fld>
            <a:endParaRPr lang="en-GB" dirty="0"/>
          </a:p>
        </p:txBody>
      </p:sp>
    </p:spTree>
    <p:extLst>
      <p:ext uri="{BB962C8B-B14F-4D97-AF65-F5344CB8AC3E}">
        <p14:creationId xmlns:p14="http://schemas.microsoft.com/office/powerpoint/2010/main" val="3453714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2F2399-CD51-4C4C-BC34-03B9F40F9CF8}" type="slidenum">
              <a:rPr lang="en-GB" smtClean="0"/>
              <a:pPr/>
              <a:t>3</a:t>
            </a:fld>
            <a:endParaRPr lang="en-GB" dirty="0"/>
          </a:p>
        </p:txBody>
      </p:sp>
    </p:spTree>
    <p:extLst>
      <p:ext uri="{BB962C8B-B14F-4D97-AF65-F5344CB8AC3E}">
        <p14:creationId xmlns:p14="http://schemas.microsoft.com/office/powerpoint/2010/main" val="913847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2F2399-CD51-4C4C-BC34-03B9F40F9CF8}" type="slidenum">
              <a:rPr lang="en-GB" smtClean="0"/>
              <a:pPr/>
              <a:t>18</a:t>
            </a:fld>
            <a:endParaRPr lang="en-GB" dirty="0"/>
          </a:p>
        </p:txBody>
      </p:sp>
    </p:spTree>
    <p:extLst>
      <p:ext uri="{BB962C8B-B14F-4D97-AF65-F5344CB8AC3E}">
        <p14:creationId xmlns:p14="http://schemas.microsoft.com/office/powerpoint/2010/main" val="4084386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26/08/2019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281611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26/08/2019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02339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26/08/2019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962211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26/08/2019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87517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9AFE4D-3339-4F90-AB07-DAB31D79E32A}" type="datetimeFigureOut">
              <a:rPr lang="en-GB" smtClean="0"/>
              <a:pPr/>
              <a:t>26/08/2019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932520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B9AFE4D-3339-4F90-AB07-DAB31D79E32A}" type="datetimeFigureOut">
              <a:rPr lang="en-GB" smtClean="0"/>
              <a:pPr/>
              <a:t>26/08/2019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56617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B9AFE4D-3339-4F90-AB07-DAB31D79E32A}" type="datetimeFigureOut">
              <a:rPr lang="en-GB" smtClean="0"/>
              <a:pPr/>
              <a:t>26/08/2019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020052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B9AFE4D-3339-4F90-AB07-DAB31D79E32A}" type="datetimeFigureOut">
              <a:rPr lang="en-GB" smtClean="0"/>
              <a:pPr/>
              <a:t>26/08/2019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3408912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AFE4D-3339-4F90-AB07-DAB31D79E32A}" type="datetimeFigureOut">
              <a:rPr lang="en-GB" smtClean="0"/>
              <a:pPr/>
              <a:t>26/08/2019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179336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26/08/2019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99712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26/08/2019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06649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AFE4D-3339-4F90-AB07-DAB31D79E32A}" type="datetimeFigureOut">
              <a:rPr lang="en-GB" smtClean="0"/>
              <a:pPr/>
              <a:t>26/08/2019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3896745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1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40.png"/></Relationships>
</file>

<file path=ppt/slides/_rels/slide14.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1.png"/><Relationship Id="rId7" Type="http://schemas.openxmlformats.org/officeDocument/2006/relationships/image" Target="../media/image45.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3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40.png"/><Relationship Id="rId2" Type="http://schemas.openxmlformats.org/officeDocument/2006/relationships/image" Target="../media/image33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60.png"/><Relationship Id="rId2" Type="http://schemas.openxmlformats.org/officeDocument/2006/relationships/image" Target="../media/image350.png"/><Relationship Id="rId1" Type="http://schemas.openxmlformats.org/officeDocument/2006/relationships/slideLayout" Target="../slideLayouts/slideLayout7.xml"/><Relationship Id="rId6" Type="http://schemas.openxmlformats.org/officeDocument/2006/relationships/image" Target="../media/image390.png"/><Relationship Id="rId5" Type="http://schemas.openxmlformats.org/officeDocument/2006/relationships/image" Target="../media/image380.png"/><Relationship Id="rId4" Type="http://schemas.openxmlformats.org/officeDocument/2006/relationships/image" Target="../media/image54.png"/></Relationships>
</file>

<file path=ppt/slides/_rels/slide21.xml.rels><?xml version="1.0" encoding="UTF-8" standalone="yes"?>
<Relationships xmlns="http://schemas.openxmlformats.org/package/2006/relationships"><Relationship Id="rId2" Type="http://schemas.openxmlformats.org/officeDocument/2006/relationships/image" Target="../media/image4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0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4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6688" y="2130425"/>
            <a:ext cx="8001000" cy="1470025"/>
          </a:xfrm>
        </p:spPr>
        <p:txBody>
          <a:bodyPr/>
          <a:lstStyle/>
          <a:p>
            <a:r>
              <a:rPr lang="en-GB" b="1" dirty="0">
                <a:solidFill>
                  <a:srgbClr val="92D050"/>
                </a:solidFill>
              </a:rPr>
              <a:t>Further </a:t>
            </a:r>
            <a:r>
              <a:rPr lang="en-GB" b="1" dirty="0" smtClean="0">
                <a:solidFill>
                  <a:srgbClr val="92D050"/>
                </a:solidFill>
              </a:rPr>
              <a:t>Mechanics </a:t>
            </a:r>
            <a:r>
              <a:rPr lang="en-GB" b="1" dirty="0">
                <a:solidFill>
                  <a:srgbClr val="92D050"/>
                </a:solidFill>
              </a:rPr>
              <a:t>1 : </a:t>
            </a:r>
            <a:br>
              <a:rPr lang="en-GB" b="1" dirty="0">
                <a:solidFill>
                  <a:srgbClr val="92D050"/>
                </a:solidFill>
              </a:rPr>
            </a:br>
            <a:r>
              <a:rPr lang="en-GB" dirty="0" smtClean="0"/>
              <a:t>Elastic Strings and Springs</a:t>
            </a:r>
            <a:endParaRPr lang="en-GB" dirty="0"/>
          </a:p>
        </p:txBody>
      </p:sp>
      <p:cxnSp>
        <p:nvCxnSpPr>
          <p:cNvPr id="8" name="Straight Connector 7"/>
          <p:cNvCxnSpPr/>
          <p:nvPr/>
        </p:nvCxnSpPr>
        <p:spPr>
          <a:xfrm>
            <a:off x="0" y="126876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2" descr="E:\TiffinSchoolLogoSma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212" y="111910"/>
            <a:ext cx="1008112" cy="10133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6461720"/>
            <a:ext cx="4104456" cy="369332"/>
          </a:xfrm>
          <a:prstGeom prst="rect">
            <a:avLst/>
          </a:prstGeom>
          <a:noFill/>
        </p:spPr>
        <p:txBody>
          <a:bodyPr wrap="square" rtlCol="0">
            <a:spAutoFit/>
          </a:bodyPr>
          <a:lstStyle/>
          <a:p>
            <a:r>
              <a:rPr lang="en-GB" dirty="0"/>
              <a:t>Last modified: </a:t>
            </a:r>
            <a:r>
              <a:rPr lang="en-GB" dirty="0" smtClean="0"/>
              <a:t>24</a:t>
            </a:r>
            <a:r>
              <a:rPr lang="en-GB" baseline="30000" dirty="0" smtClean="0"/>
              <a:t>th</a:t>
            </a:r>
            <a:r>
              <a:rPr lang="en-GB" dirty="0" smtClean="0"/>
              <a:t> Jan 2019</a:t>
            </a:r>
            <a:endParaRPr lang="en-GB" dirty="0"/>
          </a:p>
        </p:txBody>
      </p:sp>
      <p:sp>
        <p:nvSpPr>
          <p:cNvPr id="9" name="Subtitle 2"/>
          <p:cNvSpPr>
            <a:spLocks noGrp="1"/>
          </p:cNvSpPr>
          <p:nvPr>
            <p:ph type="subTitle" idx="1"/>
          </p:nvPr>
        </p:nvSpPr>
        <p:spPr>
          <a:xfrm>
            <a:off x="1079612" y="3645024"/>
            <a:ext cx="6984776" cy="1417712"/>
          </a:xfrm>
        </p:spPr>
        <p:txBody>
          <a:bodyPr>
            <a:normAutofit/>
          </a:bodyPr>
          <a:lstStyle/>
          <a:p>
            <a:r>
              <a:rPr lang="en-GB" sz="3600" dirty="0"/>
              <a:t>Mr Ingall</a:t>
            </a:r>
            <a:br>
              <a:rPr lang="en-GB" sz="3600" dirty="0"/>
            </a:br>
            <a:r>
              <a:rPr lang="en-GB" sz="2800" dirty="0"/>
              <a:t>(the boss of </a:t>
            </a:r>
            <a:r>
              <a:rPr lang="en-GB" sz="2800" dirty="0" smtClean="0"/>
              <a:t>www.drfrostmaths.com)</a:t>
            </a:r>
            <a:endParaRPr lang="en-GB" sz="2000" dirty="0"/>
          </a:p>
        </p:txBody>
      </p:sp>
    </p:spTree>
    <p:extLst>
      <p:ext uri="{BB962C8B-B14F-4D97-AF65-F5344CB8AC3E}">
        <p14:creationId xmlns:p14="http://schemas.microsoft.com/office/powerpoint/2010/main" val="29130178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87744"/>
            <a:chOff x="0" y="13335"/>
            <a:chExt cx="9144218" cy="587744"/>
          </a:xfrm>
        </p:grpSpPr>
        <p:sp>
          <p:nvSpPr>
            <p:cNvPr id="3" name="TextBox 32"/>
            <p:cNvSpPr txBox="1"/>
            <p:nvPr/>
          </p:nvSpPr>
          <p:spPr>
            <a:xfrm>
              <a:off x="0" y="13335"/>
              <a:ext cx="9144000" cy="5847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latin typeface="+mj-lt"/>
                </a:rPr>
                <a:t>Slopes, Friction, Moments, </a:t>
              </a:r>
              <a:r>
                <a:rPr lang="en-GB" sz="3200" dirty="0"/>
                <a:t>Resolving </a:t>
              </a:r>
              <a:r>
                <a:rPr lang="en-GB" sz="3200" dirty="0" smtClean="0"/>
                <a:t>Forces, etc.</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29" name="TextBox 28">
            <a:extLst>
              <a:ext uri="{FF2B5EF4-FFF2-40B4-BE49-F238E27FC236}">
                <a16:creationId xmlns:a16="http://schemas.microsoft.com/office/drawing/2014/main" id="{BFF68929-BCB7-4B76-968F-00F9F3D3F712}"/>
              </a:ext>
            </a:extLst>
          </p:cNvPr>
          <p:cNvSpPr txBox="1"/>
          <p:nvPr/>
        </p:nvSpPr>
        <p:spPr>
          <a:xfrm>
            <a:off x="359532" y="620688"/>
            <a:ext cx="8424936" cy="3139321"/>
          </a:xfrm>
          <a:prstGeom prst="rect">
            <a:avLst/>
          </a:prstGeom>
          <a:noFill/>
        </p:spPr>
        <p:txBody>
          <a:bodyPr wrap="square" rtlCol="0">
            <a:spAutoFit/>
          </a:bodyPr>
          <a:lstStyle/>
          <a:p>
            <a:r>
              <a:rPr lang="en-GB" dirty="0" smtClean="0"/>
              <a:t>Elastic Strings and Springs can be introduced into similar problems to those encountered in A level Mechanics. e.g.</a:t>
            </a:r>
          </a:p>
          <a:p>
            <a:pPr marL="285750" indent="-285750">
              <a:buFont typeface="Arial" panose="020B0604020202020204" pitchFamily="34" charset="0"/>
              <a:buChar char="•"/>
            </a:pPr>
            <a:r>
              <a:rPr lang="en-GB" dirty="0" smtClean="0"/>
              <a:t>Ch4: Moments</a:t>
            </a:r>
          </a:p>
          <a:p>
            <a:pPr marL="285750" indent="-285750">
              <a:buFont typeface="Arial" panose="020B0604020202020204" pitchFamily="34" charset="0"/>
              <a:buChar char="•"/>
            </a:pPr>
            <a:r>
              <a:rPr lang="en-GB" dirty="0" smtClean="0"/>
              <a:t>Ch5: Forces and friction</a:t>
            </a:r>
          </a:p>
          <a:p>
            <a:pPr marL="285750" indent="-285750">
              <a:buFont typeface="Arial" panose="020B0604020202020204" pitchFamily="34" charset="0"/>
              <a:buChar char="•"/>
            </a:pPr>
            <a:r>
              <a:rPr lang="en-GB" dirty="0" smtClean="0"/>
              <a:t>Ch7: Applications of forces</a:t>
            </a:r>
          </a:p>
          <a:p>
            <a:r>
              <a:rPr lang="en-GB" dirty="0" smtClean="0"/>
              <a:t>The next few examples will also serve as useful revision of these ideas.</a:t>
            </a:r>
          </a:p>
          <a:p>
            <a:endParaRPr lang="en-GB" dirty="0"/>
          </a:p>
          <a:p>
            <a:r>
              <a:rPr lang="en-GB" b="1" dirty="0" smtClean="0"/>
              <a:t>Key ideas to Remember</a:t>
            </a:r>
          </a:p>
          <a:p>
            <a:r>
              <a:rPr lang="en-GB" dirty="0" smtClean="0"/>
              <a:t>If an object is in equilibrium:</a:t>
            </a:r>
          </a:p>
          <a:p>
            <a:pPr marL="285750" indent="-285750">
              <a:buFont typeface="Arial" panose="020B0604020202020204" pitchFamily="34" charset="0"/>
              <a:buChar char="•"/>
            </a:pPr>
            <a:r>
              <a:rPr lang="en-GB" dirty="0" smtClean="0"/>
              <a:t>For any given point: The </a:t>
            </a:r>
            <a:r>
              <a:rPr lang="en-GB" dirty="0"/>
              <a:t>sum of the </a:t>
            </a:r>
            <a:r>
              <a:rPr lang="en-GB" b="1" dirty="0"/>
              <a:t>moments</a:t>
            </a:r>
            <a:r>
              <a:rPr lang="en-GB" dirty="0"/>
              <a:t> of all forces </a:t>
            </a:r>
            <a:r>
              <a:rPr lang="en-GB" dirty="0" smtClean="0"/>
              <a:t>about that point </a:t>
            </a:r>
            <a:r>
              <a:rPr lang="en-GB" dirty="0"/>
              <a:t>= 0</a:t>
            </a:r>
          </a:p>
          <a:p>
            <a:pPr marL="285750" indent="-285750">
              <a:buFont typeface="Arial" panose="020B0604020202020204" pitchFamily="34" charset="0"/>
              <a:buChar char="•"/>
            </a:pPr>
            <a:r>
              <a:rPr lang="en-GB" dirty="0" smtClean="0"/>
              <a:t>In any chosen direction: The sum </a:t>
            </a:r>
            <a:r>
              <a:rPr lang="en-GB" dirty="0"/>
              <a:t>of all </a:t>
            </a:r>
            <a:r>
              <a:rPr lang="en-GB" b="1" dirty="0" smtClean="0"/>
              <a:t>component forces </a:t>
            </a:r>
            <a:r>
              <a:rPr lang="en-GB" dirty="0" smtClean="0"/>
              <a:t>in that direction = </a:t>
            </a:r>
            <a:r>
              <a:rPr lang="en-GB" dirty="0"/>
              <a:t>0</a:t>
            </a:r>
          </a:p>
        </p:txBody>
      </p:sp>
    </p:spTree>
    <p:extLst>
      <p:ext uri="{BB962C8B-B14F-4D97-AF65-F5344CB8AC3E}">
        <p14:creationId xmlns:p14="http://schemas.microsoft.com/office/powerpoint/2010/main" val="2322771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87744"/>
            <a:chOff x="0" y="13335"/>
            <a:chExt cx="9144218" cy="587744"/>
          </a:xfrm>
        </p:grpSpPr>
        <p:sp>
          <p:nvSpPr>
            <p:cNvPr id="3" name="TextBox 32"/>
            <p:cNvSpPr txBox="1"/>
            <p:nvPr/>
          </p:nvSpPr>
          <p:spPr>
            <a:xfrm>
              <a:off x="0" y="13335"/>
              <a:ext cx="9144000" cy="5847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latin typeface="+mj-lt"/>
                </a:rPr>
                <a:t>Slopes, Friction, Moments, </a:t>
              </a:r>
              <a:r>
                <a:rPr lang="en-GB" sz="3200" dirty="0"/>
                <a:t>Resolving </a:t>
              </a:r>
              <a:r>
                <a:rPr lang="en-GB" sz="3200" dirty="0" smtClean="0"/>
                <a:t>Forces, etc.</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7" name="TextBox 6"/>
              <p:cNvSpPr txBox="1"/>
              <p:nvPr/>
            </p:nvSpPr>
            <p:spPr>
              <a:xfrm>
                <a:off x="360256" y="764704"/>
                <a:ext cx="8422343" cy="110799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smtClean="0"/>
                  <a:t>[Textbook] An elastic string of natural length </a:t>
                </a:r>
                <a14:m>
                  <m:oMath xmlns:m="http://schemas.openxmlformats.org/officeDocument/2006/math">
                    <m:r>
                      <a:rPr lang="en-GB" sz="1600" b="0" i="1" smtClean="0">
                        <a:latin typeface="Cambria Math" panose="02040503050406030204" pitchFamily="18" charset="0"/>
                      </a:rPr>
                      <m:t>2</m:t>
                    </m:r>
                    <m:r>
                      <a:rPr lang="en-GB" sz="1600" b="0" i="1" smtClean="0">
                        <a:latin typeface="Cambria Math" panose="02040503050406030204" pitchFamily="18" charset="0"/>
                      </a:rPr>
                      <m:t>𝑙</m:t>
                    </m:r>
                  </m:oMath>
                </a14:m>
                <a:r>
                  <a:rPr lang="en-GB" dirty="0" smtClean="0"/>
                  <a:t> </a:t>
                </a:r>
                <a:r>
                  <a:rPr lang="en-GB" sz="1600" dirty="0"/>
                  <a:t>and </a:t>
                </a:r>
                <a:r>
                  <a:rPr lang="en-GB" sz="1600" dirty="0" smtClean="0"/>
                  <a:t>modulus of elasticity </a:t>
                </a:r>
                <a14:m>
                  <m:oMath xmlns:m="http://schemas.openxmlformats.org/officeDocument/2006/math">
                    <m:r>
                      <a:rPr lang="en-GB" sz="1600" b="0" i="1" smtClean="0">
                        <a:latin typeface="Cambria Math" panose="02040503050406030204" pitchFamily="18" charset="0"/>
                      </a:rPr>
                      <m:t>4</m:t>
                    </m:r>
                    <m:r>
                      <a:rPr lang="en-GB" sz="1600" b="0" i="1" smtClean="0">
                        <a:latin typeface="Cambria Math" panose="02040503050406030204" pitchFamily="18" charset="0"/>
                      </a:rPr>
                      <m:t>𝑚𝑔</m:t>
                    </m:r>
                  </m:oMath>
                </a14:m>
                <a:r>
                  <a:rPr lang="en-GB" sz="1600" dirty="0" smtClean="0"/>
                  <a:t> is stretched between two points A and B. The points A and B are on the same horizontal level and AB =</a:t>
                </a:r>
                <a14:m>
                  <m:oMath xmlns:m="http://schemas.openxmlformats.org/officeDocument/2006/math">
                    <m:r>
                      <a:rPr lang="en-GB" sz="1600" b="0" i="1" smtClean="0">
                        <a:latin typeface="Cambria Math" panose="02040503050406030204" pitchFamily="18" charset="0"/>
                      </a:rPr>
                      <m:t>2</m:t>
                    </m:r>
                    <m:r>
                      <a:rPr lang="en-GB" sz="1600" b="0" i="1" smtClean="0">
                        <a:latin typeface="Cambria Math" panose="02040503050406030204" pitchFamily="18" charset="0"/>
                      </a:rPr>
                      <m:t>𝑙</m:t>
                    </m:r>
                    <m:r>
                      <a:rPr lang="en-GB" sz="1600" b="0" i="0" smtClean="0">
                        <a:latin typeface="Cambria Math" panose="02040503050406030204" pitchFamily="18" charset="0"/>
                      </a:rPr>
                      <m:t>. </m:t>
                    </m:r>
                  </m:oMath>
                </a14:m>
                <a:r>
                  <a:rPr lang="en-GB" sz="1600" dirty="0" smtClean="0"/>
                  <a:t>A particle P is attached to the midpoint of the string and hangs in equilibrium with both parts of the string making an angle of 30</a:t>
                </a:r>
                <a14:m>
                  <m:oMath xmlns:m="http://schemas.openxmlformats.org/officeDocument/2006/math">
                    <m:r>
                      <a:rPr lang="en-GB" sz="1600" i="1" smtClean="0">
                        <a:latin typeface="Cambria Math" panose="02040503050406030204" pitchFamily="18" charset="0"/>
                        <a:ea typeface="Cambria Math" panose="02040503050406030204" pitchFamily="18" charset="0"/>
                      </a:rPr>
                      <m:t>°</m:t>
                    </m:r>
                  </m:oMath>
                </a14:m>
                <a:r>
                  <a:rPr lang="en-GB" sz="1600" dirty="0" smtClean="0"/>
                  <a:t> with the line AB. Find, in terms of </a:t>
                </a:r>
                <a14:m>
                  <m:oMath xmlns:m="http://schemas.openxmlformats.org/officeDocument/2006/math">
                    <m:r>
                      <a:rPr lang="en-GB" sz="1600" b="0" i="1" smtClean="0">
                        <a:latin typeface="Cambria Math" panose="02040503050406030204" pitchFamily="18" charset="0"/>
                      </a:rPr>
                      <m:t>𝑚</m:t>
                    </m:r>
                  </m:oMath>
                </a14:m>
                <a:r>
                  <a:rPr lang="en-GB" sz="1600" dirty="0" smtClean="0"/>
                  <a:t>, the mass of the particle. </a:t>
                </a:r>
                <a:endParaRPr lang="en-GB"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360256" y="764704"/>
                <a:ext cx="8422343" cy="1107996"/>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37" name="Speech Bubble: Rectangle with Corners Rounded 5">
            <a:extLst>
              <a:ext uri="{FF2B5EF4-FFF2-40B4-BE49-F238E27FC236}">
                <a16:creationId xmlns:a16="http://schemas.microsoft.com/office/drawing/2014/main" id="{9D45E272-A39D-474C-B3E4-324DF8F3B38C}"/>
              </a:ext>
            </a:extLst>
          </p:cNvPr>
          <p:cNvSpPr/>
          <p:nvPr/>
        </p:nvSpPr>
        <p:spPr>
          <a:xfrm>
            <a:off x="6416786" y="2866906"/>
            <a:ext cx="2376264" cy="1927123"/>
          </a:xfrm>
          <a:prstGeom prst="wedgeRoundRectCallout">
            <a:avLst>
              <a:gd name="adj1" fmla="val -126045"/>
              <a:gd name="adj2" fmla="val -107372"/>
              <a:gd name="adj3" fmla="val 1666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1600" dirty="0" smtClean="0"/>
              <a:t>You will not always be told </a:t>
            </a:r>
            <a:r>
              <a:rPr lang="en-GB" sz="1600" i="1" dirty="0" smtClean="0"/>
              <a:t>‘in terms of m’ </a:t>
            </a:r>
            <a:r>
              <a:rPr lang="en-GB" sz="1600" dirty="0" smtClean="0"/>
              <a:t>sometimes you just have to deduce that the answer must be in terms of a variable given in the question.</a:t>
            </a:r>
            <a:endParaRPr lang="en-GB" sz="1600" dirty="0"/>
          </a:p>
        </p:txBody>
      </p:sp>
      <mc:AlternateContent xmlns:mc="http://schemas.openxmlformats.org/markup-compatibility/2006" xmlns:a14="http://schemas.microsoft.com/office/drawing/2010/main">
        <mc:Choice Requires="a14">
          <p:sp>
            <p:nvSpPr>
              <p:cNvPr id="5" name="Rectangle 4"/>
              <p:cNvSpPr/>
              <p:nvPr/>
            </p:nvSpPr>
            <p:spPr>
              <a:xfrm>
                <a:off x="359532" y="2074818"/>
                <a:ext cx="5796644" cy="2862322"/>
              </a:xfrm>
              <a:prstGeom prst="rect">
                <a:avLst/>
              </a:prstGeom>
            </p:spPr>
            <p:txBody>
              <a:bodyPr wrap="square">
                <a:spAutoFit/>
              </a:bodyPr>
              <a:lstStyle/>
              <a:p>
                <a:r>
                  <a:rPr lang="en-GB" dirty="0" smtClean="0"/>
                  <a:t>When </a:t>
                </a:r>
                <a:r>
                  <a:rPr lang="en-GB" dirty="0"/>
                  <a:t>a particle is attached to the midpoint of a string the two halves of the string act like </a:t>
                </a:r>
                <a:r>
                  <a:rPr lang="en-GB" dirty="0" smtClean="0"/>
                  <a:t>two </a:t>
                </a:r>
                <a:r>
                  <a:rPr lang="en-GB" dirty="0"/>
                  <a:t>independent strings.</a:t>
                </a:r>
              </a:p>
              <a:p>
                <a:r>
                  <a:rPr lang="en-GB" dirty="0"/>
                  <a:t>T</a:t>
                </a:r>
                <a:r>
                  <a:rPr lang="en-GB" dirty="0" smtClean="0"/>
                  <a:t>he </a:t>
                </a:r>
                <a:r>
                  <a:rPr lang="en-GB" dirty="0"/>
                  <a:t>natural length of each half is half the natural length of the original string.</a:t>
                </a:r>
              </a:p>
              <a:p>
                <a:r>
                  <a:rPr lang="en-GB" dirty="0"/>
                  <a:t>T</a:t>
                </a:r>
                <a:r>
                  <a:rPr lang="en-GB" dirty="0" smtClean="0"/>
                  <a:t>he </a:t>
                </a:r>
                <a:r>
                  <a:rPr lang="en-GB" dirty="0"/>
                  <a:t>modulus of elasticity of each half is THE SAME as the original </a:t>
                </a:r>
                <a:r>
                  <a:rPr lang="en-GB" dirty="0" smtClean="0"/>
                  <a:t>string. This is because the force required to double the length of a string (</a:t>
                </a:r>
                <a14:m>
                  <m:oMath xmlns:m="http://schemas.openxmlformats.org/officeDocument/2006/math">
                    <m:r>
                      <a:rPr lang="en-GB" i="1" smtClean="0">
                        <a:latin typeface="Cambria Math" panose="02040503050406030204" pitchFamily="18" charset="0"/>
                        <a:ea typeface="Cambria Math" panose="02040503050406030204" pitchFamily="18" charset="0"/>
                      </a:rPr>
                      <m:t>𝜆</m:t>
                    </m:r>
                  </m:oMath>
                </a14:m>
                <a:r>
                  <a:rPr lang="en-GB" dirty="0" smtClean="0"/>
                  <a:t>) is the same as the force required to double the length of each half.</a:t>
                </a:r>
              </a:p>
              <a:p>
                <a:endParaRPr lang="en-GB" dirty="0"/>
              </a:p>
              <a:p>
                <a:r>
                  <a:rPr lang="en-GB" dirty="0" smtClean="0"/>
                  <a:t>The next stem is, as always, A big, clear diagram.</a:t>
                </a:r>
                <a:endParaRPr lang="en-GB" dirty="0"/>
              </a:p>
            </p:txBody>
          </p:sp>
        </mc:Choice>
        <mc:Fallback xmlns="">
          <p:sp>
            <p:nvSpPr>
              <p:cNvPr id="5" name="Rectangle 4"/>
              <p:cNvSpPr>
                <a:spLocks noRot="1" noChangeAspect="1" noMove="1" noResize="1" noEditPoints="1" noAdjustHandles="1" noChangeArrowheads="1" noChangeShapeType="1" noTextEdit="1"/>
              </p:cNvSpPr>
              <p:nvPr/>
            </p:nvSpPr>
            <p:spPr>
              <a:xfrm>
                <a:off x="359532" y="2074818"/>
                <a:ext cx="5796644" cy="2862322"/>
              </a:xfrm>
              <a:prstGeom prst="rect">
                <a:avLst/>
              </a:prstGeom>
              <a:blipFill>
                <a:blip r:embed="rId3"/>
                <a:stretch>
                  <a:fillRect l="-946" t="-1064" r="-1262" b="-234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2" name="Speech Bubble: Rectangle with Corners Rounded 5">
                <a:extLst>
                  <a:ext uri="{FF2B5EF4-FFF2-40B4-BE49-F238E27FC236}">
                    <a16:creationId xmlns:a16="http://schemas.microsoft.com/office/drawing/2014/main" id="{9D45E272-A39D-474C-B3E4-324DF8F3B38C}"/>
                  </a:ext>
                </a:extLst>
              </p:cNvPr>
              <p:cNvSpPr/>
              <p:nvPr/>
            </p:nvSpPr>
            <p:spPr>
              <a:xfrm>
                <a:off x="6416786" y="2032131"/>
                <a:ext cx="2376264" cy="690759"/>
              </a:xfrm>
              <a:prstGeom prst="wedgeRoundRectCallout">
                <a:avLst>
                  <a:gd name="adj1" fmla="val -91484"/>
                  <a:gd name="adj2" fmla="val -85309"/>
                  <a:gd name="adj3" fmla="val 1666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1600" dirty="0" smtClean="0"/>
                  <a:t>Let’s call the mass M to differentiate it from </a:t>
                </a:r>
                <a14:m>
                  <m:oMath xmlns:m="http://schemas.openxmlformats.org/officeDocument/2006/math">
                    <m:r>
                      <a:rPr lang="en-GB" sz="1600" b="0" i="1" smtClean="0">
                        <a:latin typeface="Cambria Math" panose="02040503050406030204" pitchFamily="18" charset="0"/>
                      </a:rPr>
                      <m:t>𝑚</m:t>
                    </m:r>
                    <m:r>
                      <a:rPr lang="en-GB" sz="1600" b="0" i="0" smtClean="0">
                        <a:latin typeface="Cambria Math" panose="02040503050406030204" pitchFamily="18" charset="0"/>
                      </a:rPr>
                      <m:t>.</m:t>
                    </m:r>
                  </m:oMath>
                </a14:m>
                <a:endParaRPr lang="en-GB" sz="1600" dirty="0"/>
              </a:p>
            </p:txBody>
          </p:sp>
        </mc:Choice>
        <mc:Fallback xmlns="">
          <p:sp>
            <p:nvSpPr>
              <p:cNvPr id="62" name="Speech Bubble: Rectangle with Corners Rounded 5">
                <a:extLst>
                  <a:ext uri="{FF2B5EF4-FFF2-40B4-BE49-F238E27FC236}">
                    <a16:creationId xmlns:a16="http://schemas.microsoft.com/office/drawing/2014/main" id="{9D45E272-A39D-474C-B3E4-324DF8F3B38C}"/>
                  </a:ext>
                </a:extLst>
              </p:cNvPr>
              <p:cNvSpPr>
                <a:spLocks noRot="1" noChangeAspect="1" noMove="1" noResize="1" noEditPoints="1" noAdjustHandles="1" noChangeArrowheads="1" noChangeShapeType="1" noTextEdit="1"/>
              </p:cNvSpPr>
              <p:nvPr/>
            </p:nvSpPr>
            <p:spPr>
              <a:xfrm>
                <a:off x="6416786" y="2032131"/>
                <a:ext cx="2376264" cy="690759"/>
              </a:xfrm>
              <a:prstGeom prst="wedgeRoundRectCallout">
                <a:avLst>
                  <a:gd name="adj1" fmla="val -91484"/>
                  <a:gd name="adj2" fmla="val -85309"/>
                  <a:gd name="adj3" fmla="val 16667"/>
                </a:avLst>
              </a:prstGeom>
              <a:blipFill>
                <a:blip r:embed="rId4"/>
                <a:stretch>
                  <a:fillRect b="-2581"/>
                </a:stretch>
              </a:blipFill>
              <a:ln>
                <a:noFill/>
              </a:ln>
            </p:spPr>
            <p:txBody>
              <a:bodyPr/>
              <a:lstStyle/>
              <a:p>
                <a:r>
                  <a:rPr lang="en-GB">
                    <a:noFill/>
                  </a:rPr>
                  <a:t> </a:t>
                </a:r>
              </a:p>
            </p:txBody>
          </p:sp>
        </mc:Fallback>
      </mc:AlternateContent>
      <p:sp>
        <p:nvSpPr>
          <p:cNvPr id="61" name="Rectangle 60">
            <a:extLst>
              <a:ext uri="{FF2B5EF4-FFF2-40B4-BE49-F238E27FC236}">
                <a16:creationId xmlns:a16="http://schemas.microsoft.com/office/drawing/2014/main" id="{5A90F127-B11A-4C01-B151-1F3083F8F631}"/>
              </a:ext>
            </a:extLst>
          </p:cNvPr>
          <p:cNvSpPr/>
          <p:nvPr/>
        </p:nvSpPr>
        <p:spPr>
          <a:xfrm>
            <a:off x="369983" y="1938617"/>
            <a:ext cx="8423067" cy="30243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The thinking behind the problem</a:t>
            </a:r>
          </a:p>
        </p:txBody>
      </p:sp>
    </p:spTree>
    <p:extLst>
      <p:ext uri="{BB962C8B-B14F-4D97-AF65-F5344CB8AC3E}">
        <p14:creationId xmlns:p14="http://schemas.microsoft.com/office/powerpoint/2010/main" val="1669817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61"/>
                                        </p:tgtEl>
                                      </p:cBhvr>
                                    </p:animEffect>
                                    <p:set>
                                      <p:cBhvr>
                                        <p:cTn id="7" dur="1" fill="hold">
                                          <p:stCondLst>
                                            <p:cond delay="4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childTnLst>
        </p:cTn>
      </p:par>
    </p:tnLst>
    <p:bldLst>
      <p:bldP spid="6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87744"/>
            <a:chOff x="0" y="13335"/>
            <a:chExt cx="9144218" cy="587744"/>
          </a:xfrm>
        </p:grpSpPr>
        <p:sp>
          <p:nvSpPr>
            <p:cNvPr id="3" name="TextBox 32"/>
            <p:cNvSpPr txBox="1"/>
            <p:nvPr/>
          </p:nvSpPr>
          <p:spPr>
            <a:xfrm>
              <a:off x="0" y="13335"/>
              <a:ext cx="9144000" cy="5847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latin typeface="+mj-lt"/>
                </a:rPr>
                <a:t>Slopes, Friction, Moments, </a:t>
              </a:r>
              <a:r>
                <a:rPr lang="en-GB" sz="3200" dirty="0"/>
                <a:t>Resolving </a:t>
              </a:r>
              <a:r>
                <a:rPr lang="en-GB" sz="3200" dirty="0" smtClean="0"/>
                <a:t>Forces, etc.</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7" name="TextBox 6"/>
              <p:cNvSpPr txBox="1"/>
              <p:nvPr/>
            </p:nvSpPr>
            <p:spPr>
              <a:xfrm>
                <a:off x="360256" y="823721"/>
                <a:ext cx="8422343" cy="110799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smtClean="0"/>
                  <a:t>[Textbook] An elastic string of natural length </a:t>
                </a:r>
                <a14:m>
                  <m:oMath xmlns:m="http://schemas.openxmlformats.org/officeDocument/2006/math">
                    <m:r>
                      <a:rPr lang="en-GB" sz="1600" b="0" i="1" smtClean="0">
                        <a:latin typeface="Cambria Math" panose="02040503050406030204" pitchFamily="18" charset="0"/>
                      </a:rPr>
                      <m:t>2</m:t>
                    </m:r>
                    <m:r>
                      <a:rPr lang="en-GB" sz="1600" b="0" i="1" smtClean="0">
                        <a:latin typeface="Cambria Math" panose="02040503050406030204" pitchFamily="18" charset="0"/>
                      </a:rPr>
                      <m:t>𝑙</m:t>
                    </m:r>
                  </m:oMath>
                </a14:m>
                <a:r>
                  <a:rPr lang="en-GB" dirty="0" smtClean="0"/>
                  <a:t> </a:t>
                </a:r>
                <a:r>
                  <a:rPr lang="en-GB" sz="1600" dirty="0"/>
                  <a:t>and </a:t>
                </a:r>
                <a:r>
                  <a:rPr lang="en-GB" sz="1600" dirty="0" smtClean="0"/>
                  <a:t>modulus of elasticity </a:t>
                </a:r>
                <a14:m>
                  <m:oMath xmlns:m="http://schemas.openxmlformats.org/officeDocument/2006/math">
                    <m:r>
                      <a:rPr lang="en-GB" sz="1600" b="0" i="1" smtClean="0">
                        <a:latin typeface="Cambria Math" panose="02040503050406030204" pitchFamily="18" charset="0"/>
                      </a:rPr>
                      <m:t>4</m:t>
                    </m:r>
                    <m:r>
                      <a:rPr lang="en-GB" sz="1600" b="0" i="1" smtClean="0">
                        <a:latin typeface="Cambria Math" panose="02040503050406030204" pitchFamily="18" charset="0"/>
                      </a:rPr>
                      <m:t>𝑚𝑔</m:t>
                    </m:r>
                  </m:oMath>
                </a14:m>
                <a:r>
                  <a:rPr lang="en-GB" sz="1600" dirty="0" smtClean="0"/>
                  <a:t> is stretched between two points A and B. The points A and B are on the same horizontal level and AB =</a:t>
                </a:r>
                <a14:m>
                  <m:oMath xmlns:m="http://schemas.openxmlformats.org/officeDocument/2006/math">
                    <m:r>
                      <a:rPr lang="en-GB" sz="1600" b="0" i="1" smtClean="0">
                        <a:latin typeface="Cambria Math" panose="02040503050406030204" pitchFamily="18" charset="0"/>
                      </a:rPr>
                      <m:t>2</m:t>
                    </m:r>
                    <m:r>
                      <a:rPr lang="en-GB" sz="1600" b="0" i="1" smtClean="0">
                        <a:latin typeface="Cambria Math" panose="02040503050406030204" pitchFamily="18" charset="0"/>
                      </a:rPr>
                      <m:t>𝑙</m:t>
                    </m:r>
                    <m:r>
                      <a:rPr lang="en-GB" sz="1600" b="0" i="0" smtClean="0">
                        <a:latin typeface="Cambria Math" panose="02040503050406030204" pitchFamily="18" charset="0"/>
                      </a:rPr>
                      <m:t>. </m:t>
                    </m:r>
                  </m:oMath>
                </a14:m>
                <a:r>
                  <a:rPr lang="en-GB" sz="1600" dirty="0" smtClean="0"/>
                  <a:t>A particle P is attached to the midpoint of the string and hangs in equilibrium with both parts of the string making an angle of 30</a:t>
                </a:r>
                <a14:m>
                  <m:oMath xmlns:m="http://schemas.openxmlformats.org/officeDocument/2006/math">
                    <m:r>
                      <a:rPr lang="en-GB" sz="1600" i="1" smtClean="0">
                        <a:latin typeface="Cambria Math" panose="02040503050406030204" pitchFamily="18" charset="0"/>
                        <a:ea typeface="Cambria Math" panose="02040503050406030204" pitchFamily="18" charset="0"/>
                      </a:rPr>
                      <m:t>°</m:t>
                    </m:r>
                  </m:oMath>
                </a14:m>
                <a:r>
                  <a:rPr lang="en-GB" sz="1600" dirty="0" smtClean="0"/>
                  <a:t> with the line AB. Find, in terms of </a:t>
                </a:r>
                <a14:m>
                  <m:oMath xmlns:m="http://schemas.openxmlformats.org/officeDocument/2006/math">
                    <m:r>
                      <a:rPr lang="en-GB" sz="1600" b="0" i="1" smtClean="0">
                        <a:latin typeface="Cambria Math" panose="02040503050406030204" pitchFamily="18" charset="0"/>
                      </a:rPr>
                      <m:t>𝑚</m:t>
                    </m:r>
                  </m:oMath>
                </a14:m>
                <a:r>
                  <a:rPr lang="en-GB" sz="1600" dirty="0" smtClean="0"/>
                  <a:t>, the mass of the particle. </a:t>
                </a:r>
                <a:endParaRPr lang="en-GB"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360256" y="823721"/>
                <a:ext cx="8422343" cy="1107996"/>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251520" y="4150059"/>
                <a:ext cx="4332796" cy="1151149"/>
              </a:xfrm>
              <a:prstGeom prst="rect">
                <a:avLst/>
              </a:prstGeom>
              <a:noFill/>
            </p:spPr>
            <p:txBody>
              <a:bodyPr wrap="square" rtlCol="0">
                <a:spAutoFit/>
              </a:bodyPr>
              <a:lstStyle/>
              <a:p>
                <a:r>
                  <a:rPr lang="en-GB" sz="1600" dirty="0" smtClean="0"/>
                  <a:t>We can use basic trig to find AP &amp; BP</a:t>
                </a:r>
              </a:p>
              <a:p>
                <a:pPr/>
                <a14:m>
                  <m:oMathPara xmlns:m="http://schemas.openxmlformats.org/officeDocument/2006/math">
                    <m:oMathParaPr>
                      <m:jc m:val="left"/>
                    </m:oMathParaPr>
                    <m:oMath xmlns:m="http://schemas.openxmlformats.org/officeDocument/2006/math">
                      <m:r>
                        <a:rPr lang="en-GB" sz="1200" b="0" i="1" smtClean="0">
                          <a:latin typeface="Cambria Math" panose="02040503050406030204" pitchFamily="18" charset="0"/>
                        </a:rPr>
                        <m:t>𝑐𝑜𝑠</m:t>
                      </m:r>
                      <m:r>
                        <a:rPr lang="en-GB" sz="1200" b="0" i="1" smtClean="0">
                          <a:latin typeface="Cambria Math" panose="02040503050406030204" pitchFamily="18" charset="0"/>
                        </a:rPr>
                        <m:t>30=</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𝑙</m:t>
                          </m:r>
                        </m:num>
                        <m:den>
                          <m:r>
                            <a:rPr lang="en-GB" sz="1200" b="0" i="1" smtClean="0">
                              <a:latin typeface="Cambria Math" panose="02040503050406030204" pitchFamily="18" charset="0"/>
                            </a:rPr>
                            <m:t>𝐴𝑃</m:t>
                          </m:r>
                        </m:den>
                      </m:f>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ad>
                            <m:radPr>
                              <m:degHide m:val="on"/>
                              <m:ctrlPr>
                                <a:rPr lang="en-GB" sz="1200" b="0" i="1" smtClean="0">
                                  <a:latin typeface="Cambria Math" panose="02040503050406030204" pitchFamily="18" charset="0"/>
                                </a:rPr>
                              </m:ctrlPr>
                            </m:radPr>
                            <m:deg/>
                            <m:e>
                              <m:r>
                                <a:rPr lang="en-GB" sz="1200" b="0" i="1" smtClean="0">
                                  <a:latin typeface="Cambria Math" panose="02040503050406030204" pitchFamily="18" charset="0"/>
                                </a:rPr>
                                <m:t>3</m:t>
                              </m:r>
                            </m:e>
                          </m:rad>
                        </m:num>
                        <m:den>
                          <m:r>
                            <a:rPr lang="en-GB" sz="1200" b="0" i="1" smtClean="0">
                              <a:latin typeface="Cambria Math" panose="02040503050406030204" pitchFamily="18" charset="0"/>
                            </a:rPr>
                            <m:t>2</m:t>
                          </m:r>
                        </m:den>
                      </m:f>
                    </m:oMath>
                  </m:oMathPara>
                </a14:m>
                <a:endParaRPr lang="en-GB" dirty="0" smtClean="0"/>
              </a:p>
              <a:p>
                <a14:m>
                  <m:oMath xmlns:m="http://schemas.openxmlformats.org/officeDocument/2006/math">
                    <m:r>
                      <a:rPr lang="en-GB" sz="1400" i="1">
                        <a:latin typeface="Cambria Math" panose="02040503050406030204" pitchFamily="18" charset="0"/>
                      </a:rPr>
                      <m:t>⇒</m:t>
                    </m:r>
                    <m:r>
                      <a:rPr lang="en-GB" sz="1400" i="1">
                        <a:latin typeface="Cambria Math" panose="02040503050406030204" pitchFamily="18" charset="0"/>
                      </a:rPr>
                      <m:t>𝐴𝑃</m:t>
                    </m:r>
                    <m:r>
                      <a:rPr lang="en-GB" sz="1400" i="1">
                        <a:latin typeface="Cambria Math" panose="02040503050406030204" pitchFamily="18" charset="0"/>
                      </a:rPr>
                      <m:t>=</m:t>
                    </m:r>
                    <m:f>
                      <m:fPr>
                        <m:ctrlPr>
                          <a:rPr lang="en-GB" sz="1400" i="1">
                            <a:latin typeface="Cambria Math" panose="02040503050406030204" pitchFamily="18" charset="0"/>
                          </a:rPr>
                        </m:ctrlPr>
                      </m:fPr>
                      <m:num>
                        <m:r>
                          <a:rPr lang="en-GB" sz="1400" i="1">
                            <a:latin typeface="Cambria Math" panose="02040503050406030204" pitchFamily="18" charset="0"/>
                          </a:rPr>
                          <m:t>𝑙</m:t>
                        </m:r>
                      </m:num>
                      <m:den>
                        <m:f>
                          <m:fPr>
                            <m:ctrlPr>
                              <a:rPr lang="en-GB" sz="1400" i="1">
                                <a:latin typeface="Cambria Math" panose="02040503050406030204" pitchFamily="18" charset="0"/>
                              </a:rPr>
                            </m:ctrlPr>
                          </m:fPr>
                          <m:num>
                            <m:rad>
                              <m:radPr>
                                <m:degHide m:val="on"/>
                                <m:ctrlPr>
                                  <a:rPr lang="en-GB" sz="1400" i="1">
                                    <a:latin typeface="Cambria Math" panose="02040503050406030204" pitchFamily="18" charset="0"/>
                                  </a:rPr>
                                </m:ctrlPr>
                              </m:radPr>
                              <m:deg/>
                              <m:e>
                                <m:r>
                                  <a:rPr lang="en-GB" sz="1400" i="1">
                                    <a:latin typeface="Cambria Math" panose="02040503050406030204" pitchFamily="18" charset="0"/>
                                  </a:rPr>
                                  <m:t>3</m:t>
                                </m:r>
                              </m:e>
                            </m:rad>
                          </m:num>
                          <m:den>
                            <m:r>
                              <a:rPr lang="en-GB" sz="1400" i="1">
                                <a:latin typeface="Cambria Math" panose="02040503050406030204" pitchFamily="18" charset="0"/>
                              </a:rPr>
                              <m:t>2</m:t>
                            </m:r>
                          </m:den>
                        </m:f>
                      </m:den>
                    </m:f>
                    <m:r>
                      <a:rPr lang="en-GB" sz="1400" i="1">
                        <a:latin typeface="Cambria Math" panose="02040503050406030204" pitchFamily="18" charset="0"/>
                      </a:rPr>
                      <m:t>=</m:t>
                    </m:r>
                    <m:f>
                      <m:fPr>
                        <m:ctrlPr>
                          <a:rPr lang="en-GB" sz="1400" i="1">
                            <a:latin typeface="Cambria Math" panose="02040503050406030204" pitchFamily="18" charset="0"/>
                          </a:rPr>
                        </m:ctrlPr>
                      </m:fPr>
                      <m:num>
                        <m:r>
                          <a:rPr lang="en-GB" sz="1400" i="1">
                            <a:latin typeface="Cambria Math" panose="02040503050406030204" pitchFamily="18" charset="0"/>
                          </a:rPr>
                          <m:t>2</m:t>
                        </m:r>
                        <m:r>
                          <a:rPr lang="en-GB" sz="1400" i="1">
                            <a:latin typeface="Cambria Math" panose="02040503050406030204" pitchFamily="18" charset="0"/>
                          </a:rPr>
                          <m:t>𝑙</m:t>
                        </m:r>
                      </m:num>
                      <m:den>
                        <m:rad>
                          <m:radPr>
                            <m:degHide m:val="on"/>
                            <m:ctrlPr>
                              <a:rPr lang="en-GB" sz="1400" i="1">
                                <a:latin typeface="Cambria Math" panose="02040503050406030204" pitchFamily="18" charset="0"/>
                              </a:rPr>
                            </m:ctrlPr>
                          </m:radPr>
                          <m:deg/>
                          <m:e>
                            <m:r>
                              <a:rPr lang="en-GB" sz="1400" i="1">
                                <a:latin typeface="Cambria Math" panose="02040503050406030204" pitchFamily="18" charset="0"/>
                              </a:rPr>
                              <m:t>3</m:t>
                            </m:r>
                          </m:e>
                        </m:rad>
                      </m:den>
                    </m:f>
                  </m:oMath>
                </a14:m>
                <a:r>
                  <a:rPr lang="en-GB" sz="1400" dirty="0"/>
                  <a:t> </a:t>
                </a:r>
              </a:p>
            </p:txBody>
          </p:sp>
        </mc:Choice>
        <mc:Fallback xmlns="">
          <p:sp>
            <p:nvSpPr>
              <p:cNvPr id="38" name="TextBox 37"/>
              <p:cNvSpPr txBox="1">
                <a:spLocks noRot="1" noChangeAspect="1" noMove="1" noResize="1" noEditPoints="1" noAdjustHandles="1" noChangeArrowheads="1" noChangeShapeType="1" noTextEdit="1"/>
              </p:cNvSpPr>
              <p:nvPr/>
            </p:nvSpPr>
            <p:spPr>
              <a:xfrm>
                <a:off x="251520" y="4150059"/>
                <a:ext cx="4332796" cy="1151149"/>
              </a:xfrm>
              <a:prstGeom prst="rect">
                <a:avLst/>
              </a:prstGeom>
              <a:blipFill>
                <a:blip r:embed="rId3"/>
                <a:stretch>
                  <a:fillRect l="-703" t="-1587"/>
                </a:stretch>
              </a:blipFill>
            </p:spPr>
            <p:txBody>
              <a:bodyPr/>
              <a:lstStyle/>
              <a:p>
                <a:r>
                  <a:rPr lang="en-GB">
                    <a:noFill/>
                  </a:rPr>
                  <a:t> </a:t>
                </a:r>
              </a:p>
            </p:txBody>
          </p:sp>
        </mc:Fallback>
      </mc:AlternateContent>
      <p:sp>
        <p:nvSpPr>
          <p:cNvPr id="39" name="Oval 38"/>
          <p:cNvSpPr/>
          <p:nvPr/>
        </p:nvSpPr>
        <p:spPr>
          <a:xfrm>
            <a:off x="1750648" y="3374754"/>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4" name="Straight Connector 43"/>
          <p:cNvCxnSpPr>
            <a:stCxn id="39" idx="7"/>
            <a:endCxn id="52" idx="2"/>
          </p:cNvCxnSpPr>
          <p:nvPr/>
        </p:nvCxnSpPr>
        <p:spPr>
          <a:xfrm flipV="1">
            <a:off x="1873573" y="2619684"/>
            <a:ext cx="1236137" cy="776161"/>
          </a:xfrm>
          <a:prstGeom prst="lin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5" name="Straight Connector 44"/>
          <p:cNvCxnSpPr>
            <a:stCxn id="39" idx="1"/>
            <a:endCxn id="48" idx="2"/>
          </p:cNvCxnSpPr>
          <p:nvPr/>
        </p:nvCxnSpPr>
        <p:spPr>
          <a:xfrm flipH="1" flipV="1">
            <a:off x="591023" y="2638614"/>
            <a:ext cx="1180716" cy="757231"/>
          </a:xfrm>
          <a:prstGeom prst="lin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6" name="Straight Connector 45"/>
          <p:cNvCxnSpPr>
            <a:stCxn id="39" idx="4"/>
          </p:cNvCxnSpPr>
          <p:nvPr/>
        </p:nvCxnSpPr>
        <p:spPr>
          <a:xfrm>
            <a:off x="1822656" y="3518770"/>
            <a:ext cx="12108" cy="343257"/>
          </a:xfrm>
          <a:prstGeom prst="line">
            <a:avLst/>
          </a:prstGeom>
          <a:solidFill>
            <a:schemeClr val="tx1"/>
          </a:solidFill>
          <a:ln w="127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48" name="TextBox 47"/>
          <p:cNvSpPr txBox="1"/>
          <p:nvPr/>
        </p:nvSpPr>
        <p:spPr>
          <a:xfrm>
            <a:off x="431474" y="2377004"/>
            <a:ext cx="319097" cy="261610"/>
          </a:xfrm>
          <a:prstGeom prst="rect">
            <a:avLst/>
          </a:prstGeom>
          <a:noFill/>
        </p:spPr>
        <p:txBody>
          <a:bodyPr wrap="square" bIns="0" rtlCol="0" anchor="b" anchorCtr="0">
            <a:spAutoFit/>
          </a:bodyPr>
          <a:lstStyle/>
          <a:p>
            <a:r>
              <a:rPr lang="en-GB" sz="1400" dirty="0"/>
              <a:t>A</a:t>
            </a:r>
          </a:p>
        </p:txBody>
      </p:sp>
      <p:sp>
        <p:nvSpPr>
          <p:cNvPr id="51" name="TextBox 50"/>
          <p:cNvSpPr txBox="1"/>
          <p:nvPr/>
        </p:nvSpPr>
        <p:spPr>
          <a:xfrm>
            <a:off x="1671421" y="2375625"/>
            <a:ext cx="319097" cy="307777"/>
          </a:xfrm>
          <a:prstGeom prst="rect">
            <a:avLst/>
          </a:prstGeom>
          <a:noFill/>
        </p:spPr>
        <p:txBody>
          <a:bodyPr wrap="square" rtlCol="0">
            <a:spAutoFit/>
          </a:bodyPr>
          <a:lstStyle/>
          <a:p>
            <a:r>
              <a:rPr lang="en-GB" sz="1400" dirty="0" smtClean="0"/>
              <a:t>C</a:t>
            </a:r>
            <a:endParaRPr lang="en-GB" sz="1400" dirty="0"/>
          </a:p>
        </p:txBody>
      </p:sp>
      <p:sp>
        <p:nvSpPr>
          <p:cNvPr id="52" name="TextBox 51"/>
          <p:cNvSpPr txBox="1"/>
          <p:nvPr/>
        </p:nvSpPr>
        <p:spPr>
          <a:xfrm>
            <a:off x="2998422" y="2358074"/>
            <a:ext cx="222575" cy="261610"/>
          </a:xfrm>
          <a:prstGeom prst="rect">
            <a:avLst/>
          </a:prstGeom>
          <a:noFill/>
        </p:spPr>
        <p:txBody>
          <a:bodyPr wrap="square" bIns="0" rtlCol="0" anchor="b" anchorCtr="0">
            <a:spAutoFit/>
          </a:bodyPr>
          <a:lstStyle/>
          <a:p>
            <a:r>
              <a:rPr lang="en-GB" sz="1400" dirty="0"/>
              <a:t>B</a:t>
            </a:r>
          </a:p>
        </p:txBody>
      </p:sp>
      <mc:AlternateContent xmlns:mc="http://schemas.openxmlformats.org/markup-compatibility/2006" xmlns:a14="http://schemas.microsoft.com/office/drawing/2010/main">
        <mc:Choice Requires="a14">
          <p:sp>
            <p:nvSpPr>
              <p:cNvPr id="53" name="TextBox 52"/>
              <p:cNvSpPr txBox="1"/>
              <p:nvPr/>
            </p:nvSpPr>
            <p:spPr>
              <a:xfrm>
                <a:off x="2229842" y="3069939"/>
                <a:ext cx="31909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𝑇</m:t>
                      </m:r>
                    </m:oMath>
                  </m:oMathPara>
                </a14:m>
                <a:endParaRPr lang="en-GB" sz="1400" dirty="0"/>
              </a:p>
            </p:txBody>
          </p:sp>
        </mc:Choice>
        <mc:Fallback xmlns="">
          <p:sp>
            <p:nvSpPr>
              <p:cNvPr id="53" name="TextBox 52"/>
              <p:cNvSpPr txBox="1">
                <a:spLocks noRot="1" noChangeAspect="1" noMove="1" noResize="1" noEditPoints="1" noAdjustHandles="1" noChangeArrowheads="1" noChangeShapeType="1" noTextEdit="1"/>
              </p:cNvSpPr>
              <p:nvPr/>
            </p:nvSpPr>
            <p:spPr>
              <a:xfrm>
                <a:off x="2229842" y="3069939"/>
                <a:ext cx="319097" cy="307777"/>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1260482" y="3174808"/>
                <a:ext cx="31909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𝑇</m:t>
                      </m:r>
                    </m:oMath>
                  </m:oMathPara>
                </a14:m>
                <a:endParaRPr lang="en-GB" sz="1400" dirty="0"/>
              </a:p>
            </p:txBody>
          </p:sp>
        </mc:Choice>
        <mc:Fallback xmlns="">
          <p:sp>
            <p:nvSpPr>
              <p:cNvPr id="54" name="TextBox 53"/>
              <p:cNvSpPr txBox="1">
                <a:spLocks noRot="1" noChangeAspect="1" noMove="1" noResize="1" noEditPoints="1" noAdjustHandles="1" noChangeArrowheads="1" noChangeShapeType="1" noTextEdit="1"/>
              </p:cNvSpPr>
              <p:nvPr/>
            </p:nvSpPr>
            <p:spPr>
              <a:xfrm>
                <a:off x="1260482" y="3174808"/>
                <a:ext cx="319097" cy="307777"/>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359531" y="1973193"/>
                <a:ext cx="2861465" cy="276999"/>
              </a:xfrm>
              <a:prstGeom prst="rect">
                <a:avLst/>
              </a:prstGeom>
              <a:noFill/>
            </p:spPr>
            <p:txBody>
              <a:bodyPr wrap="square" rtlCol="0">
                <a:spAutoFit/>
              </a:bodyPr>
              <a:lstStyle/>
              <a:p>
                <a:r>
                  <a:rPr lang="en-GB" sz="1200" b="0" dirty="0" smtClean="0">
                    <a:ea typeface="Cambria Math" panose="02040503050406030204" pitchFamily="18" charset="0"/>
                  </a:rPr>
                  <a:t>Both strings</a:t>
                </a:r>
                <a14:m>
                  <m:oMath xmlns:m="http://schemas.openxmlformats.org/officeDocument/2006/math">
                    <m:r>
                      <a:rPr lang="en-GB" sz="1200" b="0" i="1" smtClean="0">
                        <a:latin typeface="Cambria Math" panose="02040503050406030204" pitchFamily="18" charset="0"/>
                        <a:ea typeface="Cambria Math" panose="02040503050406030204" pitchFamily="18" charset="0"/>
                      </a:rPr>
                      <m:t>: </m:t>
                    </m:r>
                    <m:r>
                      <a:rPr lang="en-GB" sz="1200" i="1" smtClean="0">
                        <a:latin typeface="Cambria Math" panose="02040503050406030204" pitchFamily="18" charset="0"/>
                        <a:ea typeface="Cambria Math" panose="02040503050406030204" pitchFamily="18" charset="0"/>
                      </a:rPr>
                      <m:t>𝜆</m:t>
                    </m:r>
                    <m:r>
                      <a:rPr lang="en-GB" sz="1200" b="0" i="1" smtClean="0">
                        <a:latin typeface="Cambria Math" panose="02040503050406030204" pitchFamily="18" charset="0"/>
                        <a:ea typeface="Cambria Math" panose="02040503050406030204" pitchFamily="18" charset="0"/>
                      </a:rPr>
                      <m:t>=</m:t>
                    </m:r>
                    <m:r>
                      <a:rPr lang="en-GB" sz="1200" b="0" i="0" smtClean="0">
                        <a:latin typeface="Cambria Math" panose="02040503050406030204" pitchFamily="18" charset="0"/>
                        <a:ea typeface="Cambria Math" panose="02040503050406030204" pitchFamily="18" charset="0"/>
                      </a:rPr>
                      <m:t>4</m:t>
                    </m:r>
                    <m:r>
                      <m:rPr>
                        <m:sty m:val="p"/>
                      </m:rPr>
                      <a:rPr lang="en-GB" sz="1200" b="0" i="0" smtClean="0">
                        <a:latin typeface="Cambria Math" panose="02040503050406030204" pitchFamily="18" charset="0"/>
                        <a:ea typeface="Cambria Math" panose="02040503050406030204" pitchFamily="18" charset="0"/>
                      </a:rPr>
                      <m:t>mg</m:t>
                    </m:r>
                    <m:r>
                      <a:rPr lang="en-GB" sz="1200" b="0" i="0" smtClean="0">
                        <a:latin typeface="Cambria Math" panose="02040503050406030204" pitchFamily="18" charset="0"/>
                        <a:ea typeface="Cambria Math" panose="02040503050406030204" pitchFamily="18" charset="0"/>
                      </a:rPr>
                      <m:t>, </m:t>
                    </m:r>
                    <m:r>
                      <m:rPr>
                        <m:sty m:val="p"/>
                      </m:rPr>
                      <a:rPr lang="en-GB" sz="1200" b="0" i="0" smtClean="0">
                        <a:latin typeface="Cambria Math" panose="02040503050406030204" pitchFamily="18" charset="0"/>
                        <a:ea typeface="Cambria Math" panose="02040503050406030204" pitchFamily="18" charset="0"/>
                      </a:rPr>
                      <m:t>natural</m:t>
                    </m:r>
                    <m:r>
                      <a:rPr lang="en-GB" sz="1200" b="0" i="0" smtClean="0">
                        <a:latin typeface="Cambria Math" panose="02040503050406030204" pitchFamily="18" charset="0"/>
                        <a:ea typeface="Cambria Math" panose="02040503050406030204" pitchFamily="18" charset="0"/>
                      </a:rPr>
                      <m:t> </m:t>
                    </m:r>
                    <m:r>
                      <m:rPr>
                        <m:sty m:val="p"/>
                      </m:rPr>
                      <a:rPr lang="en-GB" sz="1200" b="0" i="0" smtClean="0">
                        <a:latin typeface="Cambria Math" panose="02040503050406030204" pitchFamily="18" charset="0"/>
                        <a:ea typeface="Cambria Math" panose="02040503050406030204" pitchFamily="18" charset="0"/>
                      </a:rPr>
                      <m:t>length</m:t>
                    </m:r>
                    <m:r>
                      <a:rPr lang="en-GB" sz="1200" b="0" i="0" smtClean="0">
                        <a:latin typeface="Cambria Math" panose="02040503050406030204" pitchFamily="18" charset="0"/>
                        <a:ea typeface="Cambria Math" panose="02040503050406030204" pitchFamily="18" charset="0"/>
                      </a:rPr>
                      <m:t>=</m:t>
                    </m:r>
                  </m:oMath>
                </a14:m>
                <a:r>
                  <a:rPr lang="en-GB" sz="1200" dirty="0" smtClean="0"/>
                  <a:t> </a:t>
                </a:r>
                <a14:m>
                  <m:oMath xmlns:m="http://schemas.openxmlformats.org/officeDocument/2006/math">
                    <m:r>
                      <a:rPr lang="en-GB" sz="1200" b="0" i="1" dirty="0" smtClean="0">
                        <a:latin typeface="Cambria Math" panose="02040503050406030204" pitchFamily="18" charset="0"/>
                      </a:rPr>
                      <m:t>𝑙</m:t>
                    </m:r>
                  </m:oMath>
                </a14:m>
                <a:endParaRPr lang="en-GB" sz="1200" dirty="0"/>
              </a:p>
            </p:txBody>
          </p:sp>
        </mc:Choice>
        <mc:Fallback xmlns="">
          <p:sp>
            <p:nvSpPr>
              <p:cNvPr id="57" name="TextBox 56"/>
              <p:cNvSpPr txBox="1">
                <a:spLocks noRot="1" noChangeAspect="1" noMove="1" noResize="1" noEditPoints="1" noAdjustHandles="1" noChangeArrowheads="1" noChangeShapeType="1" noTextEdit="1"/>
              </p:cNvSpPr>
              <p:nvPr/>
            </p:nvSpPr>
            <p:spPr>
              <a:xfrm>
                <a:off x="359531" y="1973193"/>
                <a:ext cx="2861465" cy="276999"/>
              </a:xfrm>
              <a:prstGeom prst="rect">
                <a:avLst/>
              </a:prstGeom>
              <a:blipFill>
                <a:blip r:embed="rId5"/>
                <a:stretch>
                  <a:fillRect l="-213" t="-2222" b="-17778"/>
                </a:stretch>
              </a:blipFill>
            </p:spPr>
            <p:txBody>
              <a:bodyPr/>
              <a:lstStyle/>
              <a:p>
                <a:r>
                  <a:rPr lang="en-GB">
                    <a:noFill/>
                  </a:rPr>
                  <a:t> </a:t>
                </a:r>
              </a:p>
            </p:txBody>
          </p:sp>
        </mc:Fallback>
      </mc:AlternateContent>
      <p:cxnSp>
        <p:nvCxnSpPr>
          <p:cNvPr id="58" name="Straight Connector 57"/>
          <p:cNvCxnSpPr/>
          <p:nvPr/>
        </p:nvCxnSpPr>
        <p:spPr>
          <a:xfrm>
            <a:off x="568432" y="2388528"/>
            <a:ext cx="1266332" cy="0"/>
          </a:xfrm>
          <a:prstGeom prst="line">
            <a:avLst/>
          </a:prstGeom>
          <a:solidFill>
            <a:schemeClr val="tx1"/>
          </a:solidFill>
          <a:ln w="6350">
            <a:solidFill>
              <a:schemeClr val="tx1"/>
            </a:solidFill>
            <a:headEnd type="arrow" w="sm" len="sm"/>
            <a:tailEnd type="arrow" w="sm" len="sm"/>
          </a:ln>
        </p:spPr>
        <p:style>
          <a:lnRef idx="2">
            <a:schemeClr val="accent1">
              <a:shade val="50000"/>
            </a:schemeClr>
          </a:lnRef>
          <a:fillRef idx="1">
            <a:schemeClr val="accent1"/>
          </a:fillRef>
          <a:effectRef idx="0">
            <a:schemeClr val="accent1"/>
          </a:effectRef>
          <a:fontRef idx="minor">
            <a:schemeClr val="lt1"/>
          </a:fontRef>
        </p:style>
      </p:cxnSp>
      <mc:AlternateContent xmlns:mc="http://schemas.openxmlformats.org/markup-compatibility/2006" xmlns:a14="http://schemas.microsoft.com/office/drawing/2010/main">
        <mc:Choice Requires="a14">
          <p:sp>
            <p:nvSpPr>
              <p:cNvPr id="59" name="TextBox 58"/>
              <p:cNvSpPr txBox="1"/>
              <p:nvPr/>
            </p:nvSpPr>
            <p:spPr>
              <a:xfrm>
                <a:off x="901985" y="2166110"/>
                <a:ext cx="70704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ea typeface="Cambria Math" panose="02040503050406030204" pitchFamily="18" charset="0"/>
                        </a:rPr>
                        <m:t>𝑙</m:t>
                      </m:r>
                    </m:oMath>
                  </m:oMathPara>
                </a14:m>
                <a:endParaRPr lang="en-GB" sz="1200" dirty="0"/>
              </a:p>
            </p:txBody>
          </p:sp>
        </mc:Choice>
        <mc:Fallback xmlns="">
          <p:sp>
            <p:nvSpPr>
              <p:cNvPr id="59" name="TextBox 58"/>
              <p:cNvSpPr txBox="1">
                <a:spLocks noRot="1" noChangeAspect="1" noMove="1" noResize="1" noEditPoints="1" noAdjustHandles="1" noChangeArrowheads="1" noChangeShapeType="1" noTextEdit="1"/>
              </p:cNvSpPr>
              <p:nvPr/>
            </p:nvSpPr>
            <p:spPr>
              <a:xfrm>
                <a:off x="901985" y="2166110"/>
                <a:ext cx="707040" cy="276999"/>
              </a:xfrm>
              <a:prstGeom prst="rect">
                <a:avLst/>
              </a:prstGeom>
              <a:blipFill>
                <a:blip r:embed="rId6"/>
                <a:stretch>
                  <a:fillRect/>
                </a:stretch>
              </a:blipFill>
            </p:spPr>
            <p:txBody>
              <a:bodyPr/>
              <a:lstStyle/>
              <a:p>
                <a:r>
                  <a:rPr lang="en-GB">
                    <a:noFill/>
                  </a:rPr>
                  <a:t> </a:t>
                </a:r>
              </a:p>
            </p:txBody>
          </p:sp>
        </mc:Fallback>
      </mc:AlternateContent>
      <p:cxnSp>
        <p:nvCxnSpPr>
          <p:cNvPr id="30" name="Straight Connector 29"/>
          <p:cNvCxnSpPr>
            <a:stCxn id="39" idx="7"/>
            <a:endCxn id="53" idx="0"/>
          </p:cNvCxnSpPr>
          <p:nvPr/>
        </p:nvCxnSpPr>
        <p:spPr>
          <a:xfrm flipV="1">
            <a:off x="1873573" y="3069939"/>
            <a:ext cx="515818" cy="325906"/>
          </a:xfrm>
          <a:prstGeom prst="line">
            <a:avLst/>
          </a:prstGeom>
          <a:solidFill>
            <a:schemeClr val="tx1"/>
          </a:solidFill>
          <a:ln w="127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32" name="Straight Connector 31"/>
          <p:cNvCxnSpPr>
            <a:stCxn id="39" idx="1"/>
            <a:endCxn id="54" idx="0"/>
          </p:cNvCxnSpPr>
          <p:nvPr/>
        </p:nvCxnSpPr>
        <p:spPr>
          <a:xfrm flipH="1" flipV="1">
            <a:off x="1420031" y="3174808"/>
            <a:ext cx="351708" cy="221037"/>
          </a:xfrm>
          <a:prstGeom prst="line">
            <a:avLst/>
          </a:prstGeom>
          <a:solidFill>
            <a:schemeClr val="tx1"/>
          </a:solidFill>
          <a:ln w="127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40" name="Straight Connector 39"/>
          <p:cNvCxnSpPr/>
          <p:nvPr/>
        </p:nvCxnSpPr>
        <p:spPr>
          <a:xfrm>
            <a:off x="1822656" y="2388528"/>
            <a:ext cx="1287461" cy="0"/>
          </a:xfrm>
          <a:prstGeom prst="line">
            <a:avLst/>
          </a:prstGeom>
          <a:solidFill>
            <a:schemeClr val="tx1"/>
          </a:solidFill>
          <a:ln w="6350">
            <a:solidFill>
              <a:schemeClr val="tx1"/>
            </a:solidFill>
            <a:headEnd type="arrow" w="sm" len="sm"/>
            <a:tailEnd type="arrow" w="sm" len="sm"/>
          </a:ln>
        </p:spPr>
        <p:style>
          <a:lnRef idx="2">
            <a:schemeClr val="accent1">
              <a:shade val="50000"/>
            </a:schemeClr>
          </a:lnRef>
          <a:fillRef idx="1">
            <a:schemeClr val="accent1"/>
          </a:fillRef>
          <a:effectRef idx="0">
            <a:schemeClr val="accent1"/>
          </a:effectRef>
          <a:fontRef idx="minor">
            <a:schemeClr val="lt1"/>
          </a:fontRef>
        </p:style>
      </p:cxnSp>
      <mc:AlternateContent xmlns:mc="http://schemas.openxmlformats.org/markup-compatibility/2006" xmlns:a14="http://schemas.microsoft.com/office/drawing/2010/main">
        <mc:Choice Requires="a14">
          <p:sp>
            <p:nvSpPr>
              <p:cNvPr id="49" name="TextBox 48"/>
              <p:cNvSpPr txBox="1"/>
              <p:nvPr/>
            </p:nvSpPr>
            <p:spPr>
              <a:xfrm>
                <a:off x="2065643" y="2133835"/>
                <a:ext cx="70704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ea typeface="Cambria Math" panose="02040503050406030204" pitchFamily="18" charset="0"/>
                        </a:rPr>
                        <m:t>𝑙</m:t>
                      </m:r>
                    </m:oMath>
                  </m:oMathPara>
                </a14:m>
                <a:endParaRPr lang="en-GB" sz="1200" dirty="0"/>
              </a:p>
            </p:txBody>
          </p:sp>
        </mc:Choice>
        <mc:Fallback xmlns="">
          <p:sp>
            <p:nvSpPr>
              <p:cNvPr id="49" name="TextBox 48"/>
              <p:cNvSpPr txBox="1">
                <a:spLocks noRot="1" noChangeAspect="1" noMove="1" noResize="1" noEditPoints="1" noAdjustHandles="1" noChangeArrowheads="1" noChangeShapeType="1" noTextEdit="1"/>
              </p:cNvSpPr>
              <p:nvPr/>
            </p:nvSpPr>
            <p:spPr>
              <a:xfrm>
                <a:off x="2065643" y="2133835"/>
                <a:ext cx="707040" cy="276999"/>
              </a:xfrm>
              <a:prstGeom prst="rect">
                <a:avLst/>
              </a:prstGeom>
              <a:blipFill>
                <a:blip r:embed="rId7"/>
                <a:stretch>
                  <a:fillRect/>
                </a:stretch>
              </a:blipFill>
            </p:spPr>
            <p:txBody>
              <a:bodyPr/>
              <a:lstStyle/>
              <a:p>
                <a:r>
                  <a:rPr lang="en-GB">
                    <a:noFill/>
                  </a:rPr>
                  <a:t> </a:t>
                </a:r>
              </a:p>
            </p:txBody>
          </p:sp>
        </mc:Fallback>
      </mc:AlternateContent>
      <p:cxnSp>
        <p:nvCxnSpPr>
          <p:cNvPr id="50" name="Straight Connector 49"/>
          <p:cNvCxnSpPr>
            <a:stCxn id="52" idx="2"/>
            <a:endCxn id="48" idx="2"/>
          </p:cNvCxnSpPr>
          <p:nvPr/>
        </p:nvCxnSpPr>
        <p:spPr>
          <a:xfrm flipH="1">
            <a:off x="591023" y="2619684"/>
            <a:ext cx="2518687" cy="18930"/>
          </a:xfrm>
          <a:prstGeom prst="lin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55" name="Straight Connector 54"/>
          <p:cNvCxnSpPr>
            <a:endCxn id="39" idx="0"/>
          </p:cNvCxnSpPr>
          <p:nvPr/>
        </p:nvCxnSpPr>
        <p:spPr>
          <a:xfrm>
            <a:off x="1815305" y="2629149"/>
            <a:ext cx="7351" cy="74560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61" name="TextBox 60"/>
              <p:cNvSpPr txBox="1"/>
              <p:nvPr/>
            </p:nvSpPr>
            <p:spPr>
              <a:xfrm>
                <a:off x="707731" y="2573452"/>
                <a:ext cx="319097"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b="0" i="1" smtClean="0">
                          <a:latin typeface="Cambria Math" panose="02040503050406030204" pitchFamily="18" charset="0"/>
                        </a:rPr>
                        <m:t>30</m:t>
                      </m:r>
                      <m:r>
                        <a:rPr lang="en-GB" sz="1100" b="0" i="1" smtClean="0">
                          <a:latin typeface="Cambria Math" panose="02040503050406030204" pitchFamily="18" charset="0"/>
                          <a:ea typeface="Cambria Math" panose="02040503050406030204" pitchFamily="18" charset="0"/>
                        </a:rPr>
                        <m:t>°</m:t>
                      </m:r>
                    </m:oMath>
                  </m:oMathPara>
                </a14:m>
                <a:endParaRPr lang="en-GB" sz="1100" dirty="0"/>
              </a:p>
            </p:txBody>
          </p:sp>
        </mc:Choice>
        <mc:Fallback xmlns="">
          <p:sp>
            <p:nvSpPr>
              <p:cNvPr id="61" name="TextBox 60"/>
              <p:cNvSpPr txBox="1">
                <a:spLocks noRot="1" noChangeAspect="1" noMove="1" noResize="1" noEditPoints="1" noAdjustHandles="1" noChangeArrowheads="1" noChangeShapeType="1" noTextEdit="1"/>
              </p:cNvSpPr>
              <p:nvPr/>
            </p:nvSpPr>
            <p:spPr>
              <a:xfrm>
                <a:off x="707731" y="2573452"/>
                <a:ext cx="319097" cy="261610"/>
              </a:xfrm>
              <a:prstGeom prst="rect">
                <a:avLst/>
              </a:prstGeom>
              <a:blipFill>
                <a:blip r:embed="rId8"/>
                <a:stretch>
                  <a:fillRect r="-1153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2620102" y="2569557"/>
                <a:ext cx="319097"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b="0" i="1" smtClean="0">
                          <a:latin typeface="Cambria Math" panose="02040503050406030204" pitchFamily="18" charset="0"/>
                        </a:rPr>
                        <m:t>30</m:t>
                      </m:r>
                      <m:r>
                        <a:rPr lang="en-GB" sz="1100" b="0" i="1" smtClean="0">
                          <a:latin typeface="Cambria Math" panose="02040503050406030204" pitchFamily="18" charset="0"/>
                          <a:ea typeface="Cambria Math" panose="02040503050406030204" pitchFamily="18" charset="0"/>
                        </a:rPr>
                        <m:t>°</m:t>
                      </m:r>
                    </m:oMath>
                  </m:oMathPara>
                </a14:m>
                <a:endParaRPr lang="en-GB" sz="1100" dirty="0"/>
              </a:p>
            </p:txBody>
          </p:sp>
        </mc:Choice>
        <mc:Fallback xmlns="">
          <p:sp>
            <p:nvSpPr>
              <p:cNvPr id="62" name="TextBox 61"/>
              <p:cNvSpPr txBox="1">
                <a:spLocks noRot="1" noChangeAspect="1" noMove="1" noResize="1" noEditPoints="1" noAdjustHandles="1" noChangeArrowheads="1" noChangeShapeType="1" noTextEdit="1"/>
              </p:cNvSpPr>
              <p:nvPr/>
            </p:nvSpPr>
            <p:spPr>
              <a:xfrm>
                <a:off x="2620102" y="2569557"/>
                <a:ext cx="319097" cy="261610"/>
              </a:xfrm>
              <a:prstGeom prst="rect">
                <a:avLst/>
              </a:prstGeom>
              <a:blipFill>
                <a:blip r:embed="rId9"/>
                <a:stretch>
                  <a:fillRect r="-11538"/>
                </a:stretch>
              </a:blipFill>
            </p:spPr>
            <p:txBody>
              <a:bodyPr/>
              <a:lstStyle/>
              <a:p>
                <a:r>
                  <a:rPr lang="en-GB">
                    <a:noFill/>
                  </a:rPr>
                  <a:t> </a:t>
                </a:r>
              </a:p>
            </p:txBody>
          </p:sp>
        </mc:Fallback>
      </mc:AlternateContent>
      <p:sp>
        <p:nvSpPr>
          <p:cNvPr id="34" name="Freeform 33"/>
          <p:cNvSpPr/>
          <p:nvPr/>
        </p:nvSpPr>
        <p:spPr>
          <a:xfrm>
            <a:off x="972589" y="2647981"/>
            <a:ext cx="74815" cy="224444"/>
          </a:xfrm>
          <a:custGeom>
            <a:avLst/>
            <a:gdLst>
              <a:gd name="connsiteX0" fmla="*/ 74815 w 74815"/>
              <a:gd name="connsiteY0" fmla="*/ 0 h 224444"/>
              <a:gd name="connsiteX1" fmla="*/ 0 w 74815"/>
              <a:gd name="connsiteY1" fmla="*/ 224444 h 224444"/>
            </a:gdLst>
            <a:ahLst/>
            <a:cxnLst>
              <a:cxn ang="0">
                <a:pos x="connsiteX0" y="connsiteY0"/>
              </a:cxn>
              <a:cxn ang="0">
                <a:pos x="connsiteX1" y="connsiteY1"/>
              </a:cxn>
            </a:cxnLst>
            <a:rect l="l" t="t" r="r" b="b"/>
            <a:pathLst>
              <a:path w="74815" h="224444">
                <a:moveTo>
                  <a:pt x="74815" y="0"/>
                </a:moveTo>
                <a:cubicBezTo>
                  <a:pt x="60267" y="90055"/>
                  <a:pt x="45720" y="180110"/>
                  <a:pt x="0" y="224444"/>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63" name="Freeform 62"/>
          <p:cNvSpPr/>
          <p:nvPr/>
        </p:nvSpPr>
        <p:spPr>
          <a:xfrm flipH="1">
            <a:off x="2624977" y="2637891"/>
            <a:ext cx="74815" cy="224444"/>
          </a:xfrm>
          <a:custGeom>
            <a:avLst/>
            <a:gdLst>
              <a:gd name="connsiteX0" fmla="*/ 74815 w 74815"/>
              <a:gd name="connsiteY0" fmla="*/ 0 h 224444"/>
              <a:gd name="connsiteX1" fmla="*/ 0 w 74815"/>
              <a:gd name="connsiteY1" fmla="*/ 224444 h 224444"/>
            </a:gdLst>
            <a:ahLst/>
            <a:cxnLst>
              <a:cxn ang="0">
                <a:pos x="connsiteX0" y="connsiteY0"/>
              </a:cxn>
              <a:cxn ang="0">
                <a:pos x="connsiteX1" y="connsiteY1"/>
              </a:cxn>
            </a:cxnLst>
            <a:rect l="l" t="t" r="r" b="b"/>
            <a:pathLst>
              <a:path w="74815" h="224444">
                <a:moveTo>
                  <a:pt x="74815" y="0"/>
                </a:moveTo>
                <a:cubicBezTo>
                  <a:pt x="60267" y="90055"/>
                  <a:pt x="45720" y="180110"/>
                  <a:pt x="0" y="224444"/>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64" name="TextBox 63"/>
          <p:cNvSpPr txBox="1"/>
          <p:nvPr/>
        </p:nvSpPr>
        <p:spPr>
          <a:xfrm>
            <a:off x="1812089" y="3661046"/>
            <a:ext cx="600792" cy="307777"/>
          </a:xfrm>
          <a:prstGeom prst="rect">
            <a:avLst/>
          </a:prstGeom>
          <a:noFill/>
        </p:spPr>
        <p:txBody>
          <a:bodyPr wrap="square" rtlCol="0">
            <a:spAutoFit/>
          </a:bodyPr>
          <a:lstStyle/>
          <a:p>
            <a:r>
              <a:rPr lang="en-GB" sz="1400" dirty="0" smtClean="0"/>
              <a:t>Mg</a:t>
            </a:r>
            <a:endParaRPr lang="en-GB" sz="1400" dirty="0"/>
          </a:p>
        </p:txBody>
      </p:sp>
      <p:sp>
        <p:nvSpPr>
          <p:cNvPr id="42" name="Rectangle 41"/>
          <p:cNvSpPr/>
          <p:nvPr/>
        </p:nvSpPr>
        <p:spPr>
          <a:xfrm>
            <a:off x="1812089" y="2629149"/>
            <a:ext cx="82575" cy="8257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Speech Bubble: Rectangle with Corners Rounded 5">
            <a:extLst>
              <a:ext uri="{FF2B5EF4-FFF2-40B4-BE49-F238E27FC236}">
                <a16:creationId xmlns:a16="http://schemas.microsoft.com/office/drawing/2014/main" id="{9D45E272-A39D-474C-B3E4-324DF8F3B38C}"/>
              </a:ext>
            </a:extLst>
          </p:cNvPr>
          <p:cNvSpPr/>
          <p:nvPr/>
        </p:nvSpPr>
        <p:spPr>
          <a:xfrm>
            <a:off x="410218" y="3079811"/>
            <a:ext cx="849414" cy="680651"/>
          </a:xfrm>
          <a:prstGeom prst="wedgeRoundRectCallout">
            <a:avLst>
              <a:gd name="adj1" fmla="val 60849"/>
              <a:gd name="adj2" fmla="val -11769"/>
              <a:gd name="adj3" fmla="val 1666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1000" dirty="0"/>
              <a:t>B</a:t>
            </a:r>
            <a:r>
              <a:rPr lang="en-GB" sz="1000" dirty="0" smtClean="0"/>
              <a:t>y symmetry the tension in both strings is the same.</a:t>
            </a:r>
            <a:endParaRPr lang="en-GB" sz="1000" dirty="0"/>
          </a:p>
        </p:txBody>
      </p:sp>
      <p:sp>
        <p:nvSpPr>
          <p:cNvPr id="67" name="TextBox 66"/>
          <p:cNvSpPr txBox="1"/>
          <p:nvPr/>
        </p:nvSpPr>
        <p:spPr>
          <a:xfrm>
            <a:off x="1906094" y="3326390"/>
            <a:ext cx="319097" cy="307777"/>
          </a:xfrm>
          <a:prstGeom prst="rect">
            <a:avLst/>
          </a:prstGeom>
          <a:noFill/>
        </p:spPr>
        <p:txBody>
          <a:bodyPr wrap="square" rtlCol="0">
            <a:spAutoFit/>
          </a:bodyPr>
          <a:lstStyle/>
          <a:p>
            <a:r>
              <a:rPr lang="en-GB" sz="1400" dirty="0"/>
              <a:t>P</a:t>
            </a:r>
          </a:p>
        </p:txBody>
      </p:sp>
      <p:sp>
        <p:nvSpPr>
          <p:cNvPr id="35" name="TextBox 34">
            <a:extLst>
              <a:ext uri="{FF2B5EF4-FFF2-40B4-BE49-F238E27FC236}">
                <a16:creationId xmlns:a16="http://schemas.microsoft.com/office/drawing/2014/main" id="{DBFA8498-B3F3-45ED-9145-AAF446B19029}"/>
              </a:ext>
            </a:extLst>
          </p:cNvPr>
          <p:cNvSpPr txBox="1"/>
          <p:nvPr/>
        </p:nvSpPr>
        <p:spPr>
          <a:xfrm>
            <a:off x="3223080" y="2750113"/>
            <a:ext cx="1224136" cy="138499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a:t>Tip</a:t>
            </a:r>
            <a:r>
              <a:rPr lang="en-GB" sz="1400" dirty="0"/>
              <a:t>: </a:t>
            </a:r>
            <a:r>
              <a:rPr lang="en-GB" sz="1400" dirty="0" smtClean="0"/>
              <a:t>You often need to work out some more detail for the diagram</a:t>
            </a:r>
            <a:endParaRPr lang="en-GB" sz="1400" dirty="0"/>
          </a:p>
        </p:txBody>
      </p:sp>
      <mc:AlternateContent xmlns:mc="http://schemas.openxmlformats.org/markup-compatibility/2006" xmlns:a14="http://schemas.microsoft.com/office/drawing/2010/main">
        <mc:Choice Requires="a14">
          <p:sp>
            <p:nvSpPr>
              <p:cNvPr id="36" name="TextBox 35"/>
              <p:cNvSpPr txBox="1"/>
              <p:nvPr/>
            </p:nvSpPr>
            <p:spPr>
              <a:xfrm>
                <a:off x="4661581" y="2001968"/>
                <a:ext cx="4426840" cy="321979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m:rPr>
                          <m:sty m:val="p"/>
                        </m:rPr>
                        <a:rPr lang="en-GB" sz="1600" b="0" i="0" smtClean="0">
                          <a:latin typeface="Cambria Math" panose="02040503050406030204" pitchFamily="18" charset="0"/>
                        </a:rPr>
                        <m:t>T</m:t>
                      </m:r>
                      <m:r>
                        <a:rPr lang="en-GB" sz="1600" b="0" i="0" smtClean="0">
                          <a:latin typeface="Cambria Math" panose="02040503050406030204" pitchFamily="18" charset="0"/>
                        </a:rPr>
                        <m:t>=</m:t>
                      </m:r>
                      <m:f>
                        <m:fPr>
                          <m:ctrlPr>
                            <a:rPr lang="en-GB" sz="1600" i="1" smtClean="0">
                              <a:latin typeface="Cambria Math" panose="02040503050406030204" pitchFamily="18" charset="0"/>
                            </a:rPr>
                          </m:ctrlPr>
                        </m:fPr>
                        <m:num>
                          <m:r>
                            <a:rPr lang="en-GB" sz="1600" i="1" smtClean="0">
                              <a:latin typeface="Cambria Math" panose="02040503050406030204" pitchFamily="18" charset="0"/>
                              <a:ea typeface="Cambria Math" panose="02040503050406030204" pitchFamily="18" charset="0"/>
                            </a:rPr>
                            <m:t>𝜆</m:t>
                          </m:r>
                          <m:r>
                            <a:rPr lang="en-GB" sz="1600" b="0" i="1" smtClean="0">
                              <a:latin typeface="Cambria Math" panose="02040503050406030204" pitchFamily="18" charset="0"/>
                              <a:ea typeface="Cambria Math" panose="02040503050406030204" pitchFamily="18" charset="0"/>
                            </a:rPr>
                            <m:t>𝑥</m:t>
                          </m:r>
                        </m:num>
                        <m:den>
                          <m:r>
                            <a:rPr lang="en-GB" sz="1600" b="0" i="1" smtClean="0">
                              <a:latin typeface="Cambria Math" panose="02040503050406030204" pitchFamily="18" charset="0"/>
                            </a:rPr>
                            <m:t>𝑙</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4</m:t>
                          </m:r>
                          <m:r>
                            <a:rPr lang="en-GB" sz="1600" b="0" i="1" smtClean="0">
                              <a:latin typeface="Cambria Math" panose="02040503050406030204" pitchFamily="18" charset="0"/>
                            </a:rPr>
                            <m:t>𝑚𝑔</m:t>
                          </m:r>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2</m:t>
                              </m:r>
                              <m:r>
                                <a:rPr lang="en-GB" sz="1600" b="0" i="1" smtClean="0">
                                  <a:latin typeface="Cambria Math" panose="02040503050406030204" pitchFamily="18" charset="0"/>
                                </a:rPr>
                                <m:t>𝑙</m:t>
                              </m:r>
                            </m:num>
                            <m:den>
                              <m:rad>
                                <m:radPr>
                                  <m:degHide m:val="on"/>
                                  <m:ctrlPr>
                                    <a:rPr lang="en-GB" sz="1600" b="0" i="1" smtClean="0">
                                      <a:latin typeface="Cambria Math" panose="02040503050406030204" pitchFamily="18" charset="0"/>
                                    </a:rPr>
                                  </m:ctrlPr>
                                </m:radPr>
                                <m:deg/>
                                <m:e>
                                  <m:r>
                                    <a:rPr lang="en-GB" sz="1600" b="0" i="1" smtClean="0">
                                      <a:latin typeface="Cambria Math" panose="02040503050406030204" pitchFamily="18" charset="0"/>
                                    </a:rPr>
                                    <m:t>3</m:t>
                                  </m:r>
                                </m:e>
                              </m:rad>
                            </m:den>
                          </m:f>
                          <m:r>
                            <a:rPr lang="en-GB" sz="1600" b="0" i="1" smtClean="0">
                              <a:latin typeface="Cambria Math" panose="02040503050406030204" pitchFamily="18" charset="0"/>
                            </a:rPr>
                            <m:t>−</m:t>
                          </m:r>
                          <m:r>
                            <a:rPr lang="en-GB" sz="1600" b="0" i="1" smtClean="0">
                              <a:latin typeface="Cambria Math" panose="02040503050406030204" pitchFamily="18" charset="0"/>
                            </a:rPr>
                            <m:t>𝑙</m:t>
                          </m:r>
                          <m:r>
                            <a:rPr lang="en-GB" sz="1600" b="0" i="1" smtClean="0">
                              <a:latin typeface="Cambria Math" panose="02040503050406030204" pitchFamily="18" charset="0"/>
                            </a:rPr>
                            <m:t>)</m:t>
                          </m:r>
                        </m:num>
                        <m:den>
                          <m:r>
                            <a:rPr lang="en-GB" sz="1600" b="0" i="1" smtClean="0">
                              <a:latin typeface="Cambria Math" panose="02040503050406030204" pitchFamily="18" charset="0"/>
                            </a:rPr>
                            <m:t>𝑙</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8</m:t>
                          </m:r>
                          <m:r>
                            <a:rPr lang="en-GB" sz="1600" b="0" i="1" smtClean="0">
                              <a:latin typeface="Cambria Math" panose="02040503050406030204" pitchFamily="18" charset="0"/>
                            </a:rPr>
                            <m:t>𝑚𝑔</m:t>
                          </m:r>
                        </m:num>
                        <m:den>
                          <m:rad>
                            <m:radPr>
                              <m:degHide m:val="on"/>
                              <m:ctrlPr>
                                <a:rPr lang="en-GB" sz="1600" b="0" i="1" smtClean="0">
                                  <a:latin typeface="Cambria Math" panose="02040503050406030204" pitchFamily="18" charset="0"/>
                                </a:rPr>
                              </m:ctrlPr>
                            </m:radPr>
                            <m:deg/>
                            <m:e>
                              <m:r>
                                <a:rPr lang="en-GB" sz="1600" b="0" i="1" smtClean="0">
                                  <a:latin typeface="Cambria Math" panose="02040503050406030204" pitchFamily="18" charset="0"/>
                                </a:rPr>
                                <m:t>3</m:t>
                              </m:r>
                            </m:e>
                          </m:rad>
                        </m:den>
                      </m:f>
                      <m:r>
                        <a:rPr lang="en-GB" sz="1600" b="0" i="1" smtClean="0">
                          <a:latin typeface="Cambria Math" panose="02040503050406030204" pitchFamily="18" charset="0"/>
                        </a:rPr>
                        <m:t>−4</m:t>
                      </m:r>
                      <m:r>
                        <a:rPr lang="en-GB" sz="1600" b="0" i="1" smtClean="0">
                          <a:latin typeface="Cambria Math" panose="02040503050406030204" pitchFamily="18" charset="0"/>
                        </a:rPr>
                        <m:t>𝑚𝑔</m:t>
                      </m:r>
                      <m:r>
                        <a:rPr lang="en-GB" sz="1600" b="0" i="1" smtClean="0">
                          <a:latin typeface="Cambria Math" panose="02040503050406030204" pitchFamily="18" charset="0"/>
                        </a:rPr>
                        <m:t>=4</m:t>
                      </m:r>
                      <m:r>
                        <a:rPr lang="en-GB" sz="1600" b="0" i="1" smtClean="0">
                          <a:latin typeface="Cambria Math" panose="02040503050406030204" pitchFamily="18" charset="0"/>
                        </a:rPr>
                        <m:t>𝑚𝑔</m:t>
                      </m:r>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2</m:t>
                          </m:r>
                          <m:rad>
                            <m:radPr>
                              <m:degHide m:val="on"/>
                              <m:ctrlPr>
                                <a:rPr lang="en-GB" sz="1600" b="0" i="1" smtClean="0">
                                  <a:latin typeface="Cambria Math" panose="02040503050406030204" pitchFamily="18" charset="0"/>
                                </a:rPr>
                              </m:ctrlPr>
                            </m:radPr>
                            <m:deg/>
                            <m:e>
                              <m:r>
                                <a:rPr lang="en-GB" sz="1600" b="0" i="1" smtClean="0">
                                  <a:latin typeface="Cambria Math" panose="02040503050406030204" pitchFamily="18" charset="0"/>
                                </a:rPr>
                                <m:t>3</m:t>
                              </m:r>
                            </m:e>
                          </m:rad>
                        </m:num>
                        <m:den>
                          <m:r>
                            <a:rPr lang="en-GB" sz="1600" b="0" i="1" smtClean="0">
                              <a:latin typeface="Cambria Math" panose="02040503050406030204" pitchFamily="18" charset="0"/>
                            </a:rPr>
                            <m:t>3</m:t>
                          </m:r>
                        </m:den>
                      </m:f>
                      <m:r>
                        <a:rPr lang="en-GB" sz="1600" b="0" i="1" smtClean="0">
                          <a:latin typeface="Cambria Math" panose="02040503050406030204" pitchFamily="18" charset="0"/>
                        </a:rPr>
                        <m:t>−1)</m:t>
                      </m:r>
                    </m:oMath>
                  </m:oMathPara>
                </a14:m>
                <a:endParaRPr lang="en-GB" sz="1400" dirty="0" smtClean="0"/>
              </a:p>
              <a:p>
                <a:endParaRPr lang="en-GB" sz="1400" dirty="0" smtClean="0"/>
              </a:p>
              <a:p>
                <a:pPr/>
                <a14:m>
                  <m:oMathPara xmlns:m="http://schemas.openxmlformats.org/officeDocument/2006/math">
                    <m:oMathParaPr>
                      <m:jc m:val="left"/>
                    </m:oMathParaPr>
                    <m:oMath xmlns:m="http://schemas.openxmlformats.org/officeDocument/2006/math">
                      <m:r>
                        <a:rPr lang="en-GB" sz="1400" b="0" i="1" smtClean="0">
                          <a:latin typeface="Cambria Math" panose="02040503050406030204" pitchFamily="18" charset="0"/>
                        </a:rPr>
                        <m:t>𝑅</m:t>
                      </m:r>
                      <m:d>
                        <m:dPr>
                          <m:ctrlPr>
                            <a:rPr lang="en-GB" sz="1400" b="0" i="1" smtClean="0">
                              <a:latin typeface="Cambria Math" panose="02040503050406030204" pitchFamily="18" charset="0"/>
                            </a:rPr>
                          </m:ctrlPr>
                        </m:dPr>
                        <m:e>
                          <m:r>
                            <a:rPr lang="en-GB" sz="1400" b="0" i="1" smtClean="0">
                              <a:latin typeface="Cambria Math" panose="02040503050406030204" pitchFamily="18" charset="0"/>
                              <a:ea typeface="Cambria Math" panose="02040503050406030204" pitchFamily="18" charset="0"/>
                            </a:rPr>
                            <m:t>↕</m:t>
                          </m:r>
                        </m:e>
                      </m:d>
                      <m:r>
                        <a:rPr lang="en-GB" sz="1400" b="0" i="1" smtClean="0">
                          <a:latin typeface="Cambria Math" panose="02040503050406030204" pitchFamily="18" charset="0"/>
                          <a:ea typeface="Cambria Math" panose="02040503050406030204" pitchFamily="18" charset="0"/>
                        </a:rPr>
                        <m:t>  2</m:t>
                      </m:r>
                      <m:r>
                        <a:rPr lang="en-GB" sz="1400" b="0" i="1" smtClean="0">
                          <a:latin typeface="Cambria Math" panose="02040503050406030204" pitchFamily="18" charset="0"/>
                          <a:ea typeface="Cambria Math" panose="02040503050406030204" pitchFamily="18" charset="0"/>
                        </a:rPr>
                        <m:t>𝑇𝑠𝑖𝑛</m:t>
                      </m:r>
                      <m:r>
                        <a:rPr lang="en-GB" sz="1400" b="0" i="1" smtClean="0">
                          <a:latin typeface="Cambria Math" panose="02040503050406030204" pitchFamily="18" charset="0"/>
                          <a:ea typeface="Cambria Math" panose="02040503050406030204" pitchFamily="18" charset="0"/>
                        </a:rPr>
                        <m:t>30=</m:t>
                      </m:r>
                      <m:r>
                        <a:rPr lang="en-GB" sz="1400" b="0" i="1" smtClean="0">
                          <a:latin typeface="Cambria Math" panose="02040503050406030204" pitchFamily="18" charset="0"/>
                          <a:ea typeface="Cambria Math" panose="02040503050406030204" pitchFamily="18" charset="0"/>
                        </a:rPr>
                        <m:t>𝑀𝑔</m:t>
                      </m:r>
                    </m:oMath>
                  </m:oMathPara>
                </a14:m>
                <a:endParaRPr lang="en-GB" sz="1400" dirty="0" smtClean="0"/>
              </a:p>
              <a:p>
                <a:pPr/>
                <a14:m>
                  <m:oMathPara xmlns:m="http://schemas.openxmlformats.org/officeDocument/2006/math">
                    <m:oMathParaPr>
                      <m:jc m:val="left"/>
                    </m:oMathParaPr>
                    <m:oMath xmlns:m="http://schemas.openxmlformats.org/officeDocument/2006/math">
                      <m:r>
                        <a:rPr lang="en-GB" sz="1400" b="0" i="1" smtClean="0">
                          <a:latin typeface="Cambria Math" panose="02040503050406030204" pitchFamily="18" charset="0"/>
                        </a:rPr>
                        <m:t>⇒</m:t>
                      </m:r>
                      <m:r>
                        <a:rPr lang="en-GB" sz="1400" b="0" i="1" smtClean="0">
                          <a:latin typeface="Cambria Math" panose="02040503050406030204" pitchFamily="18" charset="0"/>
                        </a:rPr>
                        <m:t>𝑇</m:t>
                      </m:r>
                      <m:r>
                        <a:rPr lang="en-GB" sz="1400" b="0" i="1" smtClean="0">
                          <a:latin typeface="Cambria Math" panose="02040503050406030204" pitchFamily="18" charset="0"/>
                        </a:rPr>
                        <m:t>=</m:t>
                      </m:r>
                      <m:r>
                        <a:rPr lang="en-GB" sz="1400" b="0" i="1" smtClean="0">
                          <a:latin typeface="Cambria Math" panose="02040503050406030204" pitchFamily="18" charset="0"/>
                        </a:rPr>
                        <m:t>𝑀𝑔</m:t>
                      </m:r>
                    </m:oMath>
                  </m:oMathPara>
                </a14:m>
                <a:endParaRPr lang="en-GB" sz="1400" b="0" dirty="0" smtClean="0"/>
              </a:p>
              <a:p>
                <a:pPr/>
                <a14:m>
                  <m:oMathPara xmlns:m="http://schemas.openxmlformats.org/officeDocument/2006/math">
                    <m:oMathParaPr>
                      <m:jc m:val="left"/>
                    </m:oMathParaPr>
                    <m:oMath xmlns:m="http://schemas.openxmlformats.org/officeDocument/2006/math">
                      <m:r>
                        <a:rPr lang="en-GB" sz="1400" b="0" i="1" smtClean="0">
                          <a:latin typeface="Cambria Math" panose="02040503050406030204" pitchFamily="18" charset="0"/>
                        </a:rPr>
                        <m:t>⇒</m:t>
                      </m:r>
                      <m:r>
                        <a:rPr lang="en-GB" sz="1400" b="0" i="1" smtClean="0">
                          <a:latin typeface="Cambria Math" panose="02040503050406030204" pitchFamily="18" charset="0"/>
                        </a:rPr>
                        <m:t>𝑀</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𝑇</m:t>
                          </m:r>
                        </m:num>
                        <m:den>
                          <m:r>
                            <a:rPr lang="en-GB" sz="1400" b="0" i="1" smtClean="0">
                              <a:latin typeface="Cambria Math" panose="02040503050406030204" pitchFamily="18" charset="0"/>
                            </a:rPr>
                            <m:t>𝑔</m:t>
                          </m:r>
                        </m:den>
                      </m:f>
                    </m:oMath>
                  </m:oMathPara>
                </a14:m>
                <a:endParaRPr lang="en-GB" sz="1400" b="0" dirty="0" smtClean="0"/>
              </a:p>
              <a:p>
                <a:endParaRPr lang="en-GB" sz="1400" dirty="0" smtClean="0"/>
              </a:p>
              <a:p>
                <a:r>
                  <a:rPr lang="en-GB" sz="1400" dirty="0" smtClean="0"/>
                  <a:t>Subbing in for T gives:</a:t>
                </a:r>
              </a:p>
              <a:p>
                <a14:m>
                  <m:oMath xmlns:m="http://schemas.openxmlformats.org/officeDocument/2006/math">
                    <m:r>
                      <a:rPr lang="en-GB" sz="1400" i="1">
                        <a:latin typeface="Cambria Math" panose="02040503050406030204" pitchFamily="18" charset="0"/>
                      </a:rPr>
                      <m:t>𝑀</m:t>
                    </m:r>
                    <m:r>
                      <a:rPr lang="en-GB" sz="1400" i="1">
                        <a:latin typeface="Cambria Math" panose="02040503050406030204" pitchFamily="18" charset="0"/>
                      </a:rPr>
                      <m:t>=4</m:t>
                    </m:r>
                    <m:r>
                      <a:rPr lang="en-GB" sz="1400" i="1">
                        <a:latin typeface="Cambria Math" panose="02040503050406030204" pitchFamily="18" charset="0"/>
                      </a:rPr>
                      <m:t>𝑚</m:t>
                    </m:r>
                    <m:d>
                      <m:dPr>
                        <m:ctrlPr>
                          <a:rPr lang="en-GB" sz="1400" i="1">
                            <a:latin typeface="Cambria Math" panose="02040503050406030204" pitchFamily="18" charset="0"/>
                          </a:rPr>
                        </m:ctrlPr>
                      </m:dPr>
                      <m:e>
                        <m:f>
                          <m:fPr>
                            <m:ctrlPr>
                              <a:rPr lang="en-GB" sz="1400" i="1">
                                <a:latin typeface="Cambria Math" panose="02040503050406030204" pitchFamily="18" charset="0"/>
                              </a:rPr>
                            </m:ctrlPr>
                          </m:fPr>
                          <m:num>
                            <m:r>
                              <a:rPr lang="en-GB" sz="1400" i="1">
                                <a:latin typeface="Cambria Math" panose="02040503050406030204" pitchFamily="18" charset="0"/>
                              </a:rPr>
                              <m:t>2</m:t>
                            </m:r>
                            <m:rad>
                              <m:radPr>
                                <m:degHide m:val="on"/>
                                <m:ctrlPr>
                                  <a:rPr lang="en-GB" sz="1400" i="1">
                                    <a:latin typeface="Cambria Math" panose="02040503050406030204" pitchFamily="18" charset="0"/>
                                  </a:rPr>
                                </m:ctrlPr>
                              </m:radPr>
                              <m:deg/>
                              <m:e>
                                <m:r>
                                  <a:rPr lang="en-GB" sz="1400" i="1">
                                    <a:latin typeface="Cambria Math" panose="02040503050406030204" pitchFamily="18" charset="0"/>
                                  </a:rPr>
                                  <m:t>3</m:t>
                                </m:r>
                              </m:e>
                            </m:rad>
                          </m:num>
                          <m:den>
                            <m:r>
                              <a:rPr lang="en-GB" sz="1400" i="1">
                                <a:latin typeface="Cambria Math" panose="02040503050406030204" pitchFamily="18" charset="0"/>
                              </a:rPr>
                              <m:t>3</m:t>
                            </m:r>
                          </m:den>
                        </m:f>
                        <m:r>
                          <a:rPr lang="en-GB" sz="1400" i="1">
                            <a:latin typeface="Cambria Math" panose="02040503050406030204" pitchFamily="18" charset="0"/>
                          </a:rPr>
                          <m:t>−1</m:t>
                        </m:r>
                      </m:e>
                    </m:d>
                    <m:r>
                      <a:rPr lang="en-GB" sz="1400" b="0" i="1" smtClean="0">
                        <a:latin typeface="Cambria Math" panose="02040503050406030204" pitchFamily="18" charset="0"/>
                      </a:rPr>
                      <m:t>=0.619</m:t>
                    </m:r>
                  </m:oMath>
                </a14:m>
                <a:r>
                  <a:rPr lang="en-GB" sz="1200" dirty="0" smtClean="0"/>
                  <a:t>kg (3SF)</a:t>
                </a:r>
                <a:endParaRPr lang="en-GB" sz="1200" dirty="0"/>
              </a:p>
            </p:txBody>
          </p:sp>
        </mc:Choice>
        <mc:Fallback xmlns="">
          <p:sp>
            <p:nvSpPr>
              <p:cNvPr id="36" name="TextBox 35"/>
              <p:cNvSpPr txBox="1">
                <a:spLocks noRot="1" noChangeAspect="1" noMove="1" noResize="1" noEditPoints="1" noAdjustHandles="1" noChangeArrowheads="1" noChangeShapeType="1" noTextEdit="1"/>
              </p:cNvSpPr>
              <p:nvPr/>
            </p:nvSpPr>
            <p:spPr>
              <a:xfrm>
                <a:off x="4661581" y="2001968"/>
                <a:ext cx="4426840" cy="3219792"/>
              </a:xfrm>
              <a:prstGeom prst="rect">
                <a:avLst/>
              </a:prstGeom>
              <a:blipFill>
                <a:blip r:embed="rId10"/>
                <a:stretch>
                  <a:fillRect l="-413"/>
                </a:stretch>
              </a:blipFill>
            </p:spPr>
            <p:txBody>
              <a:bodyPr/>
              <a:lstStyle/>
              <a:p>
                <a:r>
                  <a:rPr lang="en-GB">
                    <a:noFill/>
                  </a:rPr>
                  <a:t> </a:t>
                </a:r>
              </a:p>
            </p:txBody>
          </p:sp>
        </mc:Fallback>
      </mc:AlternateContent>
      <p:sp>
        <p:nvSpPr>
          <p:cNvPr id="65" name="Rectangle 64">
            <a:extLst>
              <a:ext uri="{FF2B5EF4-FFF2-40B4-BE49-F238E27FC236}">
                <a16:creationId xmlns:a16="http://schemas.microsoft.com/office/drawing/2014/main" id="{3235E5DB-A5FA-4B3D-A0DE-8E5798A28341}"/>
              </a:ext>
            </a:extLst>
          </p:cNvPr>
          <p:cNvSpPr/>
          <p:nvPr/>
        </p:nvSpPr>
        <p:spPr>
          <a:xfrm>
            <a:off x="359531" y="2013559"/>
            <a:ext cx="4212469" cy="220850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Diagram?</a:t>
            </a:r>
            <a:endParaRPr lang="en-GB" sz="2800" dirty="0"/>
          </a:p>
        </p:txBody>
      </p:sp>
      <p:sp>
        <p:nvSpPr>
          <p:cNvPr id="37" name="Rectangle 36">
            <a:extLst>
              <a:ext uri="{FF2B5EF4-FFF2-40B4-BE49-F238E27FC236}">
                <a16:creationId xmlns:a16="http://schemas.microsoft.com/office/drawing/2014/main" id="{3235E5DB-A5FA-4B3D-A0DE-8E5798A28341}"/>
              </a:ext>
            </a:extLst>
          </p:cNvPr>
          <p:cNvSpPr/>
          <p:nvPr/>
        </p:nvSpPr>
        <p:spPr>
          <a:xfrm>
            <a:off x="358958" y="4262433"/>
            <a:ext cx="4212469" cy="100947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AP?</a:t>
            </a:r>
            <a:endParaRPr lang="en-GB" sz="2800" dirty="0"/>
          </a:p>
        </p:txBody>
      </p:sp>
      <p:sp>
        <p:nvSpPr>
          <p:cNvPr id="41" name="Rectangle 40">
            <a:extLst>
              <a:ext uri="{FF2B5EF4-FFF2-40B4-BE49-F238E27FC236}">
                <a16:creationId xmlns:a16="http://schemas.microsoft.com/office/drawing/2014/main" id="{3235E5DB-A5FA-4B3D-A0DE-8E5798A28341}"/>
              </a:ext>
            </a:extLst>
          </p:cNvPr>
          <p:cNvSpPr/>
          <p:nvPr/>
        </p:nvSpPr>
        <p:spPr>
          <a:xfrm>
            <a:off x="4631224" y="2012837"/>
            <a:ext cx="4151376" cy="325906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Complete solution?</a:t>
            </a:r>
            <a:endParaRPr lang="en-GB" sz="2800" dirty="0"/>
          </a:p>
        </p:txBody>
      </p:sp>
    </p:spTree>
    <p:extLst>
      <p:ext uri="{BB962C8B-B14F-4D97-AF65-F5344CB8AC3E}">
        <p14:creationId xmlns:p14="http://schemas.microsoft.com/office/powerpoint/2010/main" val="23186823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65"/>
                                        </p:tgtEl>
                                      </p:cBhvr>
                                    </p:animEffect>
                                    <p:set>
                                      <p:cBhvr>
                                        <p:cTn id="7" dur="1" fill="hold">
                                          <p:stCondLst>
                                            <p:cond delay="9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5"/>
                  </p:tgtEl>
                </p:cond>
              </p:nextCondLst>
            </p:seq>
            <p:seq concurrent="1" nextAc="seek">
              <p:cTn id="8" restart="whenNotActive" fill="hold" evtFilter="cancelBubble" nodeType="interactiveSeq">
                <p:stCondLst>
                  <p:cond evt="onClick" delay="0">
                    <p:tgtEl>
                      <p:spTgt spid="3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1000"/>
                                        <p:tgtEl>
                                          <p:spTgt spid="37"/>
                                        </p:tgtEl>
                                      </p:cBhvr>
                                    </p:animEffect>
                                    <p:set>
                                      <p:cBhvr>
                                        <p:cTn id="13" dur="1" fill="hold">
                                          <p:stCondLst>
                                            <p:cond delay="9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14" restart="whenNotActive" fill="hold" evtFilter="cancelBubble" nodeType="interactiveSeq">
                <p:stCondLst>
                  <p:cond evt="onClick" delay="0">
                    <p:tgtEl>
                      <p:spTgt spid="4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1000"/>
                                        <p:tgtEl>
                                          <p:spTgt spid="41"/>
                                        </p:tgtEl>
                                      </p:cBhvr>
                                    </p:animEffect>
                                    <p:set>
                                      <p:cBhvr>
                                        <p:cTn id="19" dur="1" fill="hold">
                                          <p:stCondLst>
                                            <p:cond delay="9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childTnLst>
        </p:cTn>
      </p:par>
    </p:tnLst>
    <p:bldLst>
      <p:bldP spid="65" grpId="0" animBg="1"/>
      <p:bldP spid="37"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AA450DA-3999-470D-AD27-31C9ACF4D217}"/>
              </a:ext>
            </a:extLst>
          </p:cNvPr>
          <p:cNvGrpSpPr/>
          <p:nvPr/>
        </p:nvGrpSpPr>
        <p:grpSpPr>
          <a:xfrm>
            <a:off x="-22391" y="0"/>
            <a:ext cx="9143074" cy="599127"/>
            <a:chOff x="0" y="13335"/>
            <a:chExt cx="9144218" cy="599127"/>
          </a:xfrm>
        </p:grpSpPr>
        <p:sp>
          <p:nvSpPr>
            <p:cNvPr id="4" name="TextBox 32">
              <a:extLst>
                <a:ext uri="{FF2B5EF4-FFF2-40B4-BE49-F238E27FC236}">
                  <a16:creationId xmlns:a16="http://schemas.microsoft.com/office/drawing/2014/main" id="{FFF7E34B-8B23-426C-85EB-44DB6A84C6CA}"/>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5" name="Straight Connector 4">
              <a:extLst>
                <a:ext uri="{FF2B5EF4-FFF2-40B4-BE49-F238E27FC236}">
                  <a16:creationId xmlns:a16="http://schemas.microsoft.com/office/drawing/2014/main" id="{2F09363D-20A7-4848-B641-539A8D7FD6E6}"/>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7" name="TextBox 6">
            <a:extLst>
              <a:ext uri="{FF2B5EF4-FFF2-40B4-BE49-F238E27FC236}">
                <a16:creationId xmlns:a16="http://schemas.microsoft.com/office/drawing/2014/main" id="{4623B49E-D206-4FAF-97F8-6FE9784FED81}"/>
              </a:ext>
            </a:extLst>
          </p:cNvPr>
          <p:cNvSpPr txBox="1"/>
          <p:nvPr/>
        </p:nvSpPr>
        <p:spPr>
          <a:xfrm>
            <a:off x="325576" y="860594"/>
            <a:ext cx="380428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smtClean="0"/>
              <a:t>One I made up</a:t>
            </a:r>
            <a:endParaRPr lang="en-GB" dirty="0"/>
          </a:p>
        </p:txBody>
      </p:sp>
      <mc:AlternateContent xmlns:mc="http://schemas.openxmlformats.org/markup-compatibility/2006" xmlns:a14="http://schemas.microsoft.com/office/drawing/2010/main">
        <mc:Choice Requires="a14">
          <p:sp>
            <p:nvSpPr>
              <p:cNvPr id="10" name="TextBox 9"/>
              <p:cNvSpPr txBox="1"/>
              <p:nvPr/>
            </p:nvSpPr>
            <p:spPr>
              <a:xfrm>
                <a:off x="347193" y="1249004"/>
                <a:ext cx="8433773" cy="122386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US" sz="1600" dirty="0" smtClean="0"/>
                  <a:t>A particle P, of mass </a:t>
                </a:r>
                <a14:m>
                  <m:oMath xmlns:m="http://schemas.openxmlformats.org/officeDocument/2006/math">
                    <m:r>
                      <a:rPr lang="en-US" sz="1600" b="0" i="1" smtClean="0">
                        <a:latin typeface="Cambria Math" panose="02040503050406030204" pitchFamily="18" charset="0"/>
                      </a:rPr>
                      <m:t>𝑚</m:t>
                    </m:r>
                  </m:oMath>
                </a14:m>
                <a:r>
                  <a:rPr lang="en-GB" sz="1600" dirty="0" smtClean="0"/>
                  <a:t>, rests in equilibrium on a rough plane inclined at 30</a:t>
                </a:r>
                <a14:m>
                  <m:oMath xmlns:m="http://schemas.openxmlformats.org/officeDocument/2006/math">
                    <m:r>
                      <a:rPr lang="en-GB" sz="1600" i="1" smtClean="0">
                        <a:latin typeface="Cambria Math" panose="02040503050406030204" pitchFamily="18" charset="0"/>
                        <a:ea typeface="Cambria Math" panose="02040503050406030204" pitchFamily="18" charset="0"/>
                      </a:rPr>
                      <m:t>°</m:t>
                    </m:r>
                  </m:oMath>
                </a14:m>
                <a:r>
                  <a:rPr lang="en-GB" sz="1600" dirty="0" smtClean="0"/>
                  <a:t> to the horizontal. The coefficient of friction between the particle and the plane is </a:t>
                </a:r>
                <a14:m>
                  <m:oMath xmlns:m="http://schemas.openxmlformats.org/officeDocument/2006/math">
                    <m:f>
                      <m:fPr>
                        <m:ctrlPr>
                          <a:rPr lang="en-GB" sz="1600" i="1" smtClean="0">
                            <a:latin typeface="Cambria Math" panose="02040503050406030204" pitchFamily="18" charset="0"/>
                          </a:rPr>
                        </m:ctrlPr>
                      </m:fPr>
                      <m:num>
                        <m:rad>
                          <m:radPr>
                            <m:degHide m:val="on"/>
                            <m:ctrlPr>
                              <a:rPr lang="en-GB" sz="1600" i="1" smtClean="0">
                                <a:latin typeface="Cambria Math" panose="02040503050406030204" pitchFamily="18" charset="0"/>
                              </a:rPr>
                            </m:ctrlPr>
                          </m:radPr>
                          <m:deg/>
                          <m:e>
                            <m:r>
                              <a:rPr lang="en-US" sz="1600" b="0" i="1" smtClean="0">
                                <a:latin typeface="Cambria Math" panose="02040503050406030204" pitchFamily="18" charset="0"/>
                              </a:rPr>
                              <m:t>3</m:t>
                            </m:r>
                          </m:e>
                        </m:rad>
                      </m:num>
                      <m:den>
                        <m:r>
                          <a:rPr lang="en-US" sz="1600" b="0" i="1" smtClean="0">
                            <a:latin typeface="Cambria Math" panose="02040503050406030204" pitchFamily="18" charset="0"/>
                          </a:rPr>
                          <m:t>3</m:t>
                        </m:r>
                      </m:den>
                    </m:f>
                  </m:oMath>
                </a14:m>
                <a:r>
                  <a:rPr lang="en-GB" sz="1600" dirty="0" smtClean="0"/>
                  <a:t>. P is attached to a fixed point A on the plane by a light elastic spring with natural length </a:t>
                </a:r>
                <a14:m>
                  <m:oMath xmlns:m="http://schemas.openxmlformats.org/officeDocument/2006/math">
                    <m:r>
                      <a:rPr lang="en-US" sz="1600" b="0" i="1" smtClean="0">
                        <a:latin typeface="Cambria Math" panose="02040503050406030204" pitchFamily="18" charset="0"/>
                      </a:rPr>
                      <m:t>𝑎</m:t>
                    </m:r>
                  </m:oMath>
                </a14:m>
                <a:r>
                  <a:rPr lang="en-GB" sz="1600" dirty="0" smtClean="0"/>
                  <a:t> and modulus of elasticity </a:t>
                </a:r>
                <a14:m>
                  <m:oMath xmlns:m="http://schemas.openxmlformats.org/officeDocument/2006/math">
                    <m:r>
                      <a:rPr lang="en-US" sz="1600" b="0" i="1" smtClean="0">
                        <a:latin typeface="Cambria Math" panose="02040503050406030204" pitchFamily="18" charset="0"/>
                      </a:rPr>
                      <m:t>3</m:t>
                    </m:r>
                    <m:r>
                      <a:rPr lang="en-US" sz="1600" b="0" i="1" smtClean="0">
                        <a:latin typeface="Cambria Math" panose="02040503050406030204" pitchFamily="18" charset="0"/>
                      </a:rPr>
                      <m:t>𝑚𝑔</m:t>
                    </m:r>
                  </m:oMath>
                </a14:m>
                <a:r>
                  <a:rPr lang="en-GB" sz="1600" dirty="0" smtClean="0"/>
                  <a:t>. P is free to move only in a straight line below A down the line of greatest slope. Write an inequality for the length AP. </a:t>
                </a:r>
                <a:endParaRPr lang="en-GB" sz="1600" dirty="0"/>
              </a:p>
            </p:txBody>
          </p:sp>
        </mc:Choice>
        <mc:Fallback xmlns="">
          <p:sp>
            <p:nvSpPr>
              <p:cNvPr id="10" name="TextBox 9"/>
              <p:cNvSpPr txBox="1">
                <a:spLocks noRot="1" noChangeAspect="1" noMove="1" noResize="1" noEditPoints="1" noAdjustHandles="1" noChangeArrowheads="1" noChangeShapeType="1" noTextEdit="1"/>
              </p:cNvSpPr>
              <p:nvPr/>
            </p:nvSpPr>
            <p:spPr>
              <a:xfrm>
                <a:off x="347193" y="1249004"/>
                <a:ext cx="8433773" cy="1223861"/>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11" name="Straight Connector 10">
            <a:extLst>
              <a:ext uri="{FF2B5EF4-FFF2-40B4-BE49-F238E27FC236}">
                <a16:creationId xmlns:a16="http://schemas.microsoft.com/office/drawing/2014/main" id="{F0575A05-D562-4ACB-9038-4E82C90B81D9}"/>
              </a:ext>
            </a:extLst>
          </p:cNvPr>
          <p:cNvCxnSpPr/>
          <p:nvPr/>
        </p:nvCxnSpPr>
        <p:spPr>
          <a:xfrm flipV="1">
            <a:off x="539552" y="3553047"/>
            <a:ext cx="2448272" cy="936104"/>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2BF668BD-0EBB-4D3F-B249-D4013660FBA8}"/>
              </a:ext>
            </a:extLst>
          </p:cNvPr>
          <p:cNvCxnSpPr>
            <a:cxnSpLocks/>
          </p:cNvCxnSpPr>
          <p:nvPr/>
        </p:nvCxnSpPr>
        <p:spPr>
          <a:xfrm>
            <a:off x="539552" y="4489151"/>
            <a:ext cx="2540551" cy="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08E314C7-C742-4DEC-8E47-1C0C5CF3BD33}"/>
              </a:ext>
            </a:extLst>
          </p:cNvPr>
          <p:cNvCxnSpPr>
            <a:cxnSpLocks/>
            <a:stCxn id="20" idx="4"/>
          </p:cNvCxnSpPr>
          <p:nvPr/>
        </p:nvCxnSpPr>
        <p:spPr>
          <a:xfrm>
            <a:off x="2048203" y="3903840"/>
            <a:ext cx="0" cy="110991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CA79AFC-AEC3-479E-B056-99E92C810015}"/>
              </a:ext>
            </a:extLst>
          </p:cNvPr>
          <p:cNvCxnSpPr>
            <a:cxnSpLocks/>
            <a:stCxn id="20" idx="1"/>
          </p:cNvCxnSpPr>
          <p:nvPr/>
        </p:nvCxnSpPr>
        <p:spPr>
          <a:xfrm flipH="1" flipV="1">
            <a:off x="1820258" y="3365931"/>
            <a:ext cx="164945" cy="38581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5" name="Freeform: Shape 18">
            <a:extLst>
              <a:ext uri="{FF2B5EF4-FFF2-40B4-BE49-F238E27FC236}">
                <a16:creationId xmlns:a16="http://schemas.microsoft.com/office/drawing/2014/main" id="{5E65C1D0-4917-47D4-A309-A0B8C14AD487}"/>
              </a:ext>
            </a:extLst>
          </p:cNvPr>
          <p:cNvSpPr/>
          <p:nvPr/>
        </p:nvSpPr>
        <p:spPr>
          <a:xfrm>
            <a:off x="931496" y="4337455"/>
            <a:ext cx="57150" cy="157163"/>
          </a:xfrm>
          <a:custGeom>
            <a:avLst/>
            <a:gdLst>
              <a:gd name="connsiteX0" fmla="*/ 0 w 57150"/>
              <a:gd name="connsiteY0" fmla="*/ 0 h 157163"/>
              <a:gd name="connsiteX1" fmla="*/ 38100 w 57150"/>
              <a:gd name="connsiteY1" fmla="*/ 71438 h 157163"/>
              <a:gd name="connsiteX2" fmla="*/ 57150 w 57150"/>
              <a:gd name="connsiteY2" fmla="*/ 157163 h 157163"/>
            </a:gdLst>
            <a:ahLst/>
            <a:cxnLst>
              <a:cxn ang="0">
                <a:pos x="connsiteX0" y="connsiteY0"/>
              </a:cxn>
              <a:cxn ang="0">
                <a:pos x="connsiteX1" y="connsiteY1"/>
              </a:cxn>
              <a:cxn ang="0">
                <a:pos x="connsiteX2" y="connsiteY2"/>
              </a:cxn>
            </a:cxnLst>
            <a:rect l="l" t="t" r="r" b="b"/>
            <a:pathLst>
              <a:path w="57150" h="157163">
                <a:moveTo>
                  <a:pt x="0" y="0"/>
                </a:moveTo>
                <a:cubicBezTo>
                  <a:pt x="14287" y="22622"/>
                  <a:pt x="28575" y="45244"/>
                  <a:pt x="38100" y="71438"/>
                </a:cubicBezTo>
                <a:cubicBezTo>
                  <a:pt x="47625" y="97632"/>
                  <a:pt x="52387" y="127397"/>
                  <a:pt x="57150" y="157163"/>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30DE9569-6D01-4B99-ABC1-3465741525B9}"/>
                  </a:ext>
                </a:extLst>
              </p:cNvPr>
              <p:cNvSpPr txBox="1"/>
              <p:nvPr/>
            </p:nvSpPr>
            <p:spPr>
              <a:xfrm>
                <a:off x="936259" y="4278867"/>
                <a:ext cx="278359" cy="2308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900" b="0" i="1" smtClean="0">
                          <a:solidFill>
                            <a:schemeClr val="tx1"/>
                          </a:solidFill>
                          <a:latin typeface="Cambria Math" panose="02040503050406030204" pitchFamily="18" charset="0"/>
                        </a:rPr>
                        <m:t>30°</m:t>
                      </m:r>
                    </m:oMath>
                  </m:oMathPara>
                </a14:m>
                <a:endParaRPr lang="en-GB" sz="1100" dirty="0">
                  <a:solidFill>
                    <a:schemeClr val="tx1"/>
                  </a:solidFill>
                </a:endParaRPr>
              </a:p>
            </p:txBody>
          </p:sp>
        </mc:Choice>
        <mc:Fallback xmlns="">
          <p:sp>
            <p:nvSpPr>
              <p:cNvPr id="16" name="TextBox 15">
                <a:extLst>
                  <a:ext uri="{FF2B5EF4-FFF2-40B4-BE49-F238E27FC236}">
                    <a16:creationId xmlns:a16="http://schemas.microsoft.com/office/drawing/2014/main" id="{30DE9569-6D01-4B99-ABC1-3465741525B9}"/>
                  </a:ext>
                </a:extLst>
              </p:cNvPr>
              <p:cNvSpPr txBox="1">
                <a:spLocks noRot="1" noChangeAspect="1" noMove="1" noResize="1" noEditPoints="1" noAdjustHandles="1" noChangeArrowheads="1" noChangeShapeType="1" noTextEdit="1"/>
              </p:cNvSpPr>
              <p:nvPr/>
            </p:nvSpPr>
            <p:spPr>
              <a:xfrm>
                <a:off x="936259" y="4278867"/>
                <a:ext cx="278359" cy="230832"/>
              </a:xfrm>
              <a:prstGeom prst="rect">
                <a:avLst/>
              </a:prstGeom>
              <a:blipFill>
                <a:blip r:embed="rId3"/>
                <a:stretch>
                  <a:fillRect r="-1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F7081D61-5532-478A-B2F4-96BEE2C752FF}"/>
                  </a:ext>
                </a:extLst>
              </p:cNvPr>
              <p:cNvSpPr txBox="1"/>
              <p:nvPr/>
            </p:nvSpPr>
            <p:spPr>
              <a:xfrm>
                <a:off x="1557825" y="3104321"/>
                <a:ext cx="52486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𝑅</m:t>
                      </m:r>
                    </m:oMath>
                  </m:oMathPara>
                </a14:m>
                <a:endParaRPr lang="en-GB" sz="2800" dirty="0">
                  <a:solidFill>
                    <a:schemeClr val="accent1"/>
                  </a:solidFill>
                </a:endParaRPr>
              </a:p>
            </p:txBody>
          </p:sp>
        </mc:Choice>
        <mc:Fallback xmlns="">
          <p:sp>
            <p:nvSpPr>
              <p:cNvPr id="17" name="TextBox 16">
                <a:extLst>
                  <a:ext uri="{FF2B5EF4-FFF2-40B4-BE49-F238E27FC236}">
                    <a16:creationId xmlns:a16="http://schemas.microsoft.com/office/drawing/2014/main" id="{F7081D61-5532-478A-B2F4-96BEE2C752FF}"/>
                  </a:ext>
                </a:extLst>
              </p:cNvPr>
              <p:cNvSpPr txBox="1">
                <a:spLocks noRot="1" noChangeAspect="1" noMove="1" noResize="1" noEditPoints="1" noAdjustHandles="1" noChangeArrowheads="1" noChangeShapeType="1" noTextEdit="1"/>
              </p:cNvSpPr>
              <p:nvPr/>
            </p:nvSpPr>
            <p:spPr>
              <a:xfrm>
                <a:off x="1557825" y="3104321"/>
                <a:ext cx="524866"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0B715A78-E298-4648-B887-72ED0D11986F}"/>
                  </a:ext>
                </a:extLst>
              </p:cNvPr>
              <p:cNvSpPr txBox="1"/>
              <p:nvPr/>
            </p:nvSpPr>
            <p:spPr>
              <a:xfrm>
                <a:off x="1549863" y="4666758"/>
                <a:ext cx="29041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𝑚𝑔</m:t>
                      </m:r>
                    </m:oMath>
                  </m:oMathPara>
                </a14:m>
                <a:endParaRPr lang="en-GB" sz="2800" dirty="0">
                  <a:solidFill>
                    <a:schemeClr val="accent1"/>
                  </a:solidFill>
                </a:endParaRPr>
              </a:p>
            </p:txBody>
          </p:sp>
        </mc:Choice>
        <mc:Fallback xmlns="">
          <p:sp>
            <p:nvSpPr>
              <p:cNvPr id="18" name="TextBox 17">
                <a:extLst>
                  <a:ext uri="{FF2B5EF4-FFF2-40B4-BE49-F238E27FC236}">
                    <a16:creationId xmlns:a16="http://schemas.microsoft.com/office/drawing/2014/main" id="{0B715A78-E298-4648-B887-72ED0D11986F}"/>
                  </a:ext>
                </a:extLst>
              </p:cNvPr>
              <p:cNvSpPr txBox="1">
                <a:spLocks noRot="1" noChangeAspect="1" noMove="1" noResize="1" noEditPoints="1" noAdjustHandles="1" noChangeArrowheads="1" noChangeShapeType="1" noTextEdit="1"/>
              </p:cNvSpPr>
              <p:nvPr/>
            </p:nvSpPr>
            <p:spPr>
              <a:xfrm>
                <a:off x="1549863" y="4666758"/>
                <a:ext cx="290417" cy="369332"/>
              </a:xfrm>
              <a:prstGeom prst="rect">
                <a:avLst/>
              </a:prstGeom>
              <a:blipFill>
                <a:blip r:embed="rId5"/>
                <a:stretch>
                  <a:fillRect r="-75000" b="-6667"/>
                </a:stretch>
              </a:blipFill>
            </p:spPr>
            <p:txBody>
              <a:bodyPr/>
              <a:lstStyle/>
              <a:p>
                <a:r>
                  <a:rPr lang="en-GB">
                    <a:noFill/>
                  </a:rPr>
                  <a:t> </a:t>
                </a:r>
              </a:p>
            </p:txBody>
          </p:sp>
        </mc:Fallback>
      </mc:AlternateContent>
      <p:cxnSp>
        <p:nvCxnSpPr>
          <p:cNvPr id="19" name="Straight Arrow Connector 18">
            <a:extLst>
              <a:ext uri="{FF2B5EF4-FFF2-40B4-BE49-F238E27FC236}">
                <a16:creationId xmlns:a16="http://schemas.microsoft.com/office/drawing/2014/main" id="{DCA79AFC-AEC3-479E-B056-99E92C810015}"/>
              </a:ext>
            </a:extLst>
          </p:cNvPr>
          <p:cNvCxnSpPr>
            <a:cxnSpLocks/>
            <a:stCxn id="20" idx="2"/>
          </p:cNvCxnSpPr>
          <p:nvPr/>
        </p:nvCxnSpPr>
        <p:spPr>
          <a:xfrm flipH="1">
            <a:off x="1329395" y="3814745"/>
            <a:ext cx="629713" cy="23325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1959108" y="3725650"/>
            <a:ext cx="178190" cy="17819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F7081D61-5532-478A-B2F4-96BEE2C752FF}"/>
                  </a:ext>
                </a:extLst>
              </p:cNvPr>
              <p:cNvSpPr txBox="1"/>
              <p:nvPr/>
            </p:nvSpPr>
            <p:spPr>
              <a:xfrm>
                <a:off x="971600" y="3636311"/>
                <a:ext cx="52486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solidFill>
                                <a:schemeClr val="accent1"/>
                              </a:solidFill>
                              <a:latin typeface="Cambria Math" panose="02040503050406030204" pitchFamily="18" charset="0"/>
                            </a:rPr>
                          </m:ctrlPr>
                        </m:sSubPr>
                        <m:e>
                          <m:r>
                            <a:rPr lang="en-GB" b="0" i="1" smtClean="0">
                              <a:solidFill>
                                <a:schemeClr val="accent1"/>
                              </a:solidFill>
                              <a:latin typeface="Cambria Math" panose="02040503050406030204" pitchFamily="18" charset="0"/>
                            </a:rPr>
                            <m:t>𝐹</m:t>
                          </m:r>
                        </m:e>
                        <m:sub>
                          <m:r>
                            <a:rPr lang="en-GB" b="0" i="1" smtClean="0">
                              <a:solidFill>
                                <a:schemeClr val="accent1"/>
                              </a:solidFill>
                              <a:latin typeface="Cambria Math" panose="02040503050406030204" pitchFamily="18" charset="0"/>
                            </a:rPr>
                            <m:t>𝑟</m:t>
                          </m:r>
                        </m:sub>
                      </m:sSub>
                    </m:oMath>
                  </m:oMathPara>
                </a14:m>
                <a:endParaRPr lang="en-GB" sz="2800" dirty="0">
                  <a:solidFill>
                    <a:schemeClr val="accent1"/>
                  </a:solidFill>
                </a:endParaRPr>
              </a:p>
            </p:txBody>
          </p:sp>
        </mc:Choice>
        <mc:Fallback xmlns="">
          <p:sp>
            <p:nvSpPr>
              <p:cNvPr id="21" name="TextBox 20">
                <a:extLst>
                  <a:ext uri="{FF2B5EF4-FFF2-40B4-BE49-F238E27FC236}">
                    <a16:creationId xmlns:a16="http://schemas.microsoft.com/office/drawing/2014/main" id="{F7081D61-5532-478A-B2F4-96BEE2C752FF}"/>
                  </a:ext>
                </a:extLst>
              </p:cNvPr>
              <p:cNvSpPr txBox="1">
                <a:spLocks noRot="1" noChangeAspect="1" noMove="1" noResize="1" noEditPoints="1" noAdjustHandles="1" noChangeArrowheads="1" noChangeShapeType="1" noTextEdit="1"/>
              </p:cNvSpPr>
              <p:nvPr/>
            </p:nvSpPr>
            <p:spPr>
              <a:xfrm>
                <a:off x="971600" y="3636311"/>
                <a:ext cx="524866" cy="369332"/>
              </a:xfrm>
              <a:prstGeom prst="rect">
                <a:avLst/>
              </a:prstGeom>
              <a:blipFill>
                <a:blip r:embed="rId6"/>
                <a:stretch>
                  <a:fillRect/>
                </a:stretch>
              </a:blipFill>
            </p:spPr>
            <p:txBody>
              <a:bodyPr/>
              <a:lstStyle/>
              <a:p>
                <a:r>
                  <a:rPr lang="en-GB">
                    <a:noFill/>
                  </a:rPr>
                  <a:t> </a:t>
                </a:r>
              </a:p>
            </p:txBody>
          </p:sp>
        </mc:Fallback>
      </mc:AlternateContent>
      <p:cxnSp>
        <p:nvCxnSpPr>
          <p:cNvPr id="22" name="Straight Arrow Connector 21">
            <a:extLst>
              <a:ext uri="{FF2B5EF4-FFF2-40B4-BE49-F238E27FC236}">
                <a16:creationId xmlns:a16="http://schemas.microsoft.com/office/drawing/2014/main" id="{DCA79AFC-AEC3-479E-B056-99E92C810015}"/>
              </a:ext>
            </a:extLst>
          </p:cNvPr>
          <p:cNvCxnSpPr>
            <a:cxnSpLocks/>
            <a:stCxn id="20" idx="7"/>
            <a:endCxn id="23" idx="3"/>
          </p:cNvCxnSpPr>
          <p:nvPr/>
        </p:nvCxnSpPr>
        <p:spPr>
          <a:xfrm flipV="1">
            <a:off x="2111203" y="3409389"/>
            <a:ext cx="868649" cy="34235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F7081D61-5532-478A-B2F4-96BEE2C752FF}"/>
                  </a:ext>
                </a:extLst>
              </p:cNvPr>
              <p:cNvSpPr txBox="1"/>
              <p:nvPr/>
            </p:nvSpPr>
            <p:spPr>
              <a:xfrm>
                <a:off x="2454986" y="3224723"/>
                <a:ext cx="524866" cy="369332"/>
              </a:xfrm>
              <a:prstGeom prst="rect">
                <a:avLst/>
              </a:prstGeom>
              <a:noFill/>
            </p:spPr>
            <p:txBody>
              <a:bodyPr wrap="square" rtlCol="0">
                <a:spAutoFit/>
              </a:bodyPr>
              <a:lstStyle>
                <a:defPPr>
                  <a:defRPr lang="en-US"/>
                </a:defPPr>
                <a:lvl1pPr>
                  <a:defRPr sz="1050" b="0" i="1">
                    <a:solidFill>
                      <a:schemeClr val="accent1"/>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𝑇</m:t>
                      </m:r>
                    </m:oMath>
                  </m:oMathPara>
                </a14:m>
                <a:endParaRPr lang="en-GB" sz="1800" dirty="0"/>
              </a:p>
            </p:txBody>
          </p:sp>
        </mc:Choice>
        <mc:Fallback xmlns="">
          <p:sp>
            <p:nvSpPr>
              <p:cNvPr id="23" name="TextBox 22">
                <a:extLst>
                  <a:ext uri="{FF2B5EF4-FFF2-40B4-BE49-F238E27FC236}">
                    <a16:creationId xmlns:a16="http://schemas.microsoft.com/office/drawing/2014/main" id="{F7081D61-5532-478A-B2F4-96BEE2C752FF}"/>
                  </a:ext>
                </a:extLst>
              </p:cNvPr>
              <p:cNvSpPr txBox="1">
                <a:spLocks noRot="1" noChangeAspect="1" noMove="1" noResize="1" noEditPoints="1" noAdjustHandles="1" noChangeArrowheads="1" noChangeShapeType="1" noTextEdit="1"/>
              </p:cNvSpPr>
              <p:nvPr/>
            </p:nvSpPr>
            <p:spPr>
              <a:xfrm>
                <a:off x="2454986" y="3224723"/>
                <a:ext cx="524866" cy="36933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BFF68929-BCB7-4B76-968F-00F9F3D3F712}"/>
                  </a:ext>
                </a:extLst>
              </p:cNvPr>
              <p:cNvSpPr txBox="1"/>
              <p:nvPr/>
            </p:nvSpPr>
            <p:spPr>
              <a:xfrm>
                <a:off x="3651020" y="3340633"/>
                <a:ext cx="5025213" cy="3616759"/>
              </a:xfrm>
              <a:prstGeom prst="rect">
                <a:avLst/>
              </a:prstGeom>
              <a:noFill/>
            </p:spPr>
            <p:txBody>
              <a:bodyPr wrap="square" rtlCol="0">
                <a:spAutoFit/>
              </a:bodyPr>
              <a:lstStyle/>
              <a:p>
                <a:r>
                  <a:rPr lang="en-GB" dirty="0" smtClean="0"/>
                  <a:t>R(</a:t>
                </a:r>
                <a14:m>
                  <m:oMath xmlns:m="http://schemas.openxmlformats.org/officeDocument/2006/math">
                    <m:r>
                      <a:rPr lang="en-GB"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𝑅</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𝑚𝑔𝑐𝑜𝑠</m:t>
                    </m:r>
                    <m:r>
                      <a:rPr lang="en-US" b="0" i="1" smtClean="0">
                        <a:latin typeface="Cambria Math" panose="02040503050406030204" pitchFamily="18" charset="0"/>
                        <a:ea typeface="Cambria Math" panose="02040503050406030204" pitchFamily="18" charset="0"/>
                      </a:rPr>
                      <m:t>30=</m:t>
                    </m:r>
                    <m:f>
                      <m:fPr>
                        <m:ctrlPr>
                          <a:rPr lang="en-US" b="0" i="1" smtClean="0">
                            <a:latin typeface="Cambria Math" panose="02040503050406030204" pitchFamily="18" charset="0"/>
                            <a:ea typeface="Cambria Math" panose="02040503050406030204" pitchFamily="18" charset="0"/>
                          </a:rPr>
                        </m:ctrlPr>
                      </m:fPr>
                      <m:num>
                        <m:rad>
                          <m:radPr>
                            <m:degHide m:val="on"/>
                            <m:ctrlPr>
                              <a:rPr lang="en-US" b="0" i="1" smtClean="0">
                                <a:latin typeface="Cambria Math" panose="02040503050406030204" pitchFamily="18" charset="0"/>
                                <a:ea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3</m:t>
                            </m:r>
                          </m:e>
                        </m:rad>
                        <m:r>
                          <a:rPr lang="en-US" b="0" i="1" smtClean="0">
                            <a:latin typeface="Cambria Math" panose="02040503050406030204" pitchFamily="18" charset="0"/>
                            <a:ea typeface="Cambria Math" panose="02040503050406030204" pitchFamily="18" charset="0"/>
                          </a:rPr>
                          <m:t>𝑚𝑔</m:t>
                        </m:r>
                      </m:num>
                      <m:den>
                        <m:r>
                          <a:rPr lang="en-US" b="0" i="1" smtClean="0">
                            <a:latin typeface="Cambria Math" panose="02040503050406030204" pitchFamily="18" charset="0"/>
                            <a:ea typeface="Cambria Math" panose="02040503050406030204" pitchFamily="18" charset="0"/>
                          </a:rPr>
                          <m:t>2</m:t>
                        </m:r>
                      </m:den>
                    </m:f>
                  </m:oMath>
                </a14:m>
                <a:endParaRPr lang="en-US" b="0" dirty="0" smtClean="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ea typeface="Cambria Math" panose="02040503050406030204" pitchFamily="18" charset="0"/>
                        </a:rPr>
                        <m:t>𝑇</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𝜆</m:t>
                          </m:r>
                          <m:r>
                            <a:rPr lang="en-US" b="0" i="1" smtClean="0">
                              <a:latin typeface="Cambria Math" panose="02040503050406030204" pitchFamily="18" charset="0"/>
                              <a:ea typeface="Cambria Math" panose="02040503050406030204" pitchFamily="18" charset="0"/>
                            </a:rPr>
                            <m:t>𝑥</m:t>
                          </m:r>
                        </m:num>
                        <m:den>
                          <m:r>
                            <a:rPr lang="en-US" b="0" i="1" smtClean="0">
                              <a:latin typeface="Cambria Math" panose="02040503050406030204" pitchFamily="18" charset="0"/>
                              <a:ea typeface="Cambria Math" panose="02040503050406030204" pitchFamily="18" charset="0"/>
                            </a:rPr>
                            <m:t>𝑙</m:t>
                          </m:r>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3</m:t>
                          </m:r>
                          <m:r>
                            <a:rPr lang="en-US" b="0" i="1" smtClean="0">
                              <a:latin typeface="Cambria Math" panose="02040503050406030204" pitchFamily="18" charset="0"/>
                              <a:ea typeface="Cambria Math" panose="02040503050406030204" pitchFamily="18" charset="0"/>
                            </a:rPr>
                            <m:t>𝑚𝑔𝑥</m:t>
                          </m:r>
                        </m:num>
                        <m:den>
                          <m:r>
                            <a:rPr lang="en-US" b="0" i="1" smtClean="0">
                              <a:latin typeface="Cambria Math" panose="02040503050406030204" pitchFamily="18" charset="0"/>
                              <a:ea typeface="Cambria Math" panose="02040503050406030204" pitchFamily="18" charset="0"/>
                            </a:rPr>
                            <m:t>𝑎</m:t>
                          </m:r>
                        </m:den>
                      </m:f>
                    </m:oMath>
                  </m:oMathPara>
                </a14:m>
                <a:endParaRPr lang="en-US" b="0" dirty="0" smtClean="0">
                  <a:ea typeface="Cambria Math" panose="02040503050406030204" pitchFamily="18" charset="0"/>
                </a:endParaRPr>
              </a:p>
              <a:p>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𝐹</m:t>
                          </m:r>
                        </m:e>
                        <m:sub>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𝑟</m:t>
                              </m:r>
                            </m:e>
                            <m:sub>
                              <m:r>
                                <a:rPr lang="en-US" b="0" i="1" smtClean="0">
                                  <a:latin typeface="Cambria Math" panose="02040503050406030204" pitchFamily="18" charset="0"/>
                                  <a:ea typeface="Cambria Math" panose="02040503050406030204" pitchFamily="18" charset="0"/>
                                </a:rPr>
                                <m:t>𝑚𝑎𝑥</m:t>
                              </m:r>
                            </m:sub>
                          </m:sSub>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𝑅</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ad>
                            <m:radPr>
                              <m:degHide m:val="on"/>
                              <m:ctrlPr>
                                <a:rPr lang="en-US" b="0" i="1" smtClean="0">
                                  <a:latin typeface="Cambria Math" panose="02040503050406030204" pitchFamily="18" charset="0"/>
                                  <a:ea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3</m:t>
                              </m:r>
                            </m:e>
                          </m:rad>
                        </m:num>
                        <m:den>
                          <m:r>
                            <a:rPr lang="en-US" b="0" i="1" smtClean="0">
                              <a:latin typeface="Cambria Math" panose="02040503050406030204" pitchFamily="18" charset="0"/>
                              <a:ea typeface="Cambria Math" panose="02040503050406030204" pitchFamily="18" charset="0"/>
                            </a:rPr>
                            <m:t>3</m:t>
                          </m:r>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ad>
                            <m:radPr>
                              <m:degHide m:val="on"/>
                              <m:ctrlPr>
                                <a:rPr lang="en-US" b="0" i="1" smtClean="0">
                                  <a:latin typeface="Cambria Math" panose="02040503050406030204" pitchFamily="18" charset="0"/>
                                  <a:ea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3</m:t>
                              </m:r>
                            </m:e>
                          </m:rad>
                          <m:r>
                            <a:rPr lang="en-US" b="0" i="1" smtClean="0">
                              <a:latin typeface="Cambria Math" panose="02040503050406030204" pitchFamily="18" charset="0"/>
                              <a:ea typeface="Cambria Math" panose="02040503050406030204" pitchFamily="18" charset="0"/>
                            </a:rPr>
                            <m:t>𝑚𝑔</m:t>
                          </m:r>
                        </m:num>
                        <m:den>
                          <m:r>
                            <a:rPr lang="en-US" b="0" i="1" smtClean="0">
                              <a:latin typeface="Cambria Math" panose="02040503050406030204" pitchFamily="18" charset="0"/>
                              <a:ea typeface="Cambria Math" panose="02040503050406030204" pitchFamily="18" charset="0"/>
                            </a:rPr>
                            <m:t>2</m:t>
                          </m:r>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𝑚𝑔</m:t>
                          </m:r>
                        </m:num>
                        <m:den>
                          <m:r>
                            <a:rPr lang="en-US" b="0" i="1" smtClean="0">
                              <a:latin typeface="Cambria Math" panose="02040503050406030204" pitchFamily="18" charset="0"/>
                              <a:ea typeface="Cambria Math" panose="02040503050406030204" pitchFamily="18" charset="0"/>
                            </a:rPr>
                            <m:t>2</m:t>
                          </m:r>
                        </m:den>
                      </m:f>
                    </m:oMath>
                  </m:oMathPara>
                </a14:m>
                <a:endParaRPr lang="en-US" b="0" dirty="0" smtClean="0">
                  <a:ea typeface="Cambria Math" panose="02040503050406030204" pitchFamily="18" charset="0"/>
                </a:endParaRPr>
              </a:p>
              <a:p>
                <a:pPr>
                  <a:lnSpc>
                    <a:spcPct val="150000"/>
                  </a:lnSpc>
                </a:pPr>
                <a:r>
                  <a:rPr lang="en-US" dirty="0">
                    <a:ea typeface="Cambria Math" panose="02040503050406030204" pitchFamily="18" charset="0"/>
                  </a:rPr>
                  <a:t>R(</a:t>
                </a:r>
                <a14:m>
                  <m:oMath xmlns:m="http://schemas.openxmlformats.org/officeDocument/2006/math">
                    <m:r>
                      <a:rPr lang="en-US" i="1">
                        <a:latin typeface="Cambria Math" panose="02040503050406030204" pitchFamily="18" charset="0"/>
                        <a:ea typeface="Cambria Math" panose="02040503050406030204" pitchFamily="18" charset="0"/>
                      </a:rPr>
                      <m:t>↙) </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𝐹</m:t>
                        </m:r>
                      </m:e>
                      <m:sub>
                        <m:r>
                          <a:rPr lang="en-US" i="1">
                            <a:latin typeface="Cambria Math" panose="02040503050406030204" pitchFamily="18" charset="0"/>
                            <a:ea typeface="Cambria Math" panose="02040503050406030204" pitchFamily="18" charset="0"/>
                          </a:rPr>
                          <m:t>𝑟</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𝑚𝑔𝑠𝑖𝑛</m:t>
                    </m:r>
                    <m:r>
                      <a:rPr lang="en-US" i="1">
                        <a:latin typeface="Cambria Math" panose="02040503050406030204" pitchFamily="18" charset="0"/>
                        <a:ea typeface="Cambria Math" panose="02040503050406030204" pitchFamily="18" charset="0"/>
                      </a:rPr>
                      <m:t>30=</m:t>
                    </m:r>
                    <m:r>
                      <a:rPr lang="en-US" i="1">
                        <a:latin typeface="Cambria Math" panose="02040503050406030204" pitchFamily="18" charset="0"/>
                        <a:ea typeface="Cambria Math" panose="02040503050406030204" pitchFamily="18" charset="0"/>
                      </a:rPr>
                      <m:t>𝑇</m:t>
                    </m:r>
                  </m:oMath>
                </a14:m>
                <a:endParaRPr lang="en-US" dirty="0" smtClean="0">
                  <a:ea typeface="Cambria Math" panose="02040503050406030204" pitchFamily="18" charset="0"/>
                </a:endParaRPr>
              </a:p>
              <a:p>
                <a:pPr>
                  <a:lnSpc>
                    <a:spcPct val="150000"/>
                  </a:lnSpc>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𝑚𝑔</m:t>
                          </m:r>
                        </m:num>
                        <m:den>
                          <m:r>
                            <a:rPr lang="en-US" b="0" i="1" smtClean="0">
                              <a:latin typeface="Cambria Math" panose="02040503050406030204" pitchFamily="18" charset="0"/>
                              <a:ea typeface="Cambria Math" panose="02040503050406030204" pitchFamily="18" charset="0"/>
                            </a:rPr>
                            <m:t>2</m:t>
                          </m:r>
                        </m:den>
                      </m:f>
                      <m:r>
                        <a:rPr lang="en-US" b="0" i="1"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𝑚𝑔</m:t>
                          </m:r>
                        </m:num>
                        <m:den>
                          <m:r>
                            <a:rPr lang="en-US" i="1">
                              <a:latin typeface="Cambria Math" panose="02040503050406030204" pitchFamily="18" charset="0"/>
                              <a:ea typeface="Cambria Math" panose="02040503050406030204" pitchFamily="18" charset="0"/>
                            </a:rPr>
                            <m:t>2</m:t>
                          </m:r>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3</m:t>
                          </m:r>
                          <m:r>
                            <a:rPr lang="en-US" b="0" i="1" smtClean="0">
                              <a:latin typeface="Cambria Math" panose="02040503050406030204" pitchFamily="18" charset="0"/>
                              <a:ea typeface="Cambria Math" panose="02040503050406030204" pitchFamily="18" charset="0"/>
                            </a:rPr>
                            <m:t>𝑚𝑔𝑥</m:t>
                          </m:r>
                        </m:num>
                        <m:den>
                          <m:r>
                            <a:rPr lang="en-US" b="0" i="1" smtClean="0">
                              <a:latin typeface="Cambria Math" panose="02040503050406030204" pitchFamily="18" charset="0"/>
                              <a:ea typeface="Cambria Math" panose="02040503050406030204" pitchFamily="18" charset="0"/>
                            </a:rPr>
                            <m:t>𝑎</m:t>
                          </m:r>
                        </m:den>
                      </m:f>
                    </m:oMath>
                  </m:oMathPara>
                </a14:m>
                <a:endParaRPr lang="en-US" dirty="0" smtClean="0">
                  <a:ea typeface="Cambria Math" panose="02040503050406030204" pitchFamily="18" charset="0"/>
                </a:endParaRPr>
              </a:p>
              <a:p>
                <a:pPr>
                  <a:lnSpc>
                    <a:spcPct val="150000"/>
                  </a:lnSpc>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𝑎</m:t>
                          </m:r>
                        </m:num>
                        <m:den>
                          <m:r>
                            <a:rPr lang="en-US" b="0" i="1" smtClean="0">
                              <a:latin typeface="Cambria Math" panose="02040503050406030204" pitchFamily="18" charset="0"/>
                              <a:ea typeface="Cambria Math" panose="02040503050406030204" pitchFamily="18" charset="0"/>
                            </a:rPr>
                            <m:t>3</m:t>
                          </m:r>
                        </m:den>
                      </m:f>
                      <m:r>
                        <a:rPr lang="en-US" b="0" i="0"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𝐴𝑃</m:t>
                          </m:r>
                        </m:e>
                        <m:sub>
                          <m:r>
                            <a:rPr lang="en-US" b="0" i="1" smtClean="0">
                              <a:latin typeface="Cambria Math" panose="02040503050406030204" pitchFamily="18" charset="0"/>
                              <a:ea typeface="Cambria Math" panose="02040503050406030204" pitchFamily="18" charset="0"/>
                            </a:rPr>
                            <m:t>𝑚𝑎𝑥</m:t>
                          </m:r>
                        </m:sub>
                      </m:sSub>
                      <m:r>
                        <a:rPr lang="en-US" b="0" i="1"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𝑎</m:t>
                          </m:r>
                        </m:num>
                        <m:den>
                          <m:r>
                            <a:rPr lang="en-US" i="1">
                              <a:latin typeface="Cambria Math" panose="02040503050406030204" pitchFamily="18" charset="0"/>
                              <a:ea typeface="Cambria Math" panose="02040503050406030204" pitchFamily="18" charset="0"/>
                            </a:rPr>
                            <m:t>3</m:t>
                          </m:r>
                        </m:den>
                      </m:f>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𝑎</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4</m:t>
                          </m:r>
                          <m:r>
                            <a:rPr lang="en-US" b="0" i="1" smtClean="0">
                              <a:latin typeface="Cambria Math" panose="02040503050406030204" pitchFamily="18" charset="0"/>
                              <a:ea typeface="Cambria Math" panose="02040503050406030204" pitchFamily="18" charset="0"/>
                            </a:rPr>
                            <m:t>𝑎</m:t>
                          </m:r>
                        </m:num>
                        <m:den>
                          <m:r>
                            <a:rPr lang="en-US" b="0" i="1" smtClean="0">
                              <a:latin typeface="Cambria Math" panose="02040503050406030204" pitchFamily="18" charset="0"/>
                              <a:ea typeface="Cambria Math" panose="02040503050406030204" pitchFamily="18" charset="0"/>
                            </a:rPr>
                            <m:t>3</m:t>
                          </m:r>
                        </m:den>
                      </m:f>
                    </m:oMath>
                  </m:oMathPara>
                </a14:m>
                <a:endParaRPr lang="en-GB" dirty="0" smtClean="0"/>
              </a:p>
            </p:txBody>
          </p:sp>
        </mc:Choice>
        <mc:Fallback xmlns="">
          <p:sp>
            <p:nvSpPr>
              <p:cNvPr id="28" name="TextBox 27">
                <a:extLst>
                  <a:ext uri="{FF2B5EF4-FFF2-40B4-BE49-F238E27FC236}">
                    <a16:creationId xmlns:a16="http://schemas.microsoft.com/office/drawing/2014/main" id="{BFF68929-BCB7-4B76-968F-00F9F3D3F712}"/>
                  </a:ext>
                </a:extLst>
              </p:cNvPr>
              <p:cNvSpPr txBox="1">
                <a:spLocks noRot="1" noChangeAspect="1" noMove="1" noResize="1" noEditPoints="1" noAdjustHandles="1" noChangeArrowheads="1" noChangeShapeType="1" noTextEdit="1"/>
              </p:cNvSpPr>
              <p:nvPr/>
            </p:nvSpPr>
            <p:spPr>
              <a:xfrm>
                <a:off x="3651020" y="3340633"/>
                <a:ext cx="5025213" cy="3616759"/>
              </a:xfrm>
              <a:prstGeom prst="rect">
                <a:avLst/>
              </a:prstGeom>
              <a:blipFill>
                <a:blip r:embed="rId8"/>
                <a:stretch>
                  <a:fillRect l="-1092"/>
                </a:stretch>
              </a:blipFill>
            </p:spPr>
            <p:txBody>
              <a:bodyPr/>
              <a:lstStyle/>
              <a:p>
                <a:r>
                  <a:rPr lang="en-GB">
                    <a:noFill/>
                  </a:rPr>
                  <a:t> </a:t>
                </a:r>
              </a:p>
            </p:txBody>
          </p:sp>
        </mc:Fallback>
      </mc:AlternateContent>
      <p:sp>
        <p:nvSpPr>
          <p:cNvPr id="29" name="TextBox 28">
            <a:extLst>
              <a:ext uri="{FF2B5EF4-FFF2-40B4-BE49-F238E27FC236}">
                <a16:creationId xmlns:a16="http://schemas.microsoft.com/office/drawing/2014/main" id="{BFF68929-BCB7-4B76-968F-00F9F3D3F712}"/>
              </a:ext>
            </a:extLst>
          </p:cNvPr>
          <p:cNvSpPr txBox="1"/>
          <p:nvPr/>
        </p:nvSpPr>
        <p:spPr>
          <a:xfrm>
            <a:off x="337006" y="2722542"/>
            <a:ext cx="5025213" cy="369332"/>
          </a:xfrm>
          <a:prstGeom prst="rect">
            <a:avLst/>
          </a:prstGeom>
          <a:noFill/>
        </p:spPr>
        <p:txBody>
          <a:bodyPr wrap="square" rtlCol="0">
            <a:spAutoFit/>
          </a:bodyPr>
          <a:lstStyle/>
          <a:p>
            <a:r>
              <a:rPr lang="en-US" b="1" dirty="0" smtClean="0"/>
              <a:t>If P is on the point of moving up the plane:</a:t>
            </a:r>
            <a:endParaRPr lang="en-GB" dirty="0" smtClean="0"/>
          </a:p>
        </p:txBody>
      </p:sp>
      <p:sp>
        <p:nvSpPr>
          <p:cNvPr id="30" name="Freeform 29"/>
          <p:cNvSpPr/>
          <p:nvPr/>
        </p:nvSpPr>
        <p:spPr>
          <a:xfrm>
            <a:off x="4017169" y="3652605"/>
            <a:ext cx="50775" cy="45719"/>
          </a:xfrm>
          <a:custGeom>
            <a:avLst/>
            <a:gdLst>
              <a:gd name="connsiteX0" fmla="*/ 54769 w 54769"/>
              <a:gd name="connsiteY0" fmla="*/ 0 h 40481"/>
              <a:gd name="connsiteX1" fmla="*/ 52387 w 54769"/>
              <a:gd name="connsiteY1" fmla="*/ 14287 h 40481"/>
              <a:gd name="connsiteX2" fmla="*/ 50006 w 54769"/>
              <a:gd name="connsiteY2" fmla="*/ 30956 h 40481"/>
              <a:gd name="connsiteX3" fmla="*/ 47625 w 54769"/>
              <a:gd name="connsiteY3" fmla="*/ 38100 h 40481"/>
              <a:gd name="connsiteX4" fmla="*/ 40481 w 54769"/>
              <a:gd name="connsiteY4" fmla="*/ 40481 h 40481"/>
              <a:gd name="connsiteX5" fmla="*/ 0 w 54769"/>
              <a:gd name="connsiteY5" fmla="*/ 38100 h 4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69" h="40481">
                <a:moveTo>
                  <a:pt x="54769" y="0"/>
                </a:moveTo>
                <a:cubicBezTo>
                  <a:pt x="53975" y="4762"/>
                  <a:pt x="53121" y="9515"/>
                  <a:pt x="52387" y="14287"/>
                </a:cubicBezTo>
                <a:cubicBezTo>
                  <a:pt x="51533" y="19834"/>
                  <a:pt x="51107" y="25452"/>
                  <a:pt x="50006" y="30956"/>
                </a:cubicBezTo>
                <a:cubicBezTo>
                  <a:pt x="49514" y="33417"/>
                  <a:pt x="49400" y="36325"/>
                  <a:pt x="47625" y="38100"/>
                </a:cubicBezTo>
                <a:cubicBezTo>
                  <a:pt x="45850" y="39875"/>
                  <a:pt x="42862" y="39687"/>
                  <a:pt x="40481" y="40481"/>
                </a:cubicBezTo>
                <a:cubicBezTo>
                  <a:pt x="7951" y="37770"/>
                  <a:pt x="21464" y="38100"/>
                  <a:pt x="0" y="3810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2" name="Straight Connector 31"/>
          <p:cNvCxnSpPr/>
          <p:nvPr/>
        </p:nvCxnSpPr>
        <p:spPr>
          <a:xfrm flipV="1">
            <a:off x="4017169" y="5612154"/>
            <a:ext cx="34364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4605495" y="5587212"/>
            <a:ext cx="34364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5366928" y="5598594"/>
            <a:ext cx="343640" cy="144016"/>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7074055" y="6404242"/>
            <a:ext cx="1602178" cy="369332"/>
          </a:xfrm>
          <a:prstGeom prst="rect">
            <a:avLst/>
          </a:prstGeom>
          <a:noFill/>
        </p:spPr>
        <p:txBody>
          <a:bodyPr wrap="square" rtlCol="0">
            <a:spAutoFit/>
          </a:bodyPr>
          <a:lstStyle/>
          <a:p>
            <a:r>
              <a:rPr lang="en-GB" dirty="0" smtClean="0"/>
              <a:t>…continued</a:t>
            </a:r>
            <a:endParaRPr lang="en-GB" dirty="0"/>
          </a:p>
        </p:txBody>
      </p:sp>
      <p:sp>
        <p:nvSpPr>
          <p:cNvPr id="8" name="Rectangle 7">
            <a:extLst>
              <a:ext uri="{FF2B5EF4-FFF2-40B4-BE49-F238E27FC236}">
                <a16:creationId xmlns:a16="http://schemas.microsoft.com/office/drawing/2014/main" id="{3235E5DB-A5FA-4B3D-A0DE-8E5798A28341}"/>
              </a:ext>
            </a:extLst>
          </p:cNvPr>
          <p:cNvSpPr/>
          <p:nvPr/>
        </p:nvSpPr>
        <p:spPr>
          <a:xfrm>
            <a:off x="337006" y="2769642"/>
            <a:ext cx="8443960" cy="405141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US" sz="2800" dirty="0" smtClean="0"/>
              <a:t>First Part of Solution</a:t>
            </a:r>
            <a:endParaRPr lang="en-GB" sz="2800" dirty="0"/>
          </a:p>
        </p:txBody>
      </p:sp>
      <mc:AlternateContent xmlns:mc="http://schemas.openxmlformats.org/markup-compatibility/2006" xmlns:a14="http://schemas.microsoft.com/office/drawing/2010/main">
        <mc:Choice Requires="a14">
          <p:sp>
            <p:nvSpPr>
              <p:cNvPr id="31" name="TextBox 30"/>
              <p:cNvSpPr txBox="1"/>
              <p:nvPr/>
            </p:nvSpPr>
            <p:spPr>
              <a:xfrm>
                <a:off x="7324999" y="2708920"/>
                <a:ext cx="1819001" cy="175432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defPPr>
                  <a:defRPr lang="en-US"/>
                </a:defPPr>
                <a:lvl1pPr>
                  <a:defRPr sz="1600"/>
                </a:lvl1pPr>
              </a:lstStyle>
              <a:p>
                <a:r>
                  <a:rPr lang="en-GB" sz="1800" b="1" dirty="0"/>
                  <a:t>Extension: </a:t>
                </a:r>
                <a:r>
                  <a:rPr lang="en-GB" sz="1800" dirty="0"/>
                  <a:t>If the coefficient of friction was </a:t>
                </a:r>
                <a14:m>
                  <m:oMath xmlns:m="http://schemas.openxmlformats.org/officeDocument/2006/math">
                    <m:r>
                      <a:rPr lang="en-GB" sz="1800">
                        <a:latin typeface="Cambria Math" panose="02040503050406030204" pitchFamily="18" charset="0"/>
                      </a:rPr>
                      <m:t>𝜇</m:t>
                    </m:r>
                  </m:oMath>
                </a14:m>
                <a:r>
                  <a:rPr lang="en-GB" sz="1800" dirty="0"/>
                  <a:t>, write you inequality in terms of a and </a:t>
                </a:r>
                <a14:m>
                  <m:oMath xmlns:m="http://schemas.openxmlformats.org/officeDocument/2006/math">
                    <m:r>
                      <a:rPr lang="en-GB" sz="1800">
                        <a:latin typeface="Cambria Math" panose="02040503050406030204" pitchFamily="18" charset="0"/>
                      </a:rPr>
                      <m:t>𝜇</m:t>
                    </m:r>
                  </m:oMath>
                </a14:m>
                <a:endParaRPr lang="en-GB" sz="1800" dirty="0"/>
              </a:p>
            </p:txBody>
          </p:sp>
        </mc:Choice>
        <mc:Fallback xmlns="">
          <p:sp>
            <p:nvSpPr>
              <p:cNvPr id="31" name="TextBox 30"/>
              <p:cNvSpPr txBox="1">
                <a:spLocks noRot="1" noChangeAspect="1" noMove="1" noResize="1" noEditPoints="1" noAdjustHandles="1" noChangeArrowheads="1" noChangeShapeType="1" noTextEdit="1"/>
              </p:cNvSpPr>
              <p:nvPr/>
            </p:nvSpPr>
            <p:spPr>
              <a:xfrm>
                <a:off x="7324999" y="2708920"/>
                <a:ext cx="1819001" cy="1754326"/>
              </a:xfrm>
              <a:prstGeom prst="rect">
                <a:avLst/>
              </a:prstGeom>
              <a:blipFill>
                <a:blip r:embed="rId9"/>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Tree>
    <p:extLst>
      <p:ext uri="{BB962C8B-B14F-4D97-AF65-F5344CB8AC3E}">
        <p14:creationId xmlns:p14="http://schemas.microsoft.com/office/powerpoint/2010/main" val="25743406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8"/>
                                        </p:tgtEl>
                                      </p:cBhvr>
                                    </p:animEffect>
                                    <p:set>
                                      <p:cBhvr>
                                        <p:cTn id="7"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AA450DA-3999-470D-AD27-31C9ACF4D217}"/>
              </a:ext>
            </a:extLst>
          </p:cNvPr>
          <p:cNvGrpSpPr/>
          <p:nvPr/>
        </p:nvGrpSpPr>
        <p:grpSpPr>
          <a:xfrm>
            <a:off x="-22391" y="0"/>
            <a:ext cx="9143074" cy="599127"/>
            <a:chOff x="0" y="13335"/>
            <a:chExt cx="9144218" cy="599127"/>
          </a:xfrm>
        </p:grpSpPr>
        <p:sp>
          <p:nvSpPr>
            <p:cNvPr id="4" name="TextBox 32">
              <a:extLst>
                <a:ext uri="{FF2B5EF4-FFF2-40B4-BE49-F238E27FC236}">
                  <a16:creationId xmlns:a16="http://schemas.microsoft.com/office/drawing/2014/main" id="{FFF7E34B-8B23-426C-85EB-44DB6A84C6CA}"/>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5" name="Straight Connector 4">
              <a:extLst>
                <a:ext uri="{FF2B5EF4-FFF2-40B4-BE49-F238E27FC236}">
                  <a16:creationId xmlns:a16="http://schemas.microsoft.com/office/drawing/2014/main" id="{2F09363D-20A7-4848-B641-539A8D7FD6E6}"/>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7" name="TextBox 6">
            <a:extLst>
              <a:ext uri="{FF2B5EF4-FFF2-40B4-BE49-F238E27FC236}">
                <a16:creationId xmlns:a16="http://schemas.microsoft.com/office/drawing/2014/main" id="{4623B49E-D206-4FAF-97F8-6FE9784FED81}"/>
              </a:ext>
            </a:extLst>
          </p:cNvPr>
          <p:cNvSpPr txBox="1"/>
          <p:nvPr/>
        </p:nvSpPr>
        <p:spPr>
          <a:xfrm>
            <a:off x="325576" y="860594"/>
            <a:ext cx="380428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smtClean="0"/>
              <a:t>One I made up</a:t>
            </a:r>
            <a:endParaRPr lang="en-GB" dirty="0"/>
          </a:p>
        </p:txBody>
      </p:sp>
      <mc:AlternateContent xmlns:mc="http://schemas.openxmlformats.org/markup-compatibility/2006" xmlns:a14="http://schemas.microsoft.com/office/drawing/2010/main">
        <mc:Choice Requires="a14">
          <p:sp>
            <p:nvSpPr>
              <p:cNvPr id="10" name="TextBox 9"/>
              <p:cNvSpPr txBox="1"/>
              <p:nvPr/>
            </p:nvSpPr>
            <p:spPr>
              <a:xfrm>
                <a:off x="347193" y="1249004"/>
                <a:ext cx="8473279" cy="122386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US" sz="1600" dirty="0"/>
                  <a:t>A particle P, of mass </a:t>
                </a:r>
                <a14:m>
                  <m:oMath xmlns:m="http://schemas.openxmlformats.org/officeDocument/2006/math">
                    <m:r>
                      <a:rPr lang="en-US" sz="1600" i="1">
                        <a:latin typeface="Cambria Math" panose="02040503050406030204" pitchFamily="18" charset="0"/>
                      </a:rPr>
                      <m:t>𝑚</m:t>
                    </m:r>
                  </m:oMath>
                </a14:m>
                <a:r>
                  <a:rPr lang="en-GB" sz="1600" dirty="0"/>
                  <a:t>, rests in equilibrium on a rough plane inclined at 30</a:t>
                </a:r>
                <a14:m>
                  <m:oMath xmlns:m="http://schemas.openxmlformats.org/officeDocument/2006/math">
                    <m:r>
                      <a:rPr lang="en-GB" sz="1600" i="1">
                        <a:latin typeface="Cambria Math" panose="02040503050406030204" pitchFamily="18" charset="0"/>
                        <a:ea typeface="Cambria Math" panose="02040503050406030204" pitchFamily="18" charset="0"/>
                      </a:rPr>
                      <m:t>°</m:t>
                    </m:r>
                  </m:oMath>
                </a14:m>
                <a:r>
                  <a:rPr lang="en-GB" sz="1600" dirty="0"/>
                  <a:t> to the horizontal. The coefficient of friction between the particle and the plane is </a:t>
                </a:r>
                <a14:m>
                  <m:oMath xmlns:m="http://schemas.openxmlformats.org/officeDocument/2006/math">
                    <m:f>
                      <m:fPr>
                        <m:ctrlPr>
                          <a:rPr lang="en-GB" sz="1600" i="1">
                            <a:latin typeface="Cambria Math" panose="02040503050406030204" pitchFamily="18" charset="0"/>
                          </a:rPr>
                        </m:ctrlPr>
                      </m:fPr>
                      <m:num>
                        <m:rad>
                          <m:radPr>
                            <m:degHide m:val="on"/>
                            <m:ctrlPr>
                              <a:rPr lang="en-GB" sz="1600" i="1">
                                <a:latin typeface="Cambria Math" panose="02040503050406030204" pitchFamily="18" charset="0"/>
                              </a:rPr>
                            </m:ctrlPr>
                          </m:radPr>
                          <m:deg/>
                          <m:e>
                            <m:r>
                              <a:rPr lang="en-US" sz="1600" i="1">
                                <a:latin typeface="Cambria Math" panose="02040503050406030204" pitchFamily="18" charset="0"/>
                              </a:rPr>
                              <m:t>3</m:t>
                            </m:r>
                          </m:e>
                        </m:rad>
                      </m:num>
                      <m:den>
                        <m:r>
                          <a:rPr lang="en-US" sz="1600" i="1">
                            <a:latin typeface="Cambria Math" panose="02040503050406030204" pitchFamily="18" charset="0"/>
                          </a:rPr>
                          <m:t>3</m:t>
                        </m:r>
                      </m:den>
                    </m:f>
                  </m:oMath>
                </a14:m>
                <a:r>
                  <a:rPr lang="en-GB" sz="1600" dirty="0"/>
                  <a:t>. P is attached to a fixed point </a:t>
                </a:r>
                <a:r>
                  <a:rPr lang="en-GB" sz="1600" dirty="0" smtClean="0"/>
                  <a:t>A on the plane </a:t>
                </a:r>
                <a:r>
                  <a:rPr lang="en-GB" sz="1600" dirty="0"/>
                  <a:t>by a light elastic spring with natural length </a:t>
                </a:r>
                <a14:m>
                  <m:oMath xmlns:m="http://schemas.openxmlformats.org/officeDocument/2006/math">
                    <m:r>
                      <a:rPr lang="en-US" sz="1600" i="1">
                        <a:latin typeface="Cambria Math" panose="02040503050406030204" pitchFamily="18" charset="0"/>
                      </a:rPr>
                      <m:t>𝑎</m:t>
                    </m:r>
                  </m:oMath>
                </a14:m>
                <a:r>
                  <a:rPr lang="en-GB" sz="1600" dirty="0"/>
                  <a:t> and modulus of elasticity </a:t>
                </a:r>
                <a14:m>
                  <m:oMath xmlns:m="http://schemas.openxmlformats.org/officeDocument/2006/math">
                    <m:r>
                      <a:rPr lang="en-US" sz="1600" i="1">
                        <a:latin typeface="Cambria Math" panose="02040503050406030204" pitchFamily="18" charset="0"/>
                      </a:rPr>
                      <m:t>3</m:t>
                    </m:r>
                    <m:r>
                      <a:rPr lang="en-US" sz="1600" i="1">
                        <a:latin typeface="Cambria Math" panose="02040503050406030204" pitchFamily="18" charset="0"/>
                      </a:rPr>
                      <m:t>𝑚𝑔</m:t>
                    </m:r>
                  </m:oMath>
                </a14:m>
                <a:r>
                  <a:rPr lang="en-GB" sz="1600" dirty="0"/>
                  <a:t>. P is free to move only in a straight line below A down the line of greatest slope. Write an inequality </a:t>
                </a:r>
                <a:r>
                  <a:rPr lang="en-GB" sz="1600" dirty="0" smtClean="0"/>
                  <a:t>for </a:t>
                </a:r>
                <a:r>
                  <a:rPr lang="en-GB" sz="1600" dirty="0"/>
                  <a:t>the length AP. </a:t>
                </a:r>
              </a:p>
            </p:txBody>
          </p:sp>
        </mc:Choice>
        <mc:Fallback xmlns="">
          <p:sp>
            <p:nvSpPr>
              <p:cNvPr id="10" name="TextBox 9"/>
              <p:cNvSpPr txBox="1">
                <a:spLocks noRot="1" noChangeAspect="1" noMove="1" noResize="1" noEditPoints="1" noAdjustHandles="1" noChangeArrowheads="1" noChangeShapeType="1" noTextEdit="1"/>
              </p:cNvSpPr>
              <p:nvPr/>
            </p:nvSpPr>
            <p:spPr>
              <a:xfrm>
                <a:off x="347193" y="1249004"/>
                <a:ext cx="8473279" cy="1223861"/>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11" name="Straight Connector 10">
            <a:extLst>
              <a:ext uri="{FF2B5EF4-FFF2-40B4-BE49-F238E27FC236}">
                <a16:creationId xmlns:a16="http://schemas.microsoft.com/office/drawing/2014/main" id="{F0575A05-D562-4ACB-9038-4E82C90B81D9}"/>
              </a:ext>
            </a:extLst>
          </p:cNvPr>
          <p:cNvCxnSpPr/>
          <p:nvPr/>
        </p:nvCxnSpPr>
        <p:spPr>
          <a:xfrm flipV="1">
            <a:off x="539552" y="3565970"/>
            <a:ext cx="2448272" cy="936104"/>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2BF668BD-0EBB-4D3F-B249-D4013660FBA8}"/>
              </a:ext>
            </a:extLst>
          </p:cNvPr>
          <p:cNvCxnSpPr>
            <a:cxnSpLocks/>
          </p:cNvCxnSpPr>
          <p:nvPr/>
        </p:nvCxnSpPr>
        <p:spPr>
          <a:xfrm>
            <a:off x="539552" y="4502074"/>
            <a:ext cx="2540551" cy="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08E314C7-C742-4DEC-8E47-1C0C5CF3BD33}"/>
              </a:ext>
            </a:extLst>
          </p:cNvPr>
          <p:cNvCxnSpPr>
            <a:cxnSpLocks/>
            <a:stCxn id="20" idx="4"/>
          </p:cNvCxnSpPr>
          <p:nvPr/>
        </p:nvCxnSpPr>
        <p:spPr>
          <a:xfrm>
            <a:off x="2048203" y="3916763"/>
            <a:ext cx="0" cy="110991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CA79AFC-AEC3-479E-B056-99E92C810015}"/>
              </a:ext>
            </a:extLst>
          </p:cNvPr>
          <p:cNvCxnSpPr>
            <a:cxnSpLocks/>
            <a:stCxn id="20" idx="1"/>
          </p:cNvCxnSpPr>
          <p:nvPr/>
        </p:nvCxnSpPr>
        <p:spPr>
          <a:xfrm flipH="1" flipV="1">
            <a:off x="1820258" y="3378854"/>
            <a:ext cx="164945" cy="38581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5" name="Freeform: Shape 18">
            <a:extLst>
              <a:ext uri="{FF2B5EF4-FFF2-40B4-BE49-F238E27FC236}">
                <a16:creationId xmlns:a16="http://schemas.microsoft.com/office/drawing/2014/main" id="{5E65C1D0-4917-47D4-A309-A0B8C14AD487}"/>
              </a:ext>
            </a:extLst>
          </p:cNvPr>
          <p:cNvSpPr/>
          <p:nvPr/>
        </p:nvSpPr>
        <p:spPr>
          <a:xfrm>
            <a:off x="931496" y="4350378"/>
            <a:ext cx="57150" cy="157163"/>
          </a:xfrm>
          <a:custGeom>
            <a:avLst/>
            <a:gdLst>
              <a:gd name="connsiteX0" fmla="*/ 0 w 57150"/>
              <a:gd name="connsiteY0" fmla="*/ 0 h 157163"/>
              <a:gd name="connsiteX1" fmla="*/ 38100 w 57150"/>
              <a:gd name="connsiteY1" fmla="*/ 71438 h 157163"/>
              <a:gd name="connsiteX2" fmla="*/ 57150 w 57150"/>
              <a:gd name="connsiteY2" fmla="*/ 157163 h 157163"/>
            </a:gdLst>
            <a:ahLst/>
            <a:cxnLst>
              <a:cxn ang="0">
                <a:pos x="connsiteX0" y="connsiteY0"/>
              </a:cxn>
              <a:cxn ang="0">
                <a:pos x="connsiteX1" y="connsiteY1"/>
              </a:cxn>
              <a:cxn ang="0">
                <a:pos x="connsiteX2" y="connsiteY2"/>
              </a:cxn>
            </a:cxnLst>
            <a:rect l="l" t="t" r="r" b="b"/>
            <a:pathLst>
              <a:path w="57150" h="157163">
                <a:moveTo>
                  <a:pt x="0" y="0"/>
                </a:moveTo>
                <a:cubicBezTo>
                  <a:pt x="14287" y="22622"/>
                  <a:pt x="28575" y="45244"/>
                  <a:pt x="38100" y="71438"/>
                </a:cubicBezTo>
                <a:cubicBezTo>
                  <a:pt x="47625" y="97632"/>
                  <a:pt x="52387" y="127397"/>
                  <a:pt x="57150" y="157163"/>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30DE9569-6D01-4B99-ABC1-3465741525B9}"/>
                  </a:ext>
                </a:extLst>
              </p:cNvPr>
              <p:cNvSpPr txBox="1"/>
              <p:nvPr/>
            </p:nvSpPr>
            <p:spPr>
              <a:xfrm>
                <a:off x="936259" y="4291790"/>
                <a:ext cx="278359" cy="2308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900" b="0" i="1" smtClean="0">
                          <a:solidFill>
                            <a:schemeClr val="tx1"/>
                          </a:solidFill>
                          <a:latin typeface="Cambria Math" panose="02040503050406030204" pitchFamily="18" charset="0"/>
                        </a:rPr>
                        <m:t>30°</m:t>
                      </m:r>
                    </m:oMath>
                  </m:oMathPara>
                </a14:m>
                <a:endParaRPr lang="en-GB" sz="1100" dirty="0">
                  <a:solidFill>
                    <a:schemeClr val="tx1"/>
                  </a:solidFill>
                </a:endParaRPr>
              </a:p>
            </p:txBody>
          </p:sp>
        </mc:Choice>
        <mc:Fallback xmlns="">
          <p:sp>
            <p:nvSpPr>
              <p:cNvPr id="16" name="TextBox 15">
                <a:extLst>
                  <a:ext uri="{FF2B5EF4-FFF2-40B4-BE49-F238E27FC236}">
                    <a16:creationId xmlns:a16="http://schemas.microsoft.com/office/drawing/2014/main" id="{30DE9569-6D01-4B99-ABC1-3465741525B9}"/>
                  </a:ext>
                </a:extLst>
              </p:cNvPr>
              <p:cNvSpPr txBox="1">
                <a:spLocks noRot="1" noChangeAspect="1" noMove="1" noResize="1" noEditPoints="1" noAdjustHandles="1" noChangeArrowheads="1" noChangeShapeType="1" noTextEdit="1"/>
              </p:cNvSpPr>
              <p:nvPr/>
            </p:nvSpPr>
            <p:spPr>
              <a:xfrm>
                <a:off x="936259" y="4291790"/>
                <a:ext cx="278359" cy="230832"/>
              </a:xfrm>
              <a:prstGeom prst="rect">
                <a:avLst/>
              </a:prstGeom>
              <a:blipFill>
                <a:blip r:embed="rId3"/>
                <a:stretch>
                  <a:fillRect r="-1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F7081D61-5532-478A-B2F4-96BEE2C752FF}"/>
                  </a:ext>
                </a:extLst>
              </p:cNvPr>
              <p:cNvSpPr txBox="1"/>
              <p:nvPr/>
            </p:nvSpPr>
            <p:spPr>
              <a:xfrm>
                <a:off x="1557825" y="3117244"/>
                <a:ext cx="52486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𝑅</m:t>
                      </m:r>
                    </m:oMath>
                  </m:oMathPara>
                </a14:m>
                <a:endParaRPr lang="en-GB" sz="2800" dirty="0">
                  <a:solidFill>
                    <a:schemeClr val="accent1"/>
                  </a:solidFill>
                </a:endParaRPr>
              </a:p>
            </p:txBody>
          </p:sp>
        </mc:Choice>
        <mc:Fallback xmlns="">
          <p:sp>
            <p:nvSpPr>
              <p:cNvPr id="17" name="TextBox 16">
                <a:extLst>
                  <a:ext uri="{FF2B5EF4-FFF2-40B4-BE49-F238E27FC236}">
                    <a16:creationId xmlns:a16="http://schemas.microsoft.com/office/drawing/2014/main" id="{F7081D61-5532-478A-B2F4-96BEE2C752FF}"/>
                  </a:ext>
                </a:extLst>
              </p:cNvPr>
              <p:cNvSpPr txBox="1">
                <a:spLocks noRot="1" noChangeAspect="1" noMove="1" noResize="1" noEditPoints="1" noAdjustHandles="1" noChangeArrowheads="1" noChangeShapeType="1" noTextEdit="1"/>
              </p:cNvSpPr>
              <p:nvPr/>
            </p:nvSpPr>
            <p:spPr>
              <a:xfrm>
                <a:off x="1557825" y="3117244"/>
                <a:ext cx="524866"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0B715A78-E298-4648-B887-72ED0D11986F}"/>
                  </a:ext>
                </a:extLst>
              </p:cNvPr>
              <p:cNvSpPr txBox="1"/>
              <p:nvPr/>
            </p:nvSpPr>
            <p:spPr>
              <a:xfrm>
                <a:off x="1549863" y="4679681"/>
                <a:ext cx="29041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𝑚𝑔</m:t>
                      </m:r>
                    </m:oMath>
                  </m:oMathPara>
                </a14:m>
                <a:endParaRPr lang="en-GB" sz="2800" dirty="0">
                  <a:solidFill>
                    <a:schemeClr val="accent1"/>
                  </a:solidFill>
                </a:endParaRPr>
              </a:p>
            </p:txBody>
          </p:sp>
        </mc:Choice>
        <mc:Fallback xmlns="">
          <p:sp>
            <p:nvSpPr>
              <p:cNvPr id="18" name="TextBox 17">
                <a:extLst>
                  <a:ext uri="{FF2B5EF4-FFF2-40B4-BE49-F238E27FC236}">
                    <a16:creationId xmlns:a16="http://schemas.microsoft.com/office/drawing/2014/main" id="{0B715A78-E298-4648-B887-72ED0D11986F}"/>
                  </a:ext>
                </a:extLst>
              </p:cNvPr>
              <p:cNvSpPr txBox="1">
                <a:spLocks noRot="1" noChangeAspect="1" noMove="1" noResize="1" noEditPoints="1" noAdjustHandles="1" noChangeArrowheads="1" noChangeShapeType="1" noTextEdit="1"/>
              </p:cNvSpPr>
              <p:nvPr/>
            </p:nvSpPr>
            <p:spPr>
              <a:xfrm>
                <a:off x="1549863" y="4679681"/>
                <a:ext cx="290417" cy="369332"/>
              </a:xfrm>
              <a:prstGeom prst="rect">
                <a:avLst/>
              </a:prstGeom>
              <a:blipFill>
                <a:blip r:embed="rId5"/>
                <a:stretch>
                  <a:fillRect r="-75000" b="-6667"/>
                </a:stretch>
              </a:blipFill>
            </p:spPr>
            <p:txBody>
              <a:bodyPr/>
              <a:lstStyle/>
              <a:p>
                <a:r>
                  <a:rPr lang="en-GB">
                    <a:noFill/>
                  </a:rPr>
                  <a:t> </a:t>
                </a:r>
              </a:p>
            </p:txBody>
          </p:sp>
        </mc:Fallback>
      </mc:AlternateContent>
      <p:cxnSp>
        <p:nvCxnSpPr>
          <p:cNvPr id="19" name="Straight Arrow Connector 18">
            <a:extLst>
              <a:ext uri="{FF2B5EF4-FFF2-40B4-BE49-F238E27FC236}">
                <a16:creationId xmlns:a16="http://schemas.microsoft.com/office/drawing/2014/main" id="{DCA79AFC-AEC3-479E-B056-99E92C810015}"/>
              </a:ext>
            </a:extLst>
          </p:cNvPr>
          <p:cNvCxnSpPr>
            <a:cxnSpLocks/>
            <a:stCxn id="20" idx="6"/>
          </p:cNvCxnSpPr>
          <p:nvPr/>
        </p:nvCxnSpPr>
        <p:spPr>
          <a:xfrm flipV="1">
            <a:off x="2137298" y="3353556"/>
            <a:ext cx="1169908" cy="47411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1959108" y="3738573"/>
            <a:ext cx="178190" cy="17819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F7081D61-5532-478A-B2F4-96BEE2C752FF}"/>
                  </a:ext>
                </a:extLst>
              </p:cNvPr>
              <p:cNvSpPr txBox="1"/>
              <p:nvPr/>
            </p:nvSpPr>
            <p:spPr>
              <a:xfrm>
                <a:off x="2889068" y="3409871"/>
                <a:ext cx="52486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solidFill>
                                <a:schemeClr val="accent1"/>
                              </a:solidFill>
                              <a:latin typeface="Cambria Math" panose="02040503050406030204" pitchFamily="18" charset="0"/>
                            </a:rPr>
                          </m:ctrlPr>
                        </m:sSubPr>
                        <m:e>
                          <m:r>
                            <a:rPr lang="en-GB" b="0" i="1" smtClean="0">
                              <a:solidFill>
                                <a:schemeClr val="accent1"/>
                              </a:solidFill>
                              <a:latin typeface="Cambria Math" panose="02040503050406030204" pitchFamily="18" charset="0"/>
                            </a:rPr>
                            <m:t>𝐹</m:t>
                          </m:r>
                        </m:e>
                        <m:sub>
                          <m:r>
                            <a:rPr lang="en-GB" b="0" i="1" smtClean="0">
                              <a:solidFill>
                                <a:schemeClr val="accent1"/>
                              </a:solidFill>
                              <a:latin typeface="Cambria Math" panose="02040503050406030204" pitchFamily="18" charset="0"/>
                            </a:rPr>
                            <m:t>𝑟</m:t>
                          </m:r>
                        </m:sub>
                      </m:sSub>
                    </m:oMath>
                  </m:oMathPara>
                </a14:m>
                <a:endParaRPr lang="en-GB" sz="2800" dirty="0">
                  <a:solidFill>
                    <a:schemeClr val="accent1"/>
                  </a:solidFill>
                </a:endParaRPr>
              </a:p>
            </p:txBody>
          </p:sp>
        </mc:Choice>
        <mc:Fallback xmlns="">
          <p:sp>
            <p:nvSpPr>
              <p:cNvPr id="21" name="TextBox 20">
                <a:extLst>
                  <a:ext uri="{FF2B5EF4-FFF2-40B4-BE49-F238E27FC236}">
                    <a16:creationId xmlns:a16="http://schemas.microsoft.com/office/drawing/2014/main" id="{F7081D61-5532-478A-B2F4-96BEE2C752FF}"/>
                  </a:ext>
                </a:extLst>
              </p:cNvPr>
              <p:cNvSpPr txBox="1">
                <a:spLocks noRot="1" noChangeAspect="1" noMove="1" noResize="1" noEditPoints="1" noAdjustHandles="1" noChangeArrowheads="1" noChangeShapeType="1" noTextEdit="1"/>
              </p:cNvSpPr>
              <p:nvPr/>
            </p:nvSpPr>
            <p:spPr>
              <a:xfrm>
                <a:off x="2889068" y="3409871"/>
                <a:ext cx="524866" cy="369332"/>
              </a:xfrm>
              <a:prstGeom prst="rect">
                <a:avLst/>
              </a:prstGeom>
              <a:blipFill>
                <a:blip r:embed="rId6"/>
                <a:stretch>
                  <a:fillRect/>
                </a:stretch>
              </a:blipFill>
            </p:spPr>
            <p:txBody>
              <a:bodyPr/>
              <a:lstStyle/>
              <a:p>
                <a:r>
                  <a:rPr lang="en-GB">
                    <a:noFill/>
                  </a:rPr>
                  <a:t> </a:t>
                </a:r>
              </a:p>
            </p:txBody>
          </p:sp>
        </mc:Fallback>
      </mc:AlternateContent>
      <p:cxnSp>
        <p:nvCxnSpPr>
          <p:cNvPr id="22" name="Straight Arrow Connector 21">
            <a:extLst>
              <a:ext uri="{FF2B5EF4-FFF2-40B4-BE49-F238E27FC236}">
                <a16:creationId xmlns:a16="http://schemas.microsoft.com/office/drawing/2014/main" id="{DCA79AFC-AEC3-479E-B056-99E92C810015}"/>
              </a:ext>
            </a:extLst>
          </p:cNvPr>
          <p:cNvCxnSpPr>
            <a:cxnSpLocks/>
            <a:stCxn id="20" idx="7"/>
            <a:endCxn id="23" idx="3"/>
          </p:cNvCxnSpPr>
          <p:nvPr/>
        </p:nvCxnSpPr>
        <p:spPr>
          <a:xfrm flipV="1">
            <a:off x="2111203" y="3422312"/>
            <a:ext cx="868649" cy="34235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F7081D61-5532-478A-B2F4-96BEE2C752FF}"/>
                  </a:ext>
                </a:extLst>
              </p:cNvPr>
              <p:cNvSpPr txBox="1"/>
              <p:nvPr/>
            </p:nvSpPr>
            <p:spPr>
              <a:xfrm>
                <a:off x="2454986" y="3237646"/>
                <a:ext cx="524866" cy="369332"/>
              </a:xfrm>
              <a:prstGeom prst="rect">
                <a:avLst/>
              </a:prstGeom>
              <a:noFill/>
            </p:spPr>
            <p:txBody>
              <a:bodyPr wrap="square" rtlCol="0">
                <a:spAutoFit/>
              </a:bodyPr>
              <a:lstStyle>
                <a:defPPr>
                  <a:defRPr lang="en-US"/>
                </a:defPPr>
                <a:lvl1pPr>
                  <a:defRPr sz="1050" b="0" i="1">
                    <a:solidFill>
                      <a:schemeClr val="accent1"/>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𝑇</m:t>
                      </m:r>
                    </m:oMath>
                  </m:oMathPara>
                </a14:m>
                <a:endParaRPr lang="en-GB" sz="1800" dirty="0"/>
              </a:p>
            </p:txBody>
          </p:sp>
        </mc:Choice>
        <mc:Fallback xmlns="">
          <p:sp>
            <p:nvSpPr>
              <p:cNvPr id="23" name="TextBox 22">
                <a:extLst>
                  <a:ext uri="{FF2B5EF4-FFF2-40B4-BE49-F238E27FC236}">
                    <a16:creationId xmlns:a16="http://schemas.microsoft.com/office/drawing/2014/main" id="{F7081D61-5532-478A-B2F4-96BEE2C752FF}"/>
                  </a:ext>
                </a:extLst>
              </p:cNvPr>
              <p:cNvSpPr txBox="1">
                <a:spLocks noRot="1" noChangeAspect="1" noMove="1" noResize="1" noEditPoints="1" noAdjustHandles="1" noChangeArrowheads="1" noChangeShapeType="1" noTextEdit="1"/>
              </p:cNvSpPr>
              <p:nvPr/>
            </p:nvSpPr>
            <p:spPr>
              <a:xfrm>
                <a:off x="2454986" y="3237646"/>
                <a:ext cx="524866" cy="36933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BFF68929-BCB7-4B76-968F-00F9F3D3F712}"/>
                  </a:ext>
                </a:extLst>
              </p:cNvPr>
              <p:cNvSpPr txBox="1"/>
              <p:nvPr/>
            </p:nvSpPr>
            <p:spPr>
              <a:xfrm>
                <a:off x="3651020" y="3176805"/>
                <a:ext cx="5025213" cy="3780587"/>
              </a:xfrm>
              <a:prstGeom prst="rect">
                <a:avLst/>
              </a:prstGeom>
              <a:noFill/>
            </p:spPr>
            <p:txBody>
              <a:bodyPr wrap="square" rtlCol="0">
                <a:spAutoFit/>
              </a:bodyPr>
              <a:lstStyle/>
              <a:p>
                <a:r>
                  <a:rPr lang="en-GB" dirty="0" smtClean="0"/>
                  <a:t>R(</a:t>
                </a:r>
                <a14:m>
                  <m:oMath xmlns:m="http://schemas.openxmlformats.org/officeDocument/2006/math">
                    <m:r>
                      <a:rPr lang="en-GB"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𝑅</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𝑚𝑔𝑐𝑜𝑠</m:t>
                    </m:r>
                    <m:r>
                      <a:rPr lang="en-US" b="0" i="1" smtClean="0">
                        <a:latin typeface="Cambria Math" panose="02040503050406030204" pitchFamily="18" charset="0"/>
                        <a:ea typeface="Cambria Math" panose="02040503050406030204" pitchFamily="18" charset="0"/>
                      </a:rPr>
                      <m:t>30=</m:t>
                    </m:r>
                    <m:f>
                      <m:fPr>
                        <m:ctrlPr>
                          <a:rPr lang="en-US" b="0" i="1" smtClean="0">
                            <a:latin typeface="Cambria Math" panose="02040503050406030204" pitchFamily="18" charset="0"/>
                            <a:ea typeface="Cambria Math" panose="02040503050406030204" pitchFamily="18" charset="0"/>
                          </a:rPr>
                        </m:ctrlPr>
                      </m:fPr>
                      <m:num>
                        <m:rad>
                          <m:radPr>
                            <m:degHide m:val="on"/>
                            <m:ctrlPr>
                              <a:rPr lang="en-US" b="0" i="1" smtClean="0">
                                <a:latin typeface="Cambria Math" panose="02040503050406030204" pitchFamily="18" charset="0"/>
                                <a:ea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3</m:t>
                            </m:r>
                          </m:e>
                        </m:rad>
                        <m:r>
                          <a:rPr lang="en-US" b="0" i="1" smtClean="0">
                            <a:latin typeface="Cambria Math" panose="02040503050406030204" pitchFamily="18" charset="0"/>
                            <a:ea typeface="Cambria Math" panose="02040503050406030204" pitchFamily="18" charset="0"/>
                          </a:rPr>
                          <m:t>𝑚𝑔</m:t>
                        </m:r>
                      </m:num>
                      <m:den>
                        <m:r>
                          <a:rPr lang="en-US" b="0" i="1" smtClean="0">
                            <a:latin typeface="Cambria Math" panose="02040503050406030204" pitchFamily="18" charset="0"/>
                            <a:ea typeface="Cambria Math" panose="02040503050406030204" pitchFamily="18" charset="0"/>
                          </a:rPr>
                          <m:t>2</m:t>
                        </m:r>
                      </m:den>
                    </m:f>
                  </m:oMath>
                </a14:m>
                <a:endParaRPr lang="en-US" b="0" dirty="0" smtClean="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ea typeface="Cambria Math" panose="02040503050406030204" pitchFamily="18" charset="0"/>
                        </a:rPr>
                        <m:t>𝑇</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𝜆</m:t>
                          </m:r>
                          <m:r>
                            <a:rPr lang="en-US" b="0" i="1" smtClean="0">
                              <a:latin typeface="Cambria Math" panose="02040503050406030204" pitchFamily="18" charset="0"/>
                              <a:ea typeface="Cambria Math" panose="02040503050406030204" pitchFamily="18" charset="0"/>
                            </a:rPr>
                            <m:t>𝑥</m:t>
                          </m:r>
                        </m:num>
                        <m:den>
                          <m:r>
                            <a:rPr lang="en-US" b="0" i="1" smtClean="0">
                              <a:latin typeface="Cambria Math" panose="02040503050406030204" pitchFamily="18" charset="0"/>
                              <a:ea typeface="Cambria Math" panose="02040503050406030204" pitchFamily="18" charset="0"/>
                            </a:rPr>
                            <m:t>𝑙</m:t>
                          </m:r>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3</m:t>
                          </m:r>
                          <m:r>
                            <a:rPr lang="en-US" b="0" i="1" smtClean="0">
                              <a:latin typeface="Cambria Math" panose="02040503050406030204" pitchFamily="18" charset="0"/>
                              <a:ea typeface="Cambria Math" panose="02040503050406030204" pitchFamily="18" charset="0"/>
                            </a:rPr>
                            <m:t>𝑚𝑔𝑥</m:t>
                          </m:r>
                        </m:num>
                        <m:den>
                          <m:r>
                            <a:rPr lang="en-US" b="0" i="1" smtClean="0">
                              <a:latin typeface="Cambria Math" panose="02040503050406030204" pitchFamily="18" charset="0"/>
                              <a:ea typeface="Cambria Math" panose="02040503050406030204" pitchFamily="18" charset="0"/>
                            </a:rPr>
                            <m:t>𝑎</m:t>
                          </m:r>
                        </m:den>
                      </m:f>
                    </m:oMath>
                  </m:oMathPara>
                </a14:m>
                <a:endParaRPr lang="en-US" b="0" dirty="0" smtClean="0">
                  <a:ea typeface="Cambria Math" panose="02040503050406030204" pitchFamily="18" charset="0"/>
                </a:endParaRPr>
              </a:p>
              <a:p>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𝐹</m:t>
                          </m:r>
                        </m:e>
                        <m:sub>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𝑟</m:t>
                              </m:r>
                            </m:e>
                            <m:sub>
                              <m:r>
                                <a:rPr lang="en-US" b="0" i="1" smtClean="0">
                                  <a:latin typeface="Cambria Math" panose="02040503050406030204" pitchFamily="18" charset="0"/>
                                  <a:ea typeface="Cambria Math" panose="02040503050406030204" pitchFamily="18" charset="0"/>
                                </a:rPr>
                                <m:t>𝑚𝑎𝑥</m:t>
                              </m:r>
                            </m:sub>
                          </m:sSub>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𝑅</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ad>
                            <m:radPr>
                              <m:degHide m:val="on"/>
                              <m:ctrlPr>
                                <a:rPr lang="en-US" b="0" i="1" smtClean="0">
                                  <a:latin typeface="Cambria Math" panose="02040503050406030204" pitchFamily="18" charset="0"/>
                                  <a:ea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3</m:t>
                              </m:r>
                            </m:e>
                          </m:rad>
                        </m:num>
                        <m:den>
                          <m:r>
                            <a:rPr lang="en-US" b="0" i="1" smtClean="0">
                              <a:latin typeface="Cambria Math" panose="02040503050406030204" pitchFamily="18" charset="0"/>
                              <a:ea typeface="Cambria Math" panose="02040503050406030204" pitchFamily="18" charset="0"/>
                            </a:rPr>
                            <m:t>3</m:t>
                          </m:r>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ad>
                            <m:radPr>
                              <m:degHide m:val="on"/>
                              <m:ctrlPr>
                                <a:rPr lang="en-US" b="0" i="1" smtClean="0">
                                  <a:latin typeface="Cambria Math" panose="02040503050406030204" pitchFamily="18" charset="0"/>
                                  <a:ea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3</m:t>
                              </m:r>
                            </m:e>
                          </m:rad>
                          <m:r>
                            <a:rPr lang="en-US" b="0" i="1" smtClean="0">
                              <a:latin typeface="Cambria Math" panose="02040503050406030204" pitchFamily="18" charset="0"/>
                              <a:ea typeface="Cambria Math" panose="02040503050406030204" pitchFamily="18" charset="0"/>
                            </a:rPr>
                            <m:t>𝑚𝑔</m:t>
                          </m:r>
                        </m:num>
                        <m:den>
                          <m:r>
                            <a:rPr lang="en-US" b="0" i="1" smtClean="0">
                              <a:latin typeface="Cambria Math" panose="02040503050406030204" pitchFamily="18" charset="0"/>
                              <a:ea typeface="Cambria Math" panose="02040503050406030204" pitchFamily="18" charset="0"/>
                            </a:rPr>
                            <m:t>2</m:t>
                          </m:r>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𝑚𝑔</m:t>
                          </m:r>
                        </m:num>
                        <m:den>
                          <m:r>
                            <a:rPr lang="en-US" b="0" i="1" smtClean="0">
                              <a:latin typeface="Cambria Math" panose="02040503050406030204" pitchFamily="18" charset="0"/>
                              <a:ea typeface="Cambria Math" panose="02040503050406030204" pitchFamily="18" charset="0"/>
                            </a:rPr>
                            <m:t>2</m:t>
                          </m:r>
                        </m:den>
                      </m:f>
                    </m:oMath>
                  </m:oMathPara>
                </a14:m>
                <a:endParaRPr lang="en-US" b="0" dirty="0" smtClean="0">
                  <a:ea typeface="Cambria Math" panose="02040503050406030204" pitchFamily="18" charset="0"/>
                </a:endParaRPr>
              </a:p>
              <a:p>
                <a:pPr>
                  <a:lnSpc>
                    <a:spcPct val="150000"/>
                  </a:lnSpc>
                </a:pPr>
                <a:r>
                  <a:rPr lang="en-US" dirty="0">
                    <a:ea typeface="Cambria Math" panose="02040503050406030204" pitchFamily="18" charset="0"/>
                  </a:rPr>
                  <a:t>R(</a:t>
                </a:r>
                <a14:m>
                  <m:oMath xmlns:m="http://schemas.openxmlformats.org/officeDocument/2006/math">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𝑚𝑔𝑠𝑖𝑛</m:t>
                    </m:r>
                    <m:r>
                      <a:rPr lang="en-US" i="1">
                        <a:latin typeface="Cambria Math" panose="02040503050406030204" pitchFamily="18" charset="0"/>
                        <a:ea typeface="Cambria Math" panose="02040503050406030204" pitchFamily="18" charset="0"/>
                      </a:rPr>
                      <m:t>30=</m:t>
                    </m:r>
                    <m:r>
                      <a:rPr lang="en-US" i="1">
                        <a:latin typeface="Cambria Math" panose="02040503050406030204" pitchFamily="18" charset="0"/>
                        <a:ea typeface="Cambria Math" panose="02040503050406030204" pitchFamily="18" charset="0"/>
                      </a:rPr>
                      <m:t>𝑇</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𝐹</m:t>
                        </m:r>
                      </m:e>
                      <m:sub>
                        <m:r>
                          <a:rPr lang="en-US" i="1">
                            <a:latin typeface="Cambria Math" panose="02040503050406030204" pitchFamily="18" charset="0"/>
                            <a:ea typeface="Cambria Math" panose="02040503050406030204" pitchFamily="18" charset="0"/>
                          </a:rPr>
                          <m:t>𝑟</m:t>
                        </m:r>
                      </m:sub>
                    </m:sSub>
                  </m:oMath>
                </a14:m>
                <a:endParaRPr lang="en-US" dirty="0" smtClean="0">
                  <a:ea typeface="Cambria Math" panose="02040503050406030204" pitchFamily="18" charset="0"/>
                </a:endParaRPr>
              </a:p>
              <a:p>
                <a:pPr>
                  <a:lnSpc>
                    <a:spcPct val="150000"/>
                  </a:lnSpc>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𝑚𝑔</m:t>
                          </m:r>
                        </m:num>
                        <m:den>
                          <m:r>
                            <a:rPr lang="en-US" b="0" i="1" smtClean="0">
                              <a:latin typeface="Cambria Math" panose="02040503050406030204" pitchFamily="18" charset="0"/>
                              <a:ea typeface="Cambria Math" panose="02040503050406030204" pitchFamily="18" charset="0"/>
                            </a:rPr>
                            <m:t>2</m:t>
                          </m:r>
                        </m:den>
                      </m:f>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𝑇</m:t>
                      </m:r>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𝑚𝑔</m:t>
                          </m:r>
                        </m:num>
                        <m:den>
                          <m:r>
                            <a:rPr lang="en-US" i="1">
                              <a:latin typeface="Cambria Math" panose="02040503050406030204" pitchFamily="18" charset="0"/>
                              <a:ea typeface="Cambria Math" panose="02040503050406030204" pitchFamily="18" charset="0"/>
                            </a:rPr>
                            <m:t>2</m:t>
                          </m:r>
                        </m:den>
                      </m:f>
                    </m:oMath>
                  </m:oMathPara>
                </a14:m>
                <a:endParaRPr lang="en-US" dirty="0" smtClean="0">
                  <a:ea typeface="Cambria Math" panose="02040503050406030204" pitchFamily="18" charset="0"/>
                </a:endParaRPr>
              </a:p>
              <a:p>
                <a:pPr>
                  <a:lnSpc>
                    <a:spcPct val="150000"/>
                  </a:lnSpc>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𝑇</m:t>
                      </m:r>
                      <m:r>
                        <a:rPr lang="en-US" b="0" i="1" smtClean="0">
                          <a:latin typeface="Cambria Math" panose="02040503050406030204" pitchFamily="18" charset="0"/>
                          <a:ea typeface="Cambria Math" panose="02040503050406030204" pitchFamily="18" charset="0"/>
                        </a:rPr>
                        <m:t>=0⇒</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=0⇒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𝐴𝑃</m:t>
                          </m:r>
                        </m:e>
                        <m:sub>
                          <m:r>
                            <a:rPr lang="en-US" b="0" i="1" smtClean="0">
                              <a:latin typeface="Cambria Math" panose="02040503050406030204" pitchFamily="18" charset="0"/>
                              <a:ea typeface="Cambria Math" panose="02040503050406030204" pitchFamily="18" charset="0"/>
                            </a:rPr>
                            <m:t>𝑚𝑖𝑛</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𝑎</m:t>
                      </m:r>
                      <m:r>
                        <a:rPr lang="en-US" b="0" i="1" smtClean="0">
                          <a:latin typeface="Cambria Math" panose="02040503050406030204" pitchFamily="18" charset="0"/>
                          <a:ea typeface="Cambria Math" panose="02040503050406030204" pitchFamily="18" charset="0"/>
                        </a:rPr>
                        <m:t>+0=</m:t>
                      </m:r>
                      <m:r>
                        <a:rPr lang="en-US" b="0" i="1" smtClean="0">
                          <a:latin typeface="Cambria Math" panose="02040503050406030204" pitchFamily="18" charset="0"/>
                          <a:ea typeface="Cambria Math" panose="02040503050406030204" pitchFamily="18" charset="0"/>
                        </a:rPr>
                        <m:t>𝑎</m:t>
                      </m:r>
                    </m:oMath>
                  </m:oMathPara>
                </a14:m>
                <a:endParaRPr lang="en-GB" dirty="0" smtClean="0"/>
              </a:p>
              <a:p>
                <a:pPr>
                  <a:lnSpc>
                    <a:spcPct val="150000"/>
                  </a:lnSpc>
                </a:pPr>
                <a:r>
                  <a:rPr lang="en-US" dirty="0" smtClean="0"/>
                  <a:t>Final answer is: </a:t>
                </a:r>
                <a14:m>
                  <m:oMath xmlns:m="http://schemas.openxmlformats.org/officeDocument/2006/math">
                    <m:r>
                      <a:rPr lang="en-US" b="1" i="1" smtClean="0">
                        <a:latin typeface="Cambria Math" panose="02040503050406030204" pitchFamily="18" charset="0"/>
                      </a:rPr>
                      <m:t>𝒂</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𝑨𝑷</m:t>
                    </m:r>
                    <m:r>
                      <a:rPr lang="en-US" b="1" i="1" smtClean="0">
                        <a:latin typeface="Cambria Math" panose="02040503050406030204" pitchFamily="18" charset="0"/>
                        <a:ea typeface="Cambria Math" panose="02040503050406030204" pitchFamily="18" charset="0"/>
                      </a:rPr>
                      <m:t>≤</m:t>
                    </m:r>
                    <m:f>
                      <m:fPr>
                        <m:ctrlPr>
                          <a:rPr lang="en-US" b="1" i="1" smtClean="0">
                            <a:latin typeface="Cambria Math" panose="02040503050406030204" pitchFamily="18" charset="0"/>
                            <a:ea typeface="Cambria Math" panose="02040503050406030204" pitchFamily="18" charset="0"/>
                          </a:rPr>
                        </m:ctrlPr>
                      </m:fPr>
                      <m:num>
                        <m:r>
                          <a:rPr lang="en-US" b="1" i="1" smtClean="0">
                            <a:latin typeface="Cambria Math" panose="02040503050406030204" pitchFamily="18" charset="0"/>
                            <a:ea typeface="Cambria Math" panose="02040503050406030204" pitchFamily="18" charset="0"/>
                          </a:rPr>
                          <m:t>𝟒</m:t>
                        </m:r>
                        <m:r>
                          <a:rPr lang="en-US" b="1" i="1" smtClean="0">
                            <a:latin typeface="Cambria Math" panose="02040503050406030204" pitchFamily="18" charset="0"/>
                            <a:ea typeface="Cambria Math" panose="02040503050406030204" pitchFamily="18" charset="0"/>
                          </a:rPr>
                          <m:t>𝒂</m:t>
                        </m:r>
                      </m:num>
                      <m:den>
                        <m:r>
                          <a:rPr lang="en-US" b="1" i="1" smtClean="0">
                            <a:latin typeface="Cambria Math" panose="02040503050406030204" pitchFamily="18" charset="0"/>
                            <a:ea typeface="Cambria Math" panose="02040503050406030204" pitchFamily="18" charset="0"/>
                          </a:rPr>
                          <m:t>𝟑</m:t>
                        </m:r>
                      </m:den>
                    </m:f>
                  </m:oMath>
                </a14:m>
                <a:endParaRPr lang="en-GB" b="1" dirty="0" smtClean="0"/>
              </a:p>
            </p:txBody>
          </p:sp>
        </mc:Choice>
        <mc:Fallback xmlns="">
          <p:sp>
            <p:nvSpPr>
              <p:cNvPr id="28" name="TextBox 27">
                <a:extLst>
                  <a:ext uri="{FF2B5EF4-FFF2-40B4-BE49-F238E27FC236}">
                    <a16:creationId xmlns:a16="http://schemas.microsoft.com/office/drawing/2014/main" id="{BFF68929-BCB7-4B76-968F-00F9F3D3F712}"/>
                  </a:ext>
                </a:extLst>
              </p:cNvPr>
              <p:cNvSpPr txBox="1">
                <a:spLocks noRot="1" noChangeAspect="1" noMove="1" noResize="1" noEditPoints="1" noAdjustHandles="1" noChangeArrowheads="1" noChangeShapeType="1" noTextEdit="1"/>
              </p:cNvSpPr>
              <p:nvPr/>
            </p:nvSpPr>
            <p:spPr>
              <a:xfrm>
                <a:off x="3651020" y="3176805"/>
                <a:ext cx="5025213" cy="3780587"/>
              </a:xfrm>
              <a:prstGeom prst="rect">
                <a:avLst/>
              </a:prstGeom>
              <a:blipFill>
                <a:blip r:embed="rId8"/>
                <a:stretch>
                  <a:fillRect l="-1092"/>
                </a:stretch>
              </a:blipFill>
            </p:spPr>
            <p:txBody>
              <a:bodyPr/>
              <a:lstStyle/>
              <a:p>
                <a:r>
                  <a:rPr lang="en-GB">
                    <a:noFill/>
                  </a:rPr>
                  <a:t> </a:t>
                </a:r>
              </a:p>
            </p:txBody>
          </p:sp>
        </mc:Fallback>
      </mc:AlternateContent>
      <p:sp>
        <p:nvSpPr>
          <p:cNvPr id="29" name="TextBox 28">
            <a:extLst>
              <a:ext uri="{FF2B5EF4-FFF2-40B4-BE49-F238E27FC236}">
                <a16:creationId xmlns:a16="http://schemas.microsoft.com/office/drawing/2014/main" id="{BFF68929-BCB7-4B76-968F-00F9F3D3F712}"/>
              </a:ext>
            </a:extLst>
          </p:cNvPr>
          <p:cNvSpPr txBox="1"/>
          <p:nvPr/>
        </p:nvSpPr>
        <p:spPr>
          <a:xfrm>
            <a:off x="337006" y="2735465"/>
            <a:ext cx="5025213" cy="369332"/>
          </a:xfrm>
          <a:prstGeom prst="rect">
            <a:avLst/>
          </a:prstGeom>
          <a:noFill/>
        </p:spPr>
        <p:txBody>
          <a:bodyPr wrap="square" rtlCol="0">
            <a:spAutoFit/>
          </a:bodyPr>
          <a:lstStyle/>
          <a:p>
            <a:r>
              <a:rPr lang="en-US" b="1" dirty="0" smtClean="0"/>
              <a:t>If P is on the point of moving down the plane:</a:t>
            </a:r>
            <a:endParaRPr lang="en-GB" dirty="0" smtClean="0"/>
          </a:p>
        </p:txBody>
      </p:sp>
      <p:sp>
        <p:nvSpPr>
          <p:cNvPr id="30" name="Freeform 29"/>
          <p:cNvSpPr/>
          <p:nvPr/>
        </p:nvSpPr>
        <p:spPr>
          <a:xfrm>
            <a:off x="4028975" y="3496344"/>
            <a:ext cx="50775" cy="45719"/>
          </a:xfrm>
          <a:custGeom>
            <a:avLst/>
            <a:gdLst>
              <a:gd name="connsiteX0" fmla="*/ 54769 w 54769"/>
              <a:gd name="connsiteY0" fmla="*/ 0 h 40481"/>
              <a:gd name="connsiteX1" fmla="*/ 52387 w 54769"/>
              <a:gd name="connsiteY1" fmla="*/ 14287 h 40481"/>
              <a:gd name="connsiteX2" fmla="*/ 50006 w 54769"/>
              <a:gd name="connsiteY2" fmla="*/ 30956 h 40481"/>
              <a:gd name="connsiteX3" fmla="*/ 47625 w 54769"/>
              <a:gd name="connsiteY3" fmla="*/ 38100 h 40481"/>
              <a:gd name="connsiteX4" fmla="*/ 40481 w 54769"/>
              <a:gd name="connsiteY4" fmla="*/ 40481 h 40481"/>
              <a:gd name="connsiteX5" fmla="*/ 0 w 54769"/>
              <a:gd name="connsiteY5" fmla="*/ 38100 h 4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69" h="40481">
                <a:moveTo>
                  <a:pt x="54769" y="0"/>
                </a:moveTo>
                <a:cubicBezTo>
                  <a:pt x="53975" y="4762"/>
                  <a:pt x="53121" y="9515"/>
                  <a:pt x="52387" y="14287"/>
                </a:cubicBezTo>
                <a:cubicBezTo>
                  <a:pt x="51533" y="19834"/>
                  <a:pt x="51107" y="25452"/>
                  <a:pt x="50006" y="30956"/>
                </a:cubicBezTo>
                <a:cubicBezTo>
                  <a:pt x="49514" y="33417"/>
                  <a:pt x="49400" y="36325"/>
                  <a:pt x="47625" y="38100"/>
                </a:cubicBezTo>
                <a:cubicBezTo>
                  <a:pt x="45850" y="39875"/>
                  <a:pt x="42862" y="39687"/>
                  <a:pt x="40481" y="40481"/>
                </a:cubicBezTo>
                <a:cubicBezTo>
                  <a:pt x="7951" y="37770"/>
                  <a:pt x="21464" y="38100"/>
                  <a:pt x="0" y="3810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1" name="Speech Bubble: Rectangle with Corners Rounded 5">
                <a:extLst>
                  <a:ext uri="{FF2B5EF4-FFF2-40B4-BE49-F238E27FC236}">
                    <a16:creationId xmlns:a16="http://schemas.microsoft.com/office/drawing/2014/main" id="{9D45E272-A39D-474C-B3E4-324DF8F3B38C}"/>
                  </a:ext>
                </a:extLst>
              </p:cNvPr>
              <p:cNvSpPr/>
              <p:nvPr/>
            </p:nvSpPr>
            <p:spPr>
              <a:xfrm>
                <a:off x="7238380" y="4344822"/>
                <a:ext cx="1687639" cy="1480634"/>
              </a:xfrm>
              <a:prstGeom prst="wedgeRoundRectCallout">
                <a:avLst>
                  <a:gd name="adj1" fmla="val -154366"/>
                  <a:gd name="adj2" fmla="val 1979"/>
                  <a:gd name="adj3" fmla="val 1666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1600" dirty="0" smtClean="0"/>
                  <a:t>If </a:t>
                </a:r>
                <a14:m>
                  <m:oMath xmlns:m="http://schemas.openxmlformats.org/officeDocument/2006/math">
                    <m:r>
                      <a:rPr lang="en-US" sz="1600" b="0" i="1" smtClean="0">
                        <a:latin typeface="Cambria Math" panose="02040503050406030204" pitchFamily="18" charset="0"/>
                      </a:rPr>
                      <m:t>𝑇</m:t>
                    </m:r>
                  </m:oMath>
                </a14:m>
                <a:r>
                  <a:rPr lang="en-GB" sz="1600" dirty="0" smtClean="0"/>
                  <a:t> had been negative then the spring would have been in compression and exerted a ‘thrust’</a:t>
                </a:r>
                <a:endParaRPr lang="en-GB" sz="1600" dirty="0"/>
              </a:p>
            </p:txBody>
          </p:sp>
        </mc:Choice>
        <mc:Fallback xmlns="">
          <p:sp>
            <p:nvSpPr>
              <p:cNvPr id="31" name="Speech Bubble: Rectangle with Corners Rounded 5">
                <a:extLst>
                  <a:ext uri="{FF2B5EF4-FFF2-40B4-BE49-F238E27FC236}">
                    <a16:creationId xmlns:a16="http://schemas.microsoft.com/office/drawing/2014/main" id="{9D45E272-A39D-474C-B3E4-324DF8F3B38C}"/>
                  </a:ext>
                </a:extLst>
              </p:cNvPr>
              <p:cNvSpPr>
                <a:spLocks noRot="1" noChangeAspect="1" noMove="1" noResize="1" noEditPoints="1" noAdjustHandles="1" noChangeArrowheads="1" noChangeShapeType="1" noTextEdit="1"/>
              </p:cNvSpPr>
              <p:nvPr/>
            </p:nvSpPr>
            <p:spPr>
              <a:xfrm>
                <a:off x="7238380" y="4344822"/>
                <a:ext cx="1687639" cy="1480634"/>
              </a:xfrm>
              <a:prstGeom prst="wedgeRoundRectCallout">
                <a:avLst>
                  <a:gd name="adj1" fmla="val -154366"/>
                  <a:gd name="adj2" fmla="val 1979"/>
                  <a:gd name="adj3" fmla="val 16667"/>
                </a:avLst>
              </a:prstGeom>
              <a:blipFill>
                <a:blip r:embed="rId9"/>
                <a:stretch>
                  <a:fillRect t="-3704" r="-1411" b="-7819"/>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Speech Bubble: Rectangle with Corners Rounded 5">
                <a:extLst>
                  <a:ext uri="{FF2B5EF4-FFF2-40B4-BE49-F238E27FC236}">
                    <a16:creationId xmlns:a16="http://schemas.microsoft.com/office/drawing/2014/main" id="{9D45E272-A39D-474C-B3E4-324DF8F3B38C}"/>
                  </a:ext>
                </a:extLst>
              </p:cNvPr>
              <p:cNvSpPr/>
              <p:nvPr/>
            </p:nvSpPr>
            <p:spPr>
              <a:xfrm>
                <a:off x="7238380" y="4344822"/>
                <a:ext cx="1687639" cy="1480634"/>
              </a:xfrm>
              <a:prstGeom prst="wedgeRoundRectCallout">
                <a:avLst>
                  <a:gd name="adj1" fmla="val -207043"/>
                  <a:gd name="adj2" fmla="val 64594"/>
                  <a:gd name="adj3" fmla="val 1666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1600" dirty="0" smtClean="0"/>
                  <a:t>If </a:t>
                </a:r>
                <a14:m>
                  <m:oMath xmlns:m="http://schemas.openxmlformats.org/officeDocument/2006/math">
                    <m:r>
                      <a:rPr lang="en-US" sz="1600" b="0" i="1" smtClean="0">
                        <a:latin typeface="Cambria Math" panose="02040503050406030204" pitchFamily="18" charset="0"/>
                      </a:rPr>
                      <m:t>𝑇</m:t>
                    </m:r>
                  </m:oMath>
                </a14:m>
                <a:r>
                  <a:rPr lang="en-GB" sz="1600" dirty="0" smtClean="0"/>
                  <a:t> had been negative then the spring would have been in compression and exerted a ‘thrust’</a:t>
                </a:r>
                <a:endParaRPr lang="en-GB" sz="1600" dirty="0"/>
              </a:p>
            </p:txBody>
          </p:sp>
        </mc:Choice>
        <mc:Fallback xmlns="">
          <p:sp>
            <p:nvSpPr>
              <p:cNvPr id="36" name="Speech Bubble: Rectangle with Corners Rounded 5">
                <a:extLst>
                  <a:ext uri="{FF2B5EF4-FFF2-40B4-BE49-F238E27FC236}">
                    <a16:creationId xmlns:a16="http://schemas.microsoft.com/office/drawing/2014/main" id="{9D45E272-A39D-474C-B3E4-324DF8F3B38C}"/>
                  </a:ext>
                </a:extLst>
              </p:cNvPr>
              <p:cNvSpPr>
                <a:spLocks noRot="1" noChangeAspect="1" noMove="1" noResize="1" noEditPoints="1" noAdjustHandles="1" noChangeArrowheads="1" noChangeShapeType="1" noTextEdit="1"/>
              </p:cNvSpPr>
              <p:nvPr/>
            </p:nvSpPr>
            <p:spPr>
              <a:xfrm>
                <a:off x="7238380" y="4344822"/>
                <a:ext cx="1687639" cy="1480634"/>
              </a:xfrm>
              <a:prstGeom prst="wedgeRoundRectCallout">
                <a:avLst>
                  <a:gd name="adj1" fmla="val -207043"/>
                  <a:gd name="adj2" fmla="val 64594"/>
                  <a:gd name="adj3" fmla="val 16667"/>
                </a:avLst>
              </a:prstGeom>
              <a:blipFill>
                <a:blip r:embed="rId10"/>
                <a:stretch>
                  <a:fillRect t="-3226" r="-1122"/>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6516217" y="2708920"/>
                <a:ext cx="2397102" cy="822533"/>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defPPr>
                  <a:defRPr lang="en-US"/>
                </a:defPPr>
                <a:lvl1pPr>
                  <a:defRPr sz="1600"/>
                </a:lvl1pPr>
              </a:lstStyle>
              <a:p>
                <a:r>
                  <a:rPr lang="en-GB" sz="1800" b="1" dirty="0" smtClean="0"/>
                  <a:t>Solution to Extension:</a:t>
                </a:r>
              </a:p>
              <a:p>
                <a:pPr/>
                <a14:m>
                  <m:oMathPara xmlns:m="http://schemas.openxmlformats.org/officeDocument/2006/math">
                    <m:oMathParaPr>
                      <m:jc m:val="centerGroup"/>
                    </m:oMathParaPr>
                    <m:oMath xmlns:m="http://schemas.openxmlformats.org/officeDocument/2006/math">
                      <m:f>
                        <m:fPr>
                          <m:ctrlPr>
                            <a:rPr lang="en-GB" sz="1400" b="0" i="1" smtClean="0">
                              <a:latin typeface="Cambria Math" panose="02040503050406030204" pitchFamily="18" charset="0"/>
                            </a:rPr>
                          </m:ctrlPr>
                        </m:fPr>
                        <m:num>
                          <m:r>
                            <a:rPr lang="en-GB" sz="1400" i="1">
                              <a:latin typeface="Cambria Math" panose="02040503050406030204" pitchFamily="18" charset="0"/>
                            </a:rPr>
                            <m:t>7−</m:t>
                          </m:r>
                          <m:rad>
                            <m:radPr>
                              <m:degHide m:val="on"/>
                              <m:ctrlPr>
                                <a:rPr lang="en-GB" sz="1400" i="1">
                                  <a:latin typeface="Cambria Math" panose="02040503050406030204" pitchFamily="18" charset="0"/>
                                </a:rPr>
                              </m:ctrlPr>
                            </m:radPr>
                            <m:deg/>
                            <m:e>
                              <m:r>
                                <a:rPr lang="en-GB" sz="1400" i="1">
                                  <a:latin typeface="Cambria Math" panose="02040503050406030204" pitchFamily="18" charset="0"/>
                                </a:rPr>
                                <m:t>3</m:t>
                              </m:r>
                            </m:e>
                          </m:rad>
                          <m:r>
                            <a:rPr lang="en-GB" sz="1400" i="1">
                              <a:latin typeface="Cambria Math" panose="02040503050406030204" pitchFamily="18" charset="0"/>
                              <a:ea typeface="Cambria Math" panose="02040503050406030204" pitchFamily="18" charset="0"/>
                            </a:rPr>
                            <m:t>𝜇</m:t>
                          </m:r>
                        </m:num>
                        <m:den>
                          <m:r>
                            <a:rPr lang="en-GB" sz="1400" b="0" i="1" smtClean="0">
                              <a:latin typeface="Cambria Math" panose="02040503050406030204" pitchFamily="18" charset="0"/>
                            </a:rPr>
                            <m:t>6</m:t>
                          </m:r>
                        </m:den>
                      </m:f>
                      <m:r>
                        <a:rPr lang="en-GB" sz="1400" b="0" i="1" smtClean="0">
                          <a:latin typeface="Cambria Math" panose="02040503050406030204" pitchFamily="18" charset="0"/>
                        </a:rPr>
                        <m:t>𝑎</m:t>
                      </m:r>
                      <m:r>
                        <a:rPr lang="en-GB" sz="1400" b="0" i="1" smtClean="0">
                          <a:latin typeface="Cambria Math" panose="02040503050406030204" pitchFamily="18" charset="0"/>
                          <a:ea typeface="Cambria Math" panose="02040503050406030204" pitchFamily="18" charset="0"/>
                        </a:rPr>
                        <m:t>≤</m:t>
                      </m:r>
                      <m:r>
                        <a:rPr lang="en-GB" sz="1400" b="0" i="1" smtClean="0">
                          <a:latin typeface="Cambria Math" panose="02040503050406030204" pitchFamily="18" charset="0"/>
                          <a:ea typeface="Cambria Math" panose="02040503050406030204" pitchFamily="18" charset="0"/>
                        </a:rPr>
                        <m:t>𝐴𝑃</m:t>
                      </m:r>
                      <m:r>
                        <a:rPr lang="en-GB" sz="1400" b="0" i="1" smtClean="0">
                          <a:latin typeface="Cambria Math" panose="02040503050406030204" pitchFamily="18" charset="0"/>
                          <a:ea typeface="Cambria Math" panose="02040503050406030204" pitchFamily="18" charset="0"/>
                        </a:rPr>
                        <m:t>≤</m:t>
                      </m:r>
                      <m:f>
                        <m:fPr>
                          <m:ctrlPr>
                            <a:rPr lang="en-GB" sz="1400" i="1">
                              <a:latin typeface="Cambria Math" panose="02040503050406030204" pitchFamily="18" charset="0"/>
                            </a:rPr>
                          </m:ctrlPr>
                        </m:fPr>
                        <m:num>
                          <m:r>
                            <a:rPr lang="en-GB" sz="1400" i="1">
                              <a:latin typeface="Cambria Math" panose="02040503050406030204" pitchFamily="18" charset="0"/>
                            </a:rPr>
                            <m:t>7</m:t>
                          </m:r>
                          <m:r>
                            <a:rPr lang="en-GB" sz="1400" b="0" i="1" smtClean="0">
                              <a:latin typeface="Cambria Math" panose="02040503050406030204" pitchFamily="18" charset="0"/>
                            </a:rPr>
                            <m:t>+</m:t>
                          </m:r>
                          <m:rad>
                            <m:radPr>
                              <m:degHide m:val="on"/>
                              <m:ctrlPr>
                                <a:rPr lang="en-GB" sz="1400" i="1">
                                  <a:latin typeface="Cambria Math" panose="02040503050406030204" pitchFamily="18" charset="0"/>
                                </a:rPr>
                              </m:ctrlPr>
                            </m:radPr>
                            <m:deg/>
                            <m:e>
                              <m:r>
                                <a:rPr lang="en-GB" sz="1400" i="1">
                                  <a:latin typeface="Cambria Math" panose="02040503050406030204" pitchFamily="18" charset="0"/>
                                </a:rPr>
                                <m:t>3</m:t>
                              </m:r>
                            </m:e>
                          </m:rad>
                          <m:r>
                            <a:rPr lang="en-GB" sz="1400" i="1">
                              <a:latin typeface="Cambria Math" panose="02040503050406030204" pitchFamily="18" charset="0"/>
                              <a:ea typeface="Cambria Math" panose="02040503050406030204" pitchFamily="18" charset="0"/>
                            </a:rPr>
                            <m:t>𝜇</m:t>
                          </m:r>
                        </m:num>
                        <m:den>
                          <m:r>
                            <a:rPr lang="en-GB" sz="1400" i="1">
                              <a:latin typeface="Cambria Math" panose="02040503050406030204" pitchFamily="18" charset="0"/>
                            </a:rPr>
                            <m:t>6</m:t>
                          </m:r>
                        </m:den>
                      </m:f>
                      <m:r>
                        <a:rPr lang="en-GB" sz="1400" i="1">
                          <a:latin typeface="Cambria Math" panose="02040503050406030204" pitchFamily="18" charset="0"/>
                        </a:rPr>
                        <m:t>𝑎</m:t>
                      </m:r>
                    </m:oMath>
                  </m:oMathPara>
                </a14:m>
                <a:endParaRPr lang="en-GB" sz="1400" dirty="0"/>
              </a:p>
            </p:txBody>
          </p:sp>
        </mc:Choice>
        <mc:Fallback xmlns="">
          <p:sp>
            <p:nvSpPr>
              <p:cNvPr id="26" name="TextBox 25"/>
              <p:cNvSpPr txBox="1">
                <a:spLocks noRot="1" noChangeAspect="1" noMove="1" noResize="1" noEditPoints="1" noAdjustHandles="1" noChangeArrowheads="1" noChangeShapeType="1" noTextEdit="1"/>
              </p:cNvSpPr>
              <p:nvPr/>
            </p:nvSpPr>
            <p:spPr>
              <a:xfrm>
                <a:off x="6516217" y="2708920"/>
                <a:ext cx="2397102" cy="822533"/>
              </a:xfrm>
              <a:prstGeom prst="rect">
                <a:avLst/>
              </a:prstGeom>
              <a:blipFill>
                <a:blip r:embed="rId11"/>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27" name="Rectangle 26">
            <a:extLst>
              <a:ext uri="{FF2B5EF4-FFF2-40B4-BE49-F238E27FC236}">
                <a16:creationId xmlns:a16="http://schemas.microsoft.com/office/drawing/2014/main" id="{3235E5DB-A5FA-4B3D-A0DE-8E5798A28341}"/>
              </a:ext>
            </a:extLst>
          </p:cNvPr>
          <p:cNvSpPr/>
          <p:nvPr/>
        </p:nvSpPr>
        <p:spPr>
          <a:xfrm>
            <a:off x="6516217" y="2720302"/>
            <a:ext cx="2409802" cy="81115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GB" sz="2000" dirty="0"/>
              <a:t>Solution</a:t>
            </a:r>
          </a:p>
          <a:p>
            <a:pPr algn="ctr" fontAlgn="auto">
              <a:spcBef>
                <a:spcPts val="0"/>
              </a:spcBef>
              <a:spcAft>
                <a:spcPts val="0"/>
              </a:spcAft>
              <a:defRPr/>
            </a:pPr>
            <a:r>
              <a:rPr lang="en-GB" sz="2000" dirty="0"/>
              <a:t>t</a:t>
            </a:r>
            <a:r>
              <a:rPr lang="en-GB" sz="2000" dirty="0" smtClean="0"/>
              <a:t>o extension</a:t>
            </a:r>
            <a:endParaRPr lang="en-GB" sz="2000" dirty="0"/>
          </a:p>
        </p:txBody>
      </p:sp>
      <p:sp>
        <p:nvSpPr>
          <p:cNvPr id="8" name="Rectangle 7">
            <a:extLst>
              <a:ext uri="{FF2B5EF4-FFF2-40B4-BE49-F238E27FC236}">
                <a16:creationId xmlns:a16="http://schemas.microsoft.com/office/drawing/2014/main" id="{3235E5DB-A5FA-4B3D-A0DE-8E5798A28341}"/>
              </a:ext>
            </a:extLst>
          </p:cNvPr>
          <p:cNvSpPr/>
          <p:nvPr/>
        </p:nvSpPr>
        <p:spPr>
          <a:xfrm>
            <a:off x="239543" y="2530237"/>
            <a:ext cx="8686476" cy="42988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Second part of Solution</a:t>
            </a:r>
            <a:endParaRPr lang="en-GB" sz="2800" dirty="0"/>
          </a:p>
        </p:txBody>
      </p:sp>
    </p:spTree>
    <p:extLst>
      <p:ext uri="{BB962C8B-B14F-4D97-AF65-F5344CB8AC3E}">
        <p14:creationId xmlns:p14="http://schemas.microsoft.com/office/powerpoint/2010/main" val="15000374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8"/>
                                        </p:tgtEl>
                                      </p:cBhvr>
                                    </p:animEffect>
                                    <p:set>
                                      <p:cBhvr>
                                        <p:cTn id="7"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2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1000"/>
                                        <p:tgtEl>
                                          <p:spTgt spid="27"/>
                                        </p:tgtEl>
                                      </p:cBhvr>
                                    </p:animEffect>
                                    <p:set>
                                      <p:cBhvr>
                                        <p:cTn id="13" dur="1" fill="hold">
                                          <p:stCondLst>
                                            <p:cond delay="9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a:t>
              </a:r>
              <a:r>
                <a:rPr lang="en-GB" sz="3200" dirty="0" smtClean="0">
                  <a:latin typeface="+mj-lt"/>
                </a:rPr>
                <a:t>3A (Part 2)</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Further Mechanics 1</a:t>
            </a:r>
          </a:p>
          <a:p>
            <a:r>
              <a:rPr lang="en-GB" sz="2400" dirty="0"/>
              <a:t>Pages </a:t>
            </a:r>
            <a:r>
              <a:rPr lang="en-GB" sz="2400" dirty="0" smtClean="0"/>
              <a:t>44-45 questions 8-11</a:t>
            </a:r>
            <a:endParaRPr lang="en-GB" sz="2400" dirty="0"/>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075B4E23-3E17-D047-94EF-0811F871D3C4}"/>
              </a:ext>
            </a:extLst>
          </p:cNvPr>
          <p:cNvSpPr txBox="1"/>
          <p:nvPr/>
        </p:nvSpPr>
        <p:spPr>
          <a:xfrm>
            <a:off x="899020" y="2564904"/>
            <a:ext cx="7344816" cy="2677656"/>
          </a:xfrm>
          <a:prstGeom prst="rect">
            <a:avLst/>
          </a:prstGeom>
          <a:noFill/>
        </p:spPr>
        <p:txBody>
          <a:bodyPr wrap="square" rtlCol="0">
            <a:spAutoFit/>
          </a:bodyPr>
          <a:lstStyle/>
          <a:p>
            <a:r>
              <a:rPr lang="en-US" sz="2400" dirty="0"/>
              <a:t>Complete before the lesson		</a:t>
            </a:r>
            <a:r>
              <a:rPr lang="en-US" sz="2400" dirty="0" smtClean="0"/>
              <a:t>Q1-4</a:t>
            </a:r>
            <a:endParaRPr lang="en-US" sz="2400" dirty="0"/>
          </a:p>
          <a:p>
            <a:endParaRPr lang="en-US" sz="2400" dirty="0"/>
          </a:p>
          <a:p>
            <a:r>
              <a:rPr lang="en-US" sz="2400" dirty="0"/>
              <a:t>In Class:			</a:t>
            </a:r>
          </a:p>
          <a:p>
            <a:r>
              <a:rPr lang="en-US" sz="2400" dirty="0">
                <a:solidFill>
                  <a:srgbClr val="00B050"/>
                </a:solidFill>
              </a:rPr>
              <a:t>Green</a:t>
            </a:r>
            <a:r>
              <a:rPr lang="en-US" sz="2400" dirty="0"/>
              <a:t>					</a:t>
            </a:r>
            <a:r>
              <a:rPr lang="en-US" sz="2400" dirty="0" smtClean="0"/>
              <a:t>Q5-7</a:t>
            </a:r>
            <a:endParaRPr lang="en-US" sz="2400" dirty="0"/>
          </a:p>
          <a:p>
            <a:r>
              <a:rPr lang="en-US" sz="2400" dirty="0">
                <a:solidFill>
                  <a:schemeClr val="accent6"/>
                </a:solidFill>
              </a:rPr>
              <a:t>Amber</a:t>
            </a:r>
            <a:r>
              <a:rPr lang="en-US" sz="2400" dirty="0"/>
              <a:t> 					</a:t>
            </a:r>
            <a:r>
              <a:rPr lang="en-US" sz="2400" dirty="0" smtClean="0"/>
              <a:t>Q8-9</a:t>
            </a:r>
            <a:endParaRPr lang="en-US" sz="2400" dirty="0"/>
          </a:p>
          <a:p>
            <a:r>
              <a:rPr lang="en-US" sz="2400" dirty="0">
                <a:solidFill>
                  <a:srgbClr val="FF0000"/>
                </a:solidFill>
              </a:rPr>
              <a:t>Red</a:t>
            </a:r>
            <a:r>
              <a:rPr lang="en-US" sz="2400" dirty="0"/>
              <a:t>					</a:t>
            </a:r>
            <a:r>
              <a:rPr lang="en-US" sz="2400" dirty="0" smtClean="0"/>
              <a:t>Q10-11</a:t>
            </a:r>
            <a:endParaRPr lang="en-US" sz="2400" dirty="0"/>
          </a:p>
          <a:p>
            <a:endParaRPr lang="en-US" sz="2400" dirty="0"/>
          </a:p>
        </p:txBody>
      </p:sp>
    </p:spTree>
    <p:extLst>
      <p:ext uri="{BB962C8B-B14F-4D97-AF65-F5344CB8AC3E}">
        <p14:creationId xmlns:p14="http://schemas.microsoft.com/office/powerpoint/2010/main" val="38527378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87744"/>
            <a:chOff x="0" y="13335"/>
            <a:chExt cx="9144218" cy="587744"/>
          </a:xfrm>
        </p:grpSpPr>
        <p:sp>
          <p:nvSpPr>
            <p:cNvPr id="3" name="TextBox 32"/>
            <p:cNvSpPr txBox="1"/>
            <p:nvPr/>
          </p:nvSpPr>
          <p:spPr>
            <a:xfrm>
              <a:off x="0" y="13335"/>
              <a:ext cx="9144000" cy="5847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latin typeface="+mj-lt"/>
                </a:rPr>
                <a:t>Dynamics Problems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BFF68929-BCB7-4B76-968F-00F9F3D3F712}"/>
                  </a:ext>
                </a:extLst>
              </p:cNvPr>
              <p:cNvSpPr txBox="1"/>
              <p:nvPr/>
            </p:nvSpPr>
            <p:spPr>
              <a:xfrm>
                <a:off x="359532" y="620688"/>
                <a:ext cx="8424936" cy="2585323"/>
              </a:xfrm>
              <a:prstGeom prst="rect">
                <a:avLst/>
              </a:prstGeom>
              <a:noFill/>
            </p:spPr>
            <p:txBody>
              <a:bodyPr wrap="square" rtlCol="0">
                <a:spAutoFit/>
              </a:bodyPr>
              <a:lstStyle/>
              <a:p>
                <a:r>
                  <a:rPr lang="en-GB" dirty="0" smtClean="0"/>
                  <a:t>Elastic Strings and Springs can be introduced into </a:t>
                </a:r>
                <a:r>
                  <a:rPr lang="en-GB" dirty="0" smtClean="0">
                    <a:solidFill>
                      <a:srgbClr val="FF0000"/>
                    </a:solidFill>
                  </a:rPr>
                  <a:t>more</a:t>
                </a:r>
                <a:r>
                  <a:rPr lang="en-GB" dirty="0" smtClean="0"/>
                  <a:t> similar problems to those encountered in A level Mechanics.</a:t>
                </a:r>
              </a:p>
              <a:p>
                <a:endParaRPr lang="en-GB" dirty="0"/>
              </a:p>
              <a:p>
                <a:r>
                  <a:rPr lang="en-GB" b="1" dirty="0" smtClean="0"/>
                  <a:t>Key ideas to Remember:</a:t>
                </a:r>
              </a:p>
              <a:p>
                <a:pPr marL="285750" indent="-285750">
                  <a:buFont typeface="Arial" panose="020B0604020202020204" pitchFamily="34" charset="0"/>
                  <a:buChar char="•"/>
                </a:pPr>
                <a:r>
                  <a:rPr lang="en-GB" b="1" dirty="0" smtClean="0"/>
                  <a:t>F</a:t>
                </a:r>
                <a:r>
                  <a:rPr lang="en-GB" dirty="0" smtClean="0"/>
                  <a:t>=m</a:t>
                </a:r>
                <a:r>
                  <a:rPr lang="en-GB" b="1" dirty="0" smtClean="0"/>
                  <a:t>a</a:t>
                </a:r>
              </a:p>
              <a:p>
                <a:pPr marL="285750" indent="-285750">
                  <a:buFont typeface="Arial" panose="020B0604020202020204" pitchFamily="34" charset="0"/>
                  <a:buChar char="•"/>
                </a:pPr>
                <a:r>
                  <a:rPr lang="en-GB" dirty="0" smtClean="0"/>
                  <a:t>Maximum displacement occurs when velocity = 0 </a:t>
                </a:r>
              </a:p>
              <a:p>
                <a:pPr marL="285750" indent="-285750">
                  <a:buFont typeface="Arial" panose="020B0604020202020204" pitchFamily="34" charset="0"/>
                  <a:buChar char="•"/>
                </a:pPr>
                <a:r>
                  <a:rPr lang="en-GB" dirty="0" smtClean="0"/>
                  <a:t>Maximum velocity occurs when acceleration = 0</a:t>
                </a:r>
              </a:p>
              <a:p>
                <a:pPr marL="285750" indent="-285750">
                  <a:buFont typeface="Arial" panose="020B0604020202020204" pitchFamily="34" charset="0"/>
                  <a:buChar char="•"/>
                </a:pP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𝐹𝑟</m:t>
                        </m:r>
                      </m:e>
                      <m:sub>
                        <m:r>
                          <a:rPr lang="en-GB" b="0" i="1" smtClean="0">
                            <a:latin typeface="Cambria Math" panose="02040503050406030204" pitchFamily="18" charset="0"/>
                          </a:rPr>
                          <m:t>𝑚𝑎𝑥</m:t>
                        </m:r>
                      </m:sub>
                    </m:sSub>
                    <m:r>
                      <a:rPr lang="en-GB" b="0" i="1" smtClean="0">
                        <a:latin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𝜇</m:t>
                    </m:r>
                    <m:r>
                      <a:rPr lang="en-GB" b="0" i="1" smtClean="0">
                        <a:latin typeface="Cambria Math" panose="02040503050406030204" pitchFamily="18" charset="0"/>
                        <a:ea typeface="Cambria Math" panose="02040503050406030204" pitchFamily="18" charset="0"/>
                      </a:rPr>
                      <m:t>𝑅</m:t>
                    </m:r>
                  </m:oMath>
                </a14:m>
                <a:endParaRPr lang="en-GB" dirty="0" smtClean="0"/>
              </a:p>
              <a:p>
                <a:pPr marL="285750" indent="-285750">
                  <a:buFont typeface="Arial" panose="020B0604020202020204" pitchFamily="34" charset="0"/>
                  <a:buChar char="•"/>
                </a:pPr>
                <a:endParaRPr lang="en-GB" dirty="0" smtClean="0"/>
              </a:p>
            </p:txBody>
          </p:sp>
        </mc:Choice>
        <mc:Fallback xmlns="">
          <p:sp>
            <p:nvSpPr>
              <p:cNvPr id="29" name="TextBox 28">
                <a:extLst>
                  <a:ext uri="{FF2B5EF4-FFF2-40B4-BE49-F238E27FC236}">
                    <a16:creationId xmlns:a16="http://schemas.microsoft.com/office/drawing/2014/main" id="{BFF68929-BCB7-4B76-968F-00F9F3D3F712}"/>
                  </a:ext>
                </a:extLst>
              </p:cNvPr>
              <p:cNvSpPr txBox="1">
                <a:spLocks noRot="1" noChangeAspect="1" noMove="1" noResize="1" noEditPoints="1" noAdjustHandles="1" noChangeArrowheads="1" noChangeShapeType="1" noTextEdit="1"/>
              </p:cNvSpPr>
              <p:nvPr/>
            </p:nvSpPr>
            <p:spPr>
              <a:xfrm>
                <a:off x="359532" y="620688"/>
                <a:ext cx="8424936" cy="2585323"/>
              </a:xfrm>
              <a:prstGeom prst="rect">
                <a:avLst/>
              </a:prstGeom>
              <a:blipFill>
                <a:blip r:embed="rId2"/>
                <a:stretch>
                  <a:fillRect l="-651" t="-1415"/>
                </a:stretch>
              </a:blipFill>
            </p:spPr>
            <p:txBody>
              <a:bodyPr/>
              <a:lstStyle/>
              <a:p>
                <a:r>
                  <a:rPr lang="en-GB">
                    <a:noFill/>
                  </a:rPr>
                  <a:t> </a:t>
                </a:r>
              </a:p>
            </p:txBody>
          </p:sp>
        </mc:Fallback>
      </mc:AlternateContent>
      <p:sp>
        <p:nvSpPr>
          <p:cNvPr id="5" name="Right Brace 4"/>
          <p:cNvSpPr/>
          <p:nvPr/>
        </p:nvSpPr>
        <p:spPr>
          <a:xfrm>
            <a:off x="5436096" y="2060848"/>
            <a:ext cx="144016" cy="50405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TextBox 5"/>
          <p:cNvSpPr txBox="1"/>
          <p:nvPr/>
        </p:nvSpPr>
        <p:spPr>
          <a:xfrm>
            <a:off x="5760132" y="2123564"/>
            <a:ext cx="3204356" cy="369332"/>
          </a:xfrm>
          <a:prstGeom prst="rect">
            <a:avLst/>
          </a:prstGeom>
          <a:noFill/>
        </p:spPr>
        <p:txBody>
          <a:bodyPr wrap="square" rtlCol="0">
            <a:spAutoFit/>
          </a:bodyPr>
          <a:lstStyle/>
          <a:p>
            <a:r>
              <a:rPr lang="en-GB" dirty="0" smtClean="0"/>
              <a:t>(in a given direction)</a:t>
            </a:r>
            <a:endParaRPr lang="en-GB" dirty="0"/>
          </a:p>
        </p:txBody>
      </p:sp>
    </p:spTree>
    <p:extLst>
      <p:ext uri="{BB962C8B-B14F-4D97-AF65-F5344CB8AC3E}">
        <p14:creationId xmlns:p14="http://schemas.microsoft.com/office/powerpoint/2010/main" val="1190890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87744"/>
            <a:chOff x="0" y="13335"/>
            <a:chExt cx="9144218" cy="587744"/>
          </a:xfrm>
        </p:grpSpPr>
        <p:sp>
          <p:nvSpPr>
            <p:cNvPr id="3" name="TextBox 32"/>
            <p:cNvSpPr txBox="1"/>
            <p:nvPr/>
          </p:nvSpPr>
          <p:spPr>
            <a:xfrm>
              <a:off x="0" y="13335"/>
              <a:ext cx="9144000" cy="5847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latin typeface="+mj-lt"/>
                </a:rPr>
                <a:t>Hooke’s Law and </a:t>
              </a:r>
              <a:r>
                <a:rPr lang="en-GB" sz="3200" dirty="0">
                  <a:latin typeface="+mj-lt"/>
                </a:rPr>
                <a:t>D</a:t>
              </a:r>
              <a:r>
                <a:rPr lang="en-GB" sz="3200" dirty="0" smtClean="0">
                  <a:latin typeface="+mj-lt"/>
                </a:rPr>
                <a:t>ynamic Problems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7" name="TextBox 6"/>
          <p:cNvSpPr txBox="1"/>
          <p:nvPr/>
        </p:nvSpPr>
        <p:spPr>
          <a:xfrm>
            <a:off x="360256" y="741644"/>
            <a:ext cx="8422343" cy="132343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smtClean="0"/>
              <a:t>[Textbook] One end of a light elastic string, of natural length 0.5m and modulus of elasticity 20N, is attached to a fixed point A. The other end is attached to a particle of mass 2kg. The particle is held at a point which is 1.5m below A and released from rest. Find:</a:t>
            </a:r>
          </a:p>
          <a:p>
            <a:pPr marL="342900" indent="-342900">
              <a:buAutoNum type="alphaLcParenR"/>
            </a:pPr>
            <a:r>
              <a:rPr lang="en-US" sz="1600" dirty="0" smtClean="0"/>
              <a:t>The initial acceleration of the particle</a:t>
            </a:r>
          </a:p>
          <a:p>
            <a:pPr marL="342900" indent="-342900">
              <a:buAutoNum type="alphaLcParenR"/>
            </a:pPr>
            <a:r>
              <a:rPr lang="en-US" sz="1600" dirty="0" smtClean="0"/>
              <a:t>The length of the string when the particle reaches its maximum speed.</a:t>
            </a:r>
            <a:endParaRPr lang="en-GB" sz="1600" dirty="0"/>
          </a:p>
        </p:txBody>
      </p:sp>
      <p:sp>
        <p:nvSpPr>
          <p:cNvPr id="8" name="Oval 7"/>
          <p:cNvSpPr/>
          <p:nvPr/>
        </p:nvSpPr>
        <p:spPr>
          <a:xfrm>
            <a:off x="899592" y="3401104"/>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p:cNvCxnSpPr/>
          <p:nvPr/>
        </p:nvCxnSpPr>
        <p:spPr>
          <a:xfrm>
            <a:off x="755576" y="2402224"/>
            <a:ext cx="4320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8" idx="0"/>
          </p:cNvCxnSpPr>
          <p:nvPr/>
        </p:nvCxnSpPr>
        <p:spPr>
          <a:xfrm flipV="1">
            <a:off x="971600" y="2825040"/>
            <a:ext cx="0" cy="576064"/>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8" idx="0"/>
          </p:cNvCxnSpPr>
          <p:nvPr/>
        </p:nvCxnSpPr>
        <p:spPr>
          <a:xfrm flipV="1">
            <a:off x="971600" y="2402224"/>
            <a:ext cx="0" cy="998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8" idx="4"/>
          </p:cNvCxnSpPr>
          <p:nvPr/>
        </p:nvCxnSpPr>
        <p:spPr>
          <a:xfrm>
            <a:off x="971600" y="3545120"/>
            <a:ext cx="0" cy="576064"/>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42784" y="2987660"/>
            <a:ext cx="323312" cy="369332"/>
          </a:xfrm>
          <a:prstGeom prst="rect">
            <a:avLst/>
          </a:prstGeom>
          <a:noFill/>
        </p:spPr>
        <p:txBody>
          <a:bodyPr wrap="square" rtlCol="0">
            <a:spAutoFit/>
          </a:bodyPr>
          <a:lstStyle/>
          <a:p>
            <a:r>
              <a:rPr lang="en-GB" dirty="0" smtClean="0"/>
              <a:t>T</a:t>
            </a:r>
            <a:endParaRPr lang="en-GB" dirty="0"/>
          </a:p>
        </p:txBody>
      </p:sp>
      <p:sp>
        <p:nvSpPr>
          <p:cNvPr id="14" name="TextBox 13"/>
          <p:cNvSpPr txBox="1"/>
          <p:nvPr/>
        </p:nvSpPr>
        <p:spPr>
          <a:xfrm>
            <a:off x="714792" y="4085209"/>
            <a:ext cx="544840" cy="369332"/>
          </a:xfrm>
          <a:prstGeom prst="rect">
            <a:avLst/>
          </a:prstGeom>
          <a:noFill/>
        </p:spPr>
        <p:txBody>
          <a:bodyPr wrap="square" rtlCol="0">
            <a:spAutoFit/>
          </a:bodyPr>
          <a:lstStyle/>
          <a:p>
            <a:r>
              <a:rPr lang="en-GB" dirty="0"/>
              <a:t>2</a:t>
            </a:r>
            <a:r>
              <a:rPr lang="en-GB" dirty="0" smtClean="0"/>
              <a:t>g</a:t>
            </a:r>
            <a:endParaRPr lang="en-GB" dirty="0"/>
          </a:p>
        </p:txBody>
      </p:sp>
      <p:cxnSp>
        <p:nvCxnSpPr>
          <p:cNvPr id="15" name="Straight Arrow Connector 14"/>
          <p:cNvCxnSpPr/>
          <p:nvPr/>
        </p:nvCxnSpPr>
        <p:spPr>
          <a:xfrm>
            <a:off x="1475656" y="2402224"/>
            <a:ext cx="0" cy="1142896"/>
          </a:xfrm>
          <a:prstGeom prst="straightConnector1">
            <a:avLst/>
          </a:prstGeom>
          <a:ln>
            <a:solidFill>
              <a:schemeClr val="tx1"/>
            </a:solidFill>
            <a:headEnd type="arrow"/>
            <a:tailEnd type="arrow" w="med"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421809" y="2771636"/>
            <a:ext cx="557498" cy="369332"/>
          </a:xfrm>
          <a:prstGeom prst="rect">
            <a:avLst/>
          </a:prstGeom>
          <a:noFill/>
        </p:spPr>
        <p:txBody>
          <a:bodyPr wrap="square" rtlCol="0">
            <a:spAutoFit/>
          </a:bodyPr>
          <a:lstStyle/>
          <a:p>
            <a:pPr algn="ctr"/>
            <a:r>
              <a:rPr lang="en-US" dirty="0"/>
              <a:t>1</a:t>
            </a:r>
            <a:r>
              <a:rPr lang="en-US" dirty="0" smtClean="0"/>
              <a:t>.5</a:t>
            </a:r>
            <a:endParaRPr lang="en-GB" dirty="0"/>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E9378204-38A2-4367-8EAF-8B919A48B9E4}"/>
                  </a:ext>
                </a:extLst>
              </p:cNvPr>
              <p:cNvSpPr txBox="1"/>
              <p:nvPr/>
            </p:nvSpPr>
            <p:spPr>
              <a:xfrm>
                <a:off x="2200834" y="2266392"/>
                <a:ext cx="3774598" cy="4242187"/>
              </a:xfrm>
              <a:prstGeom prst="rect">
                <a:avLst/>
              </a:prstGeom>
              <a:noFill/>
            </p:spPr>
            <p:txBody>
              <a:bodyPr wrap="square" rtlCol="0">
                <a:spAutoFit/>
              </a:bodyPr>
              <a:lstStyle/>
              <a:p>
                <a:r>
                  <a:rPr lang="en-GB" sz="2000" dirty="0" smtClean="0">
                    <a:solidFill>
                      <a:schemeClr val="tx1"/>
                    </a:solidFill>
                  </a:rPr>
                  <a:t> (</a:t>
                </a:r>
                <a14:m>
                  <m:oMath xmlns:m="http://schemas.openxmlformats.org/officeDocument/2006/math">
                    <m:r>
                      <a:rPr lang="en-GB" sz="2000" i="1" smtClean="0">
                        <a:solidFill>
                          <a:schemeClr val="tx1"/>
                        </a:solidFill>
                        <a:latin typeface="Cambria Math" panose="02040503050406030204" pitchFamily="18" charset="0"/>
                        <a:ea typeface="Cambria Math" panose="02040503050406030204" pitchFamily="18" charset="0"/>
                      </a:rPr>
                      <m:t>↑</m:t>
                    </m:r>
                  </m:oMath>
                </a14:m>
                <a:r>
                  <a:rPr lang="en-GB" sz="2000" dirty="0" smtClean="0">
                    <a:solidFill>
                      <a:schemeClr val="tx1"/>
                    </a:solidFill>
                  </a:rPr>
                  <a:t>) 	</a:t>
                </a:r>
                <a14:m>
                  <m:oMath xmlns:m="http://schemas.openxmlformats.org/officeDocument/2006/math">
                    <m:r>
                      <a:rPr lang="en-GB" sz="2000" b="0" i="1" smtClean="0">
                        <a:solidFill>
                          <a:schemeClr val="tx1"/>
                        </a:solidFill>
                        <a:latin typeface="Cambria Math" panose="02040503050406030204" pitchFamily="18" charset="0"/>
                      </a:rPr>
                      <m:t>𝑇</m:t>
                    </m:r>
                    <m:r>
                      <a:rPr lang="en-US" sz="2000" b="0" i="1" smtClean="0">
                        <a:solidFill>
                          <a:schemeClr val="tx1"/>
                        </a:solidFill>
                        <a:latin typeface="Cambria Math" panose="02040503050406030204" pitchFamily="18" charset="0"/>
                      </a:rPr>
                      <m:t>−2</m:t>
                    </m:r>
                    <m:r>
                      <a:rPr lang="en-GB" sz="2000" b="0" i="1" smtClean="0">
                        <a:solidFill>
                          <a:schemeClr val="tx1"/>
                        </a:solidFill>
                        <a:latin typeface="Cambria Math" panose="02040503050406030204" pitchFamily="18" charset="0"/>
                      </a:rPr>
                      <m:t>𝑔</m:t>
                    </m:r>
                    <m:r>
                      <a:rPr lang="en-US" sz="2000" b="0" i="1" smtClean="0">
                        <a:solidFill>
                          <a:schemeClr val="tx1"/>
                        </a:solidFill>
                        <a:latin typeface="Cambria Math" panose="02040503050406030204" pitchFamily="18" charset="0"/>
                      </a:rPr>
                      <m:t>=2</m:t>
                    </m:r>
                    <m:r>
                      <a:rPr lang="en-US" sz="2000" b="0" i="1" smtClean="0">
                        <a:solidFill>
                          <a:schemeClr val="tx1"/>
                        </a:solidFill>
                        <a:latin typeface="Cambria Math" panose="02040503050406030204" pitchFamily="18" charset="0"/>
                      </a:rPr>
                      <m:t>𝑎</m:t>
                    </m:r>
                  </m:oMath>
                </a14:m>
                <a:endParaRPr lang="en-GB" sz="2000" dirty="0" smtClean="0"/>
              </a:p>
              <a:p>
                <a:pPr>
                  <a:lnSpc>
                    <a:spcPct val="150000"/>
                  </a:lnSpc>
                </a:pPr>
                <a:r>
                  <a:rPr lang="en-GB" sz="2000" dirty="0" smtClean="0"/>
                  <a:t> 	</a:t>
                </a:r>
                <a14:m>
                  <m:oMath xmlns:m="http://schemas.openxmlformats.org/officeDocument/2006/math">
                    <m:r>
                      <a:rPr lang="en-GB" sz="2000" b="0" i="1" smtClean="0">
                        <a:latin typeface="Cambria Math" panose="02040503050406030204" pitchFamily="18" charset="0"/>
                      </a:rPr>
                      <m:t>𝑇</m:t>
                    </m:r>
                    <m:r>
                      <a:rPr lang="en-GB" sz="2000" b="0" i="1" smtClean="0">
                        <a:latin typeface="Cambria Math" panose="02040503050406030204" pitchFamily="18" charset="0"/>
                      </a:rPr>
                      <m:t>=</m:t>
                    </m:r>
                    <m:f>
                      <m:fPr>
                        <m:ctrlPr>
                          <a:rPr lang="en-GB" sz="2000" b="0" i="1" smtClean="0">
                            <a:latin typeface="Cambria Math" panose="02040503050406030204" pitchFamily="18" charset="0"/>
                          </a:rPr>
                        </m:ctrlPr>
                      </m:fPr>
                      <m:num>
                        <m:r>
                          <a:rPr lang="en-GB" sz="2000" b="0" i="1" smtClean="0">
                            <a:latin typeface="Cambria Math" panose="02040503050406030204" pitchFamily="18" charset="0"/>
                            <a:ea typeface="Cambria Math" panose="02040503050406030204" pitchFamily="18" charset="0"/>
                          </a:rPr>
                          <m:t>𝜆</m:t>
                        </m:r>
                        <m:r>
                          <a:rPr lang="en-GB" sz="2000" b="0" i="1" smtClean="0">
                            <a:latin typeface="Cambria Math" panose="02040503050406030204" pitchFamily="18" charset="0"/>
                            <a:ea typeface="Cambria Math" panose="02040503050406030204" pitchFamily="18" charset="0"/>
                          </a:rPr>
                          <m:t>𝑥</m:t>
                        </m:r>
                      </m:num>
                      <m:den>
                        <m:r>
                          <a:rPr lang="en-GB" sz="2000" b="0" i="1" smtClean="0">
                            <a:latin typeface="Cambria Math" panose="02040503050406030204" pitchFamily="18" charset="0"/>
                          </a:rPr>
                          <m:t>𝑙</m:t>
                        </m:r>
                      </m:den>
                    </m:f>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20</m:t>
                        </m:r>
                        <m:r>
                          <a:rPr lang="en-US" sz="2000" b="0" i="1" smtClean="0">
                            <a:latin typeface="Cambria Math" panose="02040503050406030204" pitchFamily="18" charset="0"/>
                            <a:ea typeface="Cambria Math" panose="02040503050406030204" pitchFamily="18" charset="0"/>
                          </a:rPr>
                          <m:t>×1</m:t>
                        </m:r>
                      </m:num>
                      <m:den>
                        <m:r>
                          <a:rPr lang="en-US" sz="2000" b="0" i="1" smtClean="0">
                            <a:latin typeface="Cambria Math" panose="02040503050406030204" pitchFamily="18" charset="0"/>
                          </a:rPr>
                          <m:t>0.5</m:t>
                        </m:r>
                      </m:den>
                    </m:f>
                    <m:r>
                      <a:rPr lang="en-US" sz="2000" b="0" i="1" smtClean="0">
                        <a:latin typeface="Cambria Math" panose="02040503050406030204" pitchFamily="18" charset="0"/>
                      </a:rPr>
                      <m:t>=40</m:t>
                    </m:r>
                  </m:oMath>
                </a14:m>
                <a:endParaRPr lang="en-GB" sz="2000" dirty="0" smtClean="0">
                  <a:solidFill>
                    <a:schemeClr val="tx1"/>
                  </a:solidFill>
                </a:endParaRPr>
              </a:p>
              <a:p>
                <a:pPr>
                  <a:lnSpc>
                    <a:spcPct val="150000"/>
                  </a:lnSpc>
                </a:pPr>
                <a:r>
                  <a:rPr lang="en-GB" sz="2000" dirty="0"/>
                  <a:t>	</a:t>
                </a:r>
                <a14:m>
                  <m:oMath xmlns:m="http://schemas.openxmlformats.org/officeDocument/2006/math">
                    <m:r>
                      <a:rPr lang="en-US" sz="2000" b="0" i="1" smtClean="0">
                        <a:latin typeface="Cambria Math" panose="02040503050406030204" pitchFamily="18" charset="0"/>
                      </a:rPr>
                      <m:t>⇒40</m:t>
                    </m:r>
                    <m:r>
                      <a:rPr lang="en-US" sz="2000" i="1">
                        <a:latin typeface="Cambria Math" panose="02040503050406030204" pitchFamily="18" charset="0"/>
                      </a:rPr>
                      <m:t>−2</m:t>
                    </m:r>
                    <m:r>
                      <a:rPr lang="en-GB" sz="2000" i="1">
                        <a:latin typeface="Cambria Math" panose="02040503050406030204" pitchFamily="18" charset="0"/>
                      </a:rPr>
                      <m:t>𝑔</m:t>
                    </m:r>
                    <m:r>
                      <a:rPr lang="en-US" sz="2000" i="1">
                        <a:latin typeface="Cambria Math" panose="02040503050406030204" pitchFamily="18" charset="0"/>
                      </a:rPr>
                      <m:t>=2</m:t>
                    </m:r>
                    <m:r>
                      <a:rPr lang="en-US" sz="2000" i="1">
                        <a:latin typeface="Cambria Math" panose="02040503050406030204" pitchFamily="18" charset="0"/>
                      </a:rPr>
                      <m:t>𝑎</m:t>
                    </m:r>
                  </m:oMath>
                </a14:m>
                <a:endParaRPr lang="en-US" sz="2000" dirty="0" smtClean="0"/>
              </a:p>
              <a:p>
                <a:pPr>
                  <a:lnSpc>
                    <a:spcPct val="150000"/>
                  </a:lnSpc>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r>
                        <a:rPr lang="en-US" sz="2000" b="0" i="1" smtClean="0">
                          <a:latin typeface="Cambria Math" panose="02040503050406030204" pitchFamily="18" charset="0"/>
                        </a:rPr>
                        <m:t>𝑎</m:t>
                      </m:r>
                      <m:r>
                        <a:rPr lang="en-US" sz="2000" b="0" i="1" smtClean="0">
                          <a:latin typeface="Cambria Math" panose="02040503050406030204" pitchFamily="18" charset="0"/>
                        </a:rPr>
                        <m:t>=10.2</m:t>
                      </m:r>
                      <m:r>
                        <a:rPr lang="en-US" sz="2000" b="0" i="1" smtClean="0">
                          <a:latin typeface="Cambria Math" panose="02040503050406030204" pitchFamily="18" charset="0"/>
                        </a:rPr>
                        <m:t>𝑚</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𝑠</m:t>
                          </m:r>
                        </m:e>
                        <m:sup>
                          <m:r>
                            <a:rPr lang="en-US" sz="2000" b="0" i="1" smtClean="0">
                              <a:latin typeface="Cambria Math" panose="02040503050406030204" pitchFamily="18" charset="0"/>
                            </a:rPr>
                            <m:t>−2</m:t>
                          </m:r>
                        </m:sup>
                      </m:sSup>
                    </m:oMath>
                  </m:oMathPara>
                </a14:m>
                <a:endParaRPr lang="en-GB" sz="2000" b="0" dirty="0" smtClean="0"/>
              </a:p>
              <a:p>
                <a:pPr>
                  <a:lnSpc>
                    <a:spcPct val="150000"/>
                  </a:lnSpc>
                </a:pPr>
                <a:r>
                  <a:rPr lang="en-US" sz="2000" dirty="0" smtClean="0"/>
                  <a:t>Max velocity when a=0</a:t>
                </a:r>
              </a:p>
              <a:p>
                <a:pP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𝑇</m:t>
                      </m:r>
                      <m:r>
                        <a:rPr lang="en-US" sz="2000" b="0" i="1" smtClean="0">
                          <a:solidFill>
                            <a:schemeClr val="tx1"/>
                          </a:solidFill>
                          <a:latin typeface="Cambria Math" panose="02040503050406030204" pitchFamily="18" charset="0"/>
                        </a:rPr>
                        <m:t>−2</m:t>
                      </m:r>
                      <m:r>
                        <a:rPr lang="en-US" sz="2000" b="0" i="1" smtClean="0">
                          <a:solidFill>
                            <a:schemeClr val="tx1"/>
                          </a:solidFill>
                          <a:latin typeface="Cambria Math" panose="02040503050406030204" pitchFamily="18" charset="0"/>
                        </a:rPr>
                        <m:t>𝑔</m:t>
                      </m:r>
                      <m:r>
                        <a:rPr lang="en-US" sz="2000" b="0" i="1" smtClean="0">
                          <a:solidFill>
                            <a:schemeClr val="tx1"/>
                          </a:solidFill>
                          <a:latin typeface="Cambria Math" panose="02040503050406030204" pitchFamily="18" charset="0"/>
                        </a:rPr>
                        <m:t>=0</m:t>
                      </m:r>
                    </m:oMath>
                  </m:oMathPara>
                </a14:m>
                <a:endParaRPr lang="en-US" sz="2000" b="0" dirty="0" smtClean="0">
                  <a:solidFill>
                    <a:schemeClr val="tx1"/>
                  </a:solidFill>
                </a:endParaRPr>
              </a:p>
              <a:p>
                <a:pP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𝑇</m:t>
                      </m:r>
                      <m:r>
                        <a:rPr lang="en-US" sz="2000" b="0" i="1" smtClean="0">
                          <a:solidFill>
                            <a:schemeClr val="tx1"/>
                          </a:solidFill>
                          <a:latin typeface="Cambria Math" panose="02040503050406030204" pitchFamily="18" charset="0"/>
                        </a:rPr>
                        <m:t>=2</m:t>
                      </m:r>
                      <m:r>
                        <a:rPr lang="en-US" sz="2000" b="0" i="1" smtClean="0">
                          <a:solidFill>
                            <a:schemeClr val="tx1"/>
                          </a:solidFill>
                          <a:latin typeface="Cambria Math" panose="02040503050406030204" pitchFamily="18" charset="0"/>
                        </a:rPr>
                        <m:t>𝑔</m:t>
                      </m:r>
                      <m:r>
                        <a:rPr lang="en-US" sz="2000" b="0" i="1" smtClean="0">
                          <a:solidFill>
                            <a:schemeClr val="tx1"/>
                          </a:solidFill>
                          <a:latin typeface="Cambria Math" panose="02040503050406030204" pitchFamily="18" charset="0"/>
                        </a:rPr>
                        <m:t>=</m:t>
                      </m:r>
                      <m:f>
                        <m:fPr>
                          <m:ctrlPr>
                            <a:rPr lang="en-US" sz="2000" b="0" i="1" smtClean="0">
                              <a:solidFill>
                                <a:schemeClr val="tx1"/>
                              </a:solidFill>
                              <a:latin typeface="Cambria Math" panose="02040503050406030204" pitchFamily="18" charset="0"/>
                              <a:ea typeface="Cambria Math" panose="02040503050406030204" pitchFamily="18" charset="0"/>
                            </a:rPr>
                          </m:ctrlPr>
                        </m:fPr>
                        <m:num>
                          <m:r>
                            <a:rPr lang="en-US" sz="2000" b="0" i="1" smtClean="0">
                              <a:solidFill>
                                <a:schemeClr val="tx1"/>
                              </a:solidFill>
                              <a:latin typeface="Cambria Math" panose="02040503050406030204" pitchFamily="18" charset="0"/>
                              <a:ea typeface="Cambria Math" panose="02040503050406030204" pitchFamily="18" charset="0"/>
                            </a:rPr>
                            <m:t>𝜆</m:t>
                          </m:r>
                          <m:r>
                            <a:rPr lang="en-US" sz="2000" b="0" i="1" smtClean="0">
                              <a:solidFill>
                                <a:schemeClr val="tx1"/>
                              </a:solidFill>
                              <a:latin typeface="Cambria Math" panose="02040503050406030204" pitchFamily="18" charset="0"/>
                              <a:ea typeface="Cambria Math" panose="02040503050406030204" pitchFamily="18" charset="0"/>
                            </a:rPr>
                            <m:t>𝑥</m:t>
                          </m:r>
                        </m:num>
                        <m:den>
                          <m:r>
                            <a:rPr lang="en-US" sz="2000" b="0" i="1" smtClean="0">
                              <a:solidFill>
                                <a:schemeClr val="tx1"/>
                              </a:solidFill>
                              <a:latin typeface="Cambria Math" panose="02040503050406030204" pitchFamily="18" charset="0"/>
                              <a:ea typeface="Cambria Math" panose="02040503050406030204" pitchFamily="18" charset="0"/>
                            </a:rPr>
                            <m:t>𝑙</m:t>
                          </m:r>
                        </m:den>
                      </m:f>
                    </m:oMath>
                  </m:oMathPara>
                </a14:m>
                <a:endParaRPr lang="en-GB" sz="2000" dirty="0" smtClean="0">
                  <a:solidFill>
                    <a:schemeClr val="tx1"/>
                  </a:solidFill>
                </a:endParaRPr>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ea typeface="Cambria Math" panose="02040503050406030204" pitchFamily="18" charset="0"/>
                        </a:rPr>
                        <m:t>⇒2</m:t>
                      </m:r>
                      <m:r>
                        <a:rPr lang="en-US" sz="2000" b="0" i="1" smtClean="0">
                          <a:latin typeface="Cambria Math" panose="02040503050406030204" pitchFamily="18" charset="0"/>
                          <a:ea typeface="Cambria Math" panose="02040503050406030204" pitchFamily="18" charset="0"/>
                        </a:rPr>
                        <m:t>𝑔</m:t>
                      </m:r>
                      <m:r>
                        <a:rPr lang="en-US" sz="2000" i="1">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20</m:t>
                          </m:r>
                          <m:r>
                            <a:rPr lang="en-US" sz="2000" i="1">
                              <a:latin typeface="Cambria Math" panose="02040503050406030204" pitchFamily="18" charset="0"/>
                              <a:ea typeface="Cambria Math" panose="02040503050406030204" pitchFamily="18" charset="0"/>
                            </a:rPr>
                            <m:t>𝑥</m:t>
                          </m:r>
                        </m:num>
                        <m:den>
                          <m:r>
                            <a:rPr lang="en-US" sz="2000" i="1">
                              <a:latin typeface="Cambria Math" panose="02040503050406030204" pitchFamily="18" charset="0"/>
                              <a:ea typeface="Cambria Math" panose="02040503050406030204" pitchFamily="18" charset="0"/>
                            </a:rPr>
                            <m:t>0.5</m:t>
                          </m:r>
                        </m:den>
                      </m:f>
                    </m:oMath>
                  </m:oMathPara>
                </a14:m>
                <a:endParaRPr lang="en-GB" sz="2000" dirty="0" smtClean="0">
                  <a:solidFill>
                    <a:schemeClr val="tx1"/>
                  </a:solidFill>
                </a:endParaRPr>
              </a:p>
              <a:p>
                <a:pP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𝑥</m:t>
                      </m:r>
                      <m:r>
                        <a:rPr lang="en-US" sz="2000" b="0" i="1" smtClean="0">
                          <a:solidFill>
                            <a:schemeClr val="tx1"/>
                          </a:solidFill>
                          <a:latin typeface="Cambria Math" panose="02040503050406030204" pitchFamily="18" charset="0"/>
                        </a:rPr>
                        <m:t>=0.49</m:t>
                      </m:r>
                    </m:oMath>
                  </m:oMathPara>
                </a14:m>
                <a:endParaRPr lang="en-US" sz="2000" b="0" dirty="0" smtClean="0">
                  <a:solidFill>
                    <a:schemeClr val="tx1"/>
                  </a:solidFill>
                </a:endParaRPr>
              </a:p>
            </p:txBody>
          </p:sp>
        </mc:Choice>
        <mc:Fallback xmlns="">
          <p:sp>
            <p:nvSpPr>
              <p:cNvPr id="19" name="TextBox 18">
                <a:extLst>
                  <a:ext uri="{FF2B5EF4-FFF2-40B4-BE49-F238E27FC236}">
                    <a16:creationId xmlns:a16="http://schemas.microsoft.com/office/drawing/2014/main" id="{E9378204-38A2-4367-8EAF-8B919A48B9E4}"/>
                  </a:ext>
                </a:extLst>
              </p:cNvPr>
              <p:cNvSpPr txBox="1">
                <a:spLocks noRot="1" noChangeAspect="1" noMove="1" noResize="1" noEditPoints="1" noAdjustHandles="1" noChangeArrowheads="1" noChangeShapeType="1" noTextEdit="1"/>
              </p:cNvSpPr>
              <p:nvPr/>
            </p:nvSpPr>
            <p:spPr>
              <a:xfrm>
                <a:off x="2200834" y="2266392"/>
                <a:ext cx="3774598" cy="4242187"/>
              </a:xfrm>
              <a:prstGeom prst="rect">
                <a:avLst/>
              </a:prstGeom>
              <a:blipFill>
                <a:blip r:embed="rId2"/>
                <a:stretch>
                  <a:fillRect l="-1616" t="-862"/>
                </a:stretch>
              </a:blipFill>
            </p:spPr>
            <p:txBody>
              <a:bodyPr/>
              <a:lstStyle/>
              <a:p>
                <a:r>
                  <a:rPr lang="en-GB">
                    <a:noFill/>
                  </a:rPr>
                  <a:t> </a:t>
                </a:r>
              </a:p>
            </p:txBody>
          </p:sp>
        </mc:Fallback>
      </mc:AlternateContent>
      <p:sp>
        <p:nvSpPr>
          <p:cNvPr id="20" name="TextBox 19"/>
          <p:cNvSpPr txBox="1"/>
          <p:nvPr/>
        </p:nvSpPr>
        <p:spPr>
          <a:xfrm>
            <a:off x="703001" y="2090188"/>
            <a:ext cx="323312" cy="369332"/>
          </a:xfrm>
          <a:prstGeom prst="rect">
            <a:avLst/>
          </a:prstGeom>
          <a:noFill/>
        </p:spPr>
        <p:txBody>
          <a:bodyPr wrap="square" rtlCol="0">
            <a:spAutoFit/>
          </a:bodyPr>
          <a:lstStyle/>
          <a:p>
            <a:r>
              <a:rPr lang="en-US" dirty="0"/>
              <a:t>A</a:t>
            </a:r>
            <a:endParaRPr lang="en-GB" dirty="0"/>
          </a:p>
        </p:txBody>
      </p:sp>
      <p:cxnSp>
        <p:nvCxnSpPr>
          <p:cNvPr id="21" name="Straight Arrow Connector 20"/>
          <p:cNvCxnSpPr/>
          <p:nvPr/>
        </p:nvCxnSpPr>
        <p:spPr>
          <a:xfrm flipV="1">
            <a:off x="539552" y="3212976"/>
            <a:ext cx="0" cy="576064"/>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539552" y="3365376"/>
            <a:ext cx="0" cy="576064"/>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79512" y="3419708"/>
            <a:ext cx="323312" cy="369332"/>
          </a:xfrm>
          <a:prstGeom prst="rect">
            <a:avLst/>
          </a:prstGeom>
          <a:noFill/>
        </p:spPr>
        <p:txBody>
          <a:bodyPr wrap="square" rtlCol="0">
            <a:spAutoFit/>
          </a:bodyPr>
          <a:lstStyle/>
          <a:p>
            <a:r>
              <a:rPr lang="en-US" dirty="0"/>
              <a:t>a</a:t>
            </a:r>
            <a:endParaRPr lang="en-GB" dirty="0"/>
          </a:p>
        </p:txBody>
      </p:sp>
      <p:sp>
        <p:nvSpPr>
          <p:cNvPr id="24" name="TextBox 23">
            <a:extLst>
              <a:ext uri="{FF2B5EF4-FFF2-40B4-BE49-F238E27FC236}">
                <a16:creationId xmlns:a16="http://schemas.microsoft.com/office/drawing/2014/main" id="{E9378204-38A2-4367-8EAF-8B919A48B9E4}"/>
              </a:ext>
            </a:extLst>
          </p:cNvPr>
          <p:cNvSpPr txBox="1"/>
          <p:nvPr/>
        </p:nvSpPr>
        <p:spPr>
          <a:xfrm>
            <a:off x="2111779" y="6443142"/>
            <a:ext cx="6759874" cy="400110"/>
          </a:xfrm>
          <a:prstGeom prst="rect">
            <a:avLst/>
          </a:prstGeom>
          <a:noFill/>
        </p:spPr>
        <p:txBody>
          <a:bodyPr wrap="square" rtlCol="0">
            <a:spAutoFit/>
          </a:bodyPr>
          <a:lstStyle/>
          <a:p>
            <a:r>
              <a:rPr lang="en-US" sz="2000" dirty="0" smtClean="0"/>
              <a:t>=&gt;</a:t>
            </a:r>
            <a:r>
              <a:rPr lang="en-US" sz="2000" dirty="0" smtClean="0">
                <a:solidFill>
                  <a:schemeClr val="tx1"/>
                </a:solidFill>
              </a:rPr>
              <a:t> length of the string is 0.5m (original length) + 0.49m = </a:t>
            </a:r>
            <a:r>
              <a:rPr lang="en-US" sz="2000" u="sng" dirty="0" smtClean="0">
                <a:solidFill>
                  <a:schemeClr val="tx1"/>
                </a:solidFill>
              </a:rPr>
              <a:t>0.99m</a:t>
            </a:r>
            <a:r>
              <a:rPr lang="en-US" sz="2000" dirty="0" smtClean="0">
                <a:solidFill>
                  <a:schemeClr val="tx1"/>
                </a:solidFill>
              </a:rPr>
              <a:t> </a:t>
            </a:r>
            <a:endParaRPr lang="en-US" sz="2000" b="0" dirty="0" smtClean="0">
              <a:solidFill>
                <a:schemeClr val="tx1"/>
              </a:solidFill>
            </a:endParaRPr>
          </a:p>
        </p:txBody>
      </p:sp>
      <mc:AlternateContent xmlns:mc="http://schemas.openxmlformats.org/markup-compatibility/2006" xmlns:a14="http://schemas.microsoft.com/office/drawing/2010/main">
        <mc:Choice Requires="a14">
          <p:sp>
            <p:nvSpPr>
              <p:cNvPr id="26" name="TextBox 25"/>
              <p:cNvSpPr txBox="1"/>
              <p:nvPr/>
            </p:nvSpPr>
            <p:spPr>
              <a:xfrm>
                <a:off x="35496" y="2412177"/>
                <a:ext cx="909939" cy="58477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1600" i="1" smtClean="0">
                          <a:latin typeface="Cambria Math" panose="02040503050406030204" pitchFamily="18" charset="0"/>
                          <a:ea typeface="Cambria Math" panose="02040503050406030204" pitchFamily="18" charset="0"/>
                        </a:rPr>
                        <m:t>𝜆</m:t>
                      </m:r>
                      <m:r>
                        <a:rPr lang="en-US" sz="1600" b="0" i="1" smtClean="0">
                          <a:latin typeface="Cambria Math" panose="02040503050406030204" pitchFamily="18" charset="0"/>
                          <a:ea typeface="Cambria Math" panose="02040503050406030204" pitchFamily="18" charset="0"/>
                        </a:rPr>
                        <m:t>=20</m:t>
                      </m:r>
                    </m:oMath>
                    <m:oMath xmlns:m="http://schemas.openxmlformats.org/officeDocument/2006/math">
                      <m:r>
                        <a:rPr lang="en-US" sz="1600" b="0" i="1" smtClean="0">
                          <a:latin typeface="Cambria Math" panose="02040503050406030204" pitchFamily="18" charset="0"/>
                          <a:ea typeface="Cambria Math" panose="02040503050406030204" pitchFamily="18" charset="0"/>
                        </a:rPr>
                        <m:t>𝑙</m:t>
                      </m:r>
                      <m:r>
                        <a:rPr lang="en-US" sz="1600" b="0" i="1" smtClean="0">
                          <a:latin typeface="Cambria Math" panose="02040503050406030204" pitchFamily="18" charset="0"/>
                          <a:ea typeface="Cambria Math" panose="02040503050406030204" pitchFamily="18" charset="0"/>
                        </a:rPr>
                        <m:t>=0.5</m:t>
                      </m:r>
                    </m:oMath>
                  </m:oMathPara>
                </a14:m>
                <a:endParaRPr lang="en-GB" sz="1600" dirty="0"/>
              </a:p>
            </p:txBody>
          </p:sp>
        </mc:Choice>
        <mc:Fallback xmlns="">
          <p:sp>
            <p:nvSpPr>
              <p:cNvPr id="26" name="TextBox 25"/>
              <p:cNvSpPr txBox="1">
                <a:spLocks noRot="1" noChangeAspect="1" noMove="1" noResize="1" noEditPoints="1" noAdjustHandles="1" noChangeArrowheads="1" noChangeShapeType="1" noTextEdit="1"/>
              </p:cNvSpPr>
              <p:nvPr/>
            </p:nvSpPr>
            <p:spPr>
              <a:xfrm>
                <a:off x="35496" y="2412177"/>
                <a:ext cx="909939" cy="584775"/>
              </a:xfrm>
              <a:prstGeom prst="rect">
                <a:avLst/>
              </a:prstGeom>
              <a:blipFill>
                <a:blip r:embed="rId3"/>
                <a:stretch>
                  <a:fillRect/>
                </a:stretch>
              </a:blipFill>
            </p:spPr>
            <p:txBody>
              <a:bodyPr/>
              <a:lstStyle/>
              <a:p>
                <a:r>
                  <a:rPr lang="en-GB">
                    <a:noFill/>
                  </a:rPr>
                  <a:t> </a:t>
                </a:r>
              </a:p>
            </p:txBody>
          </p:sp>
        </mc:Fallback>
      </mc:AlternateContent>
      <p:sp>
        <p:nvSpPr>
          <p:cNvPr id="27" name="Rectangle 26">
            <a:extLst>
              <a:ext uri="{FF2B5EF4-FFF2-40B4-BE49-F238E27FC236}">
                <a16:creationId xmlns:a16="http://schemas.microsoft.com/office/drawing/2014/main" id="{5A90F127-B11A-4C01-B151-1F3083F8F631}"/>
              </a:ext>
            </a:extLst>
          </p:cNvPr>
          <p:cNvSpPr/>
          <p:nvPr/>
        </p:nvSpPr>
        <p:spPr>
          <a:xfrm>
            <a:off x="212008" y="2198464"/>
            <a:ext cx="1912586" cy="28817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Diagram?</a:t>
            </a:r>
            <a:endParaRPr lang="en-GB" sz="2800" dirty="0"/>
          </a:p>
        </p:txBody>
      </p:sp>
      <p:sp>
        <p:nvSpPr>
          <p:cNvPr id="28" name="Speech Bubble: Rectangle with Corners Rounded 5">
            <a:extLst>
              <a:ext uri="{FF2B5EF4-FFF2-40B4-BE49-F238E27FC236}">
                <a16:creationId xmlns:a16="http://schemas.microsoft.com/office/drawing/2014/main" id="{9D45E272-A39D-474C-B3E4-324DF8F3B38C}"/>
              </a:ext>
            </a:extLst>
          </p:cNvPr>
          <p:cNvSpPr/>
          <p:nvPr/>
        </p:nvSpPr>
        <p:spPr>
          <a:xfrm>
            <a:off x="5225727" y="4529376"/>
            <a:ext cx="1944217" cy="1021394"/>
          </a:xfrm>
          <a:prstGeom prst="wedgeRoundRectCallout">
            <a:avLst>
              <a:gd name="adj1" fmla="val -70033"/>
              <a:gd name="adj2" fmla="val 122936"/>
              <a:gd name="adj3" fmla="val 1666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1600" dirty="0" smtClean="0"/>
              <a:t>Maximum velocity occurs at the equilibrium position. </a:t>
            </a:r>
            <a:endParaRPr lang="en-GB" sz="1600" dirty="0"/>
          </a:p>
        </p:txBody>
      </p:sp>
      <p:sp>
        <p:nvSpPr>
          <p:cNvPr id="61" name="Rectangle 60">
            <a:extLst>
              <a:ext uri="{FF2B5EF4-FFF2-40B4-BE49-F238E27FC236}">
                <a16:creationId xmlns:a16="http://schemas.microsoft.com/office/drawing/2014/main" id="{5A90F127-B11A-4C01-B151-1F3083F8F631}"/>
              </a:ext>
            </a:extLst>
          </p:cNvPr>
          <p:cNvSpPr/>
          <p:nvPr/>
        </p:nvSpPr>
        <p:spPr>
          <a:xfrm>
            <a:off x="2238243" y="4293096"/>
            <a:ext cx="6581764" cy="247439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smtClean="0"/>
              <a:t>b?</a:t>
            </a:r>
            <a:endParaRPr lang="en-GB" sz="2800" dirty="0"/>
          </a:p>
        </p:txBody>
      </p:sp>
      <p:sp>
        <p:nvSpPr>
          <p:cNvPr id="25" name="Rectangle 24">
            <a:extLst>
              <a:ext uri="{FF2B5EF4-FFF2-40B4-BE49-F238E27FC236}">
                <a16:creationId xmlns:a16="http://schemas.microsoft.com/office/drawing/2014/main" id="{5A90F127-B11A-4C01-B151-1F3083F8F631}"/>
              </a:ext>
            </a:extLst>
          </p:cNvPr>
          <p:cNvSpPr/>
          <p:nvPr/>
        </p:nvSpPr>
        <p:spPr>
          <a:xfrm>
            <a:off x="2238243" y="2182509"/>
            <a:ext cx="6513584" cy="201219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a:t>
            </a:r>
            <a:endParaRPr lang="en-GB" sz="2800" dirty="0"/>
          </a:p>
        </p:txBody>
      </p:sp>
    </p:spTree>
    <p:extLst>
      <p:ext uri="{BB962C8B-B14F-4D97-AF65-F5344CB8AC3E}">
        <p14:creationId xmlns:p14="http://schemas.microsoft.com/office/powerpoint/2010/main" val="38182941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61"/>
                                        </p:tgtEl>
                                      </p:cBhvr>
                                    </p:animEffect>
                                    <p:set>
                                      <p:cBhvr>
                                        <p:cTn id="7" dur="1" fill="hold">
                                          <p:stCondLst>
                                            <p:cond delay="4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8" restart="whenNotActive" fill="hold" evtFilter="cancelBubble" nodeType="interactiveSeq">
                <p:stCondLst>
                  <p:cond evt="onClick" delay="0">
                    <p:tgtEl>
                      <p:spTgt spid="2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withEffect">
                                  <p:stCondLst>
                                    <p:cond delay="0"/>
                                  </p:stCondLst>
                                  <p:childTnLst>
                                    <p:animEffect transition="out" filter="fade">
                                      <p:cBhvr>
                                        <p:cTn id="12" dur="500"/>
                                        <p:tgtEl>
                                          <p:spTgt spid="27"/>
                                        </p:tgtEl>
                                      </p:cBhvr>
                                    </p:animEffect>
                                    <p:set>
                                      <p:cBhvr>
                                        <p:cTn id="13"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14" restart="whenNotActive" fill="hold" evtFilter="cancelBubble" nodeType="interactiveSeq">
                <p:stCondLst>
                  <p:cond evt="onClick" delay="0">
                    <p:tgtEl>
                      <p:spTgt spid="25"/>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withEffect">
                                  <p:stCondLst>
                                    <p:cond delay="0"/>
                                  </p:stCondLst>
                                  <p:childTnLst>
                                    <p:animEffect transition="out" filter="fade">
                                      <p:cBhvr>
                                        <p:cTn id="18" dur="500"/>
                                        <p:tgtEl>
                                          <p:spTgt spid="25"/>
                                        </p:tgtEl>
                                      </p:cBhvr>
                                    </p:animEffect>
                                    <p:set>
                                      <p:cBhvr>
                                        <p:cTn id="19"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bldLst>
      <p:bldP spid="27" grpId="0" animBg="1"/>
      <p:bldP spid="61"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AA450DA-3999-470D-AD27-31C9ACF4D217}"/>
              </a:ext>
            </a:extLst>
          </p:cNvPr>
          <p:cNvGrpSpPr/>
          <p:nvPr/>
        </p:nvGrpSpPr>
        <p:grpSpPr>
          <a:xfrm>
            <a:off x="-22391" y="0"/>
            <a:ext cx="9143074" cy="599127"/>
            <a:chOff x="0" y="13335"/>
            <a:chExt cx="9144218" cy="599127"/>
          </a:xfrm>
        </p:grpSpPr>
        <p:sp>
          <p:nvSpPr>
            <p:cNvPr id="4" name="TextBox 32">
              <a:extLst>
                <a:ext uri="{FF2B5EF4-FFF2-40B4-BE49-F238E27FC236}">
                  <a16:creationId xmlns:a16="http://schemas.microsoft.com/office/drawing/2014/main" id="{FFF7E34B-8B23-426C-85EB-44DB6A84C6CA}"/>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5" name="Straight Connector 4">
              <a:extLst>
                <a:ext uri="{FF2B5EF4-FFF2-40B4-BE49-F238E27FC236}">
                  <a16:creationId xmlns:a16="http://schemas.microsoft.com/office/drawing/2014/main" id="{2F09363D-20A7-4848-B641-539A8D7FD6E6}"/>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7" name="TextBox 6">
            <a:extLst>
              <a:ext uri="{FF2B5EF4-FFF2-40B4-BE49-F238E27FC236}">
                <a16:creationId xmlns:a16="http://schemas.microsoft.com/office/drawing/2014/main" id="{4623B49E-D206-4FAF-97F8-6FE9784FED81}"/>
              </a:ext>
            </a:extLst>
          </p:cNvPr>
          <p:cNvSpPr txBox="1"/>
          <p:nvPr/>
        </p:nvSpPr>
        <p:spPr>
          <a:xfrm>
            <a:off x="325576" y="860594"/>
            <a:ext cx="380428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a:t>
            </a:r>
            <a:r>
              <a:rPr lang="en-GB" dirty="0" smtClean="0"/>
              <a:t>M3 </a:t>
            </a:r>
            <a:r>
              <a:rPr lang="en-GB" dirty="0"/>
              <a:t>Jan 2013 Q7</a:t>
            </a:r>
          </a:p>
        </p:txBody>
      </p:sp>
      <p:sp>
        <p:nvSpPr>
          <p:cNvPr id="10" name="TextBox 9"/>
          <p:cNvSpPr txBox="1"/>
          <p:nvPr/>
        </p:nvSpPr>
        <p:spPr>
          <a:xfrm>
            <a:off x="347193" y="1249004"/>
            <a:ext cx="8422343" cy="2308324"/>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A particle </a:t>
            </a:r>
            <a:r>
              <a:rPr lang="en-GB" i="1" dirty="0"/>
              <a:t>P </a:t>
            </a:r>
            <a:r>
              <a:rPr lang="en-GB" dirty="0"/>
              <a:t>of mass 1.5 kg is attached to the mid-point of a light elastic string of natural length 0.30 m and modulus of elasticity </a:t>
            </a:r>
            <a:r>
              <a:rPr lang="en-GB" i="1" dirty="0">
                <a:sym typeface="Symbol" panose="05050102010706020507" pitchFamily="18" charset="2"/>
              </a:rPr>
              <a:t></a:t>
            </a:r>
            <a:r>
              <a:rPr lang="en-GB" dirty="0"/>
              <a:t> </a:t>
            </a:r>
            <a:r>
              <a:rPr lang="en-GB" dirty="0" err="1"/>
              <a:t>newtons</a:t>
            </a:r>
            <a:r>
              <a:rPr lang="en-GB" dirty="0"/>
              <a:t>. The ends of the string are attached to two fixed points </a:t>
            </a:r>
            <a:r>
              <a:rPr lang="en-GB" i="1" dirty="0"/>
              <a:t>A </a:t>
            </a:r>
            <a:r>
              <a:rPr lang="en-GB" dirty="0"/>
              <a:t>and </a:t>
            </a:r>
            <a:r>
              <a:rPr lang="en-GB" i="1" dirty="0"/>
              <a:t>B</a:t>
            </a:r>
            <a:r>
              <a:rPr lang="en-GB" dirty="0"/>
              <a:t>, where </a:t>
            </a:r>
            <a:r>
              <a:rPr lang="en-GB" i="1" dirty="0"/>
              <a:t>AB </a:t>
            </a:r>
            <a:r>
              <a:rPr lang="en-GB" dirty="0"/>
              <a:t>is horizontal and </a:t>
            </a:r>
            <a:r>
              <a:rPr lang="en-GB" i="1" dirty="0"/>
              <a:t>AB </a:t>
            </a:r>
            <a:r>
              <a:rPr lang="en-GB" dirty="0"/>
              <a:t>= 0.48 m. Initially </a:t>
            </a:r>
            <a:r>
              <a:rPr lang="en-GB" i="1" dirty="0"/>
              <a:t>P </a:t>
            </a:r>
            <a:r>
              <a:rPr lang="en-GB" dirty="0"/>
              <a:t>is held at rest at the mid-point, </a:t>
            </a:r>
            <a:r>
              <a:rPr lang="en-GB" i="1" dirty="0"/>
              <a:t>M</a:t>
            </a:r>
            <a:r>
              <a:rPr lang="en-GB" dirty="0"/>
              <a:t>, of the line </a:t>
            </a:r>
            <a:r>
              <a:rPr lang="en-GB" i="1" dirty="0"/>
              <a:t>AB </a:t>
            </a:r>
            <a:r>
              <a:rPr lang="en-GB" dirty="0"/>
              <a:t>and the tension in the string is 240 N.</a:t>
            </a:r>
          </a:p>
          <a:p>
            <a:r>
              <a:rPr lang="en-GB" dirty="0" smtClean="0"/>
              <a:t>	(</a:t>
            </a:r>
            <a:r>
              <a:rPr lang="en-GB" i="1" dirty="0"/>
              <a:t>a</a:t>
            </a:r>
            <a:r>
              <a:rPr lang="en-GB" dirty="0"/>
              <a:t>) 	Show that </a:t>
            </a:r>
            <a:r>
              <a:rPr lang="en-GB" i="1" dirty="0">
                <a:sym typeface="Symbol" panose="05050102010706020507" pitchFamily="18" charset="2"/>
              </a:rPr>
              <a:t></a:t>
            </a:r>
            <a:r>
              <a:rPr lang="en-GB" i="1" dirty="0"/>
              <a:t> </a:t>
            </a:r>
            <a:r>
              <a:rPr lang="en-GB" dirty="0"/>
              <a:t>= 400</a:t>
            </a:r>
            <a:r>
              <a:rPr lang="en-GB" dirty="0" smtClean="0"/>
              <a:t>.					</a:t>
            </a:r>
            <a:r>
              <a:rPr lang="en-GB" b="1" dirty="0" smtClean="0"/>
              <a:t>(</a:t>
            </a:r>
            <a:r>
              <a:rPr lang="en-GB" b="1" dirty="0"/>
              <a:t>3)</a:t>
            </a:r>
            <a:endParaRPr lang="en-GB" dirty="0"/>
          </a:p>
          <a:p>
            <a:r>
              <a:rPr lang="en-GB" dirty="0"/>
              <a:t>The particle is now held at rest at the point </a:t>
            </a:r>
            <a:r>
              <a:rPr lang="en-GB" i="1" dirty="0"/>
              <a:t>C</a:t>
            </a:r>
            <a:r>
              <a:rPr lang="en-GB" dirty="0"/>
              <a:t>, where </a:t>
            </a:r>
            <a:r>
              <a:rPr lang="en-GB" i="1" dirty="0"/>
              <a:t>C </a:t>
            </a:r>
            <a:r>
              <a:rPr lang="en-GB" dirty="0"/>
              <a:t>is 0.07 m vertically below </a:t>
            </a:r>
            <a:r>
              <a:rPr lang="en-GB" i="1" dirty="0"/>
              <a:t>M</a:t>
            </a:r>
            <a:r>
              <a:rPr lang="en-GB" dirty="0"/>
              <a:t>. The particle is released from rest at </a:t>
            </a:r>
            <a:r>
              <a:rPr lang="en-GB" i="1" dirty="0"/>
              <a:t>C</a:t>
            </a:r>
            <a:r>
              <a:rPr lang="en-GB" dirty="0"/>
              <a:t>.</a:t>
            </a:r>
          </a:p>
          <a:p>
            <a:r>
              <a:rPr lang="en-GB" dirty="0" smtClean="0"/>
              <a:t>	(</a:t>
            </a:r>
            <a:r>
              <a:rPr lang="en-GB" i="1" dirty="0"/>
              <a:t>b</a:t>
            </a:r>
            <a:r>
              <a:rPr lang="en-GB" dirty="0"/>
              <a:t>) 	Find the magnitude of the initial acceleration of </a:t>
            </a:r>
            <a:r>
              <a:rPr lang="en-GB" i="1" dirty="0"/>
              <a:t>P</a:t>
            </a:r>
            <a:r>
              <a:rPr lang="en-GB" dirty="0" smtClean="0"/>
              <a:t>.	</a:t>
            </a:r>
            <a:r>
              <a:rPr lang="en-GB" b="1" dirty="0" smtClean="0"/>
              <a:t>(</a:t>
            </a:r>
            <a:r>
              <a:rPr lang="en-GB" b="1" dirty="0"/>
              <a:t>6</a:t>
            </a:r>
            <a:r>
              <a:rPr lang="en-GB" b="1" dirty="0" smtClean="0"/>
              <a:t>)</a:t>
            </a:r>
            <a:endParaRPr lang="en-GB" dirty="0"/>
          </a:p>
        </p:txBody>
      </p:sp>
      <p:pic>
        <p:nvPicPr>
          <p:cNvPr id="12" name="Picture 11"/>
          <p:cNvPicPr>
            <a:picLocks noChangeAspect="1"/>
          </p:cNvPicPr>
          <p:nvPr/>
        </p:nvPicPr>
        <p:blipFill>
          <a:blip r:embed="rId3"/>
          <a:stretch>
            <a:fillRect/>
          </a:stretch>
        </p:blipFill>
        <p:spPr>
          <a:xfrm>
            <a:off x="207112" y="3658548"/>
            <a:ext cx="3788824" cy="3199452"/>
          </a:xfrm>
          <a:prstGeom prst="rect">
            <a:avLst/>
          </a:prstGeom>
        </p:spPr>
      </p:pic>
      <p:pic>
        <p:nvPicPr>
          <p:cNvPr id="13" name="Picture 12"/>
          <p:cNvPicPr>
            <a:picLocks noChangeAspect="1"/>
          </p:cNvPicPr>
          <p:nvPr/>
        </p:nvPicPr>
        <p:blipFill rotWithShape="1">
          <a:blip r:embed="rId4"/>
          <a:srcRect b="5696"/>
          <a:stretch/>
        </p:blipFill>
        <p:spPr>
          <a:xfrm>
            <a:off x="5180960" y="4882133"/>
            <a:ext cx="2914650" cy="1931243"/>
          </a:xfrm>
          <a:prstGeom prst="rect">
            <a:avLst/>
          </a:prstGeom>
        </p:spPr>
      </p:pic>
      <p:pic>
        <p:nvPicPr>
          <p:cNvPr id="14" name="Picture 13"/>
          <p:cNvPicPr>
            <a:picLocks noChangeAspect="1"/>
          </p:cNvPicPr>
          <p:nvPr/>
        </p:nvPicPr>
        <p:blipFill>
          <a:blip r:embed="rId5"/>
          <a:stretch>
            <a:fillRect/>
          </a:stretch>
        </p:blipFill>
        <p:spPr>
          <a:xfrm>
            <a:off x="4119562" y="3658548"/>
            <a:ext cx="904875" cy="3199452"/>
          </a:xfrm>
          <a:prstGeom prst="rect">
            <a:avLst/>
          </a:prstGeom>
        </p:spPr>
      </p:pic>
      <p:pic>
        <p:nvPicPr>
          <p:cNvPr id="15" name="Picture 14"/>
          <p:cNvPicPr>
            <a:picLocks noChangeAspect="1"/>
          </p:cNvPicPr>
          <p:nvPr/>
        </p:nvPicPr>
        <p:blipFill>
          <a:blip r:embed="rId6"/>
          <a:stretch>
            <a:fillRect/>
          </a:stretch>
        </p:blipFill>
        <p:spPr>
          <a:xfrm>
            <a:off x="8252133" y="4946476"/>
            <a:ext cx="638175" cy="1866900"/>
          </a:xfrm>
          <a:prstGeom prst="rect">
            <a:avLst/>
          </a:prstGeom>
        </p:spPr>
      </p:pic>
      <p:sp>
        <p:nvSpPr>
          <p:cNvPr id="8" name="Rectangle 7">
            <a:extLst>
              <a:ext uri="{FF2B5EF4-FFF2-40B4-BE49-F238E27FC236}">
                <a16:creationId xmlns:a16="http://schemas.microsoft.com/office/drawing/2014/main" id="{3235E5DB-A5FA-4B3D-A0DE-8E5798A28341}"/>
              </a:ext>
            </a:extLst>
          </p:cNvPr>
          <p:cNvSpPr/>
          <p:nvPr/>
        </p:nvSpPr>
        <p:spPr>
          <a:xfrm>
            <a:off x="207112" y="4594142"/>
            <a:ext cx="8806509" cy="221923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b?</a:t>
            </a:r>
            <a:endParaRPr lang="en-GB" sz="2800" dirty="0"/>
          </a:p>
        </p:txBody>
      </p:sp>
      <p:sp>
        <p:nvSpPr>
          <p:cNvPr id="16" name="Rectangle 15">
            <a:extLst>
              <a:ext uri="{FF2B5EF4-FFF2-40B4-BE49-F238E27FC236}">
                <a16:creationId xmlns:a16="http://schemas.microsoft.com/office/drawing/2014/main" id="{3235E5DB-A5FA-4B3D-A0DE-8E5798A28341}"/>
              </a:ext>
            </a:extLst>
          </p:cNvPr>
          <p:cNvSpPr/>
          <p:nvPr/>
        </p:nvSpPr>
        <p:spPr>
          <a:xfrm>
            <a:off x="207112" y="3674373"/>
            <a:ext cx="8801660" cy="83474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a:t>
            </a:r>
            <a:endParaRPr lang="en-GB" sz="2800" dirty="0"/>
          </a:p>
        </p:txBody>
      </p:sp>
    </p:spTree>
    <p:extLst>
      <p:ext uri="{BB962C8B-B14F-4D97-AF65-F5344CB8AC3E}">
        <p14:creationId xmlns:p14="http://schemas.microsoft.com/office/powerpoint/2010/main" val="14100012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8"/>
                                        </p:tgtEl>
                                      </p:cBhvr>
                                    </p:animEffect>
                                    <p:set>
                                      <p:cBhvr>
                                        <p:cTn id="7"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1000"/>
                                        <p:tgtEl>
                                          <p:spTgt spid="16"/>
                                        </p:tgtEl>
                                      </p:cBhvr>
                                    </p:animEffect>
                                    <p:set>
                                      <p:cBhvr>
                                        <p:cTn id="13"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8"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a:t>
              </a:r>
              <a:r>
                <a:rPr lang="en-GB" sz="3200" dirty="0" smtClean="0">
                  <a:latin typeface="+mj-lt"/>
                </a:rPr>
                <a:t>3B</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Further Mechanics 1</a:t>
            </a:r>
          </a:p>
          <a:p>
            <a:r>
              <a:rPr lang="en-GB" sz="2400" dirty="0"/>
              <a:t>Pages </a:t>
            </a:r>
            <a:r>
              <a:rPr lang="en-GB" sz="2400" dirty="0" smtClean="0"/>
              <a:t>47-48</a:t>
            </a:r>
            <a:endParaRPr lang="en-GB" sz="2400" dirty="0"/>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075B4E23-3E17-D047-94EF-0811F871D3C4}"/>
              </a:ext>
            </a:extLst>
          </p:cNvPr>
          <p:cNvSpPr txBox="1"/>
          <p:nvPr/>
        </p:nvSpPr>
        <p:spPr>
          <a:xfrm>
            <a:off x="539552" y="2898136"/>
            <a:ext cx="7344816" cy="2677656"/>
          </a:xfrm>
          <a:prstGeom prst="rect">
            <a:avLst/>
          </a:prstGeom>
          <a:noFill/>
        </p:spPr>
        <p:txBody>
          <a:bodyPr wrap="square" rtlCol="0">
            <a:spAutoFit/>
          </a:bodyPr>
          <a:lstStyle/>
          <a:p>
            <a:r>
              <a:rPr lang="en-US" sz="2400" dirty="0"/>
              <a:t>Complete before the lesson		</a:t>
            </a:r>
            <a:r>
              <a:rPr lang="en-US" sz="2400" dirty="0" smtClean="0"/>
              <a:t>Q1-2</a:t>
            </a:r>
            <a:endParaRPr lang="en-US" sz="2400" dirty="0"/>
          </a:p>
          <a:p>
            <a:endParaRPr lang="en-US" sz="2400" dirty="0"/>
          </a:p>
          <a:p>
            <a:r>
              <a:rPr lang="en-US" sz="2400" dirty="0"/>
              <a:t>In Class:			</a:t>
            </a:r>
          </a:p>
          <a:p>
            <a:r>
              <a:rPr lang="en-US" sz="2400" dirty="0">
                <a:solidFill>
                  <a:srgbClr val="00B050"/>
                </a:solidFill>
              </a:rPr>
              <a:t>Green</a:t>
            </a:r>
            <a:r>
              <a:rPr lang="en-US" sz="2400" dirty="0"/>
              <a:t>					</a:t>
            </a:r>
            <a:r>
              <a:rPr lang="en-US" sz="2400" dirty="0" smtClean="0"/>
              <a:t>Q3</a:t>
            </a:r>
            <a:endParaRPr lang="en-US" sz="2400" dirty="0"/>
          </a:p>
          <a:p>
            <a:r>
              <a:rPr lang="en-US" sz="2400" dirty="0">
                <a:solidFill>
                  <a:schemeClr val="accent6"/>
                </a:solidFill>
              </a:rPr>
              <a:t>Amber</a:t>
            </a:r>
            <a:r>
              <a:rPr lang="en-US" sz="2400" dirty="0"/>
              <a:t> 					</a:t>
            </a:r>
            <a:r>
              <a:rPr lang="en-US" sz="2400" dirty="0" smtClean="0"/>
              <a:t>Q4</a:t>
            </a:r>
            <a:endParaRPr lang="en-US" sz="2400" dirty="0"/>
          </a:p>
          <a:p>
            <a:r>
              <a:rPr lang="en-US" sz="2400" dirty="0">
                <a:solidFill>
                  <a:srgbClr val="FF0000"/>
                </a:solidFill>
              </a:rPr>
              <a:t>Red</a:t>
            </a:r>
            <a:r>
              <a:rPr lang="en-US" sz="2400" dirty="0"/>
              <a:t>					</a:t>
            </a:r>
            <a:r>
              <a:rPr lang="en-US" sz="2400" dirty="0" smtClean="0"/>
              <a:t>Q5 </a:t>
            </a:r>
            <a:r>
              <a:rPr lang="en-US" sz="2400" dirty="0"/>
              <a:t>&amp; challenge</a:t>
            </a:r>
          </a:p>
          <a:p>
            <a:endParaRPr lang="en-US" sz="2400" dirty="0"/>
          </a:p>
        </p:txBody>
      </p:sp>
    </p:spTree>
    <p:extLst>
      <p:ext uri="{BB962C8B-B14F-4D97-AF65-F5344CB8AC3E}">
        <p14:creationId xmlns:p14="http://schemas.microsoft.com/office/powerpoint/2010/main" val="3413875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2677" y="664689"/>
            <a:ext cx="9142856" cy="16848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latin typeface="+mj-lt"/>
                </a:rPr>
                <a:t>Hooke’s Law</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8472C205-6FA4-44DA-809F-18589BF9554C}"/>
                  </a:ext>
                </a:extLst>
              </p:cNvPr>
              <p:cNvSpPr txBox="1"/>
              <p:nvPr/>
            </p:nvSpPr>
            <p:spPr>
              <a:xfrm>
                <a:off x="157276" y="3239107"/>
                <a:ext cx="1534404" cy="369332"/>
              </a:xfrm>
              <a:prstGeom prst="rect">
                <a:avLst/>
              </a:prstGeom>
              <a:solidFill>
                <a:schemeClr val="tx1"/>
              </a:solidFill>
            </p:spPr>
            <p:txBody>
              <a:bodyPr wrap="square" rtlCol="0">
                <a:spAutoFit/>
              </a:bodyPr>
              <a:lstStyle/>
              <a:p>
                <a:pPr marL="285750" indent="-285750">
                  <a:buFont typeface="Wingdings" panose="05000000000000000000" pitchFamily="2" charset="2"/>
                  <a:buChar char="!"/>
                </a:pPr>
                <a14:m>
                  <m:oMath xmlns:m="http://schemas.openxmlformats.org/officeDocument/2006/math">
                    <m:r>
                      <a:rPr lang="en-US" b="0" i="1" smtClean="0">
                        <a:solidFill>
                          <a:schemeClr val="bg1"/>
                        </a:solidFill>
                        <a:latin typeface="Cambria Math" panose="02040503050406030204" pitchFamily="18" charset="0"/>
                      </a:rPr>
                      <m:t>𝑇</m:t>
                    </m:r>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𝑘𝑥</m:t>
                    </m:r>
                  </m:oMath>
                </a14:m>
                <a:endParaRPr lang="en-GB" dirty="0">
                  <a:solidFill>
                    <a:schemeClr val="bg1"/>
                  </a:solidFill>
                </a:endParaRPr>
              </a:p>
            </p:txBody>
          </p:sp>
        </mc:Choice>
        <mc:Fallback xmlns="">
          <p:sp>
            <p:nvSpPr>
              <p:cNvPr id="19" name="TextBox 18">
                <a:extLst>
                  <a:ext uri="{FF2B5EF4-FFF2-40B4-BE49-F238E27FC236}">
                    <a16:creationId xmlns:a16="http://schemas.microsoft.com/office/drawing/2014/main" id="{8472C205-6FA4-44DA-809F-18589BF9554C}"/>
                  </a:ext>
                </a:extLst>
              </p:cNvPr>
              <p:cNvSpPr txBox="1">
                <a:spLocks noRot="1" noChangeAspect="1" noMove="1" noResize="1" noEditPoints="1" noAdjustHandles="1" noChangeArrowheads="1" noChangeShapeType="1" noTextEdit="1"/>
              </p:cNvSpPr>
              <p:nvPr/>
            </p:nvSpPr>
            <p:spPr>
              <a:xfrm>
                <a:off x="157276" y="3239107"/>
                <a:ext cx="1534404" cy="369332"/>
              </a:xfrm>
              <a:prstGeom prst="rect">
                <a:avLst/>
              </a:prstGeom>
              <a:blipFill>
                <a:blip r:embed="rId3"/>
                <a:stretch>
                  <a:fillRect l="-2778" t="-3279" b="-18033"/>
                </a:stretch>
              </a:blipFill>
            </p:spPr>
            <p:txBody>
              <a:bodyPr/>
              <a:lstStyle/>
              <a:p>
                <a:r>
                  <a:rPr lang="en-GB">
                    <a:noFill/>
                  </a:rPr>
                  <a:t> </a:t>
                </a:r>
              </a:p>
            </p:txBody>
          </p:sp>
        </mc:Fallback>
      </mc:AlternateContent>
      <p:grpSp>
        <p:nvGrpSpPr>
          <p:cNvPr id="5" name="Group 4"/>
          <p:cNvGrpSpPr/>
          <p:nvPr/>
        </p:nvGrpSpPr>
        <p:grpSpPr>
          <a:xfrm>
            <a:off x="180682" y="683404"/>
            <a:ext cx="8783806" cy="400110"/>
            <a:chOff x="180682" y="683404"/>
            <a:chExt cx="8783806" cy="400110"/>
          </a:xfrm>
        </p:grpSpPr>
        <p:sp>
          <p:nvSpPr>
            <p:cNvPr id="21" name="TextBox 20">
              <a:extLst>
                <a:ext uri="{FF2B5EF4-FFF2-40B4-BE49-F238E27FC236}">
                  <a16:creationId xmlns:a16="http://schemas.microsoft.com/office/drawing/2014/main" id="{E9378204-38A2-4367-8EAF-8B919A48B9E4}"/>
                </a:ext>
              </a:extLst>
            </p:cNvPr>
            <p:cNvSpPr txBox="1"/>
            <p:nvPr/>
          </p:nvSpPr>
          <p:spPr>
            <a:xfrm>
              <a:off x="180682" y="683404"/>
              <a:ext cx="8783806" cy="400110"/>
            </a:xfrm>
            <a:prstGeom prst="rect">
              <a:avLst/>
            </a:prstGeom>
            <a:noFill/>
          </p:spPr>
          <p:txBody>
            <a:bodyPr wrap="square" rtlCol="0">
              <a:spAutoFit/>
            </a:bodyPr>
            <a:lstStyle/>
            <a:p>
              <a:r>
                <a:rPr lang="en-GB" sz="2000" dirty="0" err="1"/>
                <a:t>ceiiinosssttuu</a:t>
              </a:r>
              <a:endParaRPr lang="en-GB" sz="2000" dirty="0"/>
            </a:p>
          </p:txBody>
        </p:sp>
        <p:sp>
          <p:nvSpPr>
            <p:cNvPr id="29" name="TextBox 28">
              <a:extLst>
                <a:ext uri="{FF2B5EF4-FFF2-40B4-BE49-F238E27FC236}">
                  <a16:creationId xmlns:a16="http://schemas.microsoft.com/office/drawing/2014/main" id="{DD65E534-0014-4E05-ACAF-F98341E64A8B}"/>
                </a:ext>
              </a:extLst>
            </p:cNvPr>
            <p:cNvSpPr txBox="1"/>
            <p:nvPr/>
          </p:nvSpPr>
          <p:spPr>
            <a:xfrm>
              <a:off x="3491881" y="729571"/>
              <a:ext cx="5463764" cy="30777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a:t>Tip</a:t>
              </a:r>
              <a:r>
                <a:rPr lang="en-GB" sz="1400" dirty="0"/>
                <a:t>: </a:t>
              </a:r>
              <a:r>
                <a:rPr lang="en-GB" sz="1400" dirty="0" smtClean="0"/>
                <a:t>It’s an anagram</a:t>
              </a:r>
              <a:endParaRPr lang="en-GB" sz="1400" dirty="0"/>
            </a:p>
          </p:txBody>
        </p:sp>
      </p:grpSp>
      <p:grpSp>
        <p:nvGrpSpPr>
          <p:cNvPr id="17" name="Group 16"/>
          <p:cNvGrpSpPr/>
          <p:nvPr/>
        </p:nvGrpSpPr>
        <p:grpSpPr>
          <a:xfrm>
            <a:off x="171839" y="1083513"/>
            <a:ext cx="8792648" cy="400110"/>
            <a:chOff x="180682" y="683404"/>
            <a:chExt cx="8792648" cy="400110"/>
          </a:xfrm>
        </p:grpSpPr>
        <p:sp>
          <p:nvSpPr>
            <p:cNvPr id="18" name="TextBox 17">
              <a:extLst>
                <a:ext uri="{FF2B5EF4-FFF2-40B4-BE49-F238E27FC236}">
                  <a16:creationId xmlns:a16="http://schemas.microsoft.com/office/drawing/2014/main" id="{E9378204-38A2-4367-8EAF-8B919A48B9E4}"/>
                </a:ext>
              </a:extLst>
            </p:cNvPr>
            <p:cNvSpPr txBox="1"/>
            <p:nvPr/>
          </p:nvSpPr>
          <p:spPr>
            <a:xfrm>
              <a:off x="180682" y="683404"/>
              <a:ext cx="8783806" cy="400110"/>
            </a:xfrm>
            <a:prstGeom prst="rect">
              <a:avLst/>
            </a:prstGeom>
            <a:noFill/>
          </p:spPr>
          <p:txBody>
            <a:bodyPr wrap="square" rtlCol="0">
              <a:spAutoFit/>
            </a:bodyPr>
            <a:lstStyle/>
            <a:p>
              <a:r>
                <a:rPr lang="en-GB" sz="2000" dirty="0" err="1" smtClean="0"/>
                <a:t>Ut</a:t>
              </a:r>
              <a:r>
                <a:rPr lang="en-GB" sz="2000" dirty="0" smtClean="0"/>
                <a:t> </a:t>
              </a:r>
              <a:r>
                <a:rPr lang="en-GB" sz="2000" dirty="0" err="1"/>
                <a:t>tensio</a:t>
              </a:r>
              <a:r>
                <a:rPr lang="en-GB" sz="2000" dirty="0"/>
                <a:t>, sic </a:t>
              </a:r>
              <a:r>
                <a:rPr lang="en-GB" sz="2000" dirty="0" smtClean="0"/>
                <a:t>vis.</a:t>
              </a:r>
              <a:endParaRPr lang="en-GB" sz="2000" dirty="0"/>
            </a:p>
          </p:txBody>
        </p:sp>
        <p:sp>
          <p:nvSpPr>
            <p:cNvPr id="20" name="TextBox 19">
              <a:extLst>
                <a:ext uri="{FF2B5EF4-FFF2-40B4-BE49-F238E27FC236}">
                  <a16:creationId xmlns:a16="http://schemas.microsoft.com/office/drawing/2014/main" id="{DD65E534-0014-4E05-ACAF-F98341E64A8B}"/>
                </a:ext>
              </a:extLst>
            </p:cNvPr>
            <p:cNvSpPr txBox="1"/>
            <p:nvPr/>
          </p:nvSpPr>
          <p:spPr>
            <a:xfrm>
              <a:off x="3500723" y="729570"/>
              <a:ext cx="5472607" cy="30777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smtClean="0"/>
                <a:t>2</a:t>
              </a:r>
              <a:r>
                <a:rPr lang="en-GB" sz="1400" b="1" baseline="30000" dirty="0" smtClean="0"/>
                <a:t>nd</a:t>
              </a:r>
              <a:r>
                <a:rPr lang="en-GB" sz="1400" b="1" dirty="0" smtClean="0"/>
                <a:t> Tip</a:t>
              </a:r>
              <a:r>
                <a:rPr lang="en-GB" sz="1400" dirty="0"/>
                <a:t>: </a:t>
              </a:r>
              <a:r>
                <a:rPr lang="en-GB" sz="1400" dirty="0" smtClean="0"/>
                <a:t>Don’t worry if you couldn’t solve it - it’s Latin. Can you translate?</a:t>
              </a:r>
              <a:endParaRPr lang="en-GB" sz="1400" dirty="0"/>
            </a:p>
          </p:txBody>
        </p:sp>
      </p:grpSp>
      <p:grpSp>
        <p:nvGrpSpPr>
          <p:cNvPr id="7" name="Group 6"/>
          <p:cNvGrpSpPr/>
          <p:nvPr/>
        </p:nvGrpSpPr>
        <p:grpSpPr>
          <a:xfrm>
            <a:off x="180682" y="1483621"/>
            <a:ext cx="8783806" cy="784831"/>
            <a:chOff x="180682" y="1483621"/>
            <a:chExt cx="8783806" cy="784831"/>
          </a:xfrm>
        </p:grpSpPr>
        <p:sp>
          <p:nvSpPr>
            <p:cNvPr id="33" name="TextBox 32">
              <a:extLst>
                <a:ext uri="{FF2B5EF4-FFF2-40B4-BE49-F238E27FC236}">
                  <a16:creationId xmlns:a16="http://schemas.microsoft.com/office/drawing/2014/main" id="{E9378204-38A2-4367-8EAF-8B919A48B9E4}"/>
                </a:ext>
              </a:extLst>
            </p:cNvPr>
            <p:cNvSpPr txBox="1"/>
            <p:nvPr/>
          </p:nvSpPr>
          <p:spPr>
            <a:xfrm>
              <a:off x="180682" y="1483621"/>
              <a:ext cx="8783806" cy="400110"/>
            </a:xfrm>
            <a:prstGeom prst="rect">
              <a:avLst/>
            </a:prstGeom>
            <a:noFill/>
          </p:spPr>
          <p:txBody>
            <a:bodyPr wrap="square" rtlCol="0">
              <a:spAutoFit/>
            </a:bodyPr>
            <a:lstStyle/>
            <a:p>
              <a:r>
                <a:rPr lang="en-GB" sz="2000" dirty="0" smtClean="0"/>
                <a:t>As </a:t>
              </a:r>
              <a:r>
                <a:rPr lang="en-GB" sz="2000" dirty="0"/>
                <a:t>the extension, so the </a:t>
              </a:r>
              <a:r>
                <a:rPr lang="en-GB" sz="2000" dirty="0" smtClean="0"/>
                <a:t>force.</a:t>
              </a:r>
              <a:endParaRPr lang="en-GB" sz="2000" dirty="0"/>
            </a:p>
          </p:txBody>
        </p:sp>
        <p:sp>
          <p:nvSpPr>
            <p:cNvPr id="34" name="TextBox 33">
              <a:extLst>
                <a:ext uri="{FF2B5EF4-FFF2-40B4-BE49-F238E27FC236}">
                  <a16:creationId xmlns:a16="http://schemas.microsoft.com/office/drawing/2014/main" id="{DD65E534-0014-4E05-ACAF-F98341E64A8B}"/>
                </a:ext>
              </a:extLst>
            </p:cNvPr>
            <p:cNvSpPr txBox="1"/>
            <p:nvPr/>
          </p:nvSpPr>
          <p:spPr>
            <a:xfrm>
              <a:off x="3491881" y="1529788"/>
              <a:ext cx="5463764" cy="73866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smtClean="0"/>
                <a:t>3</a:t>
              </a:r>
              <a:r>
                <a:rPr lang="en-GB" sz="1400" b="1" baseline="30000" dirty="0" smtClean="0"/>
                <a:t>rd</a:t>
              </a:r>
              <a:r>
                <a:rPr lang="en-GB" sz="1400" b="1" dirty="0" smtClean="0"/>
                <a:t> Tip</a:t>
              </a:r>
              <a:r>
                <a:rPr lang="en-GB" sz="1400" dirty="0"/>
                <a:t>: </a:t>
              </a:r>
              <a:r>
                <a:rPr lang="en-GB" sz="1400" dirty="0" smtClean="0"/>
                <a:t>Don’t worry if you couldn’t translate it – or understand it!</a:t>
              </a:r>
              <a:br>
                <a:rPr lang="en-GB" sz="1400" dirty="0" smtClean="0"/>
              </a:br>
              <a:r>
                <a:rPr lang="en-GB" sz="1400" dirty="0" smtClean="0"/>
                <a:t>Robert Hooke first stated his law in 1676 as a Latin anagram – and in 1678 with the solution. It will be presented sensibly in a click.</a:t>
              </a:r>
              <a:endParaRPr lang="en-GB" sz="1400" dirty="0"/>
            </a:p>
          </p:txBody>
        </p:sp>
      </p:gr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E9378204-38A2-4367-8EAF-8B919A48B9E4}"/>
                  </a:ext>
                </a:extLst>
              </p:cNvPr>
              <p:cNvSpPr txBox="1"/>
              <p:nvPr/>
            </p:nvSpPr>
            <p:spPr>
              <a:xfrm>
                <a:off x="171839" y="2354611"/>
                <a:ext cx="8783806" cy="707886"/>
              </a:xfrm>
              <a:prstGeom prst="rect">
                <a:avLst/>
              </a:prstGeom>
              <a:noFill/>
            </p:spPr>
            <p:txBody>
              <a:bodyPr wrap="square" rtlCol="0">
                <a:spAutoFit/>
              </a:bodyPr>
              <a:lstStyle/>
              <a:p>
                <a:r>
                  <a:rPr lang="en-GB" sz="2000" b="1" dirty="0" smtClean="0">
                    <a:solidFill>
                      <a:schemeClr val="tx1"/>
                    </a:solidFill>
                  </a:rPr>
                  <a:t>Hooke’s Law: </a:t>
                </a:r>
                <a:r>
                  <a:rPr lang="en-GB" sz="2000" dirty="0" smtClean="0">
                    <a:solidFill>
                      <a:schemeClr val="tx1"/>
                    </a:solidFill>
                  </a:rPr>
                  <a:t>When an elastic string or spring is stretched, the Tension, </a:t>
                </a:r>
                <a14:m>
                  <m:oMath xmlns:m="http://schemas.openxmlformats.org/officeDocument/2006/math">
                    <m:r>
                      <a:rPr lang="en-US" sz="2000" i="1">
                        <a:solidFill>
                          <a:schemeClr val="tx1"/>
                        </a:solidFill>
                        <a:latin typeface="Cambria Math" panose="02040503050406030204" pitchFamily="18" charset="0"/>
                      </a:rPr>
                      <m:t>𝑇</m:t>
                    </m:r>
                  </m:oMath>
                </a14:m>
                <a:r>
                  <a:rPr lang="en-GB" sz="2000" dirty="0">
                    <a:solidFill>
                      <a:schemeClr val="tx1"/>
                    </a:solidFill>
                  </a:rPr>
                  <a:t>, produced is proportional to the extension, </a:t>
                </a:r>
                <a14:m>
                  <m:oMath xmlns:m="http://schemas.openxmlformats.org/officeDocument/2006/math">
                    <m:r>
                      <a:rPr lang="en-US" sz="2000" i="1">
                        <a:solidFill>
                          <a:schemeClr val="tx1"/>
                        </a:solidFill>
                        <a:latin typeface="Cambria Math" panose="02040503050406030204" pitchFamily="18" charset="0"/>
                      </a:rPr>
                      <m:t>𝑥</m:t>
                    </m:r>
                  </m:oMath>
                </a14:m>
                <a:r>
                  <a:rPr lang="en-GB" sz="2000" dirty="0">
                    <a:solidFill>
                      <a:schemeClr val="tx1"/>
                    </a:solidFill>
                  </a:rPr>
                  <a:t>.</a:t>
                </a:r>
              </a:p>
            </p:txBody>
          </p:sp>
        </mc:Choice>
        <mc:Fallback xmlns="">
          <p:sp>
            <p:nvSpPr>
              <p:cNvPr id="22" name="TextBox 21">
                <a:extLst>
                  <a:ext uri="{FF2B5EF4-FFF2-40B4-BE49-F238E27FC236}">
                    <a16:creationId xmlns:a16="http://schemas.microsoft.com/office/drawing/2014/main" id="{E9378204-38A2-4367-8EAF-8B919A48B9E4}"/>
                  </a:ext>
                </a:extLst>
              </p:cNvPr>
              <p:cNvSpPr txBox="1">
                <a:spLocks noRot="1" noChangeAspect="1" noMove="1" noResize="1" noEditPoints="1" noAdjustHandles="1" noChangeArrowheads="1" noChangeShapeType="1" noTextEdit="1"/>
              </p:cNvSpPr>
              <p:nvPr/>
            </p:nvSpPr>
            <p:spPr>
              <a:xfrm>
                <a:off x="171839" y="2354611"/>
                <a:ext cx="8783806" cy="707886"/>
              </a:xfrm>
              <a:prstGeom prst="rect">
                <a:avLst/>
              </a:prstGeom>
              <a:blipFill>
                <a:blip r:embed="rId4"/>
                <a:stretch>
                  <a:fillRect l="-694" t="-4310" b="-1465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E9378204-38A2-4367-8EAF-8B919A48B9E4}"/>
                  </a:ext>
                </a:extLst>
              </p:cNvPr>
              <p:cNvSpPr txBox="1"/>
              <p:nvPr/>
            </p:nvSpPr>
            <p:spPr>
              <a:xfrm>
                <a:off x="171839" y="4264110"/>
                <a:ext cx="8783806" cy="2670090"/>
              </a:xfrm>
              <a:prstGeom prst="rect">
                <a:avLst/>
              </a:prstGeom>
              <a:noFill/>
            </p:spPr>
            <p:txBody>
              <a:bodyPr wrap="square" rtlCol="0">
                <a:spAutoFit/>
              </a:bodyPr>
              <a:lstStyle/>
              <a:p>
                <a:r>
                  <a:rPr lang="en-GB" sz="1600" b="1" dirty="0" smtClean="0">
                    <a:solidFill>
                      <a:schemeClr val="tx1"/>
                    </a:solidFill>
                  </a:rPr>
                  <a:t>Note about </a:t>
                </a:r>
                <a14:m>
                  <m:oMath xmlns:m="http://schemas.openxmlformats.org/officeDocument/2006/math">
                    <m:r>
                      <a:rPr lang="en-GB" sz="1600" b="1" i="1" smtClean="0">
                        <a:solidFill>
                          <a:schemeClr val="tx1"/>
                        </a:solidFill>
                        <a:latin typeface="Cambria Math" panose="02040503050406030204" pitchFamily="18" charset="0"/>
                        <a:ea typeface="Cambria Math" panose="02040503050406030204" pitchFamily="18" charset="0"/>
                      </a:rPr>
                      <m:t>𝝀</m:t>
                    </m:r>
                  </m:oMath>
                </a14:m>
                <a:r>
                  <a:rPr lang="en-GB" sz="1600" b="1" dirty="0" smtClean="0">
                    <a:solidFill>
                      <a:schemeClr val="tx1"/>
                    </a:solidFill>
                  </a:rPr>
                  <a:t>:</a:t>
                </a:r>
              </a:p>
              <a:p>
                <a:pPr marL="285750" indent="-285750">
                  <a:buFont typeface="Arial" panose="020B0604020202020204" pitchFamily="34" charset="0"/>
                  <a:buChar char="•"/>
                </a:pPr>
                <a:r>
                  <a:rPr lang="en-GB" sz="1600" dirty="0" smtClean="0">
                    <a:solidFill>
                      <a:schemeClr val="tx1"/>
                    </a:solidFill>
                  </a:rPr>
                  <a:t>In A level Maths ‘the modulus of elasticity</a:t>
                </a:r>
                <a:r>
                  <a:rPr lang="en-GB" sz="1600" dirty="0" smtClean="0"/>
                  <a:t>’ refers to the constant </a:t>
                </a:r>
                <a14:m>
                  <m:oMath xmlns:m="http://schemas.openxmlformats.org/officeDocument/2006/math">
                    <m:r>
                      <a:rPr lang="en-GB" sz="1600" i="1" smtClean="0">
                        <a:latin typeface="Cambria Math" panose="02040503050406030204" pitchFamily="18" charset="0"/>
                        <a:ea typeface="Cambria Math" panose="02040503050406030204" pitchFamily="18" charset="0"/>
                      </a:rPr>
                      <m:t>𝜆</m:t>
                    </m:r>
                  </m:oMath>
                </a14:m>
                <a:r>
                  <a:rPr lang="en-GB" sz="1600" dirty="0" smtClean="0">
                    <a:solidFill>
                      <a:schemeClr val="tx1"/>
                    </a:solidFill>
                  </a:rPr>
                  <a:t> in </a:t>
                </a:r>
                <a:r>
                  <a:rPr lang="en-GB" sz="1600" dirty="0"/>
                  <a:t>the equation 𝑇</a:t>
                </a:r>
                <a:r>
                  <a:rPr lang="en-GB" sz="1600" dirty="0" smtClean="0"/>
                  <a:t>=</a:t>
                </a:r>
                <a14:m>
                  <m:oMath xmlns:m="http://schemas.openxmlformats.org/officeDocument/2006/math">
                    <m:f>
                      <m:fPr>
                        <m:ctrlPr>
                          <a:rPr lang="en-GB" sz="1600" i="1" smtClean="0">
                            <a:latin typeface="Cambria Math" panose="02040503050406030204" pitchFamily="18" charset="0"/>
                          </a:rPr>
                        </m:ctrlPr>
                      </m:fPr>
                      <m:num>
                        <m:r>
                          <a:rPr lang="en-GB" sz="1600" i="1" smtClean="0">
                            <a:latin typeface="Cambria Math" panose="02040503050406030204" pitchFamily="18" charset="0"/>
                            <a:ea typeface="Cambria Math" panose="02040503050406030204" pitchFamily="18" charset="0"/>
                          </a:rPr>
                          <m:t>𝜆</m:t>
                        </m:r>
                      </m:num>
                      <m:den>
                        <m:r>
                          <a:rPr lang="en-GB" sz="1600" b="0" i="1" smtClean="0">
                            <a:latin typeface="Cambria Math" panose="02040503050406030204" pitchFamily="18" charset="0"/>
                          </a:rPr>
                          <m:t>𝑙</m:t>
                        </m:r>
                      </m:den>
                    </m:f>
                    <m:r>
                      <a:rPr lang="en-GB" sz="1600" b="0" i="1" smtClean="0">
                        <a:latin typeface="Cambria Math" panose="02040503050406030204" pitchFamily="18" charset="0"/>
                      </a:rPr>
                      <m:t>𝑥</m:t>
                    </m:r>
                  </m:oMath>
                </a14:m>
                <a:r>
                  <a:rPr lang="en-GB" sz="1600" dirty="0" smtClean="0">
                    <a:solidFill>
                      <a:schemeClr val="tx1"/>
                    </a:solidFill>
                  </a:rPr>
                  <a:t>.</a:t>
                </a:r>
              </a:p>
              <a:p>
                <a:pPr marL="285750" indent="-285750">
                  <a:buFont typeface="Arial" panose="020B0604020202020204" pitchFamily="34" charset="0"/>
                  <a:buChar char="•"/>
                </a:pPr>
                <a14:m>
                  <m:oMath xmlns:m="http://schemas.openxmlformats.org/officeDocument/2006/math">
                    <m:r>
                      <a:rPr lang="en-GB" sz="1600" i="1" smtClean="0">
                        <a:solidFill>
                          <a:schemeClr val="tx1"/>
                        </a:solidFill>
                        <a:latin typeface="Cambria Math" panose="02040503050406030204" pitchFamily="18" charset="0"/>
                        <a:ea typeface="Cambria Math" panose="02040503050406030204" pitchFamily="18" charset="0"/>
                      </a:rPr>
                      <m:t>𝜆</m:t>
                    </m:r>
                  </m:oMath>
                </a14:m>
                <a:r>
                  <a:rPr lang="en-GB" sz="1600" dirty="0" smtClean="0">
                    <a:solidFill>
                      <a:schemeClr val="tx1"/>
                    </a:solidFill>
                  </a:rPr>
                  <a:t> can be understood as the force needed to double the length of a string/spring.</a:t>
                </a:r>
              </a:p>
              <a:p>
                <a:pPr marL="285750" indent="-285750">
                  <a:buFont typeface="Arial" panose="020B0604020202020204" pitchFamily="34" charset="0"/>
                  <a:buChar char="•"/>
                </a:pPr>
                <a:r>
                  <a:rPr lang="en-GB" sz="1600" dirty="0" smtClean="0">
                    <a:solidFill>
                      <a:schemeClr val="tx1"/>
                    </a:solidFill>
                  </a:rPr>
                  <a:t>Hence, the units of </a:t>
                </a:r>
                <a14:m>
                  <m:oMath xmlns:m="http://schemas.openxmlformats.org/officeDocument/2006/math">
                    <m:r>
                      <a:rPr lang="en-GB" sz="1600" i="1" smtClean="0">
                        <a:solidFill>
                          <a:schemeClr val="tx1"/>
                        </a:solidFill>
                        <a:latin typeface="Cambria Math" panose="02040503050406030204" pitchFamily="18" charset="0"/>
                        <a:ea typeface="Cambria Math" panose="02040503050406030204" pitchFamily="18" charset="0"/>
                      </a:rPr>
                      <m:t>𝜆</m:t>
                    </m:r>
                  </m:oMath>
                </a14:m>
                <a:r>
                  <a:rPr lang="en-GB" sz="1600" dirty="0" smtClean="0">
                    <a:solidFill>
                      <a:schemeClr val="tx1"/>
                    </a:solidFill>
                  </a:rPr>
                  <a:t> are </a:t>
                </a:r>
                <a:r>
                  <a:rPr lang="en-GB" sz="1600" dirty="0" err="1" smtClean="0">
                    <a:solidFill>
                      <a:schemeClr val="tx1"/>
                    </a:solidFill>
                  </a:rPr>
                  <a:t>Newtons</a:t>
                </a:r>
                <a:r>
                  <a:rPr lang="en-GB" sz="1600" dirty="0" smtClean="0">
                    <a:solidFill>
                      <a:schemeClr val="tx1"/>
                    </a:solidFill>
                  </a:rPr>
                  <a:t> (N).</a:t>
                </a:r>
              </a:p>
              <a:p>
                <a:pPr marL="285750" indent="-285750">
                  <a:buFont typeface="Arial" panose="020B0604020202020204" pitchFamily="34" charset="0"/>
                  <a:buChar char="•"/>
                </a:pPr>
                <a14:m>
                  <m:oMath xmlns:m="http://schemas.openxmlformats.org/officeDocument/2006/math">
                    <m:r>
                      <a:rPr lang="en-GB" sz="1600" i="1" smtClean="0">
                        <a:solidFill>
                          <a:schemeClr val="tx1"/>
                        </a:solidFill>
                        <a:latin typeface="Cambria Math" panose="02040503050406030204" pitchFamily="18" charset="0"/>
                        <a:ea typeface="Cambria Math" panose="02040503050406030204" pitchFamily="18" charset="0"/>
                      </a:rPr>
                      <m:t>𝜆</m:t>
                    </m:r>
                  </m:oMath>
                </a14:m>
                <a:r>
                  <a:rPr lang="en-GB" sz="1600" dirty="0" smtClean="0">
                    <a:solidFill>
                      <a:schemeClr val="tx1"/>
                    </a:solidFill>
                  </a:rPr>
                  <a:t> should not be confused with ‘Young’s modulus’ – a constant that does not feature in A level maths, but which you might have come across in physics (and which is confusingly sometimes referred to as the ‘elastic modulus’).</a:t>
                </a:r>
              </a:p>
              <a:p>
                <a:pPr marL="285750" indent="-285750">
                  <a:buFont typeface="Arial" panose="020B0604020202020204" pitchFamily="34" charset="0"/>
                  <a:buChar char="•"/>
                </a:pPr>
                <a:r>
                  <a:rPr lang="en-GB" sz="1600" dirty="0" smtClean="0"/>
                  <a:t>For interest only: </a:t>
                </a:r>
                <a:r>
                  <a:rPr lang="en-GB" sz="1600" dirty="0" smtClean="0">
                    <a:solidFill>
                      <a:schemeClr val="tx1"/>
                    </a:solidFill>
                  </a:rPr>
                  <a:t>Young’s modulus is a material property (e.g. the Young’s modulus of steel can be calculated) and can be thought of as the </a:t>
                </a:r>
                <a:r>
                  <a:rPr lang="en-GB" sz="1600" i="1" dirty="0" smtClean="0">
                    <a:solidFill>
                      <a:schemeClr val="tx1"/>
                    </a:solidFill>
                  </a:rPr>
                  <a:t>Pressure</a:t>
                </a:r>
                <a:r>
                  <a:rPr lang="en-GB" sz="1600" dirty="0" smtClean="0">
                    <a:solidFill>
                      <a:schemeClr val="tx1"/>
                    </a:solidFill>
                  </a:rPr>
                  <a:t> needed to double the length of a ‘string’/wire.</a:t>
                </a:r>
                <a:br>
                  <a:rPr lang="en-GB" sz="1600" dirty="0" smtClean="0">
                    <a:solidFill>
                      <a:schemeClr val="tx1"/>
                    </a:solidFill>
                  </a:rPr>
                </a:br>
                <a:r>
                  <a:rPr lang="en-GB" sz="1600" dirty="0" smtClean="0">
                    <a:solidFill>
                      <a:schemeClr val="tx1"/>
                    </a:solidFill>
                  </a:rPr>
                  <a:t>As Pressure = Force/Area =&gt; </a:t>
                </a:r>
                <a14:m>
                  <m:oMath xmlns:m="http://schemas.openxmlformats.org/officeDocument/2006/math">
                    <m:r>
                      <a:rPr lang="en-GB" sz="1600" i="1" smtClean="0">
                        <a:solidFill>
                          <a:schemeClr val="tx1"/>
                        </a:solidFill>
                        <a:latin typeface="Cambria Math" panose="02040503050406030204" pitchFamily="18" charset="0"/>
                        <a:ea typeface="Cambria Math" panose="02040503050406030204" pitchFamily="18" charset="0"/>
                      </a:rPr>
                      <m:t>𝜆</m:t>
                    </m:r>
                  </m:oMath>
                </a14:m>
                <a:r>
                  <a:rPr lang="en-GB" sz="1600" dirty="0" smtClean="0">
                    <a:solidFill>
                      <a:schemeClr val="tx1"/>
                    </a:solidFill>
                  </a:rPr>
                  <a:t> = Young’s Modulus </a:t>
                </a:r>
                <a14:m>
                  <m:oMath xmlns:m="http://schemas.openxmlformats.org/officeDocument/2006/math">
                    <m:r>
                      <a:rPr lang="en-GB" sz="1600" i="1" smtClean="0">
                        <a:solidFill>
                          <a:schemeClr val="tx1"/>
                        </a:solidFill>
                        <a:latin typeface="Cambria Math" panose="02040503050406030204" pitchFamily="18" charset="0"/>
                        <a:ea typeface="Cambria Math" panose="02040503050406030204" pitchFamily="18" charset="0"/>
                      </a:rPr>
                      <m:t>×</m:t>
                    </m:r>
                  </m:oMath>
                </a14:m>
                <a:r>
                  <a:rPr lang="en-GB" sz="1600" dirty="0" smtClean="0">
                    <a:solidFill>
                      <a:schemeClr val="tx1"/>
                    </a:solidFill>
                  </a:rPr>
                  <a:t> cross sectional area of ‘string’/wire.</a:t>
                </a:r>
              </a:p>
            </p:txBody>
          </p:sp>
        </mc:Choice>
        <mc:Fallback xmlns="">
          <p:sp>
            <p:nvSpPr>
              <p:cNvPr id="26" name="TextBox 25">
                <a:extLst>
                  <a:ext uri="{FF2B5EF4-FFF2-40B4-BE49-F238E27FC236}">
                    <a16:creationId xmlns:a16="http://schemas.microsoft.com/office/drawing/2014/main" id="{E9378204-38A2-4367-8EAF-8B919A48B9E4}"/>
                  </a:ext>
                </a:extLst>
              </p:cNvPr>
              <p:cNvSpPr txBox="1">
                <a:spLocks noRot="1" noChangeAspect="1" noMove="1" noResize="1" noEditPoints="1" noAdjustHandles="1" noChangeArrowheads="1" noChangeShapeType="1" noTextEdit="1"/>
              </p:cNvSpPr>
              <p:nvPr/>
            </p:nvSpPr>
            <p:spPr>
              <a:xfrm>
                <a:off x="171839" y="4264110"/>
                <a:ext cx="8783806" cy="2670090"/>
              </a:xfrm>
              <a:prstGeom prst="rect">
                <a:avLst/>
              </a:prstGeom>
              <a:blipFill>
                <a:blip r:embed="rId5"/>
                <a:stretch>
                  <a:fillRect l="-347" t="-683" r="-625" b="-18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472C205-6FA4-44DA-809F-18589BF9554C}"/>
                  </a:ext>
                </a:extLst>
              </p:cNvPr>
              <p:cNvSpPr txBox="1"/>
              <p:nvPr/>
            </p:nvSpPr>
            <p:spPr>
              <a:xfrm>
                <a:off x="157276" y="3755573"/>
                <a:ext cx="1534404" cy="508537"/>
              </a:xfrm>
              <a:prstGeom prst="rect">
                <a:avLst/>
              </a:prstGeom>
              <a:solidFill>
                <a:schemeClr val="tx1"/>
              </a:solidFill>
            </p:spPr>
            <p:txBody>
              <a:bodyPr wrap="square" rtlCol="0">
                <a:spAutoFit/>
              </a:bodyPr>
              <a:lstStyle/>
              <a:p>
                <a:pPr marL="285750" indent="-285750">
                  <a:buFont typeface="Wingdings" panose="05000000000000000000" pitchFamily="2" charset="2"/>
                  <a:buChar char="!"/>
                </a:pPr>
                <a14:m>
                  <m:oMath xmlns:m="http://schemas.openxmlformats.org/officeDocument/2006/math">
                    <m:r>
                      <a:rPr lang="en-US" b="0" i="1" smtClean="0">
                        <a:solidFill>
                          <a:schemeClr val="bg1"/>
                        </a:solidFill>
                        <a:latin typeface="Cambria Math" panose="02040503050406030204" pitchFamily="18" charset="0"/>
                      </a:rPr>
                      <m:t>𝑇</m:t>
                    </m:r>
                    <m:r>
                      <a:rPr lang="en-US" b="0" i="1" smtClean="0">
                        <a:solidFill>
                          <a:schemeClr val="bg1"/>
                        </a:solidFill>
                        <a:latin typeface="Cambria Math" panose="02040503050406030204" pitchFamily="18" charset="0"/>
                      </a:rPr>
                      <m:t>=</m:t>
                    </m:r>
                    <m:f>
                      <m:fPr>
                        <m:ctrlPr>
                          <a:rPr lang="en-US" b="0" i="1" smtClean="0">
                            <a:solidFill>
                              <a:schemeClr val="bg1"/>
                            </a:solidFill>
                            <a:latin typeface="Cambria Math" panose="02040503050406030204" pitchFamily="18" charset="0"/>
                          </a:rPr>
                        </m:ctrlPr>
                      </m:fPr>
                      <m:num>
                        <m:r>
                          <a:rPr lang="en-US" b="0" i="1" smtClean="0">
                            <a:solidFill>
                              <a:schemeClr val="bg1"/>
                            </a:solidFill>
                            <a:latin typeface="Cambria Math" panose="02040503050406030204" pitchFamily="18" charset="0"/>
                            <a:ea typeface="Cambria Math" panose="02040503050406030204" pitchFamily="18" charset="0"/>
                          </a:rPr>
                          <m:t>𝜆</m:t>
                        </m:r>
                      </m:num>
                      <m:den>
                        <m:r>
                          <a:rPr lang="en-GB" b="0" i="1" smtClean="0">
                            <a:solidFill>
                              <a:schemeClr val="bg1"/>
                            </a:solidFill>
                            <a:latin typeface="Cambria Math" panose="02040503050406030204" pitchFamily="18" charset="0"/>
                          </a:rPr>
                          <m:t>𝑙</m:t>
                        </m:r>
                      </m:den>
                    </m:f>
                    <m:r>
                      <a:rPr lang="en-US" b="0" i="1" smtClean="0">
                        <a:solidFill>
                          <a:schemeClr val="bg1"/>
                        </a:solidFill>
                        <a:latin typeface="Cambria Math" panose="02040503050406030204" pitchFamily="18" charset="0"/>
                      </a:rPr>
                      <m:t>𝑥</m:t>
                    </m:r>
                  </m:oMath>
                </a14:m>
                <a:endParaRPr lang="en-GB" dirty="0">
                  <a:solidFill>
                    <a:schemeClr val="bg1"/>
                  </a:solidFill>
                </a:endParaRPr>
              </a:p>
            </p:txBody>
          </p:sp>
        </mc:Choice>
        <mc:Fallback xmlns="">
          <p:sp>
            <p:nvSpPr>
              <p:cNvPr id="23" name="TextBox 22">
                <a:extLst>
                  <a:ext uri="{FF2B5EF4-FFF2-40B4-BE49-F238E27FC236}">
                    <a16:creationId xmlns:a16="http://schemas.microsoft.com/office/drawing/2014/main" id="{8472C205-6FA4-44DA-809F-18589BF9554C}"/>
                  </a:ext>
                </a:extLst>
              </p:cNvPr>
              <p:cNvSpPr txBox="1">
                <a:spLocks noRot="1" noChangeAspect="1" noMove="1" noResize="1" noEditPoints="1" noAdjustHandles="1" noChangeArrowheads="1" noChangeShapeType="1" noTextEdit="1"/>
              </p:cNvSpPr>
              <p:nvPr/>
            </p:nvSpPr>
            <p:spPr>
              <a:xfrm>
                <a:off x="157276" y="3755573"/>
                <a:ext cx="1534404" cy="508537"/>
              </a:xfrm>
              <a:prstGeom prst="rect">
                <a:avLst/>
              </a:prstGeom>
              <a:blipFill>
                <a:blip r:embed="rId6"/>
                <a:stretch>
                  <a:fillRect l="-2778" b="-1205"/>
                </a:stretch>
              </a:blipFill>
            </p:spPr>
            <p:txBody>
              <a:bodyPr/>
              <a:lstStyle/>
              <a:p>
                <a:r>
                  <a:rPr lang="en-GB">
                    <a:noFill/>
                  </a:rPr>
                  <a:t> </a:t>
                </a:r>
              </a:p>
            </p:txBody>
          </p:sp>
        </mc:Fallback>
      </mc:AlternateContent>
      <p:sp>
        <p:nvSpPr>
          <p:cNvPr id="25" name="Speech Bubble: Rectangle with Corners Rounded 5">
            <a:extLst>
              <a:ext uri="{FF2B5EF4-FFF2-40B4-BE49-F238E27FC236}">
                <a16:creationId xmlns:a16="http://schemas.microsoft.com/office/drawing/2014/main" id="{9D45E272-A39D-474C-B3E4-324DF8F3B38C}"/>
              </a:ext>
            </a:extLst>
          </p:cNvPr>
          <p:cNvSpPr/>
          <p:nvPr/>
        </p:nvSpPr>
        <p:spPr>
          <a:xfrm>
            <a:off x="2314445" y="3148656"/>
            <a:ext cx="6631503" cy="1225663"/>
          </a:xfrm>
          <a:prstGeom prst="wedgeRoundRectCallout">
            <a:avLst>
              <a:gd name="adj1" fmla="val -70285"/>
              <a:gd name="adj2" fmla="val -19531"/>
              <a:gd name="adj3" fmla="val 1666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endParaRPr lang="en-GB" sz="2000" dirty="0"/>
          </a:p>
        </p:txBody>
      </p:sp>
      <mc:AlternateContent xmlns:mc="http://schemas.openxmlformats.org/markup-compatibility/2006" xmlns:a14="http://schemas.microsoft.com/office/drawing/2010/main">
        <mc:Choice Requires="a14">
          <p:sp>
            <p:nvSpPr>
              <p:cNvPr id="24" name="Speech Bubble: Rectangle with Corners Rounded 5">
                <a:extLst>
                  <a:ext uri="{FF2B5EF4-FFF2-40B4-BE49-F238E27FC236}">
                    <a16:creationId xmlns:a16="http://schemas.microsoft.com/office/drawing/2014/main" id="{9D45E272-A39D-474C-B3E4-324DF8F3B38C}"/>
                  </a:ext>
                </a:extLst>
              </p:cNvPr>
              <p:cNvSpPr/>
              <p:nvPr/>
            </p:nvSpPr>
            <p:spPr>
              <a:xfrm>
                <a:off x="2324141" y="3139441"/>
                <a:ext cx="6631503" cy="1225663"/>
              </a:xfrm>
              <a:prstGeom prst="wedgeRoundRectCallout">
                <a:avLst>
                  <a:gd name="adj1" fmla="val -68709"/>
                  <a:gd name="adj2" fmla="val 6048"/>
                  <a:gd name="adj3" fmla="val 1666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2000" dirty="0" smtClean="0"/>
                  <a:t>The constant of proportionality, </a:t>
                </a:r>
                <a14:m>
                  <m:oMath xmlns:m="http://schemas.openxmlformats.org/officeDocument/2006/math">
                    <m:r>
                      <a:rPr lang="en-GB" sz="2000" b="0" i="1" smtClean="0">
                        <a:latin typeface="Cambria Math" panose="02040503050406030204" pitchFamily="18" charset="0"/>
                      </a:rPr>
                      <m:t>𝑘</m:t>
                    </m:r>
                  </m:oMath>
                </a14:m>
                <a:r>
                  <a:rPr lang="en-GB" sz="2000" dirty="0" smtClean="0"/>
                  <a:t>, can be written as </a:t>
                </a:r>
                <a14:m>
                  <m:oMath xmlns:m="http://schemas.openxmlformats.org/officeDocument/2006/math">
                    <m:f>
                      <m:fPr>
                        <m:ctrlPr>
                          <a:rPr lang="en-GB" sz="2000" i="1" smtClean="0">
                            <a:latin typeface="Cambria Math" panose="02040503050406030204" pitchFamily="18" charset="0"/>
                          </a:rPr>
                        </m:ctrlPr>
                      </m:fPr>
                      <m:num>
                        <m:r>
                          <a:rPr lang="en-GB" sz="2000" i="1" smtClean="0">
                            <a:latin typeface="Cambria Math" panose="02040503050406030204" pitchFamily="18" charset="0"/>
                            <a:ea typeface="Cambria Math" panose="02040503050406030204" pitchFamily="18" charset="0"/>
                          </a:rPr>
                          <m:t>𝜆</m:t>
                        </m:r>
                      </m:num>
                      <m:den>
                        <m:r>
                          <a:rPr lang="en-GB" sz="2000" b="0" i="1" smtClean="0">
                            <a:latin typeface="Cambria Math" panose="02040503050406030204" pitchFamily="18" charset="0"/>
                          </a:rPr>
                          <m:t>𝑙</m:t>
                        </m:r>
                      </m:den>
                    </m:f>
                  </m:oMath>
                </a14:m>
                <a:r>
                  <a:rPr lang="en-GB" sz="2000" dirty="0" smtClean="0"/>
                  <a:t>, where:</a:t>
                </a:r>
              </a:p>
              <a:p>
                <a:pPr marL="342900" indent="-342900">
                  <a:buFont typeface="Arial" panose="020B0604020202020204" pitchFamily="34" charset="0"/>
                  <a:buChar char="•"/>
                </a:pPr>
                <a14:m>
                  <m:oMath xmlns:m="http://schemas.openxmlformats.org/officeDocument/2006/math">
                    <m:r>
                      <a:rPr lang="en-GB" sz="2000" i="1" smtClean="0">
                        <a:latin typeface="Cambria Math" panose="02040503050406030204" pitchFamily="18" charset="0"/>
                        <a:ea typeface="Cambria Math" panose="02040503050406030204" pitchFamily="18" charset="0"/>
                      </a:rPr>
                      <m:t>𝜆</m:t>
                    </m:r>
                  </m:oMath>
                </a14:m>
                <a:r>
                  <a:rPr lang="en-GB" sz="2000" dirty="0" smtClean="0"/>
                  <a:t> is known as ‘the modulus of elasticity’ (see note)</a:t>
                </a:r>
              </a:p>
              <a:p>
                <a:pPr marL="342900" indent="-342900">
                  <a:buFont typeface="Arial" panose="020B0604020202020204" pitchFamily="34" charset="0"/>
                  <a:buChar char="•"/>
                </a:pPr>
                <a14:m>
                  <m:oMath xmlns:m="http://schemas.openxmlformats.org/officeDocument/2006/math">
                    <m:r>
                      <a:rPr lang="en-GB" sz="2000" b="0" i="1" smtClean="0">
                        <a:latin typeface="Cambria Math" panose="02040503050406030204" pitchFamily="18" charset="0"/>
                      </a:rPr>
                      <m:t>𝑙</m:t>
                    </m:r>
                  </m:oMath>
                </a14:m>
                <a:r>
                  <a:rPr lang="en-GB" sz="2000" dirty="0" smtClean="0"/>
                  <a:t> is the ‘natural (upstretched) length’ of the string/spring.</a:t>
                </a:r>
                <a:endParaRPr lang="en-GB" sz="2000" dirty="0"/>
              </a:p>
            </p:txBody>
          </p:sp>
        </mc:Choice>
        <mc:Fallback xmlns="">
          <p:sp>
            <p:nvSpPr>
              <p:cNvPr id="24" name="Speech Bubble: Rectangle with Corners Rounded 5">
                <a:extLst>
                  <a:ext uri="{FF2B5EF4-FFF2-40B4-BE49-F238E27FC236}">
                    <a16:creationId xmlns:a16="http://schemas.microsoft.com/office/drawing/2014/main" id="{9D45E272-A39D-474C-B3E4-324DF8F3B38C}"/>
                  </a:ext>
                </a:extLst>
              </p:cNvPr>
              <p:cNvSpPr>
                <a:spLocks noRot="1" noChangeAspect="1" noMove="1" noResize="1" noEditPoints="1" noAdjustHandles="1" noChangeArrowheads="1" noChangeShapeType="1" noTextEdit="1"/>
              </p:cNvSpPr>
              <p:nvPr/>
            </p:nvSpPr>
            <p:spPr>
              <a:xfrm>
                <a:off x="2324141" y="3139441"/>
                <a:ext cx="6631503" cy="1225663"/>
              </a:xfrm>
              <a:prstGeom prst="wedgeRoundRectCallout">
                <a:avLst>
                  <a:gd name="adj1" fmla="val -68709"/>
                  <a:gd name="adj2" fmla="val 6048"/>
                  <a:gd name="adj3" fmla="val 16667"/>
                </a:avLst>
              </a:prstGeom>
              <a:blipFill>
                <a:blip r:embed="rId7"/>
                <a:stretch>
                  <a:fillRect b="-5970"/>
                </a:stretch>
              </a:blipFill>
              <a:ln>
                <a:noFill/>
              </a:ln>
            </p:spPr>
            <p:txBody>
              <a:bodyPr/>
              <a:lstStyle/>
              <a:p>
                <a:r>
                  <a:rPr lang="en-GB">
                    <a:noFill/>
                  </a:rPr>
                  <a:t> </a:t>
                </a:r>
              </a:p>
            </p:txBody>
          </p:sp>
        </mc:Fallback>
      </mc:AlternateContent>
    </p:spTree>
    <p:extLst>
      <p:ext uri="{BB962C8B-B14F-4D97-AF65-F5344CB8AC3E}">
        <p14:creationId xmlns:p14="http://schemas.microsoft.com/office/powerpoint/2010/main" val="156981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p:bldP spid="26" grpId="0"/>
      <p:bldP spid="23" grpId="0" animBg="1"/>
      <p:bldP spid="25" grpId="0" animBg="1"/>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latin typeface="+mj-lt"/>
                </a:rPr>
                <a:t>Energy</a:t>
              </a:r>
              <a:endParaRPr lang="en-GB" sz="3200" b="1"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30" name="TextBox 29">
            <a:extLst>
              <a:ext uri="{FF2B5EF4-FFF2-40B4-BE49-F238E27FC236}">
                <a16:creationId xmlns:a16="http://schemas.microsoft.com/office/drawing/2014/main" id="{1B90721A-8EE8-49A3-BD94-FE8D37E1AF2D}"/>
              </a:ext>
            </a:extLst>
          </p:cNvPr>
          <p:cNvSpPr txBox="1"/>
          <p:nvPr/>
        </p:nvSpPr>
        <p:spPr>
          <a:xfrm>
            <a:off x="180682" y="717500"/>
            <a:ext cx="8963318" cy="923330"/>
          </a:xfrm>
          <a:prstGeom prst="rect">
            <a:avLst/>
          </a:prstGeom>
          <a:noFill/>
        </p:spPr>
        <p:txBody>
          <a:bodyPr wrap="square" rtlCol="0">
            <a:spAutoFit/>
          </a:bodyPr>
          <a:lstStyle/>
          <a:p>
            <a:r>
              <a:rPr lang="en-GB" dirty="0" smtClean="0"/>
              <a:t>The Elastic Potential Energy (E.P.E.) stored in a spring or string is equal to the work done in stretching /compressing it.</a:t>
            </a:r>
          </a:p>
          <a:p>
            <a:endParaRPr lang="en-GB" dirty="0"/>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8472C205-6FA4-44DA-809F-18589BF9554C}"/>
                  </a:ext>
                </a:extLst>
              </p:cNvPr>
              <p:cNvSpPr txBox="1"/>
              <p:nvPr/>
            </p:nvSpPr>
            <p:spPr>
              <a:xfrm>
                <a:off x="3275856" y="1299960"/>
                <a:ext cx="2232248" cy="668388"/>
              </a:xfrm>
              <a:prstGeom prst="rect">
                <a:avLst/>
              </a:prstGeom>
              <a:solidFill>
                <a:schemeClr val="tx1"/>
              </a:solidFill>
            </p:spPr>
            <p:txBody>
              <a:bodyPr wrap="square" rtlCol="0">
                <a:spAutoFit/>
              </a:bodyPr>
              <a:lstStyle/>
              <a:p>
                <a:pPr marL="285750" indent="-285750">
                  <a:buFont typeface="Wingdings" panose="05000000000000000000" pitchFamily="2" charset="2"/>
                  <a:buChar char="!"/>
                </a:pPr>
                <a:r>
                  <a:rPr lang="en-GB" sz="2400" dirty="0" smtClean="0">
                    <a:solidFill>
                      <a:schemeClr val="bg1"/>
                    </a:solidFill>
                  </a:rPr>
                  <a:t>E.P.E. = </a:t>
                </a:r>
                <a14:m>
                  <m:oMath xmlns:m="http://schemas.openxmlformats.org/officeDocument/2006/math">
                    <m:f>
                      <m:fPr>
                        <m:ctrlPr>
                          <a:rPr lang="en-US" sz="2400" b="0" i="1" smtClean="0">
                            <a:solidFill>
                              <a:schemeClr val="bg1"/>
                            </a:solidFill>
                            <a:latin typeface="Cambria Math" panose="02040503050406030204" pitchFamily="18" charset="0"/>
                            <a:ea typeface="Cambria Math" panose="02040503050406030204" pitchFamily="18" charset="0"/>
                          </a:rPr>
                        </m:ctrlPr>
                      </m:fPr>
                      <m:num>
                        <m:r>
                          <a:rPr lang="en-GB" sz="2400" i="1" smtClean="0">
                            <a:solidFill>
                              <a:schemeClr val="bg1"/>
                            </a:solidFill>
                            <a:latin typeface="Cambria Math" panose="02040503050406030204" pitchFamily="18" charset="0"/>
                            <a:ea typeface="Cambria Math" panose="02040503050406030204" pitchFamily="18" charset="0"/>
                          </a:rPr>
                          <m:t>𝜆</m:t>
                        </m:r>
                        <m:sSup>
                          <m:sSupPr>
                            <m:ctrlPr>
                              <a:rPr lang="en-US" sz="2400" b="0" i="1" smtClean="0">
                                <a:solidFill>
                                  <a:schemeClr val="bg1"/>
                                </a:solidFill>
                                <a:latin typeface="Cambria Math" panose="02040503050406030204" pitchFamily="18" charset="0"/>
                                <a:ea typeface="Cambria Math" panose="02040503050406030204" pitchFamily="18" charset="0"/>
                              </a:rPr>
                            </m:ctrlPr>
                          </m:sSupPr>
                          <m:e>
                            <m:r>
                              <a:rPr lang="en-US" sz="2400" b="0" i="1" smtClean="0">
                                <a:solidFill>
                                  <a:schemeClr val="bg1"/>
                                </a:solidFill>
                                <a:latin typeface="Cambria Math" panose="02040503050406030204" pitchFamily="18" charset="0"/>
                                <a:ea typeface="Cambria Math" panose="02040503050406030204" pitchFamily="18" charset="0"/>
                              </a:rPr>
                              <m:t>𝑥</m:t>
                            </m:r>
                          </m:e>
                          <m:sup>
                            <m:r>
                              <a:rPr lang="en-US" sz="2400" b="0" i="1" smtClean="0">
                                <a:solidFill>
                                  <a:schemeClr val="bg1"/>
                                </a:solidFill>
                                <a:latin typeface="Cambria Math" panose="02040503050406030204" pitchFamily="18" charset="0"/>
                                <a:ea typeface="Cambria Math" panose="02040503050406030204" pitchFamily="18" charset="0"/>
                              </a:rPr>
                              <m:t>2</m:t>
                            </m:r>
                          </m:sup>
                        </m:sSup>
                      </m:num>
                      <m:den>
                        <m:r>
                          <a:rPr lang="en-US" sz="2400" b="0" i="1" smtClean="0">
                            <a:solidFill>
                              <a:schemeClr val="bg1"/>
                            </a:solidFill>
                            <a:latin typeface="Cambria Math" panose="02040503050406030204" pitchFamily="18" charset="0"/>
                            <a:ea typeface="Cambria Math" panose="02040503050406030204" pitchFamily="18" charset="0"/>
                          </a:rPr>
                          <m:t>2</m:t>
                        </m:r>
                        <m:r>
                          <a:rPr lang="en-US" sz="2400" b="0" i="1" smtClean="0">
                            <a:solidFill>
                              <a:schemeClr val="bg1"/>
                            </a:solidFill>
                            <a:latin typeface="Cambria Math" panose="02040503050406030204" pitchFamily="18" charset="0"/>
                            <a:ea typeface="Cambria Math" panose="02040503050406030204" pitchFamily="18" charset="0"/>
                          </a:rPr>
                          <m:t>𝑙</m:t>
                        </m:r>
                      </m:den>
                    </m:f>
                  </m:oMath>
                </a14:m>
                <a:endParaRPr lang="en-GB" sz="2400" dirty="0">
                  <a:solidFill>
                    <a:schemeClr val="bg1"/>
                  </a:solidFill>
                </a:endParaRPr>
              </a:p>
            </p:txBody>
          </p:sp>
        </mc:Choice>
        <mc:Fallback xmlns="">
          <p:sp>
            <p:nvSpPr>
              <p:cNvPr id="27" name="TextBox 26">
                <a:extLst>
                  <a:ext uri="{FF2B5EF4-FFF2-40B4-BE49-F238E27FC236}">
                    <a16:creationId xmlns:a16="http://schemas.microsoft.com/office/drawing/2014/main" id="{8472C205-6FA4-44DA-809F-18589BF9554C}"/>
                  </a:ext>
                </a:extLst>
              </p:cNvPr>
              <p:cNvSpPr txBox="1">
                <a:spLocks noRot="1" noChangeAspect="1" noMove="1" noResize="1" noEditPoints="1" noAdjustHandles="1" noChangeArrowheads="1" noChangeShapeType="1" noTextEdit="1"/>
              </p:cNvSpPr>
              <p:nvPr/>
            </p:nvSpPr>
            <p:spPr>
              <a:xfrm>
                <a:off x="3275856" y="1299960"/>
                <a:ext cx="2232248" cy="668388"/>
              </a:xfrm>
              <a:prstGeom prst="rect">
                <a:avLst/>
              </a:prstGeom>
              <a:blipFill>
                <a:blip r:embed="rId2"/>
                <a:stretch>
                  <a:fillRect l="-3542" b="-818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1B90721A-8EE8-49A3-BD94-FE8D37E1AF2D}"/>
                  </a:ext>
                </a:extLst>
              </p:cNvPr>
              <p:cNvSpPr txBox="1"/>
              <p:nvPr/>
            </p:nvSpPr>
            <p:spPr>
              <a:xfrm>
                <a:off x="491981" y="5387853"/>
                <a:ext cx="7968451" cy="113749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𝑃</m:t>
                      </m:r>
                      <m:r>
                        <a:rPr lang="en-GB" i="1">
                          <a:latin typeface="Cambria Math" panose="02040503050406030204" pitchFamily="18" charset="0"/>
                        </a:rPr>
                        <m:t>.</m:t>
                      </m:r>
                      <m:r>
                        <a:rPr lang="en-GB" i="1">
                          <a:latin typeface="Cambria Math" panose="02040503050406030204" pitchFamily="18" charset="0"/>
                        </a:rPr>
                        <m:t>𝐸</m:t>
                      </m:r>
                      <m:r>
                        <a:rPr lang="en-GB" i="1">
                          <a:latin typeface="Cambria Math" panose="02040503050406030204" pitchFamily="18" charset="0"/>
                        </a:rPr>
                        <m:t>. </m:t>
                      </m:r>
                      <m:r>
                        <a:rPr lang="en-US" b="0" i="0" smtClean="0">
                          <a:latin typeface="Cambria Math" panose="02040503050406030204" pitchFamily="18" charset="0"/>
                        </a:rPr>
                        <m:t> </m:t>
                      </m:r>
                      <m:r>
                        <a:rPr lang="en-US" sz="2400" b="0" i="0" smtClean="0">
                          <a:latin typeface="Cambria Math" panose="02040503050406030204" pitchFamily="18" charset="0"/>
                        </a:rPr>
                        <m:t>=</m:t>
                      </m:r>
                      <m:nary>
                        <m:naryPr>
                          <m:ctrlPr>
                            <a:rPr lang="en-GB" sz="2400" i="1">
                              <a:latin typeface="Cambria Math" panose="02040503050406030204" pitchFamily="18" charset="0"/>
                            </a:rPr>
                          </m:ctrlPr>
                        </m:naryPr>
                        <m:sub>
                          <m:r>
                            <m:rPr>
                              <m:brk m:alnAt="23"/>
                            </m:rPr>
                            <a:rPr lang="en-US" sz="2400" i="1">
                              <a:latin typeface="Cambria Math" panose="02040503050406030204" pitchFamily="18" charset="0"/>
                            </a:rPr>
                            <m:t>0</m:t>
                          </m:r>
                        </m:sub>
                        <m:sup>
                          <m:r>
                            <a:rPr lang="en-US" sz="2400" i="1">
                              <a:latin typeface="Cambria Math" panose="02040503050406030204" pitchFamily="18" charset="0"/>
                            </a:rPr>
                            <m:t>𝑥</m:t>
                          </m:r>
                        </m:sup>
                        <m:e>
                          <m:r>
                            <a:rPr lang="en-US" sz="2400" b="0" i="1" smtClean="0">
                              <a:latin typeface="Cambria Math" panose="02040503050406030204" pitchFamily="18" charset="0"/>
                            </a:rPr>
                            <m:t>𝑇</m:t>
                          </m:r>
                          <m:r>
                            <a:rPr lang="en-US" sz="2400" b="0" i="1" smtClean="0">
                              <a:latin typeface="Cambria Math" panose="02040503050406030204" pitchFamily="18" charset="0"/>
                            </a:rPr>
                            <m:t> </m:t>
                          </m:r>
                          <m:r>
                            <a:rPr lang="en-US" sz="2400" i="1">
                              <a:latin typeface="Cambria Math" panose="02040503050406030204" pitchFamily="18" charset="0"/>
                            </a:rPr>
                            <m:t>𝑑𝑠</m:t>
                          </m:r>
                        </m:e>
                      </m:nary>
                      <m:r>
                        <a:rPr lang="en-US" sz="2400" b="0" i="1" smtClean="0">
                          <a:latin typeface="Cambria Math" panose="02040503050406030204" pitchFamily="18" charset="0"/>
                        </a:rPr>
                        <m:t>=</m:t>
                      </m:r>
                      <m:nary>
                        <m:naryPr>
                          <m:ctrlPr>
                            <a:rPr lang="en-GB" sz="2400" i="1" smtClean="0">
                              <a:latin typeface="Cambria Math" panose="02040503050406030204" pitchFamily="18" charset="0"/>
                            </a:rPr>
                          </m:ctrlPr>
                        </m:naryPr>
                        <m:sub>
                          <m:r>
                            <m:rPr>
                              <m:brk m:alnAt="23"/>
                            </m:rPr>
                            <a:rPr lang="en-US" sz="2400" b="0" i="1" smtClean="0">
                              <a:latin typeface="Cambria Math" panose="02040503050406030204" pitchFamily="18" charset="0"/>
                            </a:rPr>
                            <m:t>0</m:t>
                          </m:r>
                        </m:sub>
                        <m:sup>
                          <m:r>
                            <a:rPr lang="en-US" sz="2400" b="0" i="1" smtClean="0">
                              <a:latin typeface="Cambria Math" panose="02040503050406030204" pitchFamily="18" charset="0"/>
                            </a:rPr>
                            <m:t>𝑥</m:t>
                          </m:r>
                        </m:sup>
                        <m:e>
                          <m:f>
                            <m:fPr>
                              <m:ctrlPr>
                                <a:rPr lang="en-GB" sz="2400" i="1" smtClean="0">
                                  <a:latin typeface="Cambria Math" panose="02040503050406030204" pitchFamily="18" charset="0"/>
                                </a:rPr>
                              </m:ctrlPr>
                            </m:fPr>
                            <m:num>
                              <m:r>
                                <a:rPr lang="en-GB" sz="2400" i="1" smtClean="0">
                                  <a:latin typeface="Cambria Math" panose="02040503050406030204" pitchFamily="18" charset="0"/>
                                  <a:ea typeface="Cambria Math" panose="02040503050406030204" pitchFamily="18" charset="0"/>
                                </a:rPr>
                                <m:t>𝜆</m:t>
                              </m:r>
                              <m:r>
                                <a:rPr lang="en-US" sz="2400" b="0" i="1" smtClean="0">
                                  <a:latin typeface="Cambria Math" panose="02040503050406030204" pitchFamily="18" charset="0"/>
                                  <a:ea typeface="Cambria Math" panose="02040503050406030204" pitchFamily="18" charset="0"/>
                                </a:rPr>
                                <m:t>𝑠</m:t>
                              </m:r>
                            </m:num>
                            <m:den>
                              <m:r>
                                <a:rPr lang="en-US" sz="2400" b="0" i="1" smtClean="0">
                                  <a:latin typeface="Cambria Math" panose="02040503050406030204" pitchFamily="18" charset="0"/>
                                </a:rPr>
                                <m:t>𝑙</m:t>
                              </m:r>
                            </m:den>
                          </m:f>
                          <m:r>
                            <a:rPr lang="en-US" sz="2400" b="0" i="1" smtClean="0">
                              <a:latin typeface="Cambria Math" panose="02040503050406030204" pitchFamily="18" charset="0"/>
                            </a:rPr>
                            <m:t>𝑑𝑠</m:t>
                          </m:r>
                        </m:e>
                      </m:nary>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d>
                            <m:dPr>
                              <m:begChr m:val="["/>
                              <m:endChr m:val="]"/>
                              <m:ctrlPr>
                                <a:rPr lang="en-US" sz="2400" b="0" i="1" smtClean="0">
                                  <a:latin typeface="Cambria Math" panose="02040503050406030204" pitchFamily="18" charset="0"/>
                                </a:rPr>
                              </m:ctrlPr>
                            </m:dPr>
                            <m:e>
                              <m:f>
                                <m:fPr>
                                  <m:ctrlPr>
                                    <a:rPr lang="en-US" sz="2400" b="0" i="1" smtClean="0">
                                      <a:latin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𝜆</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𝑠</m:t>
                                      </m:r>
                                    </m:e>
                                    <m:sup>
                                      <m:r>
                                        <a:rPr lang="en-US" sz="2400" b="0" i="1" smtClean="0">
                                          <a:latin typeface="Cambria Math" panose="02040503050406030204" pitchFamily="18" charset="0"/>
                                          <a:ea typeface="Cambria Math" panose="02040503050406030204" pitchFamily="18" charset="0"/>
                                        </a:rPr>
                                        <m:t>2</m:t>
                                      </m:r>
                                    </m:sup>
                                  </m:sSup>
                                </m:num>
                                <m:den>
                                  <m:r>
                                    <a:rPr lang="en-US" sz="2400" b="0" i="1" smtClean="0">
                                      <a:latin typeface="Cambria Math" panose="02040503050406030204" pitchFamily="18" charset="0"/>
                                    </a:rPr>
                                    <m:t>2</m:t>
                                  </m:r>
                                  <m:r>
                                    <a:rPr lang="en-US" sz="2400" b="0" i="1" smtClean="0">
                                      <a:latin typeface="Cambria Math" panose="02040503050406030204" pitchFamily="18" charset="0"/>
                                    </a:rPr>
                                    <m:t>𝑙</m:t>
                                  </m:r>
                                </m:den>
                              </m:f>
                            </m:e>
                          </m:d>
                        </m:e>
                        <m:sub>
                          <m:r>
                            <a:rPr lang="en-US" sz="2400" b="0" i="1" smtClean="0">
                              <a:latin typeface="Cambria Math" panose="02040503050406030204" pitchFamily="18" charset="0"/>
                            </a:rPr>
                            <m:t>0</m:t>
                          </m:r>
                        </m:sub>
                        <m:sup>
                          <m:r>
                            <a:rPr lang="en-US" sz="2400" b="0" i="1" smtClean="0">
                              <a:latin typeface="Cambria Math" panose="02040503050406030204" pitchFamily="18" charset="0"/>
                            </a:rPr>
                            <m:t>𝑥</m:t>
                          </m:r>
                        </m:sup>
                      </m:sSubSup>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𝜆</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𝑥</m:t>
                              </m:r>
                            </m:e>
                            <m:sup>
                              <m:r>
                                <a:rPr lang="en-US" sz="2400" b="0" i="1" smtClean="0">
                                  <a:latin typeface="Cambria Math" panose="02040503050406030204" pitchFamily="18" charset="0"/>
                                  <a:ea typeface="Cambria Math" panose="02040503050406030204" pitchFamily="18" charset="0"/>
                                </a:rPr>
                                <m:t>2</m:t>
                              </m:r>
                            </m:sup>
                          </m:sSup>
                        </m:num>
                        <m:den>
                          <m:r>
                            <a:rPr lang="en-US" sz="2400" b="0" i="1" smtClean="0">
                              <a:latin typeface="Cambria Math" panose="02040503050406030204" pitchFamily="18" charset="0"/>
                            </a:rPr>
                            <m:t>2</m:t>
                          </m:r>
                          <m:r>
                            <a:rPr lang="en-US" sz="2400" b="0" i="1" smtClean="0">
                              <a:latin typeface="Cambria Math" panose="02040503050406030204" pitchFamily="18" charset="0"/>
                            </a:rPr>
                            <m:t>𝑙</m:t>
                          </m:r>
                        </m:den>
                      </m:f>
                    </m:oMath>
                  </m:oMathPara>
                </a14:m>
                <a:endParaRPr lang="en-GB" dirty="0"/>
              </a:p>
            </p:txBody>
          </p:sp>
        </mc:Choice>
        <mc:Fallback xmlns="">
          <p:sp>
            <p:nvSpPr>
              <p:cNvPr id="17" name="TextBox 16">
                <a:extLst>
                  <a:ext uri="{FF2B5EF4-FFF2-40B4-BE49-F238E27FC236}">
                    <a16:creationId xmlns:a16="http://schemas.microsoft.com/office/drawing/2014/main" id="{1B90721A-8EE8-49A3-BD94-FE8D37E1AF2D}"/>
                  </a:ext>
                </a:extLst>
              </p:cNvPr>
              <p:cNvSpPr txBox="1">
                <a:spLocks noRot="1" noChangeAspect="1" noMove="1" noResize="1" noEditPoints="1" noAdjustHandles="1" noChangeArrowheads="1" noChangeShapeType="1" noTextEdit="1"/>
              </p:cNvSpPr>
              <p:nvPr/>
            </p:nvSpPr>
            <p:spPr>
              <a:xfrm>
                <a:off x="491981" y="5387853"/>
                <a:ext cx="7968451" cy="1137491"/>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1B90721A-8EE8-49A3-BD94-FE8D37E1AF2D}"/>
                  </a:ext>
                </a:extLst>
              </p:cNvPr>
              <p:cNvSpPr txBox="1"/>
              <p:nvPr/>
            </p:nvSpPr>
            <p:spPr>
              <a:xfrm>
                <a:off x="251520" y="2106838"/>
                <a:ext cx="8963318" cy="3415807"/>
              </a:xfrm>
              <a:prstGeom prst="rect">
                <a:avLst/>
              </a:prstGeom>
              <a:noFill/>
            </p:spPr>
            <p:txBody>
              <a:bodyPr wrap="square" rtlCol="0">
                <a:spAutoFit/>
              </a:bodyPr>
              <a:lstStyle/>
              <a:p>
                <a:r>
                  <a:rPr lang="en-GB" b="1" dirty="0" smtClean="0"/>
                  <a:t>Conceptual Derivation:</a:t>
                </a:r>
              </a:p>
              <a:p>
                <a:r>
                  <a:rPr lang="en-GB" dirty="0" smtClean="0"/>
                  <a:t>Initially when you stretch spring/string the force you work against =	 0</a:t>
                </a:r>
                <a:endParaRPr lang="en-GB" dirty="0"/>
              </a:p>
              <a:p>
                <a:r>
                  <a:rPr lang="en-US" dirty="0"/>
                  <a:t>At it’s final extension, </a:t>
                </a:r>
                <a14:m>
                  <m:oMath xmlns:m="http://schemas.openxmlformats.org/officeDocument/2006/math">
                    <m:r>
                      <a:rPr lang="en-US" i="1">
                        <a:latin typeface="Cambria Math" panose="02040503050406030204" pitchFamily="18" charset="0"/>
                      </a:rPr>
                      <m:t>𝑥</m:t>
                    </m:r>
                  </m:oMath>
                </a14:m>
                <a:r>
                  <a:rPr lang="en-GB" dirty="0"/>
                  <a:t>, you are working against a force </a:t>
                </a:r>
                <a:r>
                  <a:rPr lang="en-GB" dirty="0" smtClean="0"/>
                  <a:t>=</a:t>
                </a:r>
                <a:r>
                  <a:rPr lang="en-GB" dirty="0"/>
                  <a:t>		</a:t>
                </a:r>
                <a14:m>
                  <m:oMath xmlns:m="http://schemas.openxmlformats.org/officeDocument/2006/math">
                    <m:f>
                      <m:fPr>
                        <m:ctrlPr>
                          <a:rPr lang="en-US" sz="2400" i="1">
                            <a:latin typeface="Cambria Math" panose="02040503050406030204" pitchFamily="18" charset="0"/>
                            <a:ea typeface="Cambria Math" panose="02040503050406030204" pitchFamily="18" charset="0"/>
                          </a:rPr>
                        </m:ctrlPr>
                      </m:fPr>
                      <m:num>
                        <m:r>
                          <a:rPr lang="en-GB" sz="2400" i="1">
                            <a:latin typeface="Cambria Math" panose="02040503050406030204" pitchFamily="18" charset="0"/>
                            <a:ea typeface="Cambria Math" panose="02040503050406030204" pitchFamily="18" charset="0"/>
                          </a:rPr>
                          <m:t>𝜆</m:t>
                        </m:r>
                        <m:r>
                          <a:rPr lang="en-US" sz="2400" i="1">
                            <a:latin typeface="Cambria Math" panose="02040503050406030204" pitchFamily="18" charset="0"/>
                            <a:ea typeface="Cambria Math" panose="02040503050406030204" pitchFamily="18" charset="0"/>
                          </a:rPr>
                          <m:t>𝑥</m:t>
                        </m:r>
                      </m:num>
                      <m:den>
                        <m:r>
                          <a:rPr lang="en-US" sz="2400" i="1">
                            <a:latin typeface="Cambria Math" panose="02040503050406030204" pitchFamily="18" charset="0"/>
                            <a:ea typeface="Cambria Math" panose="02040503050406030204" pitchFamily="18" charset="0"/>
                          </a:rPr>
                          <m:t>𝑙</m:t>
                        </m:r>
                      </m:den>
                    </m:f>
                  </m:oMath>
                </a14:m>
                <a:endParaRPr lang="en-GB" dirty="0"/>
              </a:p>
              <a:p>
                <a:r>
                  <a:rPr lang="en-GB" dirty="0"/>
                  <a:t>As the increase in </a:t>
                </a:r>
                <a:r>
                  <a:rPr lang="en-GB" dirty="0" smtClean="0"/>
                  <a:t>tension </a:t>
                </a:r>
                <a:r>
                  <a:rPr lang="en-GB" dirty="0"/>
                  <a:t>is linear the average force =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𝜆</m:t>
                        </m:r>
                        <m:r>
                          <a:rPr lang="en-US" sz="2400" i="1">
                            <a:latin typeface="Cambria Math" panose="02040503050406030204" pitchFamily="18" charset="0"/>
                          </a:rPr>
                          <m:t>𝑥</m:t>
                        </m:r>
                      </m:num>
                      <m:den>
                        <m:r>
                          <a:rPr lang="en-US" sz="2400" i="1">
                            <a:latin typeface="Cambria Math" panose="02040503050406030204" pitchFamily="18" charset="0"/>
                          </a:rPr>
                          <m:t>2</m:t>
                        </m:r>
                        <m:r>
                          <a:rPr lang="en-US" sz="2400" i="1">
                            <a:latin typeface="Cambria Math" panose="02040503050406030204" pitchFamily="18" charset="0"/>
                          </a:rPr>
                          <m:t>𝑙</m:t>
                        </m:r>
                      </m:den>
                    </m:f>
                  </m:oMath>
                </a14:m>
                <a:endParaRPr lang="en-GB" dirty="0" smtClean="0"/>
              </a:p>
              <a:p>
                <a:endParaRPr lang="en-US" dirty="0"/>
              </a:p>
              <a:p>
                <a:r>
                  <a:rPr lang="en-US" dirty="0" smtClean="0"/>
                  <a:t>E.P.E = average force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GB" dirty="0" smtClean="0"/>
                  <a:t> distance =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𝜆</m:t>
                        </m:r>
                        <m:r>
                          <a:rPr lang="en-US" sz="2400" i="1">
                            <a:latin typeface="Cambria Math" panose="02040503050406030204" pitchFamily="18" charset="0"/>
                          </a:rPr>
                          <m:t>𝑥</m:t>
                        </m:r>
                      </m:num>
                      <m:den>
                        <m:r>
                          <a:rPr lang="en-US" sz="2400" i="1">
                            <a:latin typeface="Cambria Math" panose="02040503050406030204" pitchFamily="18" charset="0"/>
                          </a:rPr>
                          <m:t>2</m:t>
                        </m:r>
                        <m:r>
                          <a:rPr lang="en-US" sz="2400" i="1">
                            <a:latin typeface="Cambria Math" panose="02040503050406030204" pitchFamily="18" charset="0"/>
                          </a:rPr>
                          <m:t>𝑙</m:t>
                        </m:r>
                      </m:den>
                    </m:f>
                    <m:r>
                      <a:rPr lang="en-US" sz="2400" b="0" i="1" smtClean="0">
                        <a:latin typeface="Cambria Math" panose="02040503050406030204" pitchFamily="18" charset="0"/>
                      </a:rPr>
                      <m:t>𝑥</m:t>
                    </m:r>
                    <m:r>
                      <a:rPr lang="en-US" sz="2400" b="0" i="0" smtClean="0">
                        <a:latin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r>
                          <m:rPr>
                            <m:sty m:val="p"/>
                          </m:rPr>
                          <a:rPr lang="el-GR" sz="2400" b="0" i="1" smtClean="0">
                            <a:latin typeface="Cambria Math" panose="02040503050406030204" pitchFamily="18" charset="0"/>
                            <a:ea typeface="Cambria Math" panose="02040503050406030204" pitchFamily="18" charset="0"/>
                          </a:rPr>
                          <m:t>λ</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𝑥</m:t>
                            </m:r>
                          </m:e>
                          <m:sup>
                            <m:r>
                              <a:rPr lang="en-US" sz="2400" b="0" i="1" smtClean="0">
                                <a:latin typeface="Cambria Math" panose="02040503050406030204" pitchFamily="18" charset="0"/>
                                <a:ea typeface="Cambria Math" panose="02040503050406030204" pitchFamily="18" charset="0"/>
                              </a:rPr>
                              <m:t>2</m:t>
                            </m:r>
                          </m:sup>
                        </m:sSup>
                      </m:num>
                      <m:den>
                        <m:r>
                          <a:rPr lang="en-US" sz="2400" b="0" i="1" smtClean="0">
                            <a:latin typeface="Cambria Math" panose="02040503050406030204" pitchFamily="18" charset="0"/>
                            <a:ea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𝑙</m:t>
                        </m:r>
                      </m:den>
                    </m:f>
                  </m:oMath>
                </a14:m>
                <a:r>
                  <a:rPr lang="en-GB" dirty="0" smtClean="0"/>
                  <a:t> (as required)</a:t>
                </a:r>
              </a:p>
              <a:p>
                <a:endParaRPr lang="en-US" dirty="0" smtClean="0"/>
              </a:p>
              <a:p>
                <a:r>
                  <a:rPr lang="en-US" b="1" dirty="0" smtClean="0"/>
                  <a:t>Derivation Using Integration:</a:t>
                </a:r>
              </a:p>
              <a:p>
                <a:endParaRPr lang="en-GB" b="1" dirty="0"/>
              </a:p>
            </p:txBody>
          </p:sp>
        </mc:Choice>
        <mc:Fallback xmlns="">
          <p:sp>
            <p:nvSpPr>
              <p:cNvPr id="21" name="TextBox 20">
                <a:extLst>
                  <a:ext uri="{FF2B5EF4-FFF2-40B4-BE49-F238E27FC236}">
                    <a16:creationId xmlns:a16="http://schemas.microsoft.com/office/drawing/2014/main" id="{1B90721A-8EE8-49A3-BD94-FE8D37E1AF2D}"/>
                  </a:ext>
                </a:extLst>
              </p:cNvPr>
              <p:cNvSpPr txBox="1">
                <a:spLocks noRot="1" noChangeAspect="1" noMove="1" noResize="1" noEditPoints="1" noAdjustHandles="1" noChangeArrowheads="1" noChangeShapeType="1" noTextEdit="1"/>
              </p:cNvSpPr>
              <p:nvPr/>
            </p:nvSpPr>
            <p:spPr>
              <a:xfrm>
                <a:off x="251520" y="2106838"/>
                <a:ext cx="8963318" cy="3415807"/>
              </a:xfrm>
              <a:prstGeom prst="rect">
                <a:avLst/>
              </a:prstGeom>
              <a:blipFill>
                <a:blip r:embed="rId4"/>
                <a:stretch>
                  <a:fillRect l="-544" t="-107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Rounded Rectangular Callout 24"/>
              <p:cNvSpPr/>
              <p:nvPr/>
            </p:nvSpPr>
            <p:spPr>
              <a:xfrm>
                <a:off x="6969200" y="4600739"/>
                <a:ext cx="1868435" cy="1924605"/>
              </a:xfrm>
              <a:prstGeom prst="wedgeRoundRectCallout">
                <a:avLst>
                  <a:gd name="adj1" fmla="val -285506"/>
                  <a:gd name="adj2" fmla="val -2502"/>
                  <a:gd name="adj3" fmla="val 1666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smtClean="0"/>
                  <a:t>The variable </a:t>
                </a:r>
                <a14:m>
                  <m:oMath xmlns:m="http://schemas.openxmlformats.org/officeDocument/2006/math">
                    <m:r>
                      <a:rPr lang="en-US" sz="1600" b="0" i="1" smtClean="0">
                        <a:latin typeface="Cambria Math" panose="02040503050406030204" pitchFamily="18" charset="0"/>
                      </a:rPr>
                      <m:t>𝑠</m:t>
                    </m:r>
                  </m:oMath>
                </a14:m>
                <a:r>
                  <a:rPr lang="en-US" sz="1600" dirty="0" smtClean="0"/>
                  <a:t> represents the extension at any point during stretching. </a:t>
                </a:r>
                <a14:m>
                  <m:oMath xmlns:m="http://schemas.openxmlformats.org/officeDocument/2006/math">
                    <m:r>
                      <a:rPr lang="en-US" sz="1600" b="0" i="1" smtClean="0">
                        <a:latin typeface="Cambria Math" panose="02040503050406030204" pitchFamily="18" charset="0"/>
                      </a:rPr>
                      <m:t>𝑥</m:t>
                    </m:r>
                  </m:oMath>
                </a14:m>
                <a:r>
                  <a:rPr lang="en-GB" sz="1600" dirty="0" smtClean="0"/>
                  <a:t> represents the final extension.</a:t>
                </a:r>
                <a:endParaRPr lang="en-GB" sz="1600" dirty="0"/>
              </a:p>
            </p:txBody>
          </p:sp>
        </mc:Choice>
        <mc:Fallback xmlns="">
          <p:sp>
            <p:nvSpPr>
              <p:cNvPr id="25" name="Rounded Rectangular Callout 24"/>
              <p:cNvSpPr>
                <a:spLocks noRot="1" noChangeAspect="1" noMove="1" noResize="1" noEditPoints="1" noAdjustHandles="1" noChangeArrowheads="1" noChangeShapeType="1" noTextEdit="1"/>
              </p:cNvSpPr>
              <p:nvPr/>
            </p:nvSpPr>
            <p:spPr>
              <a:xfrm>
                <a:off x="6969200" y="4600739"/>
                <a:ext cx="1868435" cy="1924605"/>
              </a:xfrm>
              <a:prstGeom prst="wedgeRoundRectCallout">
                <a:avLst>
                  <a:gd name="adj1" fmla="val -285506"/>
                  <a:gd name="adj2" fmla="val -2502"/>
                  <a:gd name="adj3" fmla="val 16667"/>
                </a:avLst>
              </a:prstGeom>
              <a:blipFill>
                <a:blip r:embed="rId5"/>
                <a:stretch>
                  <a:fillRect r="-582" b="-952"/>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Rounded Rectangular Callout 28"/>
              <p:cNvSpPr/>
              <p:nvPr/>
            </p:nvSpPr>
            <p:spPr>
              <a:xfrm>
                <a:off x="7164288" y="1147062"/>
                <a:ext cx="1868435" cy="1924605"/>
              </a:xfrm>
              <a:prstGeom prst="wedgeRoundRectCallout">
                <a:avLst>
                  <a:gd name="adj1" fmla="val -154069"/>
                  <a:gd name="adj2" fmla="val -28294"/>
                  <a:gd name="adj3" fmla="val 1666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smtClean="0"/>
                  <a:t>Because of the </a:t>
                </a:r>
                <a14:m>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𝑥</m:t>
                        </m:r>
                      </m:e>
                      <m:sup>
                        <m:r>
                          <a:rPr lang="en-US" sz="1600" b="0" i="1" smtClean="0">
                            <a:latin typeface="Cambria Math" panose="02040503050406030204" pitchFamily="18" charset="0"/>
                          </a:rPr>
                          <m:t>2</m:t>
                        </m:r>
                      </m:sup>
                    </m:sSup>
                  </m:oMath>
                </a14:m>
                <a:r>
                  <a:rPr lang="en-GB" sz="1600" dirty="0" smtClean="0"/>
                  <a:t> E.P.E. is positive whether a spring is compressed or extended. In both cases the spring is able to do work.</a:t>
                </a:r>
                <a:endParaRPr lang="en-GB" sz="1600" dirty="0"/>
              </a:p>
            </p:txBody>
          </p:sp>
        </mc:Choice>
        <mc:Fallback xmlns="">
          <p:sp>
            <p:nvSpPr>
              <p:cNvPr id="29" name="Rounded Rectangular Callout 28"/>
              <p:cNvSpPr>
                <a:spLocks noRot="1" noChangeAspect="1" noMove="1" noResize="1" noEditPoints="1" noAdjustHandles="1" noChangeArrowheads="1" noChangeShapeType="1" noTextEdit="1"/>
              </p:cNvSpPr>
              <p:nvPr/>
            </p:nvSpPr>
            <p:spPr>
              <a:xfrm>
                <a:off x="7164288" y="1147062"/>
                <a:ext cx="1868435" cy="1924605"/>
              </a:xfrm>
              <a:prstGeom prst="wedgeRoundRectCallout">
                <a:avLst>
                  <a:gd name="adj1" fmla="val -154069"/>
                  <a:gd name="adj2" fmla="val -28294"/>
                  <a:gd name="adj3" fmla="val 16667"/>
                </a:avLst>
              </a:prstGeom>
              <a:blipFill>
                <a:blip r:embed="rId6"/>
                <a:stretch>
                  <a:fillRect r="-478" b="-949"/>
                </a:stretch>
              </a:blipFill>
              <a:ln>
                <a:noFill/>
              </a:ln>
            </p:spPr>
            <p:txBody>
              <a:bodyPr/>
              <a:lstStyle/>
              <a:p>
                <a:r>
                  <a:rPr lang="en-GB">
                    <a:noFill/>
                  </a:rPr>
                  <a:t> </a:t>
                </a:r>
              </a:p>
            </p:txBody>
          </p:sp>
        </mc:Fallback>
      </mc:AlternateContent>
    </p:spTree>
    <p:extLst>
      <p:ext uri="{BB962C8B-B14F-4D97-AF65-F5344CB8AC3E}">
        <p14:creationId xmlns:p14="http://schemas.microsoft.com/office/powerpoint/2010/main" val="871918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0"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5" grpId="1" animBg="1"/>
      <p:bldP spid="2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87744"/>
            <a:chOff x="0" y="13335"/>
            <a:chExt cx="9144218" cy="587744"/>
          </a:xfrm>
        </p:grpSpPr>
        <p:sp>
          <p:nvSpPr>
            <p:cNvPr id="3" name="TextBox 32"/>
            <p:cNvSpPr txBox="1"/>
            <p:nvPr/>
          </p:nvSpPr>
          <p:spPr>
            <a:xfrm>
              <a:off x="0" y="13335"/>
              <a:ext cx="9144000" cy="5847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latin typeface="+mj-lt"/>
                </a:rPr>
                <a:t>A (Simple) Example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7" name="TextBox 6"/>
          <p:cNvSpPr txBox="1"/>
          <p:nvPr/>
        </p:nvSpPr>
        <p:spPr>
          <a:xfrm>
            <a:off x="360256" y="823721"/>
            <a:ext cx="8422343"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smtClean="0"/>
              <a:t>[Textbook] An elastic string has natural length 1.4m and modulus of elasticity 6N. Find the energy stored in the string when its length is 1.6m</a:t>
            </a:r>
            <a:endParaRPr lang="en-GB" dirty="0"/>
          </a:p>
        </p:txBody>
      </p:sp>
      <mc:AlternateContent xmlns:mc="http://schemas.openxmlformats.org/markup-compatibility/2006" xmlns:a14="http://schemas.microsoft.com/office/drawing/2010/main">
        <mc:Choice Requires="a14">
          <p:sp>
            <p:nvSpPr>
              <p:cNvPr id="38" name="TextBox 37"/>
              <p:cNvSpPr txBox="1"/>
              <p:nvPr/>
            </p:nvSpPr>
            <p:spPr>
              <a:xfrm>
                <a:off x="360256" y="1665017"/>
                <a:ext cx="7092064" cy="668388"/>
              </a:xfrm>
              <a:prstGeom prst="rect">
                <a:avLst/>
              </a:prstGeom>
              <a:noFill/>
            </p:spPr>
            <p:txBody>
              <a:bodyPr wrap="square" rtlCol="0">
                <a:spAutoFit/>
              </a:bodyPr>
              <a:lstStyle/>
              <a:p>
                <a:r>
                  <a:rPr lang="en-GB" sz="2400" dirty="0" smtClean="0"/>
                  <a:t>E.P.E = </a:t>
                </a:r>
                <a14:m>
                  <m:oMath xmlns:m="http://schemas.openxmlformats.org/officeDocument/2006/math">
                    <m:f>
                      <m:fPr>
                        <m:ctrlPr>
                          <a:rPr lang="en-US" sz="2400" b="0" i="1" smtClean="0">
                            <a:latin typeface="Cambria Math" panose="02040503050406030204" pitchFamily="18" charset="0"/>
                            <a:ea typeface="Cambria Math" panose="02040503050406030204" pitchFamily="18" charset="0"/>
                          </a:rPr>
                        </m:ctrlPr>
                      </m:fPr>
                      <m:num>
                        <m:r>
                          <a:rPr lang="en-GB" sz="2400" i="1" smtClean="0">
                            <a:latin typeface="Cambria Math" panose="02040503050406030204" pitchFamily="18" charset="0"/>
                            <a:ea typeface="Cambria Math" panose="02040503050406030204" pitchFamily="18" charset="0"/>
                          </a:rPr>
                          <m:t>𝜆</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𝑥</m:t>
                            </m:r>
                          </m:e>
                          <m:sup>
                            <m:r>
                              <a:rPr lang="en-US" sz="2400" b="0" i="1" smtClean="0">
                                <a:latin typeface="Cambria Math" panose="02040503050406030204" pitchFamily="18" charset="0"/>
                                <a:ea typeface="Cambria Math" panose="02040503050406030204" pitchFamily="18" charset="0"/>
                              </a:rPr>
                              <m:t>2</m:t>
                            </m:r>
                          </m:sup>
                        </m:sSup>
                      </m:num>
                      <m:den>
                        <m:r>
                          <a:rPr lang="en-US" sz="2400" b="0" i="1" smtClean="0">
                            <a:latin typeface="Cambria Math" panose="02040503050406030204" pitchFamily="18" charset="0"/>
                            <a:ea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𝑙</m:t>
                        </m:r>
                      </m:den>
                    </m:f>
                    <m:r>
                      <a:rPr lang="en-US" sz="2400" b="0" i="0" smtClean="0">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r>
                          <a:rPr lang="en-US" sz="2400" b="0" i="0" smtClean="0">
                            <a:latin typeface="Cambria Math" panose="02040503050406030204" pitchFamily="18" charset="0"/>
                            <a:ea typeface="Cambria Math" panose="02040503050406030204" pitchFamily="18" charset="0"/>
                          </a:rPr>
                          <m:t>6</m:t>
                        </m:r>
                        <m:sSup>
                          <m:sSupPr>
                            <m:ctrlPr>
                              <a:rPr lang="en-US" sz="2400" b="0" i="1" smtClean="0">
                                <a:latin typeface="Cambria Math" panose="02040503050406030204" pitchFamily="18" charset="0"/>
                                <a:ea typeface="Cambria Math" panose="02040503050406030204" pitchFamily="18" charset="0"/>
                              </a:rPr>
                            </m:ctrlPr>
                          </m:sSupPr>
                          <m:e>
                            <m:d>
                              <m:dPr>
                                <m:ctrlPr>
                                  <a:rPr lang="en-US" sz="2400" b="0" i="1" smtClean="0">
                                    <a:latin typeface="Cambria Math" panose="02040503050406030204" pitchFamily="18" charset="0"/>
                                    <a:ea typeface="Cambria Math" panose="02040503050406030204" pitchFamily="18" charset="0"/>
                                  </a:rPr>
                                </m:ctrlPr>
                              </m:dPr>
                              <m:e>
                                <m:r>
                                  <a:rPr lang="en-US" sz="2400" b="0" i="0" smtClean="0">
                                    <a:latin typeface="Cambria Math" panose="02040503050406030204" pitchFamily="18" charset="0"/>
                                    <a:ea typeface="Cambria Math" panose="02040503050406030204" pitchFamily="18" charset="0"/>
                                  </a:rPr>
                                  <m:t>0.2</m:t>
                                </m:r>
                              </m:e>
                            </m:d>
                          </m:e>
                          <m:sup>
                            <m:r>
                              <a:rPr lang="en-US" sz="2400" b="0" i="0" smtClean="0">
                                <a:latin typeface="Cambria Math" panose="02040503050406030204" pitchFamily="18" charset="0"/>
                                <a:ea typeface="Cambria Math" panose="02040503050406030204" pitchFamily="18" charset="0"/>
                              </a:rPr>
                              <m:t>2</m:t>
                            </m:r>
                          </m:sup>
                        </m:sSup>
                      </m:num>
                      <m:den>
                        <m:r>
                          <a:rPr lang="en-US" sz="2400" b="0" i="0" smtClean="0">
                            <a:latin typeface="Cambria Math" panose="02040503050406030204" pitchFamily="18" charset="0"/>
                            <a:ea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m:t>
                        </m:r>
                        <m:r>
                          <a:rPr lang="en-US" sz="2400" b="0" i="0" smtClean="0">
                            <a:latin typeface="Cambria Math" panose="02040503050406030204" pitchFamily="18" charset="0"/>
                            <a:ea typeface="Cambria Math" panose="02040503050406030204" pitchFamily="18" charset="0"/>
                          </a:rPr>
                          <m:t>1.4</m:t>
                        </m:r>
                      </m:den>
                    </m:f>
                    <m:r>
                      <a:rPr lang="en-US" sz="2400" b="0" i="0" smtClean="0">
                        <a:latin typeface="Cambria Math" panose="02040503050406030204" pitchFamily="18" charset="0"/>
                        <a:ea typeface="Cambria Math" panose="02040503050406030204" pitchFamily="18" charset="0"/>
                      </a:rPr>
                      <m:t>=0.0857</m:t>
                    </m:r>
                    <m:r>
                      <m:rPr>
                        <m:sty m:val="p"/>
                      </m:rPr>
                      <a:rPr lang="en-US" sz="2400" b="0" i="0" smtClean="0">
                        <a:latin typeface="Cambria Math" panose="02040503050406030204" pitchFamily="18" charset="0"/>
                        <a:ea typeface="Cambria Math" panose="02040503050406030204" pitchFamily="18" charset="0"/>
                      </a:rPr>
                      <m:t>J</m:t>
                    </m:r>
                    <m:r>
                      <a:rPr lang="en-US" sz="2400" b="0" i="0" smtClean="0">
                        <a:latin typeface="Cambria Math" panose="02040503050406030204" pitchFamily="18" charset="0"/>
                        <a:ea typeface="Cambria Math" panose="02040503050406030204" pitchFamily="18" charset="0"/>
                      </a:rPr>
                      <m:t> (3</m:t>
                    </m:r>
                    <m:r>
                      <m:rPr>
                        <m:sty m:val="p"/>
                      </m:rPr>
                      <a:rPr lang="en-US" sz="2400" b="0" i="0" smtClean="0">
                        <a:latin typeface="Cambria Math" panose="02040503050406030204" pitchFamily="18" charset="0"/>
                        <a:ea typeface="Cambria Math" panose="02040503050406030204" pitchFamily="18" charset="0"/>
                      </a:rPr>
                      <m:t>SF</m:t>
                    </m:r>
                    <m:r>
                      <a:rPr lang="en-US" sz="2400" b="0" i="0" smtClean="0">
                        <a:latin typeface="Cambria Math" panose="02040503050406030204" pitchFamily="18" charset="0"/>
                        <a:ea typeface="Cambria Math" panose="02040503050406030204" pitchFamily="18" charset="0"/>
                      </a:rPr>
                      <m:t>)</m:t>
                    </m:r>
                  </m:oMath>
                </a14:m>
                <a:endParaRPr lang="en-GB" sz="2400" dirty="0"/>
              </a:p>
            </p:txBody>
          </p:sp>
        </mc:Choice>
        <mc:Fallback xmlns="">
          <p:sp>
            <p:nvSpPr>
              <p:cNvPr id="38" name="TextBox 37"/>
              <p:cNvSpPr txBox="1">
                <a:spLocks noRot="1" noChangeAspect="1" noMove="1" noResize="1" noEditPoints="1" noAdjustHandles="1" noChangeArrowheads="1" noChangeShapeType="1" noTextEdit="1"/>
              </p:cNvSpPr>
              <p:nvPr/>
            </p:nvSpPr>
            <p:spPr>
              <a:xfrm>
                <a:off x="360256" y="1665017"/>
                <a:ext cx="7092064" cy="668388"/>
              </a:xfrm>
              <a:prstGeom prst="rect">
                <a:avLst/>
              </a:prstGeom>
              <a:blipFill>
                <a:blip r:embed="rId2"/>
                <a:stretch>
                  <a:fillRect l="-1290" b="-8182"/>
                </a:stretch>
              </a:blipFill>
            </p:spPr>
            <p:txBody>
              <a:bodyPr/>
              <a:lstStyle/>
              <a:p>
                <a:r>
                  <a:rPr lang="en-GB">
                    <a:noFill/>
                  </a:rPr>
                  <a:t> </a:t>
                </a:r>
              </a:p>
            </p:txBody>
          </p:sp>
        </mc:Fallback>
      </mc:AlternateContent>
      <p:sp>
        <p:nvSpPr>
          <p:cNvPr id="37" name="Rectangle 36">
            <a:extLst>
              <a:ext uri="{FF2B5EF4-FFF2-40B4-BE49-F238E27FC236}">
                <a16:creationId xmlns:a16="http://schemas.microsoft.com/office/drawing/2014/main" id="{3235E5DB-A5FA-4B3D-A0DE-8E5798A28341}"/>
              </a:ext>
            </a:extLst>
          </p:cNvPr>
          <p:cNvSpPr/>
          <p:nvPr/>
        </p:nvSpPr>
        <p:spPr>
          <a:xfrm>
            <a:off x="342649" y="1665017"/>
            <a:ext cx="8422343" cy="100947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Tree>
    <p:extLst>
      <p:ext uri="{BB962C8B-B14F-4D97-AF65-F5344CB8AC3E}">
        <p14:creationId xmlns:p14="http://schemas.microsoft.com/office/powerpoint/2010/main" val="36996054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37"/>
                                        </p:tgtEl>
                                      </p:cBhvr>
                                    </p:animEffect>
                                    <p:set>
                                      <p:cBhvr>
                                        <p:cTn id="7" dur="1" fill="hold">
                                          <p:stCondLst>
                                            <p:cond delay="9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a:t>
              </a:r>
              <a:r>
                <a:rPr lang="en-GB" sz="3200" dirty="0" smtClean="0">
                  <a:latin typeface="+mj-lt"/>
                </a:rPr>
                <a:t>3C</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15056"/>
            <a:ext cx="7920880" cy="830997"/>
          </a:xfrm>
          <a:prstGeom prst="rect">
            <a:avLst/>
          </a:prstGeom>
          <a:noFill/>
        </p:spPr>
        <p:txBody>
          <a:bodyPr wrap="square" rtlCol="0">
            <a:spAutoFit/>
          </a:bodyPr>
          <a:lstStyle/>
          <a:p>
            <a:r>
              <a:rPr lang="en-GB" sz="2400" dirty="0"/>
              <a:t>Pearson Further Mechanics 1</a:t>
            </a:r>
          </a:p>
          <a:p>
            <a:r>
              <a:rPr lang="en-GB" sz="2400" dirty="0"/>
              <a:t>Pages </a:t>
            </a:r>
            <a:r>
              <a:rPr lang="en-GB" sz="2400" dirty="0" smtClean="0"/>
              <a:t>50-51</a:t>
            </a:r>
            <a:endParaRPr lang="en-GB" sz="2400" dirty="0"/>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075B4E23-3E17-D047-94EF-0811F871D3C4}"/>
              </a:ext>
            </a:extLst>
          </p:cNvPr>
          <p:cNvSpPr txBox="1"/>
          <p:nvPr/>
        </p:nvSpPr>
        <p:spPr>
          <a:xfrm>
            <a:off x="539552" y="2348880"/>
            <a:ext cx="7344816" cy="2677656"/>
          </a:xfrm>
          <a:prstGeom prst="rect">
            <a:avLst/>
          </a:prstGeom>
          <a:noFill/>
        </p:spPr>
        <p:txBody>
          <a:bodyPr wrap="square" rtlCol="0">
            <a:spAutoFit/>
          </a:bodyPr>
          <a:lstStyle/>
          <a:p>
            <a:r>
              <a:rPr lang="en-US" sz="2400" dirty="0"/>
              <a:t>Complete before the lesson		Q1-3</a:t>
            </a:r>
          </a:p>
          <a:p>
            <a:endParaRPr lang="en-US" sz="2400" dirty="0"/>
          </a:p>
          <a:p>
            <a:r>
              <a:rPr lang="en-US" sz="2400" dirty="0"/>
              <a:t>In Class:			</a:t>
            </a:r>
          </a:p>
          <a:p>
            <a:r>
              <a:rPr lang="en-US" sz="2400" dirty="0">
                <a:solidFill>
                  <a:srgbClr val="00B050"/>
                </a:solidFill>
              </a:rPr>
              <a:t>Green</a:t>
            </a:r>
            <a:r>
              <a:rPr lang="en-US" sz="2400" dirty="0"/>
              <a:t>					</a:t>
            </a:r>
            <a:r>
              <a:rPr lang="en-US" sz="2400" dirty="0" smtClean="0"/>
              <a:t>Q4</a:t>
            </a:r>
            <a:endParaRPr lang="en-US" sz="2400" dirty="0"/>
          </a:p>
          <a:p>
            <a:r>
              <a:rPr lang="en-US" sz="2400" dirty="0">
                <a:solidFill>
                  <a:schemeClr val="accent6"/>
                </a:solidFill>
              </a:rPr>
              <a:t>Amber</a:t>
            </a:r>
            <a:r>
              <a:rPr lang="en-US" sz="2400" dirty="0"/>
              <a:t> 					</a:t>
            </a:r>
            <a:r>
              <a:rPr lang="en-US" sz="2400" dirty="0" smtClean="0"/>
              <a:t>Q5</a:t>
            </a:r>
            <a:endParaRPr lang="en-US" sz="2400" dirty="0"/>
          </a:p>
          <a:p>
            <a:r>
              <a:rPr lang="en-US" sz="2400" dirty="0">
                <a:solidFill>
                  <a:srgbClr val="FF0000"/>
                </a:solidFill>
              </a:rPr>
              <a:t>Red</a:t>
            </a:r>
            <a:r>
              <a:rPr lang="en-US" sz="2400" dirty="0"/>
              <a:t>					</a:t>
            </a:r>
            <a:r>
              <a:rPr lang="en-US" sz="2400" dirty="0" smtClean="0"/>
              <a:t>Q6-7</a:t>
            </a:r>
            <a:endParaRPr lang="en-US" sz="2400" dirty="0"/>
          </a:p>
          <a:p>
            <a:endParaRPr lang="en-US" sz="2400" dirty="0"/>
          </a:p>
        </p:txBody>
      </p:sp>
    </p:spTree>
    <p:extLst>
      <p:ext uri="{BB962C8B-B14F-4D97-AF65-F5344CB8AC3E}">
        <p14:creationId xmlns:p14="http://schemas.microsoft.com/office/powerpoint/2010/main" val="30747068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AA450DA-3999-470D-AD27-31C9ACF4D217}"/>
              </a:ext>
            </a:extLst>
          </p:cNvPr>
          <p:cNvGrpSpPr/>
          <p:nvPr/>
        </p:nvGrpSpPr>
        <p:grpSpPr>
          <a:xfrm>
            <a:off x="-22391" y="0"/>
            <a:ext cx="9143074" cy="599127"/>
            <a:chOff x="0" y="13335"/>
            <a:chExt cx="9144218" cy="599127"/>
          </a:xfrm>
        </p:grpSpPr>
        <p:sp>
          <p:nvSpPr>
            <p:cNvPr id="4" name="TextBox 32">
              <a:extLst>
                <a:ext uri="{FF2B5EF4-FFF2-40B4-BE49-F238E27FC236}">
                  <a16:creationId xmlns:a16="http://schemas.microsoft.com/office/drawing/2014/main" id="{FFF7E34B-8B23-426C-85EB-44DB6A84C6CA}"/>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The law of Conservation of Energy (expanded)</a:t>
              </a:r>
              <a:endParaRPr lang="en-GB" sz="3200" dirty="0"/>
            </a:p>
          </p:txBody>
        </p:sp>
        <p:cxnSp>
          <p:nvCxnSpPr>
            <p:cNvPr id="5" name="Straight Connector 4">
              <a:extLst>
                <a:ext uri="{FF2B5EF4-FFF2-40B4-BE49-F238E27FC236}">
                  <a16:creationId xmlns:a16="http://schemas.microsoft.com/office/drawing/2014/main" id="{2F09363D-20A7-4848-B641-539A8D7FD6E6}"/>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8" name="TextBox 7"/>
          <p:cNvSpPr txBox="1"/>
          <p:nvPr/>
        </p:nvSpPr>
        <p:spPr>
          <a:xfrm>
            <a:off x="102992" y="1174028"/>
            <a:ext cx="8915400" cy="369332"/>
          </a:xfrm>
          <a:prstGeom prst="rect">
            <a:avLst/>
          </a:prstGeom>
          <a:solidFill>
            <a:schemeClr val="tx1"/>
          </a:solidFill>
        </p:spPr>
        <p:txBody>
          <a:bodyPr wrap="square" rtlCol="0">
            <a:spAutoFit/>
          </a:bodyPr>
          <a:lstStyle>
            <a:defPPr>
              <a:defRPr lang="en-US"/>
            </a:defPPr>
            <a:lvl1pPr marL="285750" indent="-285750">
              <a:buFont typeface="Wingdings" panose="05000000000000000000" pitchFamily="2" charset="2"/>
              <a:buChar char="!"/>
              <a:defRPr>
                <a:solidFill>
                  <a:schemeClr val="bg1"/>
                </a:solidFill>
              </a:defRPr>
            </a:lvl1pPr>
          </a:lstStyle>
          <a:p>
            <a:pPr algn="ctr"/>
            <a:r>
              <a:rPr lang="en-GB" dirty="0"/>
              <a:t>   Initial Energy = Final Energy</a:t>
            </a:r>
          </a:p>
        </p:txBody>
      </p:sp>
      <p:sp>
        <p:nvSpPr>
          <p:cNvPr id="10" name="TextBox 9"/>
          <p:cNvSpPr txBox="1"/>
          <p:nvPr/>
        </p:nvSpPr>
        <p:spPr>
          <a:xfrm>
            <a:off x="114300" y="2132856"/>
            <a:ext cx="8915400" cy="369332"/>
          </a:xfrm>
          <a:prstGeom prst="rect">
            <a:avLst/>
          </a:prstGeom>
          <a:solidFill>
            <a:schemeClr val="tx1"/>
          </a:solidFill>
        </p:spPr>
        <p:txBody>
          <a:bodyPr wrap="square" rtlCol="0">
            <a:spAutoFit/>
          </a:bodyPr>
          <a:lstStyle>
            <a:defPPr>
              <a:defRPr lang="en-US"/>
            </a:defPPr>
            <a:lvl1pPr marL="285750" indent="-285750">
              <a:buFont typeface="Wingdings" panose="05000000000000000000" pitchFamily="2" charset="2"/>
              <a:buChar char="!"/>
              <a:defRPr>
                <a:solidFill>
                  <a:schemeClr val="bg1"/>
                </a:solidFill>
              </a:defRPr>
            </a:lvl1pPr>
          </a:lstStyle>
          <a:p>
            <a:pPr algn="ctr"/>
            <a:r>
              <a:rPr lang="en-GB" dirty="0"/>
              <a:t>Work </a:t>
            </a:r>
            <a:r>
              <a:rPr lang="en-GB" dirty="0" err="1" smtClean="0"/>
              <a:t>in+Initial</a:t>
            </a:r>
            <a:r>
              <a:rPr lang="en-GB" dirty="0" smtClean="0"/>
              <a:t> </a:t>
            </a:r>
            <a:r>
              <a:rPr lang="en-GB" dirty="0" err="1"/>
              <a:t>K.E</a:t>
            </a:r>
            <a:r>
              <a:rPr lang="en-GB" dirty="0" err="1" smtClean="0"/>
              <a:t>.+Initial</a:t>
            </a:r>
            <a:r>
              <a:rPr lang="en-GB" dirty="0" smtClean="0"/>
              <a:t> </a:t>
            </a:r>
            <a:r>
              <a:rPr lang="en-GB" dirty="0" err="1"/>
              <a:t>G.P.E</a:t>
            </a:r>
            <a:r>
              <a:rPr lang="en-GB" dirty="0" err="1" smtClean="0"/>
              <a:t>.+</a:t>
            </a:r>
            <a:r>
              <a:rPr lang="en-GB" b="1" dirty="0" err="1" smtClean="0"/>
              <a:t>Initial</a:t>
            </a:r>
            <a:r>
              <a:rPr lang="en-GB" b="1" dirty="0" smtClean="0"/>
              <a:t> E.P.E</a:t>
            </a:r>
            <a:r>
              <a:rPr lang="en-GB" dirty="0" smtClean="0"/>
              <a:t>=Final </a:t>
            </a:r>
            <a:r>
              <a:rPr lang="en-GB" dirty="0" err="1"/>
              <a:t>K.E</a:t>
            </a:r>
            <a:r>
              <a:rPr lang="en-GB" dirty="0" err="1" smtClean="0"/>
              <a:t>.+Final</a:t>
            </a:r>
            <a:r>
              <a:rPr lang="en-GB" dirty="0" smtClean="0"/>
              <a:t> </a:t>
            </a:r>
            <a:r>
              <a:rPr lang="en-GB" dirty="0" err="1"/>
              <a:t>G.P.E</a:t>
            </a:r>
            <a:r>
              <a:rPr lang="en-GB" dirty="0" err="1" smtClean="0"/>
              <a:t>.+</a:t>
            </a:r>
            <a:r>
              <a:rPr lang="en-GB" b="1" dirty="0" err="1" smtClean="0"/>
              <a:t>Final</a:t>
            </a:r>
            <a:r>
              <a:rPr lang="en-GB" b="1" dirty="0" smtClean="0"/>
              <a:t> </a:t>
            </a:r>
            <a:r>
              <a:rPr lang="en-GB" b="1" dirty="0" err="1" smtClean="0"/>
              <a:t>E.P.E</a:t>
            </a:r>
            <a:r>
              <a:rPr lang="en-GB" dirty="0" err="1" smtClean="0"/>
              <a:t>+Work</a:t>
            </a:r>
            <a:r>
              <a:rPr lang="en-GB" dirty="0" smtClean="0"/>
              <a:t> </a:t>
            </a:r>
            <a:r>
              <a:rPr lang="en-GB" dirty="0"/>
              <a:t>out</a:t>
            </a:r>
          </a:p>
        </p:txBody>
      </p:sp>
      <mc:AlternateContent xmlns:mc="http://schemas.openxmlformats.org/markup-compatibility/2006" xmlns:a14="http://schemas.microsoft.com/office/drawing/2010/main">
        <mc:Choice Requires="a14">
          <p:sp>
            <p:nvSpPr>
              <p:cNvPr id="11" name="TextBox 10"/>
              <p:cNvSpPr txBox="1"/>
              <p:nvPr/>
            </p:nvSpPr>
            <p:spPr>
              <a:xfrm>
                <a:off x="102992" y="3045768"/>
                <a:ext cx="8915400" cy="530466"/>
              </a:xfrm>
              <a:prstGeom prst="rect">
                <a:avLst/>
              </a:prstGeom>
              <a:solidFill>
                <a:schemeClr val="tx1"/>
              </a:solidFill>
            </p:spPr>
            <p:txBody>
              <a:bodyPr wrap="square" rtlCol="0">
                <a:spAutoFit/>
              </a:bodyPr>
              <a:lstStyle>
                <a:defPPr>
                  <a:defRPr lang="en-US"/>
                </a:defPPr>
                <a:lvl1pPr marL="285750" indent="-285750">
                  <a:buFont typeface="Wingdings" panose="05000000000000000000" pitchFamily="2" charset="2"/>
                  <a:buChar char="!"/>
                  <a:defRPr>
                    <a:solidFill>
                      <a:schemeClr val="bg1"/>
                    </a:solidFill>
                  </a:defRPr>
                </a:lvl1pPr>
              </a:lstStyle>
              <a:p>
                <a:pPr algn="ctr"/>
                <a:r>
                  <a:rPr lang="en-GB" dirty="0" smtClean="0"/>
                  <a:t>d</a:t>
                </a:r>
                <a:r>
                  <a:rPr lang="en-GB" dirty="0"/>
                  <a:t>riving force x distance + </a:t>
                </a:r>
                <a14:m>
                  <m:oMath xmlns:m="http://schemas.openxmlformats.org/officeDocument/2006/math">
                    <m:f>
                      <m:fPr>
                        <m:ctrlPr>
                          <a:rPr lang="en-GB" b="0" i="1" dirty="0" smtClean="0">
                            <a:latin typeface="Cambria Math" panose="02040503050406030204" pitchFamily="18" charset="0"/>
                          </a:rPr>
                        </m:ctrlPr>
                      </m:fPr>
                      <m:num>
                        <m:r>
                          <a:rPr lang="en-GB" b="0" i="1" dirty="0" smtClean="0">
                            <a:latin typeface="Cambria Math" panose="02040503050406030204" pitchFamily="18" charset="0"/>
                          </a:rPr>
                          <m:t>1</m:t>
                        </m:r>
                      </m:num>
                      <m:den>
                        <m:r>
                          <a:rPr lang="en-GB" b="0" i="1" dirty="0" smtClean="0">
                            <a:latin typeface="Cambria Math" panose="02040503050406030204" pitchFamily="18" charset="0"/>
                          </a:rPr>
                          <m:t>2</m:t>
                        </m:r>
                      </m:den>
                    </m:f>
                    <m:r>
                      <a:rPr lang="en-GB" b="0" i="1" dirty="0" smtClean="0">
                        <a:latin typeface="Cambria Math" panose="02040503050406030204" pitchFamily="18" charset="0"/>
                      </a:rPr>
                      <m:t>𝑚</m:t>
                    </m:r>
                    <m:sSup>
                      <m:sSupPr>
                        <m:ctrlPr>
                          <a:rPr lang="en-GB" b="0" i="1" dirty="0" smtClean="0">
                            <a:latin typeface="Cambria Math" panose="02040503050406030204" pitchFamily="18" charset="0"/>
                          </a:rPr>
                        </m:ctrlPr>
                      </m:sSupPr>
                      <m:e>
                        <m:r>
                          <a:rPr lang="en-GB" b="0" i="1" dirty="0" smtClean="0">
                            <a:latin typeface="Cambria Math" panose="02040503050406030204" pitchFamily="18" charset="0"/>
                          </a:rPr>
                          <m:t>𝑢</m:t>
                        </m:r>
                      </m:e>
                      <m:sup>
                        <m:r>
                          <a:rPr lang="en-GB" b="0" i="1" dirty="0" smtClean="0">
                            <a:latin typeface="Cambria Math" panose="02040503050406030204" pitchFamily="18" charset="0"/>
                          </a:rPr>
                          <m:t>2</m:t>
                        </m:r>
                      </m:sup>
                    </m:sSup>
                  </m:oMath>
                </a14:m>
                <a:r>
                  <a:rPr lang="en-GB" dirty="0"/>
                  <a:t>+ </a:t>
                </a:r>
                <a14:m>
                  <m:oMath xmlns:m="http://schemas.openxmlformats.org/officeDocument/2006/math">
                    <m:r>
                      <a:rPr lang="en-GB" b="0" i="1" smtClean="0">
                        <a:latin typeface="Cambria Math" panose="02040503050406030204" pitchFamily="18" charset="0"/>
                      </a:rPr>
                      <m:t>𝑚𝑔</m:t>
                    </m:r>
                    <m:sSub>
                      <m:sSubPr>
                        <m:ctrlPr>
                          <a:rPr lang="en-GB" b="0" i="1" smtClean="0">
                            <a:latin typeface="Cambria Math" panose="02040503050406030204" pitchFamily="18" charset="0"/>
                          </a:rPr>
                        </m:ctrlPr>
                      </m:sSubPr>
                      <m:e>
                        <m:r>
                          <a:rPr lang="en-GB" b="0" i="1" smtClean="0">
                            <a:latin typeface="Cambria Math" panose="02040503050406030204" pitchFamily="18" charset="0"/>
                          </a:rPr>
                          <m:t>h</m:t>
                        </m:r>
                      </m:e>
                      <m:sub>
                        <m:r>
                          <a:rPr lang="en-GB" b="0" i="1" smtClean="0">
                            <a:latin typeface="Cambria Math" panose="02040503050406030204" pitchFamily="18" charset="0"/>
                          </a:rPr>
                          <m:t>1</m:t>
                        </m:r>
                      </m:sub>
                    </m:sSub>
                  </m:oMath>
                </a14:m>
                <a:r>
                  <a:rPr lang="en-GB" dirty="0" smtClean="0"/>
                  <a:t>+</a:t>
                </a:r>
                <a14:m>
                  <m:oMath xmlns:m="http://schemas.openxmlformats.org/officeDocument/2006/math">
                    <m:f>
                      <m:fPr>
                        <m:ctrlPr>
                          <a:rPr lang="en-US" b="0" i="1" dirty="0" smtClean="0">
                            <a:latin typeface="Cambria Math" panose="02040503050406030204" pitchFamily="18" charset="0"/>
                            <a:ea typeface="Cambria Math" panose="02040503050406030204" pitchFamily="18" charset="0"/>
                          </a:rPr>
                        </m:ctrlPr>
                      </m:fPr>
                      <m:num>
                        <m:r>
                          <a:rPr lang="en-GB" i="1" dirty="0" smtClean="0">
                            <a:latin typeface="Cambria Math" panose="02040503050406030204" pitchFamily="18" charset="0"/>
                            <a:ea typeface="Cambria Math" panose="02040503050406030204" pitchFamily="18" charset="0"/>
                          </a:rPr>
                          <m:t>𝜆</m:t>
                        </m:r>
                        <m:sSubSup>
                          <m:sSubSupPr>
                            <m:ctrlPr>
                              <a:rPr lang="en-US" b="0" i="1" dirty="0" smtClean="0">
                                <a:latin typeface="Cambria Math" panose="02040503050406030204" pitchFamily="18" charset="0"/>
                                <a:ea typeface="Cambria Math" panose="02040503050406030204" pitchFamily="18" charset="0"/>
                              </a:rPr>
                            </m:ctrlPr>
                          </m:sSubSupPr>
                          <m:e>
                            <m:r>
                              <a:rPr lang="en-US" b="0" i="1" dirty="0" smtClean="0">
                                <a:latin typeface="Cambria Math" panose="02040503050406030204" pitchFamily="18" charset="0"/>
                                <a:ea typeface="Cambria Math" panose="02040503050406030204" pitchFamily="18" charset="0"/>
                              </a:rPr>
                              <m:t>𝑥</m:t>
                            </m:r>
                          </m:e>
                          <m:sub>
                            <m:r>
                              <a:rPr lang="en-US" b="0" i="1" dirty="0" smtClean="0">
                                <a:latin typeface="Cambria Math" panose="02040503050406030204" pitchFamily="18" charset="0"/>
                                <a:ea typeface="Cambria Math" panose="02040503050406030204" pitchFamily="18" charset="0"/>
                              </a:rPr>
                              <m:t>1</m:t>
                            </m:r>
                          </m:sub>
                          <m:sup>
                            <m:r>
                              <a:rPr lang="en-US" b="0" i="1" dirty="0" smtClean="0">
                                <a:latin typeface="Cambria Math" panose="02040503050406030204" pitchFamily="18" charset="0"/>
                                <a:ea typeface="Cambria Math" panose="02040503050406030204" pitchFamily="18" charset="0"/>
                              </a:rPr>
                              <m:t>2</m:t>
                            </m:r>
                          </m:sup>
                        </m:sSubSup>
                      </m:num>
                      <m:den>
                        <m:r>
                          <a:rPr lang="en-US" b="0" i="1" dirty="0" smtClean="0">
                            <a:latin typeface="Cambria Math" panose="02040503050406030204" pitchFamily="18" charset="0"/>
                            <a:ea typeface="Cambria Math" panose="02040503050406030204" pitchFamily="18" charset="0"/>
                          </a:rPr>
                          <m:t>2</m:t>
                        </m:r>
                        <m:r>
                          <a:rPr lang="en-US" b="0" i="1" dirty="0" smtClean="0">
                            <a:latin typeface="Cambria Math" panose="02040503050406030204" pitchFamily="18" charset="0"/>
                            <a:ea typeface="Cambria Math" panose="02040503050406030204" pitchFamily="18" charset="0"/>
                          </a:rPr>
                          <m:t>𝑙</m:t>
                        </m:r>
                      </m:den>
                    </m:f>
                  </m:oMath>
                </a14:m>
                <a:r>
                  <a:rPr lang="en-GB" dirty="0" smtClean="0"/>
                  <a:t>=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r>
                      <a:rPr lang="en-GB" b="0" i="1" smtClean="0">
                        <a:latin typeface="Cambria Math" panose="02040503050406030204" pitchFamily="18" charset="0"/>
                      </a:rPr>
                      <m:t>𝑚</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𝑣</m:t>
                        </m:r>
                      </m:e>
                      <m:sup>
                        <m:r>
                          <a:rPr lang="en-GB" b="0" i="1" smtClean="0">
                            <a:latin typeface="Cambria Math" panose="02040503050406030204" pitchFamily="18" charset="0"/>
                          </a:rPr>
                          <m:t>2</m:t>
                        </m:r>
                      </m:sup>
                    </m:sSup>
                  </m:oMath>
                </a14:m>
                <a:r>
                  <a:rPr lang="en-GB" dirty="0" smtClean="0"/>
                  <a:t>+ </a:t>
                </a:r>
                <a14:m>
                  <m:oMath xmlns:m="http://schemas.openxmlformats.org/officeDocument/2006/math">
                    <m:r>
                      <a:rPr lang="en-GB" i="1">
                        <a:latin typeface="Cambria Math" panose="02040503050406030204" pitchFamily="18" charset="0"/>
                      </a:rPr>
                      <m:t>𝑚𝑔</m:t>
                    </m:r>
                    <m:sSub>
                      <m:sSubPr>
                        <m:ctrlPr>
                          <a:rPr lang="en-GB" i="1">
                            <a:latin typeface="Cambria Math" panose="02040503050406030204" pitchFamily="18" charset="0"/>
                          </a:rPr>
                        </m:ctrlPr>
                      </m:sSubPr>
                      <m:e>
                        <m:r>
                          <a:rPr lang="en-GB" i="1">
                            <a:latin typeface="Cambria Math" panose="02040503050406030204" pitchFamily="18" charset="0"/>
                          </a:rPr>
                          <m:t>h</m:t>
                        </m:r>
                      </m:e>
                      <m:sub>
                        <m:r>
                          <a:rPr lang="en-GB" b="0" i="1" smtClean="0">
                            <a:latin typeface="Cambria Math" panose="02040503050406030204" pitchFamily="18" charset="0"/>
                          </a:rPr>
                          <m:t>2</m:t>
                        </m:r>
                      </m:sub>
                    </m:sSub>
                  </m:oMath>
                </a14:m>
                <a:r>
                  <a:rPr lang="en-GB" dirty="0"/>
                  <a:t> + </a:t>
                </a:r>
                <a14:m>
                  <m:oMath xmlns:m="http://schemas.openxmlformats.org/officeDocument/2006/math">
                    <m:f>
                      <m:fPr>
                        <m:ctrlPr>
                          <a:rPr lang="en-US" b="0" i="1" smtClean="0">
                            <a:latin typeface="Cambria Math" panose="02040503050406030204" pitchFamily="18" charset="0"/>
                            <a:ea typeface="Cambria Math" panose="02040503050406030204" pitchFamily="18" charset="0"/>
                          </a:rPr>
                        </m:ctrlPr>
                      </m:fPr>
                      <m:num>
                        <m:r>
                          <a:rPr lang="en-GB" i="1" smtClean="0">
                            <a:latin typeface="Cambria Math" panose="02040503050406030204" pitchFamily="18" charset="0"/>
                            <a:ea typeface="Cambria Math" panose="02040503050406030204" pitchFamily="18" charset="0"/>
                          </a:rPr>
                          <m:t>𝜆</m:t>
                        </m:r>
                        <m:sSubSup>
                          <m:sSubSupPr>
                            <m:ctrlPr>
                              <a:rPr lang="en-GB"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2</m:t>
                            </m:r>
                          </m:sub>
                          <m:sup>
                            <m:r>
                              <a:rPr lang="en-US" b="0" i="1" smtClean="0">
                                <a:latin typeface="Cambria Math" panose="02040503050406030204" pitchFamily="18" charset="0"/>
                                <a:ea typeface="Cambria Math" panose="02040503050406030204" pitchFamily="18" charset="0"/>
                              </a:rPr>
                              <m:t>2</m:t>
                            </m:r>
                          </m:sup>
                        </m:sSubSup>
                      </m:num>
                      <m:den>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𝑙</m:t>
                        </m:r>
                      </m:den>
                    </m:f>
                  </m:oMath>
                </a14:m>
                <a:r>
                  <a:rPr lang="en-GB" dirty="0" smtClean="0"/>
                  <a:t> + resistance </a:t>
                </a:r>
                <a:r>
                  <a:rPr lang="en-GB" dirty="0"/>
                  <a:t>x distance</a:t>
                </a:r>
              </a:p>
            </p:txBody>
          </p:sp>
        </mc:Choice>
        <mc:Fallback xmlns="">
          <p:sp>
            <p:nvSpPr>
              <p:cNvPr id="11" name="TextBox 10"/>
              <p:cNvSpPr txBox="1">
                <a:spLocks noRot="1" noChangeAspect="1" noMove="1" noResize="1" noEditPoints="1" noAdjustHandles="1" noChangeArrowheads="1" noChangeShapeType="1" noTextEdit="1"/>
              </p:cNvSpPr>
              <p:nvPr/>
            </p:nvSpPr>
            <p:spPr>
              <a:xfrm>
                <a:off x="102992" y="3045768"/>
                <a:ext cx="8915400" cy="530466"/>
              </a:xfrm>
              <a:prstGeom prst="rect">
                <a:avLst/>
              </a:prstGeom>
              <a:blipFill>
                <a:blip r:embed="rId2"/>
                <a:stretch>
                  <a:fillRect b="-6897"/>
                </a:stretch>
              </a:blipFill>
            </p:spPr>
            <p:txBody>
              <a:bodyPr/>
              <a:lstStyle/>
              <a:p>
                <a:r>
                  <a:rPr lang="en-GB">
                    <a:noFill/>
                  </a:rPr>
                  <a:t> </a:t>
                </a:r>
              </a:p>
            </p:txBody>
          </p:sp>
        </mc:Fallback>
      </mc:AlternateContent>
      <p:sp>
        <p:nvSpPr>
          <p:cNvPr id="9" name="TextBox 8">
            <a:extLst>
              <a:ext uri="{FF2B5EF4-FFF2-40B4-BE49-F238E27FC236}">
                <a16:creationId xmlns:a16="http://schemas.microsoft.com/office/drawing/2014/main" id="{1B90721A-8EE8-49A3-BD94-FE8D37E1AF2D}"/>
              </a:ext>
            </a:extLst>
          </p:cNvPr>
          <p:cNvSpPr txBox="1"/>
          <p:nvPr/>
        </p:nvSpPr>
        <p:spPr>
          <a:xfrm>
            <a:off x="180682" y="717500"/>
            <a:ext cx="8963318" cy="369332"/>
          </a:xfrm>
          <a:prstGeom prst="rect">
            <a:avLst/>
          </a:prstGeom>
          <a:noFill/>
        </p:spPr>
        <p:txBody>
          <a:bodyPr wrap="square" rtlCol="0">
            <a:spAutoFit/>
          </a:bodyPr>
          <a:lstStyle/>
          <a:p>
            <a:r>
              <a:rPr lang="en-GB" dirty="0" smtClean="0"/>
              <a:t>The law of Conservation of Energy: the total </a:t>
            </a:r>
            <a:r>
              <a:rPr lang="en-GB" dirty="0"/>
              <a:t>energy of an isolated system remains constant</a:t>
            </a:r>
          </a:p>
        </p:txBody>
      </p:sp>
      <p:sp>
        <p:nvSpPr>
          <p:cNvPr id="15" name="TextBox 14">
            <a:extLst>
              <a:ext uri="{FF2B5EF4-FFF2-40B4-BE49-F238E27FC236}">
                <a16:creationId xmlns:a16="http://schemas.microsoft.com/office/drawing/2014/main" id="{1B90721A-8EE8-49A3-BD94-FE8D37E1AF2D}"/>
              </a:ext>
            </a:extLst>
          </p:cNvPr>
          <p:cNvSpPr txBox="1"/>
          <p:nvPr/>
        </p:nvSpPr>
        <p:spPr>
          <a:xfrm>
            <a:off x="180682" y="2617120"/>
            <a:ext cx="8963318" cy="369332"/>
          </a:xfrm>
          <a:prstGeom prst="rect">
            <a:avLst/>
          </a:prstGeom>
          <a:noFill/>
        </p:spPr>
        <p:txBody>
          <a:bodyPr wrap="square" rtlCol="0">
            <a:spAutoFit/>
          </a:bodyPr>
          <a:lstStyle/>
          <a:p>
            <a:r>
              <a:rPr lang="en-GB" dirty="0" smtClean="0"/>
              <a:t>Using the formulae we get:</a:t>
            </a:r>
            <a:endParaRPr lang="en-GB" dirty="0"/>
          </a:p>
        </p:txBody>
      </p:sp>
    </p:spTree>
    <p:extLst>
      <p:ext uri="{BB962C8B-B14F-4D97-AF65-F5344CB8AC3E}">
        <p14:creationId xmlns:p14="http://schemas.microsoft.com/office/powerpoint/2010/main" val="2066352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87744"/>
            <a:chOff x="0" y="13335"/>
            <a:chExt cx="9144218" cy="587744"/>
          </a:xfrm>
        </p:grpSpPr>
        <p:sp>
          <p:nvSpPr>
            <p:cNvPr id="3" name="TextBox 32"/>
            <p:cNvSpPr txBox="1"/>
            <p:nvPr/>
          </p:nvSpPr>
          <p:spPr>
            <a:xfrm>
              <a:off x="0" y="13335"/>
              <a:ext cx="9144000" cy="5847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latin typeface="+mj-lt"/>
                </a:rPr>
                <a:t>An Example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7" name="TextBox 6"/>
          <p:cNvSpPr txBox="1"/>
          <p:nvPr/>
        </p:nvSpPr>
        <p:spPr>
          <a:xfrm>
            <a:off x="360256" y="823721"/>
            <a:ext cx="8422343"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smtClean="0"/>
              <a:t>[Textbook] A particle of mass 0.5kg is attached to one end of an elastic string, of natural length 2m and modulus of elasticity 19.6N. The other end of the elastic string is attached to a point O. The particle is released from the point O. Find the greatest distance it will reach below O.</a:t>
            </a:r>
            <a:endParaRPr lang="en-GB" dirty="0"/>
          </a:p>
        </p:txBody>
      </p:sp>
      <mc:AlternateContent xmlns:mc="http://schemas.openxmlformats.org/markup-compatibility/2006" xmlns:a14="http://schemas.microsoft.com/office/drawing/2010/main">
        <mc:Choice Requires="a14">
          <p:sp>
            <p:nvSpPr>
              <p:cNvPr id="5" name="Rectangle 4"/>
              <p:cNvSpPr/>
              <p:nvPr/>
            </p:nvSpPr>
            <p:spPr>
              <a:xfrm>
                <a:off x="392800" y="2636912"/>
                <a:ext cx="8643696" cy="2236510"/>
              </a:xfrm>
              <a:prstGeom prst="rect">
                <a:avLst/>
              </a:prstGeom>
            </p:spPr>
            <p:txBody>
              <a:bodyPr wrap="square">
                <a:spAutoFit/>
              </a:bodyPr>
              <a:lstStyle/>
              <a:p>
                <a:pPr algn="ctr"/>
                <a:r>
                  <a:rPr lang="en-GB" dirty="0" smtClean="0">
                    <a:solidFill>
                      <a:schemeClr val="bg1">
                        <a:lumMod val="50000"/>
                      </a:schemeClr>
                    </a:solidFill>
                  </a:rPr>
                  <a:t>d</a:t>
                </a:r>
                <a:r>
                  <a:rPr lang="en-GB" dirty="0">
                    <a:solidFill>
                      <a:schemeClr val="bg1">
                        <a:lumMod val="50000"/>
                      </a:schemeClr>
                    </a:solidFill>
                  </a:rPr>
                  <a:t>riving force x distance + </a:t>
                </a:r>
                <a14:m>
                  <m:oMath xmlns:m="http://schemas.openxmlformats.org/officeDocument/2006/math">
                    <m:f>
                      <m:fPr>
                        <m:ctrlPr>
                          <a:rPr lang="en-GB" i="1" dirty="0">
                            <a:solidFill>
                              <a:schemeClr val="bg1">
                                <a:lumMod val="50000"/>
                              </a:schemeClr>
                            </a:solidFill>
                            <a:latin typeface="Cambria Math" panose="02040503050406030204" pitchFamily="18" charset="0"/>
                          </a:rPr>
                        </m:ctrlPr>
                      </m:fPr>
                      <m:num>
                        <m:r>
                          <a:rPr lang="en-GB" i="1" dirty="0">
                            <a:solidFill>
                              <a:schemeClr val="bg1">
                                <a:lumMod val="50000"/>
                              </a:schemeClr>
                            </a:solidFill>
                            <a:latin typeface="Cambria Math" panose="02040503050406030204" pitchFamily="18" charset="0"/>
                          </a:rPr>
                          <m:t>1</m:t>
                        </m:r>
                      </m:num>
                      <m:den>
                        <m:r>
                          <a:rPr lang="en-GB" i="1" dirty="0">
                            <a:solidFill>
                              <a:schemeClr val="bg1">
                                <a:lumMod val="50000"/>
                              </a:schemeClr>
                            </a:solidFill>
                            <a:latin typeface="Cambria Math" panose="02040503050406030204" pitchFamily="18" charset="0"/>
                          </a:rPr>
                          <m:t>2</m:t>
                        </m:r>
                      </m:den>
                    </m:f>
                    <m:r>
                      <a:rPr lang="en-GB" i="1" dirty="0">
                        <a:solidFill>
                          <a:schemeClr val="bg1">
                            <a:lumMod val="50000"/>
                          </a:schemeClr>
                        </a:solidFill>
                        <a:latin typeface="Cambria Math" panose="02040503050406030204" pitchFamily="18" charset="0"/>
                      </a:rPr>
                      <m:t>𝑚</m:t>
                    </m:r>
                    <m:sSup>
                      <m:sSupPr>
                        <m:ctrlPr>
                          <a:rPr lang="en-GB" i="1" dirty="0" smtClean="0">
                            <a:solidFill>
                              <a:schemeClr val="bg1">
                                <a:lumMod val="50000"/>
                              </a:schemeClr>
                            </a:solidFill>
                            <a:latin typeface="Cambria Math" panose="02040503050406030204" pitchFamily="18" charset="0"/>
                          </a:rPr>
                        </m:ctrlPr>
                      </m:sSupPr>
                      <m:e>
                        <m:r>
                          <a:rPr lang="en-GB" i="1" dirty="0">
                            <a:solidFill>
                              <a:schemeClr val="bg1">
                                <a:lumMod val="50000"/>
                              </a:schemeClr>
                            </a:solidFill>
                            <a:latin typeface="Cambria Math" panose="02040503050406030204" pitchFamily="18" charset="0"/>
                          </a:rPr>
                          <m:t>𝑢</m:t>
                        </m:r>
                      </m:e>
                      <m:sup>
                        <m:r>
                          <a:rPr lang="en-GB" i="1" dirty="0">
                            <a:solidFill>
                              <a:schemeClr val="bg1">
                                <a:lumMod val="50000"/>
                              </a:schemeClr>
                            </a:solidFill>
                            <a:latin typeface="Cambria Math" panose="02040503050406030204" pitchFamily="18" charset="0"/>
                          </a:rPr>
                          <m:t>2</m:t>
                        </m:r>
                      </m:sup>
                    </m:sSup>
                  </m:oMath>
                </a14:m>
                <a:r>
                  <a:rPr lang="en-GB" dirty="0">
                    <a:solidFill>
                      <a:schemeClr val="bg1">
                        <a:lumMod val="50000"/>
                      </a:schemeClr>
                    </a:solidFill>
                  </a:rPr>
                  <a:t>+ </a:t>
                </a:r>
                <a14:m>
                  <m:oMath xmlns:m="http://schemas.openxmlformats.org/officeDocument/2006/math">
                    <m:r>
                      <a:rPr lang="en-GB" b="1" i="1">
                        <a:solidFill>
                          <a:srgbClr val="FF0000"/>
                        </a:solidFill>
                        <a:latin typeface="Cambria Math" panose="02040503050406030204" pitchFamily="18" charset="0"/>
                      </a:rPr>
                      <m:t>𝒎𝒈</m:t>
                    </m:r>
                    <m:sSub>
                      <m:sSubPr>
                        <m:ctrlPr>
                          <a:rPr lang="en-GB" b="1" i="1">
                            <a:solidFill>
                              <a:srgbClr val="FF0000"/>
                            </a:solidFill>
                            <a:latin typeface="Cambria Math" panose="02040503050406030204" pitchFamily="18" charset="0"/>
                          </a:rPr>
                        </m:ctrlPr>
                      </m:sSubPr>
                      <m:e>
                        <m:r>
                          <a:rPr lang="en-GB" b="1" i="1">
                            <a:solidFill>
                              <a:srgbClr val="FF0000"/>
                            </a:solidFill>
                            <a:latin typeface="Cambria Math" panose="02040503050406030204" pitchFamily="18" charset="0"/>
                          </a:rPr>
                          <m:t>𝒉</m:t>
                        </m:r>
                      </m:e>
                      <m:sub>
                        <m:r>
                          <a:rPr lang="en-GB" b="1" i="1">
                            <a:solidFill>
                              <a:srgbClr val="FF0000"/>
                            </a:solidFill>
                            <a:latin typeface="Cambria Math" panose="02040503050406030204" pitchFamily="18" charset="0"/>
                          </a:rPr>
                          <m:t>𝟏</m:t>
                        </m:r>
                      </m:sub>
                    </m:sSub>
                  </m:oMath>
                </a14:m>
                <a:r>
                  <a:rPr lang="en-GB" dirty="0">
                    <a:solidFill>
                      <a:schemeClr val="bg1">
                        <a:lumMod val="50000"/>
                      </a:schemeClr>
                    </a:solidFill>
                  </a:rPr>
                  <a:t>+</a:t>
                </a:r>
                <a14:m>
                  <m:oMath xmlns:m="http://schemas.openxmlformats.org/officeDocument/2006/math">
                    <m:f>
                      <m:fPr>
                        <m:ctrlPr>
                          <a:rPr lang="en-US" i="1" dirty="0">
                            <a:solidFill>
                              <a:schemeClr val="bg1">
                                <a:lumMod val="50000"/>
                              </a:schemeClr>
                            </a:solidFill>
                            <a:latin typeface="Cambria Math" panose="02040503050406030204" pitchFamily="18" charset="0"/>
                            <a:ea typeface="Cambria Math" panose="02040503050406030204" pitchFamily="18" charset="0"/>
                          </a:rPr>
                        </m:ctrlPr>
                      </m:fPr>
                      <m:num>
                        <m:r>
                          <a:rPr lang="en-GB" i="1" dirty="0">
                            <a:solidFill>
                              <a:schemeClr val="bg1">
                                <a:lumMod val="50000"/>
                              </a:schemeClr>
                            </a:solidFill>
                            <a:latin typeface="Cambria Math" panose="02040503050406030204" pitchFamily="18" charset="0"/>
                            <a:ea typeface="Cambria Math" panose="02040503050406030204" pitchFamily="18" charset="0"/>
                          </a:rPr>
                          <m:t>𝜆</m:t>
                        </m:r>
                        <m:sSubSup>
                          <m:sSubSupPr>
                            <m:ctrlPr>
                              <a:rPr lang="en-US" i="1" dirty="0">
                                <a:solidFill>
                                  <a:schemeClr val="bg1">
                                    <a:lumMod val="50000"/>
                                  </a:schemeClr>
                                </a:solidFill>
                                <a:latin typeface="Cambria Math" panose="02040503050406030204" pitchFamily="18" charset="0"/>
                                <a:ea typeface="Cambria Math" panose="02040503050406030204" pitchFamily="18" charset="0"/>
                              </a:rPr>
                            </m:ctrlPr>
                          </m:sSubSupPr>
                          <m:e>
                            <m:r>
                              <a:rPr lang="en-US" i="1" dirty="0">
                                <a:solidFill>
                                  <a:schemeClr val="bg1">
                                    <a:lumMod val="50000"/>
                                  </a:schemeClr>
                                </a:solidFill>
                                <a:latin typeface="Cambria Math" panose="02040503050406030204" pitchFamily="18" charset="0"/>
                                <a:ea typeface="Cambria Math" panose="02040503050406030204" pitchFamily="18" charset="0"/>
                              </a:rPr>
                              <m:t>𝑥</m:t>
                            </m:r>
                          </m:e>
                          <m:sub>
                            <m:r>
                              <a:rPr lang="en-US" i="1" dirty="0">
                                <a:solidFill>
                                  <a:schemeClr val="bg1">
                                    <a:lumMod val="50000"/>
                                  </a:schemeClr>
                                </a:solidFill>
                                <a:latin typeface="Cambria Math" panose="02040503050406030204" pitchFamily="18" charset="0"/>
                                <a:ea typeface="Cambria Math" panose="02040503050406030204" pitchFamily="18" charset="0"/>
                              </a:rPr>
                              <m:t>1</m:t>
                            </m:r>
                          </m:sub>
                          <m:sup>
                            <m:r>
                              <a:rPr lang="en-US" i="1" dirty="0">
                                <a:solidFill>
                                  <a:schemeClr val="bg1">
                                    <a:lumMod val="50000"/>
                                  </a:schemeClr>
                                </a:solidFill>
                                <a:latin typeface="Cambria Math" panose="02040503050406030204" pitchFamily="18" charset="0"/>
                                <a:ea typeface="Cambria Math" panose="02040503050406030204" pitchFamily="18" charset="0"/>
                              </a:rPr>
                              <m:t>2</m:t>
                            </m:r>
                          </m:sup>
                        </m:sSubSup>
                      </m:num>
                      <m:den>
                        <m:r>
                          <a:rPr lang="en-US" i="1" dirty="0">
                            <a:solidFill>
                              <a:schemeClr val="bg1">
                                <a:lumMod val="50000"/>
                              </a:schemeClr>
                            </a:solidFill>
                            <a:latin typeface="Cambria Math" panose="02040503050406030204" pitchFamily="18" charset="0"/>
                            <a:ea typeface="Cambria Math" panose="02040503050406030204" pitchFamily="18" charset="0"/>
                          </a:rPr>
                          <m:t>2</m:t>
                        </m:r>
                        <m:r>
                          <a:rPr lang="en-US" i="1" dirty="0">
                            <a:solidFill>
                              <a:schemeClr val="bg1">
                                <a:lumMod val="50000"/>
                              </a:schemeClr>
                            </a:solidFill>
                            <a:latin typeface="Cambria Math" panose="02040503050406030204" pitchFamily="18" charset="0"/>
                            <a:ea typeface="Cambria Math" panose="02040503050406030204" pitchFamily="18" charset="0"/>
                          </a:rPr>
                          <m:t>𝑙</m:t>
                        </m:r>
                      </m:den>
                    </m:f>
                  </m:oMath>
                </a14:m>
                <a:r>
                  <a:rPr lang="en-GB" dirty="0"/>
                  <a:t>= </a:t>
                </a:r>
                <a14:m>
                  <m:oMath xmlns:m="http://schemas.openxmlformats.org/officeDocument/2006/math">
                    <m:f>
                      <m:fPr>
                        <m:ctrlPr>
                          <a:rPr lang="en-GB" i="1" smtClean="0">
                            <a:solidFill>
                              <a:schemeClr val="bg1">
                                <a:lumMod val="50000"/>
                              </a:schemeClr>
                            </a:solidFill>
                            <a:latin typeface="Cambria Math" panose="02040503050406030204" pitchFamily="18" charset="0"/>
                          </a:rPr>
                        </m:ctrlPr>
                      </m:fPr>
                      <m:num>
                        <m:r>
                          <a:rPr lang="en-GB" i="1">
                            <a:solidFill>
                              <a:schemeClr val="bg1">
                                <a:lumMod val="50000"/>
                              </a:schemeClr>
                            </a:solidFill>
                            <a:latin typeface="Cambria Math" panose="02040503050406030204" pitchFamily="18" charset="0"/>
                          </a:rPr>
                          <m:t>1</m:t>
                        </m:r>
                      </m:num>
                      <m:den>
                        <m:r>
                          <a:rPr lang="en-GB" i="1">
                            <a:solidFill>
                              <a:schemeClr val="bg1">
                                <a:lumMod val="50000"/>
                              </a:schemeClr>
                            </a:solidFill>
                            <a:latin typeface="Cambria Math" panose="02040503050406030204" pitchFamily="18" charset="0"/>
                          </a:rPr>
                          <m:t>2</m:t>
                        </m:r>
                      </m:den>
                    </m:f>
                    <m:r>
                      <a:rPr lang="en-GB" i="1">
                        <a:solidFill>
                          <a:schemeClr val="bg1">
                            <a:lumMod val="50000"/>
                          </a:schemeClr>
                        </a:solidFill>
                        <a:latin typeface="Cambria Math" panose="02040503050406030204" pitchFamily="18" charset="0"/>
                      </a:rPr>
                      <m:t>𝑚</m:t>
                    </m:r>
                    <m:sSup>
                      <m:sSupPr>
                        <m:ctrlPr>
                          <a:rPr lang="en-GB" i="1">
                            <a:solidFill>
                              <a:schemeClr val="bg1">
                                <a:lumMod val="50000"/>
                              </a:schemeClr>
                            </a:solidFill>
                            <a:latin typeface="Cambria Math" panose="02040503050406030204" pitchFamily="18" charset="0"/>
                          </a:rPr>
                        </m:ctrlPr>
                      </m:sSupPr>
                      <m:e>
                        <m:r>
                          <a:rPr lang="en-GB" i="1">
                            <a:solidFill>
                              <a:schemeClr val="bg1">
                                <a:lumMod val="50000"/>
                              </a:schemeClr>
                            </a:solidFill>
                            <a:latin typeface="Cambria Math" panose="02040503050406030204" pitchFamily="18" charset="0"/>
                          </a:rPr>
                          <m:t>𝑣</m:t>
                        </m:r>
                      </m:e>
                      <m:sup>
                        <m:r>
                          <a:rPr lang="en-GB" i="1">
                            <a:solidFill>
                              <a:schemeClr val="bg1">
                                <a:lumMod val="50000"/>
                              </a:schemeClr>
                            </a:solidFill>
                            <a:latin typeface="Cambria Math" panose="02040503050406030204" pitchFamily="18" charset="0"/>
                          </a:rPr>
                          <m:t>2</m:t>
                        </m:r>
                      </m:sup>
                    </m:sSup>
                  </m:oMath>
                </a14:m>
                <a:r>
                  <a:rPr lang="en-GB" i="1" dirty="0">
                    <a:solidFill>
                      <a:schemeClr val="bg1">
                        <a:lumMod val="50000"/>
                      </a:schemeClr>
                    </a:solidFill>
                    <a:latin typeface="Cambria Math" panose="02040503050406030204" pitchFamily="18" charset="0"/>
                  </a:rPr>
                  <a:t>+ </a:t>
                </a:r>
                <a14:m>
                  <m:oMath xmlns:m="http://schemas.openxmlformats.org/officeDocument/2006/math">
                    <m:r>
                      <a:rPr lang="en-GB" b="0" i="1">
                        <a:solidFill>
                          <a:schemeClr val="bg1">
                            <a:lumMod val="50000"/>
                          </a:schemeClr>
                        </a:solidFill>
                        <a:latin typeface="Cambria Math" panose="02040503050406030204" pitchFamily="18" charset="0"/>
                      </a:rPr>
                      <m:t>𝑚𝑔</m:t>
                    </m:r>
                    <m:sSub>
                      <m:sSubPr>
                        <m:ctrlPr>
                          <a:rPr lang="en-GB" i="1">
                            <a:solidFill>
                              <a:schemeClr val="bg1">
                                <a:lumMod val="50000"/>
                              </a:schemeClr>
                            </a:solidFill>
                            <a:latin typeface="Cambria Math" panose="02040503050406030204" pitchFamily="18" charset="0"/>
                          </a:rPr>
                        </m:ctrlPr>
                      </m:sSubPr>
                      <m:e>
                        <m:r>
                          <a:rPr lang="en-GB" b="0" i="1">
                            <a:solidFill>
                              <a:schemeClr val="bg1">
                                <a:lumMod val="50000"/>
                              </a:schemeClr>
                            </a:solidFill>
                            <a:latin typeface="Cambria Math" panose="02040503050406030204" pitchFamily="18" charset="0"/>
                          </a:rPr>
                          <m:t>h</m:t>
                        </m:r>
                      </m:e>
                      <m:sub>
                        <m:r>
                          <a:rPr lang="en-GB" b="0" i="1">
                            <a:solidFill>
                              <a:schemeClr val="bg1">
                                <a:lumMod val="50000"/>
                              </a:schemeClr>
                            </a:solidFill>
                            <a:latin typeface="Cambria Math" panose="02040503050406030204" pitchFamily="18" charset="0"/>
                          </a:rPr>
                          <m:t>2</m:t>
                        </m:r>
                      </m:sub>
                    </m:sSub>
                  </m:oMath>
                </a14:m>
                <a:r>
                  <a:rPr lang="en-GB" i="1" dirty="0">
                    <a:solidFill>
                      <a:schemeClr val="bg1">
                        <a:lumMod val="50000"/>
                      </a:schemeClr>
                    </a:solidFill>
                    <a:latin typeface="Cambria Math" panose="02040503050406030204" pitchFamily="18" charset="0"/>
                  </a:rPr>
                  <a:t> + </a:t>
                </a:r>
                <a14:m>
                  <m:oMath xmlns:m="http://schemas.openxmlformats.org/officeDocument/2006/math">
                    <m:f>
                      <m:fPr>
                        <m:ctrlPr>
                          <a:rPr lang="en-US" b="1" i="1">
                            <a:solidFill>
                              <a:srgbClr val="FF0000"/>
                            </a:solidFill>
                            <a:latin typeface="Cambria Math" panose="02040503050406030204" pitchFamily="18" charset="0"/>
                            <a:ea typeface="Cambria Math" panose="02040503050406030204" pitchFamily="18" charset="0"/>
                          </a:rPr>
                        </m:ctrlPr>
                      </m:fPr>
                      <m:num>
                        <m:r>
                          <a:rPr lang="en-GB" b="1" i="1">
                            <a:solidFill>
                              <a:srgbClr val="FF0000"/>
                            </a:solidFill>
                            <a:latin typeface="Cambria Math" panose="02040503050406030204" pitchFamily="18" charset="0"/>
                            <a:ea typeface="Cambria Math" panose="02040503050406030204" pitchFamily="18" charset="0"/>
                          </a:rPr>
                          <m:t>𝝀</m:t>
                        </m:r>
                        <m:sSubSup>
                          <m:sSubSupPr>
                            <m:ctrlPr>
                              <a:rPr lang="en-GB" b="1" i="1">
                                <a:solidFill>
                                  <a:srgbClr val="FF0000"/>
                                </a:solidFill>
                                <a:latin typeface="Cambria Math" panose="02040503050406030204" pitchFamily="18" charset="0"/>
                                <a:ea typeface="Cambria Math" panose="02040503050406030204" pitchFamily="18" charset="0"/>
                              </a:rPr>
                            </m:ctrlPr>
                          </m:sSubSupPr>
                          <m:e>
                            <m:r>
                              <a:rPr lang="en-US" b="1" i="1">
                                <a:solidFill>
                                  <a:srgbClr val="FF0000"/>
                                </a:solidFill>
                                <a:latin typeface="Cambria Math" panose="02040503050406030204" pitchFamily="18" charset="0"/>
                                <a:ea typeface="Cambria Math" panose="02040503050406030204" pitchFamily="18" charset="0"/>
                              </a:rPr>
                              <m:t>𝒙</m:t>
                            </m:r>
                          </m:e>
                          <m:sub>
                            <m:r>
                              <a:rPr lang="en-US" b="1" i="1">
                                <a:solidFill>
                                  <a:srgbClr val="FF0000"/>
                                </a:solidFill>
                                <a:latin typeface="Cambria Math" panose="02040503050406030204" pitchFamily="18" charset="0"/>
                                <a:ea typeface="Cambria Math" panose="02040503050406030204" pitchFamily="18" charset="0"/>
                              </a:rPr>
                              <m:t>𝟐</m:t>
                            </m:r>
                          </m:sub>
                          <m:sup>
                            <m:r>
                              <a:rPr lang="en-US" b="1" i="1">
                                <a:solidFill>
                                  <a:srgbClr val="FF0000"/>
                                </a:solidFill>
                                <a:latin typeface="Cambria Math" panose="02040503050406030204" pitchFamily="18" charset="0"/>
                                <a:ea typeface="Cambria Math" panose="02040503050406030204" pitchFamily="18" charset="0"/>
                              </a:rPr>
                              <m:t>𝟐</m:t>
                            </m:r>
                          </m:sup>
                        </m:sSubSup>
                      </m:num>
                      <m:den>
                        <m:r>
                          <a:rPr lang="en-US" b="1" i="1">
                            <a:solidFill>
                              <a:srgbClr val="FF0000"/>
                            </a:solidFill>
                            <a:latin typeface="Cambria Math" panose="02040503050406030204" pitchFamily="18" charset="0"/>
                            <a:ea typeface="Cambria Math" panose="02040503050406030204" pitchFamily="18" charset="0"/>
                          </a:rPr>
                          <m:t>𝟐</m:t>
                        </m:r>
                        <m:r>
                          <a:rPr lang="en-US" b="1" i="1">
                            <a:solidFill>
                              <a:srgbClr val="FF0000"/>
                            </a:solidFill>
                            <a:latin typeface="Cambria Math" panose="02040503050406030204" pitchFamily="18" charset="0"/>
                            <a:ea typeface="Cambria Math" panose="02040503050406030204" pitchFamily="18" charset="0"/>
                          </a:rPr>
                          <m:t>𝒍</m:t>
                        </m:r>
                      </m:den>
                    </m:f>
                  </m:oMath>
                </a14:m>
                <a:r>
                  <a:rPr lang="en-GB" dirty="0"/>
                  <a:t> </a:t>
                </a:r>
                <a:r>
                  <a:rPr lang="en-GB" dirty="0">
                    <a:solidFill>
                      <a:schemeClr val="bg1">
                        <a:lumMod val="50000"/>
                      </a:schemeClr>
                    </a:solidFill>
                  </a:rPr>
                  <a:t>+ resistance x </a:t>
                </a:r>
                <a:r>
                  <a:rPr lang="en-GB" dirty="0" smtClean="0">
                    <a:solidFill>
                      <a:schemeClr val="bg1">
                        <a:lumMod val="50000"/>
                      </a:schemeClr>
                    </a:solidFill>
                  </a:rPr>
                  <a:t>distance</a:t>
                </a:r>
                <a:endParaRPr lang="en-GB" dirty="0" smtClean="0"/>
              </a:p>
              <a:p>
                <a:pPr algn="ctr"/>
                <a:r>
                  <a:rPr lang="en-US" b="0" dirty="0" smtClean="0"/>
                  <a:t>Let GPE=0 be at the lowest point reached: 	</a:t>
                </a:r>
                <a14:m>
                  <m:oMath xmlns:m="http://schemas.openxmlformats.org/officeDocument/2006/math">
                    <m:r>
                      <a:rPr lang="en-US" b="0" i="1" smtClean="0">
                        <a:latin typeface="Cambria Math" panose="02040503050406030204" pitchFamily="18" charset="0"/>
                      </a:rPr>
                      <m:t>0.5</m:t>
                    </m:r>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2+</m:t>
                        </m:r>
                        <m:r>
                          <a:rPr lang="en-US" b="0" i="1" smtClean="0">
                            <a:latin typeface="Cambria Math" panose="02040503050406030204" pitchFamily="18" charset="0"/>
                          </a:rPr>
                          <m:t>𝑥</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19.6</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num>
                      <m:den>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×2</m:t>
                        </m:r>
                      </m:den>
                    </m:f>
                  </m:oMath>
                </a14:m>
                <a:endParaRPr lang="en-GB" dirty="0" smtClean="0"/>
              </a:p>
              <a:p>
                <a:pPr marL="285750" indent="-285750" algn="ctr">
                  <a:buFont typeface="Symbol" panose="05050102010706020507" pitchFamily="18" charset="2"/>
                  <a:buChar char="Þ"/>
                </a:pPr>
                <a14:m>
                  <m:oMath xmlns:m="http://schemas.openxmlformats.org/officeDocument/2006/math">
                    <m:r>
                      <a:rPr lang="en-US" b="0" i="1" smtClean="0">
                        <a:latin typeface="Cambria Math" panose="02040503050406030204" pitchFamily="18" charset="0"/>
                      </a:rPr>
                      <m:t>𝑔</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𝑔𝑥</m:t>
                        </m:r>
                      </m:num>
                      <m:den>
                        <m:r>
                          <a:rPr lang="en-US" b="0" i="1" smtClean="0">
                            <a:latin typeface="Cambria Math" panose="02040503050406030204" pitchFamily="18" charset="0"/>
                          </a:rPr>
                          <m:t>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𝑔</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num>
                      <m:den>
                        <m:r>
                          <a:rPr lang="en-US" b="0" i="1" smtClean="0">
                            <a:latin typeface="Cambria Math" panose="02040503050406030204" pitchFamily="18" charset="0"/>
                          </a:rPr>
                          <m:t>2</m:t>
                        </m:r>
                      </m:den>
                    </m:f>
                  </m:oMath>
                </a14:m>
                <a:endParaRPr lang="en-US" b="0" dirty="0" smtClean="0"/>
              </a:p>
              <a:p>
                <a:pPr marL="285750" indent="-285750" algn="ctr">
                  <a:buFont typeface="Symbol" panose="05050102010706020507" pitchFamily="18" charset="2"/>
                  <a:buChar char="Þ"/>
                </a:pP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−2=0</m:t>
                    </m:r>
                  </m:oMath>
                </a14:m>
                <a:endParaRPr lang="en-US" b="0" dirty="0" smtClean="0"/>
              </a:p>
              <a:p>
                <a:pPr marL="285750" indent="-285750" algn="ctr">
                  <a:buFont typeface="Symbol" panose="05050102010706020507" pitchFamily="18" charset="2"/>
                  <a:buChar char="Þ"/>
                </a:pP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=2 </m:t>
                    </m:r>
                    <m:r>
                      <a:rPr lang="en-US" b="0" i="1" smtClean="0">
                        <a:latin typeface="Cambria Math" panose="02040503050406030204" pitchFamily="18" charset="0"/>
                      </a:rPr>
                      <m:t>𝑜𝑟</m:t>
                    </m:r>
                    <m:r>
                      <a:rPr lang="en-US" b="0" i="1" smtClean="0">
                        <a:latin typeface="Cambria Math" panose="02040503050406030204" pitchFamily="18" charset="0"/>
                      </a:rPr>
                      <m:t> −1</m:t>
                    </m:r>
                  </m:oMath>
                </a14:m>
                <a:endParaRPr lang="en-US" b="0" dirty="0" smtClean="0"/>
              </a:p>
              <a:p>
                <a:pPr marL="285750" indent="-285750" algn="ctr">
                  <a:buFont typeface="Symbol" panose="05050102010706020507" pitchFamily="18" charset="2"/>
                  <a:buChar char="Þ"/>
                </a:pPr>
                <a:r>
                  <a:rPr lang="en-US" dirty="0" smtClean="0"/>
                  <a:t>The greatest distance reached below O = 2+2=</a:t>
                </a:r>
                <a:r>
                  <a:rPr lang="en-US" b="1" dirty="0" smtClean="0"/>
                  <a:t>4m</a:t>
                </a:r>
                <a:endParaRPr lang="en-GB" b="1" dirty="0" smtClean="0"/>
              </a:p>
            </p:txBody>
          </p:sp>
        </mc:Choice>
        <mc:Fallback xmlns="">
          <p:sp>
            <p:nvSpPr>
              <p:cNvPr id="5" name="Rectangle 4"/>
              <p:cNvSpPr>
                <a:spLocks noRot="1" noChangeAspect="1" noMove="1" noResize="1" noEditPoints="1" noAdjustHandles="1" noChangeArrowheads="1" noChangeShapeType="1" noTextEdit="1"/>
              </p:cNvSpPr>
              <p:nvPr/>
            </p:nvSpPr>
            <p:spPr>
              <a:xfrm>
                <a:off x="392800" y="2636912"/>
                <a:ext cx="8643696" cy="2236510"/>
              </a:xfrm>
              <a:prstGeom prst="rect">
                <a:avLst/>
              </a:prstGeom>
              <a:blipFill>
                <a:blip r:embed="rId2"/>
                <a:stretch>
                  <a:fillRect b="-3552"/>
                </a:stretch>
              </a:blipFill>
            </p:spPr>
            <p:txBody>
              <a:bodyPr/>
              <a:lstStyle/>
              <a:p>
                <a:r>
                  <a:rPr lang="en-GB">
                    <a:noFill/>
                  </a:rPr>
                  <a:t> </a:t>
                </a:r>
              </a:p>
            </p:txBody>
          </p:sp>
        </mc:Fallback>
      </mc:AlternateContent>
      <p:sp>
        <p:nvSpPr>
          <p:cNvPr id="8" name="TextBox 7">
            <a:extLst>
              <a:ext uri="{FF2B5EF4-FFF2-40B4-BE49-F238E27FC236}">
                <a16:creationId xmlns:a16="http://schemas.microsoft.com/office/drawing/2014/main" id="{BFF68929-BCB7-4B76-968F-00F9F3D3F712}"/>
              </a:ext>
            </a:extLst>
          </p:cNvPr>
          <p:cNvSpPr txBox="1"/>
          <p:nvPr/>
        </p:nvSpPr>
        <p:spPr>
          <a:xfrm>
            <a:off x="449391" y="2188741"/>
            <a:ext cx="8424936" cy="369332"/>
          </a:xfrm>
          <a:prstGeom prst="rect">
            <a:avLst/>
          </a:prstGeom>
          <a:noFill/>
        </p:spPr>
        <p:txBody>
          <a:bodyPr wrap="square" rtlCol="0">
            <a:spAutoFit/>
          </a:bodyPr>
          <a:lstStyle/>
          <a:p>
            <a:r>
              <a:rPr lang="en-GB" dirty="0" smtClean="0"/>
              <a:t>The problem involves finding a distance travelled =&gt; best to start using energy: </a:t>
            </a:r>
            <a:endParaRPr lang="en-US" dirty="0"/>
          </a:p>
        </p:txBody>
      </p:sp>
      <p:sp>
        <p:nvSpPr>
          <p:cNvPr id="37" name="Rectangle 36">
            <a:extLst>
              <a:ext uri="{FF2B5EF4-FFF2-40B4-BE49-F238E27FC236}">
                <a16:creationId xmlns:a16="http://schemas.microsoft.com/office/drawing/2014/main" id="{3235E5DB-A5FA-4B3D-A0DE-8E5798A28341}"/>
              </a:ext>
            </a:extLst>
          </p:cNvPr>
          <p:cNvSpPr/>
          <p:nvPr/>
        </p:nvSpPr>
        <p:spPr>
          <a:xfrm>
            <a:off x="432263" y="5229200"/>
            <a:ext cx="8604233" cy="26642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Tree>
    <p:extLst>
      <p:ext uri="{BB962C8B-B14F-4D97-AF65-F5344CB8AC3E}">
        <p14:creationId xmlns:p14="http://schemas.microsoft.com/office/powerpoint/2010/main" val="30479661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37"/>
                                        </p:tgtEl>
                                      </p:cBhvr>
                                    </p:animEffect>
                                    <p:set>
                                      <p:cBhvr>
                                        <p:cTn id="7" dur="1" fill="hold">
                                          <p:stCondLst>
                                            <p:cond delay="9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87744"/>
            <a:chOff x="0" y="13335"/>
            <a:chExt cx="9144218" cy="587744"/>
          </a:xfrm>
        </p:grpSpPr>
        <p:sp>
          <p:nvSpPr>
            <p:cNvPr id="3" name="TextBox 32"/>
            <p:cNvSpPr txBox="1"/>
            <p:nvPr/>
          </p:nvSpPr>
          <p:spPr>
            <a:xfrm>
              <a:off x="0" y="13335"/>
              <a:ext cx="9144000" cy="5847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3200" dirty="0" smtClean="0">
                  <a:latin typeface="+mj-lt"/>
                </a:rPr>
                <a:t>Problem Solving Considerations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29" name="TextBox 28">
            <a:extLst>
              <a:ext uri="{FF2B5EF4-FFF2-40B4-BE49-F238E27FC236}">
                <a16:creationId xmlns:a16="http://schemas.microsoft.com/office/drawing/2014/main" id="{BFF68929-BCB7-4B76-968F-00F9F3D3F712}"/>
              </a:ext>
            </a:extLst>
          </p:cNvPr>
          <p:cNvSpPr txBox="1"/>
          <p:nvPr/>
        </p:nvSpPr>
        <p:spPr>
          <a:xfrm>
            <a:off x="359532" y="620688"/>
            <a:ext cx="8424936" cy="2862322"/>
          </a:xfrm>
          <a:prstGeom prst="rect">
            <a:avLst/>
          </a:prstGeom>
          <a:noFill/>
        </p:spPr>
        <p:txBody>
          <a:bodyPr wrap="square" rtlCol="0">
            <a:spAutoFit/>
          </a:bodyPr>
          <a:lstStyle/>
          <a:p>
            <a:r>
              <a:rPr lang="en-GB" dirty="0" smtClean="0"/>
              <a:t>At the start of any problem consider carefully which approach to use:</a:t>
            </a:r>
          </a:p>
          <a:p>
            <a:pPr marL="742950" lvl="1"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Approach 1: </a:t>
            </a:r>
            <a:r>
              <a:rPr lang="en-GB" b="1" dirty="0" smtClean="0"/>
              <a:t>Hooke’s Law and F=ma</a:t>
            </a:r>
          </a:p>
          <a:p>
            <a:pPr marL="742950" lvl="1" indent="-285750">
              <a:buFont typeface="Arial" panose="020B0604020202020204" pitchFamily="34" charset="0"/>
              <a:buChar char="•"/>
            </a:pPr>
            <a:r>
              <a:rPr lang="en-US" dirty="0" smtClean="0"/>
              <a:t>Most equilibrium problems</a:t>
            </a:r>
          </a:p>
          <a:p>
            <a:pPr marL="742950" lvl="1" indent="-285750">
              <a:buFont typeface="Arial" panose="020B0604020202020204" pitchFamily="34" charset="0"/>
              <a:buChar char="•"/>
            </a:pPr>
            <a:r>
              <a:rPr lang="en-US" dirty="0" smtClean="0"/>
              <a:t>Problems linked to acceleration and forces</a:t>
            </a:r>
          </a:p>
          <a:p>
            <a:pPr marL="742950" lvl="1"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GB" dirty="0"/>
              <a:t>Approach </a:t>
            </a:r>
            <a:r>
              <a:rPr lang="en-GB" dirty="0" smtClean="0"/>
              <a:t>2: </a:t>
            </a:r>
            <a:r>
              <a:rPr lang="en-GB" b="1" dirty="0"/>
              <a:t>Energy</a:t>
            </a:r>
            <a:endParaRPr lang="en-US" dirty="0"/>
          </a:p>
          <a:p>
            <a:pPr marL="742950" lvl="1" indent="-285750">
              <a:buFont typeface="Arial" panose="020B0604020202020204" pitchFamily="34" charset="0"/>
              <a:buChar char="•"/>
            </a:pPr>
            <a:r>
              <a:rPr lang="en-US" dirty="0"/>
              <a:t>Most problems linked to distance travelled and velocity</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smtClean="0"/>
          </a:p>
        </p:txBody>
      </p:sp>
    </p:spTree>
    <p:extLst>
      <p:ext uri="{BB962C8B-B14F-4D97-AF65-F5344CB8AC3E}">
        <p14:creationId xmlns:p14="http://schemas.microsoft.com/office/powerpoint/2010/main" val="30561229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87744"/>
            <a:chOff x="0" y="13335"/>
            <a:chExt cx="9144218" cy="587744"/>
          </a:xfrm>
        </p:grpSpPr>
        <p:sp>
          <p:nvSpPr>
            <p:cNvPr id="3" name="TextBox 32"/>
            <p:cNvSpPr txBox="1"/>
            <p:nvPr/>
          </p:nvSpPr>
          <p:spPr>
            <a:xfrm>
              <a:off x="0" y="13335"/>
              <a:ext cx="9144000" cy="5847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latin typeface="+mj-lt"/>
                </a:rPr>
                <a:t>An More complicated Example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7" name="TextBox 6"/>
              <p:cNvSpPr txBox="1"/>
              <p:nvPr/>
            </p:nvSpPr>
            <p:spPr>
              <a:xfrm>
                <a:off x="360256" y="823721"/>
                <a:ext cx="8422343" cy="2308324"/>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smtClean="0"/>
                  <a:t>[</a:t>
                </a:r>
                <a:r>
                  <a:rPr lang="en-GB" dirty="0"/>
                  <a:t>O</a:t>
                </a:r>
                <a:r>
                  <a:rPr lang="en-GB" dirty="0" smtClean="0"/>
                  <a:t>ne I am making up] A remote controlled car of mass 1kg is rolling down the line of greatest slope of a ramp inclined at 15</a:t>
                </a:r>
                <a14:m>
                  <m:oMath xmlns:m="http://schemas.openxmlformats.org/officeDocument/2006/math">
                    <m:r>
                      <a:rPr lang="en-GB" i="1" smtClean="0">
                        <a:latin typeface="Cambria Math" panose="02040503050406030204" pitchFamily="18" charset="0"/>
                        <a:ea typeface="Cambria Math" panose="02040503050406030204" pitchFamily="18" charset="0"/>
                      </a:rPr>
                      <m:t>°</m:t>
                    </m:r>
                  </m:oMath>
                </a14:m>
                <a:r>
                  <a:rPr lang="en-GB" dirty="0" smtClean="0"/>
                  <a:t> to the horizontal at a speed of 3</a:t>
                </a:r>
                <a14:m>
                  <m:oMath xmlns:m="http://schemas.openxmlformats.org/officeDocument/2006/math">
                    <m:r>
                      <a:rPr lang="en-GB" b="0" i="1" smtClean="0">
                        <a:latin typeface="Cambria Math" panose="02040503050406030204" pitchFamily="18" charset="0"/>
                      </a:rPr>
                      <m:t>𝑚</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𝑠</m:t>
                        </m:r>
                      </m:e>
                      <m:sup>
                        <m:r>
                          <a:rPr lang="en-GB" b="0" i="1" smtClean="0">
                            <a:latin typeface="Cambria Math" panose="02040503050406030204" pitchFamily="18" charset="0"/>
                          </a:rPr>
                          <m:t>−1</m:t>
                        </m:r>
                      </m:sup>
                    </m:sSup>
                  </m:oMath>
                </a14:m>
                <a:r>
                  <a:rPr lang="en-GB" dirty="0" smtClean="0"/>
                  <a:t> when it hits a wall. The non-gravitational resistances to motion can be considered to be 20N and constant. On the front of the car is a bumper that can be modelled as a light elastic spring with natural length 0.2m and modulus of elasticity 50N which compresses on impact with the wall. 10</a:t>
                </a:r>
                <a:r>
                  <a:rPr lang="en-GB" dirty="0" smtClean="0">
                    <a:solidFill>
                      <a:srgbClr val="FF0000"/>
                    </a:solidFill>
                  </a:rPr>
                  <a:t>cm</a:t>
                </a:r>
                <a:r>
                  <a:rPr lang="en-GB" dirty="0" smtClean="0"/>
                  <a:t> after hitting the wall how fast will the car be travelling? </a:t>
                </a:r>
              </a:p>
              <a:p>
                <a:r>
                  <a:rPr lang="en-GB" dirty="0" smtClean="0"/>
                  <a:t>[Extension 1: how far does the car travel before coming to rest?]</a:t>
                </a:r>
              </a:p>
              <a:p>
                <a:r>
                  <a:rPr lang="en-GB" dirty="0" smtClean="0"/>
                  <a:t>[Extension 2: once the car has come to rest will it begin to move again?]</a:t>
                </a:r>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360256" y="823721"/>
                <a:ext cx="8422343" cy="2308324"/>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92800" y="3723664"/>
                <a:ext cx="8643696" cy="1793568"/>
              </a:xfrm>
              <a:prstGeom prst="rect">
                <a:avLst/>
              </a:prstGeom>
            </p:spPr>
            <p:txBody>
              <a:bodyPr wrap="square">
                <a:spAutoFit/>
              </a:bodyPr>
              <a:lstStyle/>
              <a:p>
                <a:pPr algn="ctr"/>
                <a:r>
                  <a:rPr lang="en-GB" dirty="0" smtClean="0">
                    <a:solidFill>
                      <a:schemeClr val="bg1">
                        <a:lumMod val="50000"/>
                      </a:schemeClr>
                    </a:solidFill>
                  </a:rPr>
                  <a:t>d</a:t>
                </a:r>
                <a:r>
                  <a:rPr lang="en-GB" dirty="0">
                    <a:solidFill>
                      <a:schemeClr val="bg1">
                        <a:lumMod val="50000"/>
                      </a:schemeClr>
                    </a:solidFill>
                  </a:rPr>
                  <a:t>riving force x distance </a:t>
                </a:r>
                <a:r>
                  <a:rPr lang="en-GB" dirty="0">
                    <a:solidFill>
                      <a:schemeClr val="tx1"/>
                    </a:solidFill>
                  </a:rPr>
                  <a:t>+ </a:t>
                </a:r>
                <a14:m>
                  <m:oMath xmlns:m="http://schemas.openxmlformats.org/officeDocument/2006/math">
                    <m:f>
                      <m:fPr>
                        <m:ctrlPr>
                          <a:rPr lang="en-GB" i="1" dirty="0">
                            <a:solidFill>
                              <a:schemeClr val="tx1"/>
                            </a:solidFill>
                            <a:latin typeface="Cambria Math" panose="02040503050406030204" pitchFamily="18" charset="0"/>
                          </a:rPr>
                        </m:ctrlPr>
                      </m:fPr>
                      <m:num>
                        <m:r>
                          <a:rPr lang="en-GB" i="1" dirty="0">
                            <a:solidFill>
                              <a:schemeClr val="tx1"/>
                            </a:solidFill>
                            <a:latin typeface="Cambria Math" panose="02040503050406030204" pitchFamily="18" charset="0"/>
                          </a:rPr>
                          <m:t>1</m:t>
                        </m:r>
                      </m:num>
                      <m:den>
                        <m:r>
                          <a:rPr lang="en-GB" i="1" dirty="0">
                            <a:solidFill>
                              <a:schemeClr val="tx1"/>
                            </a:solidFill>
                            <a:latin typeface="Cambria Math" panose="02040503050406030204" pitchFamily="18" charset="0"/>
                          </a:rPr>
                          <m:t>2</m:t>
                        </m:r>
                      </m:den>
                    </m:f>
                    <m:r>
                      <a:rPr lang="en-GB" b="0" i="1" dirty="0">
                        <a:solidFill>
                          <a:schemeClr val="tx1"/>
                        </a:solidFill>
                        <a:latin typeface="Cambria Math" panose="02040503050406030204" pitchFamily="18" charset="0"/>
                      </a:rPr>
                      <m:t>𝑚</m:t>
                    </m:r>
                    <m:sSup>
                      <m:sSupPr>
                        <m:ctrlPr>
                          <a:rPr lang="en-GB" i="1" dirty="0" smtClean="0">
                            <a:solidFill>
                              <a:schemeClr val="tx1"/>
                            </a:solidFill>
                            <a:latin typeface="Cambria Math" panose="02040503050406030204" pitchFamily="18" charset="0"/>
                          </a:rPr>
                        </m:ctrlPr>
                      </m:sSupPr>
                      <m:e>
                        <m:r>
                          <a:rPr lang="en-GB" b="0" i="1" dirty="0">
                            <a:solidFill>
                              <a:schemeClr val="tx1"/>
                            </a:solidFill>
                            <a:latin typeface="Cambria Math" panose="02040503050406030204" pitchFamily="18" charset="0"/>
                          </a:rPr>
                          <m:t>𝑢</m:t>
                        </m:r>
                      </m:e>
                      <m:sup>
                        <m:r>
                          <a:rPr lang="en-GB" b="0" i="1" dirty="0">
                            <a:solidFill>
                              <a:schemeClr val="tx1"/>
                            </a:solidFill>
                            <a:latin typeface="Cambria Math" panose="02040503050406030204" pitchFamily="18" charset="0"/>
                          </a:rPr>
                          <m:t>2</m:t>
                        </m:r>
                      </m:sup>
                    </m:sSup>
                  </m:oMath>
                </a14:m>
                <a:r>
                  <a:rPr lang="en-GB" dirty="0">
                    <a:solidFill>
                      <a:schemeClr val="tx1"/>
                    </a:solidFill>
                  </a:rPr>
                  <a:t>+ </a:t>
                </a:r>
                <a14:m>
                  <m:oMath xmlns:m="http://schemas.openxmlformats.org/officeDocument/2006/math">
                    <m:r>
                      <a:rPr lang="en-GB" b="0" i="1">
                        <a:solidFill>
                          <a:schemeClr val="tx1"/>
                        </a:solidFill>
                        <a:latin typeface="Cambria Math" panose="02040503050406030204" pitchFamily="18" charset="0"/>
                      </a:rPr>
                      <m:t>𝑚𝑔</m:t>
                    </m:r>
                    <m:sSub>
                      <m:sSubPr>
                        <m:ctrlPr>
                          <a:rPr lang="en-GB" i="1">
                            <a:solidFill>
                              <a:schemeClr val="tx1"/>
                            </a:solidFill>
                            <a:latin typeface="Cambria Math" panose="02040503050406030204" pitchFamily="18" charset="0"/>
                          </a:rPr>
                        </m:ctrlPr>
                      </m:sSubPr>
                      <m:e>
                        <m:r>
                          <a:rPr lang="en-GB" b="0" i="1">
                            <a:solidFill>
                              <a:schemeClr val="tx1"/>
                            </a:solidFill>
                            <a:latin typeface="Cambria Math" panose="02040503050406030204" pitchFamily="18" charset="0"/>
                          </a:rPr>
                          <m:t>h</m:t>
                        </m:r>
                      </m:e>
                      <m:sub>
                        <m:r>
                          <a:rPr lang="en-GB" b="0" i="1">
                            <a:solidFill>
                              <a:schemeClr val="tx1"/>
                            </a:solidFill>
                            <a:latin typeface="Cambria Math" panose="02040503050406030204" pitchFamily="18" charset="0"/>
                          </a:rPr>
                          <m:t>1</m:t>
                        </m:r>
                      </m:sub>
                    </m:sSub>
                  </m:oMath>
                </a14:m>
                <a:r>
                  <a:rPr lang="en-GB" dirty="0">
                    <a:solidFill>
                      <a:schemeClr val="tx1"/>
                    </a:solidFill>
                  </a:rPr>
                  <a:t>+</a:t>
                </a:r>
                <a14:m>
                  <m:oMath xmlns:m="http://schemas.openxmlformats.org/officeDocument/2006/math">
                    <m:f>
                      <m:fPr>
                        <m:ctrlPr>
                          <a:rPr lang="en-US" i="1" dirty="0" smtClean="0">
                            <a:solidFill>
                              <a:schemeClr val="bg1">
                                <a:lumMod val="50000"/>
                              </a:schemeClr>
                            </a:solidFill>
                            <a:latin typeface="Cambria Math" panose="02040503050406030204" pitchFamily="18" charset="0"/>
                            <a:ea typeface="Cambria Math" panose="02040503050406030204" pitchFamily="18" charset="0"/>
                          </a:rPr>
                        </m:ctrlPr>
                      </m:fPr>
                      <m:num>
                        <m:r>
                          <a:rPr lang="en-GB" b="0" i="1" dirty="0">
                            <a:solidFill>
                              <a:schemeClr val="bg1">
                                <a:lumMod val="50000"/>
                              </a:schemeClr>
                            </a:solidFill>
                            <a:latin typeface="Cambria Math" panose="02040503050406030204" pitchFamily="18" charset="0"/>
                            <a:ea typeface="Cambria Math" panose="02040503050406030204" pitchFamily="18" charset="0"/>
                          </a:rPr>
                          <m:t>𝜆</m:t>
                        </m:r>
                        <m:sSubSup>
                          <m:sSubSupPr>
                            <m:ctrlPr>
                              <a:rPr lang="en-US" i="1" dirty="0">
                                <a:solidFill>
                                  <a:schemeClr val="bg1">
                                    <a:lumMod val="50000"/>
                                  </a:schemeClr>
                                </a:solidFill>
                                <a:latin typeface="Cambria Math" panose="02040503050406030204" pitchFamily="18" charset="0"/>
                                <a:ea typeface="Cambria Math" panose="02040503050406030204" pitchFamily="18" charset="0"/>
                              </a:rPr>
                            </m:ctrlPr>
                          </m:sSubSupPr>
                          <m:e>
                            <m:r>
                              <a:rPr lang="en-US" b="0" i="1" dirty="0">
                                <a:solidFill>
                                  <a:schemeClr val="bg1">
                                    <a:lumMod val="50000"/>
                                  </a:schemeClr>
                                </a:solidFill>
                                <a:latin typeface="Cambria Math" panose="02040503050406030204" pitchFamily="18" charset="0"/>
                                <a:ea typeface="Cambria Math" panose="02040503050406030204" pitchFamily="18" charset="0"/>
                              </a:rPr>
                              <m:t>𝑥</m:t>
                            </m:r>
                          </m:e>
                          <m:sub>
                            <m:r>
                              <a:rPr lang="en-US" b="0" i="1" dirty="0">
                                <a:solidFill>
                                  <a:schemeClr val="bg1">
                                    <a:lumMod val="50000"/>
                                  </a:schemeClr>
                                </a:solidFill>
                                <a:latin typeface="Cambria Math" panose="02040503050406030204" pitchFamily="18" charset="0"/>
                                <a:ea typeface="Cambria Math" panose="02040503050406030204" pitchFamily="18" charset="0"/>
                              </a:rPr>
                              <m:t>1</m:t>
                            </m:r>
                          </m:sub>
                          <m:sup>
                            <m:r>
                              <a:rPr lang="en-US" b="0" i="1" dirty="0">
                                <a:solidFill>
                                  <a:schemeClr val="bg1">
                                    <a:lumMod val="50000"/>
                                  </a:schemeClr>
                                </a:solidFill>
                                <a:latin typeface="Cambria Math" panose="02040503050406030204" pitchFamily="18" charset="0"/>
                                <a:ea typeface="Cambria Math" panose="02040503050406030204" pitchFamily="18" charset="0"/>
                              </a:rPr>
                              <m:t>2</m:t>
                            </m:r>
                          </m:sup>
                        </m:sSubSup>
                      </m:num>
                      <m:den>
                        <m:r>
                          <a:rPr lang="en-US" b="0" i="1" dirty="0">
                            <a:solidFill>
                              <a:schemeClr val="bg1">
                                <a:lumMod val="50000"/>
                              </a:schemeClr>
                            </a:solidFill>
                            <a:latin typeface="Cambria Math" panose="02040503050406030204" pitchFamily="18" charset="0"/>
                            <a:ea typeface="Cambria Math" panose="02040503050406030204" pitchFamily="18" charset="0"/>
                          </a:rPr>
                          <m:t>2</m:t>
                        </m:r>
                        <m:r>
                          <a:rPr lang="en-US" b="0" i="1" dirty="0">
                            <a:solidFill>
                              <a:schemeClr val="bg1">
                                <a:lumMod val="50000"/>
                              </a:schemeClr>
                            </a:solidFill>
                            <a:latin typeface="Cambria Math" panose="02040503050406030204" pitchFamily="18" charset="0"/>
                            <a:ea typeface="Cambria Math" panose="02040503050406030204" pitchFamily="18" charset="0"/>
                          </a:rPr>
                          <m:t>𝑙</m:t>
                        </m:r>
                      </m:den>
                    </m:f>
                  </m:oMath>
                </a14:m>
                <a:r>
                  <a:rPr lang="en-GB" dirty="0">
                    <a:solidFill>
                      <a:schemeClr val="tx1"/>
                    </a:solidFill>
                  </a:rPr>
                  <a:t>= </a:t>
                </a:r>
                <a14:m>
                  <m:oMath xmlns:m="http://schemas.openxmlformats.org/officeDocument/2006/math">
                    <m:f>
                      <m:fPr>
                        <m:ctrlPr>
                          <a:rPr lang="en-GB" i="1" smtClean="0">
                            <a:solidFill>
                              <a:schemeClr val="tx1"/>
                            </a:solidFill>
                            <a:latin typeface="Cambria Math" panose="02040503050406030204" pitchFamily="18" charset="0"/>
                          </a:rPr>
                        </m:ctrlPr>
                      </m:fPr>
                      <m:num>
                        <m:r>
                          <a:rPr lang="en-GB" b="0" i="1">
                            <a:solidFill>
                              <a:schemeClr val="tx1"/>
                            </a:solidFill>
                            <a:latin typeface="Cambria Math" panose="02040503050406030204" pitchFamily="18" charset="0"/>
                          </a:rPr>
                          <m:t>1</m:t>
                        </m:r>
                      </m:num>
                      <m:den>
                        <m:r>
                          <a:rPr lang="en-GB" b="0" i="1">
                            <a:solidFill>
                              <a:schemeClr val="tx1"/>
                            </a:solidFill>
                            <a:latin typeface="Cambria Math" panose="02040503050406030204" pitchFamily="18" charset="0"/>
                          </a:rPr>
                          <m:t>2</m:t>
                        </m:r>
                      </m:den>
                    </m:f>
                    <m:r>
                      <a:rPr lang="en-GB" b="0" i="1">
                        <a:solidFill>
                          <a:schemeClr val="tx1"/>
                        </a:solidFill>
                        <a:latin typeface="Cambria Math" panose="02040503050406030204" pitchFamily="18" charset="0"/>
                      </a:rPr>
                      <m:t>𝑚</m:t>
                    </m:r>
                    <m:sSup>
                      <m:sSupPr>
                        <m:ctrlPr>
                          <a:rPr lang="en-GB" i="1">
                            <a:solidFill>
                              <a:schemeClr val="tx1"/>
                            </a:solidFill>
                            <a:latin typeface="Cambria Math" panose="02040503050406030204" pitchFamily="18" charset="0"/>
                          </a:rPr>
                        </m:ctrlPr>
                      </m:sSupPr>
                      <m:e>
                        <m:r>
                          <a:rPr lang="en-GB" b="0" i="1">
                            <a:solidFill>
                              <a:schemeClr val="tx1"/>
                            </a:solidFill>
                            <a:latin typeface="Cambria Math" panose="02040503050406030204" pitchFamily="18" charset="0"/>
                          </a:rPr>
                          <m:t>𝑣</m:t>
                        </m:r>
                      </m:e>
                      <m:sup>
                        <m:r>
                          <a:rPr lang="en-GB" b="0" i="1">
                            <a:solidFill>
                              <a:schemeClr val="tx1"/>
                            </a:solidFill>
                            <a:latin typeface="Cambria Math" panose="02040503050406030204" pitchFamily="18" charset="0"/>
                          </a:rPr>
                          <m:t>2</m:t>
                        </m:r>
                      </m:sup>
                    </m:sSup>
                  </m:oMath>
                </a14:m>
                <a:r>
                  <a:rPr lang="en-GB" dirty="0">
                    <a:solidFill>
                      <a:schemeClr val="tx1"/>
                    </a:solidFill>
                    <a:latin typeface="Cambria Math" panose="02040503050406030204" pitchFamily="18" charset="0"/>
                  </a:rPr>
                  <a:t>+ </a:t>
                </a:r>
                <a14:m>
                  <m:oMath xmlns:m="http://schemas.openxmlformats.org/officeDocument/2006/math">
                    <m:r>
                      <a:rPr lang="en-GB" b="0" i="1" smtClean="0">
                        <a:solidFill>
                          <a:schemeClr val="bg1">
                            <a:lumMod val="50000"/>
                          </a:schemeClr>
                        </a:solidFill>
                        <a:latin typeface="Cambria Math" panose="02040503050406030204" pitchFamily="18" charset="0"/>
                      </a:rPr>
                      <m:t>𝑚𝑔</m:t>
                    </m:r>
                    <m:sSub>
                      <m:sSubPr>
                        <m:ctrlPr>
                          <a:rPr lang="en-GB" i="1">
                            <a:solidFill>
                              <a:schemeClr val="bg1">
                                <a:lumMod val="50000"/>
                              </a:schemeClr>
                            </a:solidFill>
                            <a:latin typeface="Cambria Math" panose="02040503050406030204" pitchFamily="18" charset="0"/>
                          </a:rPr>
                        </m:ctrlPr>
                      </m:sSubPr>
                      <m:e>
                        <m:r>
                          <a:rPr lang="en-GB" b="0" i="1">
                            <a:solidFill>
                              <a:schemeClr val="bg1">
                                <a:lumMod val="50000"/>
                              </a:schemeClr>
                            </a:solidFill>
                            <a:latin typeface="Cambria Math" panose="02040503050406030204" pitchFamily="18" charset="0"/>
                          </a:rPr>
                          <m:t>h</m:t>
                        </m:r>
                      </m:e>
                      <m:sub>
                        <m:r>
                          <a:rPr lang="en-GB" b="0" i="1">
                            <a:solidFill>
                              <a:schemeClr val="bg1">
                                <a:lumMod val="50000"/>
                              </a:schemeClr>
                            </a:solidFill>
                            <a:latin typeface="Cambria Math" panose="02040503050406030204" pitchFamily="18" charset="0"/>
                          </a:rPr>
                          <m:t>2</m:t>
                        </m:r>
                      </m:sub>
                    </m:sSub>
                  </m:oMath>
                </a14:m>
                <a:r>
                  <a:rPr lang="en-GB" dirty="0">
                    <a:solidFill>
                      <a:schemeClr val="tx1"/>
                    </a:solidFill>
                    <a:latin typeface="Cambria Math" panose="02040503050406030204" pitchFamily="18" charset="0"/>
                  </a:rPr>
                  <a:t> + </a:t>
                </a:r>
                <a14:m>
                  <m:oMath xmlns:m="http://schemas.openxmlformats.org/officeDocument/2006/math">
                    <m:f>
                      <m:fPr>
                        <m:ctrlPr>
                          <a:rPr lang="en-US" i="1">
                            <a:solidFill>
                              <a:schemeClr val="tx1"/>
                            </a:solidFill>
                            <a:latin typeface="Cambria Math" panose="02040503050406030204" pitchFamily="18" charset="0"/>
                            <a:ea typeface="Cambria Math" panose="02040503050406030204" pitchFamily="18" charset="0"/>
                          </a:rPr>
                        </m:ctrlPr>
                      </m:fPr>
                      <m:num>
                        <m:r>
                          <a:rPr lang="en-GB" b="0" i="1">
                            <a:solidFill>
                              <a:schemeClr val="tx1"/>
                            </a:solidFill>
                            <a:latin typeface="Cambria Math" panose="02040503050406030204" pitchFamily="18" charset="0"/>
                            <a:ea typeface="Cambria Math" panose="02040503050406030204" pitchFamily="18" charset="0"/>
                          </a:rPr>
                          <m:t>𝜆</m:t>
                        </m:r>
                        <m:sSubSup>
                          <m:sSubSupPr>
                            <m:ctrlPr>
                              <a:rPr lang="en-GB" i="1">
                                <a:solidFill>
                                  <a:schemeClr val="tx1"/>
                                </a:solidFill>
                                <a:latin typeface="Cambria Math" panose="02040503050406030204" pitchFamily="18" charset="0"/>
                                <a:ea typeface="Cambria Math" panose="02040503050406030204" pitchFamily="18" charset="0"/>
                              </a:rPr>
                            </m:ctrlPr>
                          </m:sSubSupPr>
                          <m:e>
                            <m:r>
                              <a:rPr lang="en-US" b="0" i="1">
                                <a:solidFill>
                                  <a:schemeClr val="tx1"/>
                                </a:solidFill>
                                <a:latin typeface="Cambria Math" panose="02040503050406030204" pitchFamily="18" charset="0"/>
                                <a:ea typeface="Cambria Math" panose="02040503050406030204" pitchFamily="18" charset="0"/>
                              </a:rPr>
                              <m:t>𝑥</m:t>
                            </m:r>
                          </m:e>
                          <m:sub>
                            <m:r>
                              <a:rPr lang="en-US" b="0" i="1">
                                <a:solidFill>
                                  <a:schemeClr val="tx1"/>
                                </a:solidFill>
                                <a:latin typeface="Cambria Math" panose="02040503050406030204" pitchFamily="18" charset="0"/>
                                <a:ea typeface="Cambria Math" panose="02040503050406030204" pitchFamily="18" charset="0"/>
                              </a:rPr>
                              <m:t>2</m:t>
                            </m:r>
                          </m:sub>
                          <m:sup>
                            <m:r>
                              <a:rPr lang="en-US" b="0" i="1">
                                <a:solidFill>
                                  <a:schemeClr val="tx1"/>
                                </a:solidFill>
                                <a:latin typeface="Cambria Math" panose="02040503050406030204" pitchFamily="18" charset="0"/>
                                <a:ea typeface="Cambria Math" panose="02040503050406030204" pitchFamily="18" charset="0"/>
                              </a:rPr>
                              <m:t>2</m:t>
                            </m:r>
                          </m:sup>
                        </m:sSubSup>
                      </m:num>
                      <m:den>
                        <m:r>
                          <a:rPr lang="en-US" b="0" i="1">
                            <a:solidFill>
                              <a:schemeClr val="tx1"/>
                            </a:solidFill>
                            <a:latin typeface="Cambria Math" panose="02040503050406030204" pitchFamily="18" charset="0"/>
                            <a:ea typeface="Cambria Math" panose="02040503050406030204" pitchFamily="18" charset="0"/>
                          </a:rPr>
                          <m:t>2</m:t>
                        </m:r>
                        <m:r>
                          <a:rPr lang="en-US" b="0" i="1">
                            <a:solidFill>
                              <a:schemeClr val="tx1"/>
                            </a:solidFill>
                            <a:latin typeface="Cambria Math" panose="02040503050406030204" pitchFamily="18" charset="0"/>
                            <a:ea typeface="Cambria Math" panose="02040503050406030204" pitchFamily="18" charset="0"/>
                          </a:rPr>
                          <m:t>𝑙</m:t>
                        </m:r>
                      </m:den>
                    </m:f>
                  </m:oMath>
                </a14:m>
                <a:r>
                  <a:rPr lang="en-GB" dirty="0">
                    <a:solidFill>
                      <a:schemeClr val="tx1"/>
                    </a:solidFill>
                  </a:rPr>
                  <a:t> + resistance x </a:t>
                </a:r>
                <a:r>
                  <a:rPr lang="en-GB" dirty="0" smtClean="0">
                    <a:solidFill>
                      <a:schemeClr val="tx1"/>
                    </a:solidFill>
                  </a:rPr>
                  <a:t>distance</a:t>
                </a:r>
              </a:p>
              <a:p>
                <a:r>
                  <a:rPr lang="en-US" b="0" dirty="0" smtClean="0"/>
                  <a:t>Let GPE=0 be at the end:</a:t>
                </a:r>
                <a:br>
                  <a:rPr lang="en-US" b="0" dirty="0" smtClean="0"/>
                </a:br>
                <a:r>
                  <a:rPr lang="en-US" b="0" dirty="0" smtClean="0"/>
                  <a:t> 	</a:t>
                </a:r>
                <a14:m>
                  <m:oMath xmlns:m="http://schemas.openxmlformats.org/officeDocument/2006/math">
                    <m:r>
                      <a:rPr lang="en-GB" b="0" i="1" smtClean="0">
                        <a:latin typeface="Cambria Math" panose="02040503050406030204" pitchFamily="18" charset="0"/>
                      </a:rPr>
                      <m:t>0.5</m:t>
                    </m:r>
                    <m:r>
                      <a:rPr lang="en-GB" b="0" i="1" smtClean="0">
                        <a:latin typeface="Cambria Math" panose="02040503050406030204" pitchFamily="18" charset="0"/>
                        <a:ea typeface="Cambria Math" panose="02040503050406030204" pitchFamily="18" charset="0"/>
                      </a:rPr>
                      <m:t>×1×</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3</m:t>
                        </m:r>
                      </m:e>
                      <m:sup>
                        <m:r>
                          <a:rPr lang="en-GB" b="0" i="1" smtClean="0">
                            <a:latin typeface="Cambria Math" panose="02040503050406030204" pitchFamily="18" charset="0"/>
                            <a:ea typeface="Cambria Math" panose="02040503050406030204" pitchFamily="18" charset="0"/>
                          </a:rPr>
                          <m:t>2</m:t>
                        </m:r>
                      </m:sup>
                    </m:sSup>
                  </m:oMath>
                </a14:m>
                <a:r>
                  <a:rPr lang="en-GB" dirty="0" smtClean="0"/>
                  <a:t>+</a:t>
                </a:r>
                <a14:m>
                  <m:oMath xmlns:m="http://schemas.openxmlformats.org/officeDocument/2006/math">
                    <m:r>
                      <a:rPr lang="en-GB" b="0" i="1" dirty="0" smtClean="0">
                        <a:latin typeface="Cambria Math" panose="02040503050406030204" pitchFamily="18" charset="0"/>
                      </a:rPr>
                      <m:t>1</m:t>
                    </m:r>
                    <m:r>
                      <a:rPr lang="en-GB" b="0" i="1" dirty="0" smtClean="0">
                        <a:latin typeface="Cambria Math" panose="02040503050406030204" pitchFamily="18" charset="0"/>
                        <a:ea typeface="Cambria Math" panose="02040503050406030204" pitchFamily="18" charset="0"/>
                      </a:rPr>
                      <m:t>×9.8×0.1</m:t>
                    </m:r>
                    <m:r>
                      <a:rPr lang="en-GB" b="0" i="1" dirty="0" smtClean="0">
                        <a:latin typeface="Cambria Math" panose="02040503050406030204" pitchFamily="18" charset="0"/>
                        <a:ea typeface="Cambria Math" panose="02040503050406030204" pitchFamily="18" charset="0"/>
                      </a:rPr>
                      <m:t>𝑠𝑖𝑛</m:t>
                    </m:r>
                    <m:r>
                      <a:rPr lang="en-GB" b="0" i="1" dirty="0" smtClean="0">
                        <a:latin typeface="Cambria Math" panose="02040503050406030204" pitchFamily="18" charset="0"/>
                        <a:ea typeface="Cambria Math" panose="02040503050406030204" pitchFamily="18" charset="0"/>
                      </a:rPr>
                      <m:t>15=0.5×1×</m:t>
                    </m:r>
                    <m:sSup>
                      <m:sSupPr>
                        <m:ctrlPr>
                          <a:rPr lang="en-GB" b="0" i="1" dirty="0" smtClean="0">
                            <a:latin typeface="Cambria Math" panose="02040503050406030204" pitchFamily="18" charset="0"/>
                            <a:ea typeface="Cambria Math" panose="02040503050406030204" pitchFamily="18" charset="0"/>
                          </a:rPr>
                        </m:ctrlPr>
                      </m:sSupPr>
                      <m:e>
                        <m:r>
                          <a:rPr lang="en-GB" b="0" i="1" dirty="0" smtClean="0">
                            <a:latin typeface="Cambria Math" panose="02040503050406030204" pitchFamily="18" charset="0"/>
                            <a:ea typeface="Cambria Math" panose="02040503050406030204" pitchFamily="18" charset="0"/>
                          </a:rPr>
                          <m:t>𝑣</m:t>
                        </m:r>
                      </m:e>
                      <m:sup>
                        <m:r>
                          <a:rPr lang="en-GB" b="0" i="1" dirty="0" smtClean="0">
                            <a:latin typeface="Cambria Math" panose="02040503050406030204" pitchFamily="18" charset="0"/>
                            <a:ea typeface="Cambria Math" panose="02040503050406030204" pitchFamily="18" charset="0"/>
                          </a:rPr>
                          <m:t>2</m:t>
                        </m:r>
                      </m:sup>
                    </m:sSup>
                    <m:r>
                      <a:rPr lang="en-GB" b="0" i="1" dirty="0" smtClean="0">
                        <a:latin typeface="Cambria Math" panose="02040503050406030204" pitchFamily="18" charset="0"/>
                        <a:ea typeface="Cambria Math" panose="02040503050406030204" pitchFamily="18" charset="0"/>
                      </a:rPr>
                      <m:t>+</m:t>
                    </m:r>
                    <m:f>
                      <m:fPr>
                        <m:ctrlPr>
                          <a:rPr lang="en-GB" b="0" i="1" dirty="0" smtClean="0">
                            <a:latin typeface="Cambria Math" panose="02040503050406030204" pitchFamily="18" charset="0"/>
                            <a:ea typeface="Cambria Math" panose="02040503050406030204" pitchFamily="18" charset="0"/>
                          </a:rPr>
                        </m:ctrlPr>
                      </m:fPr>
                      <m:num>
                        <m:r>
                          <a:rPr lang="en-GB" b="0" i="1" dirty="0" smtClean="0">
                            <a:latin typeface="Cambria Math" panose="02040503050406030204" pitchFamily="18" charset="0"/>
                            <a:ea typeface="Cambria Math" panose="02040503050406030204" pitchFamily="18" charset="0"/>
                          </a:rPr>
                          <m:t>50×</m:t>
                        </m:r>
                        <m:sSup>
                          <m:sSupPr>
                            <m:ctrlPr>
                              <a:rPr lang="en-GB" b="0" i="1" dirty="0" smtClean="0">
                                <a:latin typeface="Cambria Math" panose="02040503050406030204" pitchFamily="18" charset="0"/>
                                <a:ea typeface="Cambria Math" panose="02040503050406030204" pitchFamily="18" charset="0"/>
                              </a:rPr>
                            </m:ctrlPr>
                          </m:sSupPr>
                          <m:e>
                            <m:r>
                              <a:rPr lang="en-GB" b="0" i="1" dirty="0" smtClean="0">
                                <a:latin typeface="Cambria Math" panose="02040503050406030204" pitchFamily="18" charset="0"/>
                                <a:ea typeface="Cambria Math" panose="02040503050406030204" pitchFamily="18" charset="0"/>
                              </a:rPr>
                              <m:t>0.1</m:t>
                            </m:r>
                          </m:e>
                          <m:sup>
                            <m:r>
                              <a:rPr lang="en-GB" b="0" i="1" dirty="0" smtClean="0">
                                <a:latin typeface="Cambria Math" panose="02040503050406030204" pitchFamily="18" charset="0"/>
                                <a:ea typeface="Cambria Math" panose="02040503050406030204" pitchFamily="18" charset="0"/>
                              </a:rPr>
                              <m:t>2</m:t>
                            </m:r>
                          </m:sup>
                        </m:sSup>
                      </m:num>
                      <m:den>
                        <m:r>
                          <a:rPr lang="en-GB" b="0" i="1" dirty="0" smtClean="0">
                            <a:latin typeface="Cambria Math" panose="02040503050406030204" pitchFamily="18" charset="0"/>
                            <a:ea typeface="Cambria Math" panose="02040503050406030204" pitchFamily="18" charset="0"/>
                          </a:rPr>
                          <m:t>2×0.2</m:t>
                        </m:r>
                      </m:den>
                    </m:f>
                  </m:oMath>
                </a14:m>
                <a:r>
                  <a:rPr lang="en-GB" dirty="0" smtClean="0"/>
                  <a:t>+</a:t>
                </a:r>
                <a14:m>
                  <m:oMath xmlns:m="http://schemas.openxmlformats.org/officeDocument/2006/math">
                    <m:r>
                      <a:rPr lang="en-GB" b="0" i="1" dirty="0" smtClean="0">
                        <a:latin typeface="Cambria Math" panose="02040503050406030204" pitchFamily="18" charset="0"/>
                      </a:rPr>
                      <m:t>20</m:t>
                    </m:r>
                    <m:r>
                      <a:rPr lang="en-GB" b="0" i="1" dirty="0" smtClean="0">
                        <a:latin typeface="Cambria Math" panose="02040503050406030204" pitchFamily="18" charset="0"/>
                        <a:ea typeface="Cambria Math" panose="02040503050406030204" pitchFamily="18" charset="0"/>
                      </a:rPr>
                      <m:t>×0.1</m:t>
                    </m:r>
                  </m:oMath>
                </a14:m>
                <a:endParaRPr lang="en-GB" dirty="0" smtClean="0"/>
              </a:p>
              <a:p>
                <a:pPr marL="285750" indent="-285750" algn="ctr">
                  <a:buFont typeface="Symbol" panose="05050102010706020507" pitchFamily="18" charset="2"/>
                  <a:buChar char="Þ"/>
                </a:pPr>
                <a14:m>
                  <m:oMath xmlns:m="http://schemas.openxmlformats.org/officeDocument/2006/math">
                    <m:r>
                      <a:rPr lang="en-GB" b="0" i="1" smtClean="0">
                        <a:latin typeface="Cambria Math" panose="02040503050406030204" pitchFamily="18" charset="0"/>
                      </a:rPr>
                      <m:t>4.7536…=</m:t>
                    </m:r>
                    <m:r>
                      <a:rPr lang="en-GB" i="1" dirty="0">
                        <a:latin typeface="Cambria Math" panose="02040503050406030204" pitchFamily="18" charset="0"/>
                        <a:ea typeface="Cambria Math" panose="02040503050406030204" pitchFamily="18" charset="0"/>
                      </a:rPr>
                      <m:t>0.5</m:t>
                    </m:r>
                    <m:sSup>
                      <m:sSupPr>
                        <m:ctrlPr>
                          <a:rPr lang="en-GB" i="1" dirty="0">
                            <a:latin typeface="Cambria Math" panose="02040503050406030204" pitchFamily="18" charset="0"/>
                            <a:ea typeface="Cambria Math" panose="02040503050406030204" pitchFamily="18" charset="0"/>
                          </a:rPr>
                        </m:ctrlPr>
                      </m:sSupPr>
                      <m:e>
                        <m:r>
                          <a:rPr lang="en-GB" i="1" dirty="0">
                            <a:latin typeface="Cambria Math" panose="02040503050406030204" pitchFamily="18" charset="0"/>
                            <a:ea typeface="Cambria Math" panose="02040503050406030204" pitchFamily="18" charset="0"/>
                          </a:rPr>
                          <m:t>𝑣</m:t>
                        </m:r>
                      </m:e>
                      <m:sup>
                        <m:r>
                          <a:rPr lang="en-GB" i="1" dirty="0">
                            <a:latin typeface="Cambria Math" panose="02040503050406030204" pitchFamily="18" charset="0"/>
                            <a:ea typeface="Cambria Math" panose="02040503050406030204" pitchFamily="18" charset="0"/>
                          </a:rPr>
                          <m:t>2</m:t>
                        </m:r>
                      </m:sup>
                    </m:sSup>
                    <m:r>
                      <a:rPr lang="en-GB" b="0" i="1" dirty="0" smtClean="0">
                        <a:latin typeface="Cambria Math" panose="02040503050406030204" pitchFamily="18" charset="0"/>
                        <a:ea typeface="Cambria Math" panose="02040503050406030204" pitchFamily="18" charset="0"/>
                      </a:rPr>
                      <m:t>+3.25</m:t>
                    </m:r>
                  </m:oMath>
                </a14:m>
                <a:endParaRPr lang="en-US" b="0" dirty="0" smtClean="0"/>
              </a:p>
              <a:p>
                <a:pPr marL="285750" indent="-285750" algn="ctr">
                  <a:buFont typeface="Symbol" panose="05050102010706020507" pitchFamily="18" charset="2"/>
                  <a:buChar char="Þ"/>
                </a:pPr>
                <a14:m>
                  <m:oMath xmlns:m="http://schemas.openxmlformats.org/officeDocument/2006/math">
                    <m:r>
                      <a:rPr lang="en-GB" b="0" i="1" smtClean="0">
                        <a:latin typeface="Cambria Math" panose="02040503050406030204" pitchFamily="18" charset="0"/>
                      </a:rPr>
                      <m:t>𝑣</m:t>
                    </m:r>
                    <m:r>
                      <a:rPr lang="en-GB" b="0" i="1" smtClean="0">
                        <a:latin typeface="Cambria Math" panose="02040503050406030204" pitchFamily="18" charset="0"/>
                      </a:rPr>
                      <m:t>=1.73</m:t>
                    </m:r>
                    <m:r>
                      <a:rPr lang="en-GB" b="0" i="1" smtClean="0">
                        <a:latin typeface="Cambria Math" panose="02040503050406030204" pitchFamily="18" charset="0"/>
                      </a:rPr>
                      <m:t>𝑚</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𝑠</m:t>
                        </m:r>
                      </m:e>
                      <m:sup>
                        <m:r>
                          <a:rPr lang="en-GB" b="0" i="1" smtClean="0">
                            <a:latin typeface="Cambria Math" panose="02040503050406030204" pitchFamily="18" charset="0"/>
                          </a:rPr>
                          <m:t>−1</m:t>
                        </m:r>
                      </m:sup>
                    </m:sSup>
                  </m:oMath>
                </a14:m>
                <a:r>
                  <a:rPr lang="en-US" dirty="0" smtClean="0"/>
                  <a:t>(3SF)</a:t>
                </a:r>
              </a:p>
            </p:txBody>
          </p:sp>
        </mc:Choice>
        <mc:Fallback xmlns="">
          <p:sp>
            <p:nvSpPr>
              <p:cNvPr id="8" name="Rectangle 7"/>
              <p:cNvSpPr>
                <a:spLocks noRot="1" noChangeAspect="1" noMove="1" noResize="1" noEditPoints="1" noAdjustHandles="1" noChangeArrowheads="1" noChangeShapeType="1" noTextEdit="1"/>
              </p:cNvSpPr>
              <p:nvPr/>
            </p:nvSpPr>
            <p:spPr>
              <a:xfrm>
                <a:off x="392800" y="3723664"/>
                <a:ext cx="8643696" cy="1793568"/>
              </a:xfrm>
              <a:prstGeom prst="rect">
                <a:avLst/>
              </a:prstGeom>
              <a:blipFill>
                <a:blip r:embed="rId3"/>
                <a:stretch>
                  <a:fillRect l="-564" b="-4762"/>
                </a:stretch>
              </a:blipFill>
            </p:spPr>
            <p:txBody>
              <a:bodyPr/>
              <a:lstStyle/>
              <a:p>
                <a:r>
                  <a:rPr lang="en-GB">
                    <a:noFill/>
                  </a:rPr>
                  <a:t> </a:t>
                </a:r>
              </a:p>
            </p:txBody>
          </p:sp>
        </mc:Fallback>
      </mc:AlternateContent>
      <p:sp>
        <p:nvSpPr>
          <p:cNvPr id="9" name="TextBox 8">
            <a:extLst>
              <a:ext uri="{FF2B5EF4-FFF2-40B4-BE49-F238E27FC236}">
                <a16:creationId xmlns:a16="http://schemas.microsoft.com/office/drawing/2014/main" id="{BFF68929-BCB7-4B76-968F-00F9F3D3F712}"/>
              </a:ext>
            </a:extLst>
          </p:cNvPr>
          <p:cNvSpPr txBox="1"/>
          <p:nvPr/>
        </p:nvSpPr>
        <p:spPr>
          <a:xfrm>
            <a:off x="449391" y="3275493"/>
            <a:ext cx="8424936" cy="369332"/>
          </a:xfrm>
          <a:prstGeom prst="rect">
            <a:avLst/>
          </a:prstGeom>
          <a:noFill/>
        </p:spPr>
        <p:txBody>
          <a:bodyPr wrap="square" rtlCol="0">
            <a:spAutoFit/>
          </a:bodyPr>
          <a:lstStyle/>
          <a:p>
            <a:r>
              <a:rPr lang="en-GB" dirty="0" smtClean="0"/>
              <a:t>The problem involves finding a distance travelled =&gt; best to start using energy: </a:t>
            </a:r>
            <a:endParaRPr lang="en-US" dirty="0"/>
          </a:p>
        </p:txBody>
      </p:sp>
      <p:sp>
        <p:nvSpPr>
          <p:cNvPr id="37" name="Rectangle 36">
            <a:extLst>
              <a:ext uri="{FF2B5EF4-FFF2-40B4-BE49-F238E27FC236}">
                <a16:creationId xmlns:a16="http://schemas.microsoft.com/office/drawing/2014/main" id="{3235E5DB-A5FA-4B3D-A0DE-8E5798A28341}"/>
              </a:ext>
            </a:extLst>
          </p:cNvPr>
          <p:cNvSpPr/>
          <p:nvPr/>
        </p:nvSpPr>
        <p:spPr>
          <a:xfrm>
            <a:off x="380101" y="3275493"/>
            <a:ext cx="8494226" cy="22417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10" name="Rectangle 9"/>
          <p:cNvSpPr/>
          <p:nvPr/>
        </p:nvSpPr>
        <p:spPr>
          <a:xfrm>
            <a:off x="500304" y="5663861"/>
            <a:ext cx="8282295" cy="369332"/>
          </a:xfrm>
          <a:prstGeom prst="rect">
            <a:avLst/>
          </a:prstGeom>
        </p:spPr>
        <p:txBody>
          <a:bodyPr wrap="square">
            <a:spAutoFit/>
          </a:bodyPr>
          <a:lstStyle/>
          <a:p>
            <a:pPr algn="ctr"/>
            <a:r>
              <a:rPr lang="en-GB" dirty="0" smtClean="0"/>
              <a:t>Extension 1 answer: 0.132m (3SF)</a:t>
            </a:r>
          </a:p>
        </p:txBody>
      </p:sp>
      <p:sp>
        <p:nvSpPr>
          <p:cNvPr id="11" name="Rectangle 10">
            <a:extLst>
              <a:ext uri="{FF2B5EF4-FFF2-40B4-BE49-F238E27FC236}">
                <a16:creationId xmlns:a16="http://schemas.microsoft.com/office/drawing/2014/main" id="{3235E5DB-A5FA-4B3D-A0DE-8E5798A28341}"/>
              </a:ext>
            </a:extLst>
          </p:cNvPr>
          <p:cNvSpPr/>
          <p:nvPr/>
        </p:nvSpPr>
        <p:spPr>
          <a:xfrm>
            <a:off x="392800" y="5660680"/>
            <a:ext cx="8494226" cy="5125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Extension 1 Answer</a:t>
            </a:r>
            <a:endParaRPr lang="en-GB" sz="2800" dirty="0"/>
          </a:p>
        </p:txBody>
      </p:sp>
    </p:spTree>
    <p:extLst>
      <p:ext uri="{BB962C8B-B14F-4D97-AF65-F5344CB8AC3E}">
        <p14:creationId xmlns:p14="http://schemas.microsoft.com/office/powerpoint/2010/main" val="4180316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37"/>
                                        </p:tgtEl>
                                      </p:cBhvr>
                                    </p:animEffect>
                                    <p:set>
                                      <p:cBhvr>
                                        <p:cTn id="7" dur="1" fill="hold">
                                          <p:stCondLst>
                                            <p:cond delay="9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1000"/>
                                        <p:tgtEl>
                                          <p:spTgt spid="11"/>
                                        </p:tgtEl>
                                      </p:cBhvr>
                                    </p:animEffect>
                                    <p:set>
                                      <p:cBhvr>
                                        <p:cTn id="13"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37"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AA450DA-3999-470D-AD27-31C9ACF4D217}"/>
              </a:ext>
            </a:extLst>
          </p:cNvPr>
          <p:cNvGrpSpPr/>
          <p:nvPr/>
        </p:nvGrpSpPr>
        <p:grpSpPr>
          <a:xfrm>
            <a:off x="-22391" y="0"/>
            <a:ext cx="9143074" cy="599127"/>
            <a:chOff x="0" y="13335"/>
            <a:chExt cx="9144218" cy="599127"/>
          </a:xfrm>
        </p:grpSpPr>
        <p:sp>
          <p:nvSpPr>
            <p:cNvPr id="4" name="TextBox 32">
              <a:extLst>
                <a:ext uri="{FF2B5EF4-FFF2-40B4-BE49-F238E27FC236}">
                  <a16:creationId xmlns:a16="http://schemas.microsoft.com/office/drawing/2014/main" id="{FFF7E34B-8B23-426C-85EB-44DB6A84C6CA}"/>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5" name="Straight Connector 4">
              <a:extLst>
                <a:ext uri="{FF2B5EF4-FFF2-40B4-BE49-F238E27FC236}">
                  <a16:creationId xmlns:a16="http://schemas.microsoft.com/office/drawing/2014/main" id="{2F09363D-20A7-4848-B641-539A8D7FD6E6}"/>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7" name="TextBox 6">
            <a:extLst>
              <a:ext uri="{FF2B5EF4-FFF2-40B4-BE49-F238E27FC236}">
                <a16:creationId xmlns:a16="http://schemas.microsoft.com/office/drawing/2014/main" id="{4623B49E-D206-4FAF-97F8-6FE9784FED81}"/>
              </a:ext>
            </a:extLst>
          </p:cNvPr>
          <p:cNvSpPr txBox="1"/>
          <p:nvPr/>
        </p:nvSpPr>
        <p:spPr>
          <a:xfrm>
            <a:off x="325576" y="860594"/>
            <a:ext cx="380428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a:t>
            </a:r>
            <a:r>
              <a:rPr lang="en-GB" dirty="0" smtClean="0"/>
              <a:t>M3 June 2014(R) Qu3</a:t>
            </a:r>
            <a:endParaRPr lang="en-GB" dirty="0"/>
          </a:p>
        </p:txBody>
      </p:sp>
      <p:pic>
        <p:nvPicPr>
          <p:cNvPr id="10" name="Picture 9"/>
          <p:cNvPicPr>
            <a:picLocks noChangeAspect="1"/>
          </p:cNvPicPr>
          <p:nvPr/>
        </p:nvPicPr>
        <p:blipFill>
          <a:blip r:embed="rId2"/>
          <a:stretch>
            <a:fillRect/>
          </a:stretch>
        </p:blipFill>
        <p:spPr>
          <a:xfrm>
            <a:off x="325576" y="1229926"/>
            <a:ext cx="8258175" cy="3505200"/>
          </a:xfrm>
          <a:prstGeom prst="rect">
            <a:avLst/>
          </a:prstGeom>
          <a:effectLst>
            <a:outerShdw blurRad="63500" sx="102000" sy="102000" algn="ctr" rotWithShape="0">
              <a:prstClr val="black">
                <a:alpha val="40000"/>
              </a:prstClr>
            </a:outerShdw>
          </a:effectLst>
        </p:spPr>
      </p:pic>
      <p:pic>
        <p:nvPicPr>
          <p:cNvPr id="11" name="Picture 10"/>
          <p:cNvPicPr>
            <a:picLocks noChangeAspect="1"/>
          </p:cNvPicPr>
          <p:nvPr/>
        </p:nvPicPr>
        <p:blipFill>
          <a:blip r:embed="rId3"/>
          <a:stretch>
            <a:fillRect/>
          </a:stretch>
        </p:blipFill>
        <p:spPr>
          <a:xfrm>
            <a:off x="325576" y="4440293"/>
            <a:ext cx="6477000" cy="2400300"/>
          </a:xfrm>
          <a:prstGeom prst="rect">
            <a:avLst/>
          </a:prstGeom>
        </p:spPr>
      </p:pic>
      <p:sp>
        <p:nvSpPr>
          <p:cNvPr id="8" name="Rectangle 7">
            <a:extLst>
              <a:ext uri="{FF2B5EF4-FFF2-40B4-BE49-F238E27FC236}">
                <a16:creationId xmlns:a16="http://schemas.microsoft.com/office/drawing/2014/main" id="{3235E5DB-A5FA-4B3D-A0DE-8E5798A28341}"/>
              </a:ext>
            </a:extLst>
          </p:cNvPr>
          <p:cNvSpPr/>
          <p:nvPr/>
        </p:nvSpPr>
        <p:spPr>
          <a:xfrm>
            <a:off x="325576" y="4440293"/>
            <a:ext cx="6643161" cy="24003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Tree>
    <p:extLst>
      <p:ext uri="{BB962C8B-B14F-4D97-AF65-F5344CB8AC3E}">
        <p14:creationId xmlns:p14="http://schemas.microsoft.com/office/powerpoint/2010/main" val="13271198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8"/>
                                        </p:tgtEl>
                                      </p:cBhvr>
                                    </p:animEffect>
                                    <p:set>
                                      <p:cBhvr>
                                        <p:cTn id="7"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a:t>
              </a:r>
              <a:r>
                <a:rPr lang="en-GB" sz="3200" dirty="0" smtClean="0">
                  <a:latin typeface="+mj-lt"/>
                </a:rPr>
                <a:t>3D</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Further Mechanics 1</a:t>
            </a:r>
          </a:p>
          <a:p>
            <a:r>
              <a:rPr lang="en-GB" sz="2400" dirty="0"/>
              <a:t>Pages </a:t>
            </a:r>
            <a:r>
              <a:rPr lang="en-GB" sz="2400" dirty="0" smtClean="0"/>
              <a:t>54-55</a:t>
            </a:r>
            <a:endParaRPr lang="en-GB" sz="2400" dirty="0"/>
          </a:p>
        </p:txBody>
      </p:sp>
      <p:cxnSp>
        <p:nvCxnSpPr>
          <p:cNvPr id="6" name="Straight Connector 5"/>
          <p:cNvCxnSpPr/>
          <p:nvPr/>
        </p:nvCxnSpPr>
        <p:spPr>
          <a:xfrm>
            <a:off x="0" y="1556792"/>
            <a:ext cx="9144000" cy="0"/>
          </a:xfrm>
          <a:prstGeom prst="line">
            <a:avLst/>
          </a:prstGeom>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7373942" y="6550832"/>
            <a:ext cx="648072" cy="307777"/>
          </a:xfrm>
          <a:prstGeom prst="rect">
            <a:avLst/>
          </a:prstGeom>
          <a:noFill/>
        </p:spPr>
        <p:txBody>
          <a:bodyPr wrap="square" rtlCol="0">
            <a:spAutoFit/>
          </a:bodyPr>
          <a:lstStyle/>
          <a:p>
            <a:r>
              <a:rPr lang="en-US" sz="1400" dirty="0" smtClean="0"/>
              <a:t>root</a:t>
            </a:r>
            <a:endParaRPr lang="en-GB" sz="1400" dirty="0"/>
          </a:p>
        </p:txBody>
      </p:sp>
      <p:sp>
        <p:nvSpPr>
          <p:cNvPr id="15" name="TextBox 14">
            <a:extLst>
              <a:ext uri="{FF2B5EF4-FFF2-40B4-BE49-F238E27FC236}">
                <a16:creationId xmlns:a16="http://schemas.microsoft.com/office/drawing/2014/main" id="{075B4E23-3E17-D047-94EF-0811F871D3C4}"/>
              </a:ext>
            </a:extLst>
          </p:cNvPr>
          <p:cNvSpPr txBox="1"/>
          <p:nvPr/>
        </p:nvSpPr>
        <p:spPr>
          <a:xfrm>
            <a:off x="683568" y="2525840"/>
            <a:ext cx="8871746" cy="2677656"/>
          </a:xfrm>
          <a:prstGeom prst="rect">
            <a:avLst/>
          </a:prstGeom>
          <a:noFill/>
        </p:spPr>
        <p:txBody>
          <a:bodyPr wrap="square" rtlCol="0">
            <a:spAutoFit/>
          </a:bodyPr>
          <a:lstStyle/>
          <a:p>
            <a:r>
              <a:rPr lang="en-US" sz="2400" dirty="0"/>
              <a:t>Complete before the lesson		</a:t>
            </a:r>
            <a:r>
              <a:rPr lang="en-US" sz="2400" dirty="0" smtClean="0"/>
              <a:t>Q1-2</a:t>
            </a:r>
            <a:endParaRPr lang="en-US" sz="2400" dirty="0"/>
          </a:p>
          <a:p>
            <a:endParaRPr lang="en-US" sz="2400" dirty="0"/>
          </a:p>
          <a:p>
            <a:r>
              <a:rPr lang="en-US" sz="2400" dirty="0"/>
              <a:t>In Class:			</a:t>
            </a:r>
          </a:p>
          <a:p>
            <a:r>
              <a:rPr lang="en-US" sz="2400" dirty="0">
                <a:solidFill>
                  <a:srgbClr val="00B050"/>
                </a:solidFill>
              </a:rPr>
              <a:t>Green</a:t>
            </a:r>
            <a:r>
              <a:rPr lang="en-US" sz="2400" dirty="0"/>
              <a:t>					</a:t>
            </a:r>
            <a:r>
              <a:rPr lang="en-US" sz="2400" dirty="0" smtClean="0"/>
              <a:t>Q3-4</a:t>
            </a:r>
            <a:endParaRPr lang="en-US" sz="2400" dirty="0"/>
          </a:p>
          <a:p>
            <a:r>
              <a:rPr lang="en-US" sz="2400" dirty="0">
                <a:solidFill>
                  <a:schemeClr val="accent6"/>
                </a:solidFill>
              </a:rPr>
              <a:t>Amber</a:t>
            </a:r>
            <a:r>
              <a:rPr lang="en-US" sz="2400" dirty="0"/>
              <a:t> 					</a:t>
            </a:r>
            <a:r>
              <a:rPr lang="en-US" sz="2400" dirty="0" smtClean="0"/>
              <a:t>Q5-6</a:t>
            </a:r>
            <a:endParaRPr lang="en-US" sz="2400" dirty="0"/>
          </a:p>
          <a:p>
            <a:r>
              <a:rPr lang="en-US" sz="2400" dirty="0">
                <a:solidFill>
                  <a:srgbClr val="FF0000"/>
                </a:solidFill>
              </a:rPr>
              <a:t>Red</a:t>
            </a:r>
            <a:r>
              <a:rPr lang="en-US" sz="2400" dirty="0"/>
              <a:t>					</a:t>
            </a:r>
            <a:r>
              <a:rPr lang="en-US" sz="2400" dirty="0" smtClean="0"/>
              <a:t>Q7-8 </a:t>
            </a:r>
            <a:r>
              <a:rPr lang="en-US" sz="2400" dirty="0"/>
              <a:t>&amp; </a:t>
            </a:r>
            <a:r>
              <a:rPr lang="en-US" sz="2400" dirty="0" smtClean="0"/>
              <a:t>challenge &amp; Ext</a:t>
            </a:r>
            <a:endParaRPr lang="en-US" sz="2400" dirty="0"/>
          </a:p>
          <a:p>
            <a:endParaRPr lang="en-US" sz="2400" dirty="0"/>
          </a:p>
        </p:txBody>
      </p:sp>
    </p:spTree>
    <p:extLst>
      <p:ext uri="{BB962C8B-B14F-4D97-AF65-F5344CB8AC3E}">
        <p14:creationId xmlns:p14="http://schemas.microsoft.com/office/powerpoint/2010/main" val="10844139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a:t>
              </a:r>
              <a:r>
                <a:rPr lang="en-GB" sz="3200" dirty="0" smtClean="0">
                  <a:latin typeface="+mj-lt"/>
                </a:rPr>
                <a:t>3D</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Further Mechanics 1</a:t>
            </a:r>
          </a:p>
          <a:p>
            <a:r>
              <a:rPr lang="en-GB" sz="2400" dirty="0"/>
              <a:t>Pages </a:t>
            </a:r>
            <a:r>
              <a:rPr lang="en-GB" sz="2400" dirty="0" smtClean="0"/>
              <a:t>54-55</a:t>
            </a:r>
            <a:endParaRPr lang="en-GB" sz="2400" dirty="0"/>
          </a:p>
        </p:txBody>
      </p:sp>
      <p:cxnSp>
        <p:nvCxnSpPr>
          <p:cNvPr id="6" name="Straight Connector 5"/>
          <p:cNvCxnSpPr/>
          <p:nvPr/>
        </p:nvCxnSpPr>
        <p:spPr>
          <a:xfrm>
            <a:off x="0" y="1556792"/>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399852" y="1517603"/>
            <a:ext cx="1872208" cy="369332"/>
          </a:xfrm>
          <a:prstGeom prst="rect">
            <a:avLst/>
          </a:prstGeom>
          <a:noFill/>
        </p:spPr>
        <p:txBody>
          <a:bodyPr wrap="square" rtlCol="0">
            <a:spAutoFit/>
          </a:bodyPr>
          <a:lstStyle/>
          <a:p>
            <a:r>
              <a:rPr lang="en-GB" b="1" dirty="0"/>
              <a:t>Extension</a:t>
            </a:r>
          </a:p>
        </p:txBody>
      </p:sp>
      <p:pic>
        <p:nvPicPr>
          <p:cNvPr id="10" name="Picture 9"/>
          <p:cNvPicPr>
            <a:picLocks noChangeAspect="1"/>
          </p:cNvPicPr>
          <p:nvPr/>
        </p:nvPicPr>
        <p:blipFill rotWithShape="1">
          <a:blip r:embed="rId2"/>
          <a:srcRect t="3209" r="1152"/>
          <a:stretch/>
        </p:blipFill>
        <p:spPr>
          <a:xfrm>
            <a:off x="14037" y="1916832"/>
            <a:ext cx="9001000" cy="2821121"/>
          </a:xfrm>
          <a:prstGeom prst="rect">
            <a:avLst/>
          </a:prstGeom>
        </p:spPr>
      </p:pic>
      <p:sp>
        <p:nvSpPr>
          <p:cNvPr id="11" name="TextBox 10"/>
          <p:cNvSpPr txBox="1"/>
          <p:nvPr/>
        </p:nvSpPr>
        <p:spPr>
          <a:xfrm>
            <a:off x="1373801" y="1531238"/>
            <a:ext cx="3929721" cy="369332"/>
          </a:xfrm>
          <a:prstGeom prst="rect">
            <a:avLst/>
          </a:prstGeom>
          <a:noFill/>
        </p:spPr>
        <p:txBody>
          <a:bodyPr wrap="square" rtlCol="0">
            <a:spAutoFit/>
          </a:bodyPr>
          <a:lstStyle/>
          <a:p>
            <a:r>
              <a:rPr lang="en-GB" dirty="0" smtClean="0"/>
              <a:t>[STEP III 2017 Q9] </a:t>
            </a:r>
            <a:endParaRPr lang="en-GB" sz="1600" dirty="0"/>
          </a:p>
        </p:txBody>
      </p:sp>
      <p:pic>
        <p:nvPicPr>
          <p:cNvPr id="12" name="Picture 11"/>
          <p:cNvPicPr>
            <a:picLocks noChangeAspect="1"/>
          </p:cNvPicPr>
          <p:nvPr/>
        </p:nvPicPr>
        <p:blipFill rotWithShape="1">
          <a:blip r:embed="rId3"/>
          <a:srcRect t="3187" b="11973"/>
          <a:stretch/>
        </p:blipFill>
        <p:spPr>
          <a:xfrm>
            <a:off x="899592" y="4653137"/>
            <a:ext cx="6774612" cy="2160240"/>
          </a:xfrm>
          <a:prstGeom prst="rect">
            <a:avLst/>
          </a:prstGeom>
        </p:spPr>
      </p:pic>
      <p:sp>
        <p:nvSpPr>
          <p:cNvPr id="13" name="TextBox 12"/>
          <p:cNvSpPr txBox="1"/>
          <p:nvPr/>
        </p:nvSpPr>
        <p:spPr>
          <a:xfrm>
            <a:off x="7373942" y="6550832"/>
            <a:ext cx="648072" cy="307777"/>
          </a:xfrm>
          <a:prstGeom prst="rect">
            <a:avLst/>
          </a:prstGeom>
          <a:noFill/>
        </p:spPr>
        <p:txBody>
          <a:bodyPr wrap="square" rtlCol="0">
            <a:spAutoFit/>
          </a:bodyPr>
          <a:lstStyle/>
          <a:p>
            <a:r>
              <a:rPr lang="en-US" sz="1400" dirty="0" smtClean="0"/>
              <a:t>root</a:t>
            </a:r>
            <a:endParaRPr lang="en-GB" sz="1400" dirty="0"/>
          </a:p>
        </p:txBody>
      </p:sp>
      <p:sp>
        <p:nvSpPr>
          <p:cNvPr id="14" name="Rectangle 13">
            <a:extLst>
              <a:ext uri="{FF2B5EF4-FFF2-40B4-BE49-F238E27FC236}">
                <a16:creationId xmlns:a16="http://schemas.microsoft.com/office/drawing/2014/main" id="{3235E5DB-A5FA-4B3D-A0DE-8E5798A28341}"/>
              </a:ext>
            </a:extLst>
          </p:cNvPr>
          <p:cNvSpPr/>
          <p:nvPr/>
        </p:nvSpPr>
        <p:spPr>
          <a:xfrm>
            <a:off x="107504" y="4653137"/>
            <a:ext cx="8907533" cy="21602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Guidance</a:t>
            </a:r>
            <a:endParaRPr lang="en-GB" sz="2800" dirty="0"/>
          </a:p>
        </p:txBody>
      </p:sp>
    </p:spTree>
    <p:extLst>
      <p:ext uri="{BB962C8B-B14F-4D97-AF65-F5344CB8AC3E}">
        <p14:creationId xmlns:p14="http://schemas.microsoft.com/office/powerpoint/2010/main" val="25467514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14"/>
                                        </p:tgtEl>
                                      </p:cBhvr>
                                    </p:animEffect>
                                    <p:set>
                                      <p:cBhvr>
                                        <p:cTn id="7"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latin typeface="+mj-lt"/>
                </a:rPr>
                <a:t>Hooke’s Law: When it Applies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28" name="TextBox 27">
            <a:extLst>
              <a:ext uri="{FF2B5EF4-FFF2-40B4-BE49-F238E27FC236}">
                <a16:creationId xmlns:a16="http://schemas.microsoft.com/office/drawing/2014/main" id="{E9378204-38A2-4367-8EAF-8B919A48B9E4}"/>
              </a:ext>
            </a:extLst>
          </p:cNvPr>
          <p:cNvSpPr txBox="1"/>
          <p:nvPr/>
        </p:nvSpPr>
        <p:spPr>
          <a:xfrm>
            <a:off x="179525" y="821546"/>
            <a:ext cx="8783806" cy="2616101"/>
          </a:xfrm>
          <a:prstGeom prst="rect">
            <a:avLst/>
          </a:prstGeom>
          <a:noFill/>
        </p:spPr>
        <p:txBody>
          <a:bodyPr wrap="square" rtlCol="0">
            <a:spAutoFit/>
          </a:bodyPr>
          <a:lstStyle/>
          <a:p>
            <a:r>
              <a:rPr lang="en-GB" sz="2000" dirty="0" smtClean="0">
                <a:solidFill>
                  <a:schemeClr val="tx1"/>
                </a:solidFill>
              </a:rPr>
              <a:t>Many </a:t>
            </a:r>
            <a:r>
              <a:rPr lang="en-GB" sz="2000" dirty="0" smtClean="0"/>
              <a:t>springs, </a:t>
            </a:r>
            <a:r>
              <a:rPr lang="en-GB" sz="2000" dirty="0" smtClean="0">
                <a:solidFill>
                  <a:schemeClr val="tx1"/>
                </a:solidFill>
              </a:rPr>
              <a:t>strings, wires and solids obey Hooke’s Law in a limited range.</a:t>
            </a:r>
          </a:p>
          <a:p>
            <a:r>
              <a:rPr lang="en-GB" sz="2000" dirty="0" smtClean="0"/>
              <a:t>Hooke’s law only ever applies up to a maximum force known as the </a:t>
            </a:r>
            <a:r>
              <a:rPr lang="en-GB" sz="2000" i="1" dirty="0" smtClean="0"/>
              <a:t>elastic limit </a:t>
            </a:r>
            <a:r>
              <a:rPr lang="en-GB" sz="2000" dirty="0" smtClean="0"/>
              <a:t>which varies for each spring etc. Under very large forces springs deform and break.</a:t>
            </a:r>
          </a:p>
          <a:p>
            <a:endParaRPr lang="en-GB" sz="800" dirty="0">
              <a:solidFill>
                <a:schemeClr val="tx1"/>
              </a:solidFill>
            </a:endParaRPr>
          </a:p>
          <a:p>
            <a:r>
              <a:rPr lang="en-GB" sz="2000" dirty="0"/>
              <a:t>If a string or spring obeys Hooke’s Law it is </a:t>
            </a:r>
            <a:r>
              <a:rPr lang="en-GB" sz="2000" dirty="0" smtClean="0"/>
              <a:t>called</a:t>
            </a:r>
            <a:r>
              <a:rPr lang="en-GB" sz="2000" i="1" dirty="0" smtClean="0"/>
              <a:t> elastic</a:t>
            </a:r>
            <a:r>
              <a:rPr lang="en-GB" sz="2000" baseline="30000" dirty="0" smtClean="0"/>
              <a:t>1</a:t>
            </a:r>
            <a:r>
              <a:rPr lang="en-GB" sz="2000" dirty="0" smtClean="0"/>
              <a:t>. </a:t>
            </a:r>
            <a:endParaRPr lang="en-GB" sz="2000" dirty="0"/>
          </a:p>
          <a:p>
            <a:endParaRPr lang="en-GB" sz="800" dirty="0" smtClean="0">
              <a:solidFill>
                <a:schemeClr val="tx1"/>
              </a:solidFill>
            </a:endParaRPr>
          </a:p>
          <a:p>
            <a:r>
              <a:rPr lang="en-GB" sz="2000" dirty="0" smtClean="0"/>
              <a:t>An elastic spring can also be compressed (producing thrust instead of tension). However, elastic strings don’t resist compression (think about how string behaves).</a:t>
            </a:r>
          </a:p>
          <a:p>
            <a:endParaRPr lang="en-GB" sz="800" dirty="0">
              <a:solidFill>
                <a:schemeClr val="tx1"/>
              </a:solidFill>
            </a:endParaRPr>
          </a:p>
          <a:p>
            <a:r>
              <a:rPr lang="en-GB" sz="2000" dirty="0" smtClean="0"/>
              <a:t>All string/springs </a:t>
            </a:r>
            <a:r>
              <a:rPr lang="en-GB" sz="1200" dirty="0" smtClean="0"/>
              <a:t>(in A Level Maths) </a:t>
            </a:r>
            <a:r>
              <a:rPr lang="en-GB" sz="2000" dirty="0" smtClean="0"/>
              <a:t>are light =&gt; they don’t extend under their own weight.</a:t>
            </a:r>
            <a:endParaRPr lang="en-GB" sz="2000" dirty="0">
              <a:solidFill>
                <a:schemeClr val="tx1"/>
              </a:solidFill>
            </a:endParaRPr>
          </a:p>
        </p:txBody>
      </p:sp>
      <p:pic>
        <p:nvPicPr>
          <p:cNvPr id="2052" name="Picture 4" descr="Image result for elastic lim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6147" y="3734125"/>
            <a:ext cx="3096344" cy="2735105"/>
          </a:xfrm>
          <a:prstGeom prst="rect">
            <a:avLst/>
          </a:prstGeom>
          <a:noFill/>
          <a:extLst>
            <a:ext uri="{909E8E84-426E-40DD-AFC4-6F175D3DCCD1}">
              <a14:hiddenFill xmlns:a14="http://schemas.microsoft.com/office/drawing/2010/main">
                <a:solidFill>
                  <a:srgbClr val="FFFFFF"/>
                </a:solidFill>
              </a14:hiddenFill>
            </a:ext>
          </a:extLst>
        </p:spPr>
      </p:pic>
      <p:sp>
        <p:nvSpPr>
          <p:cNvPr id="31" name="Speech Bubble: Rectangle with Corners Rounded 5">
            <a:extLst>
              <a:ext uri="{FF2B5EF4-FFF2-40B4-BE49-F238E27FC236}">
                <a16:creationId xmlns:a16="http://schemas.microsoft.com/office/drawing/2014/main" id="{9D45E272-A39D-474C-B3E4-324DF8F3B38C}"/>
              </a:ext>
            </a:extLst>
          </p:cNvPr>
          <p:cNvSpPr/>
          <p:nvPr/>
        </p:nvSpPr>
        <p:spPr>
          <a:xfrm>
            <a:off x="2987824" y="3734125"/>
            <a:ext cx="2664296" cy="2735104"/>
          </a:xfrm>
          <a:prstGeom prst="wedgeRoundRectCallout">
            <a:avLst>
              <a:gd name="adj1" fmla="val 59640"/>
              <a:gd name="adj2" fmla="val -20303"/>
              <a:gd name="adj3" fmla="val 1666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1600" dirty="0" smtClean="0"/>
              <a:t>Graph showing the extension of a Spring as the weight hung from it, and hence the tension in the spring, increases.</a:t>
            </a:r>
          </a:p>
          <a:p>
            <a:r>
              <a:rPr lang="en-GB" sz="1600" dirty="0" smtClean="0"/>
              <a:t>The variables are in direct proportion (obeying Hooke’s Law) up to the ‘elastic limit’ beyond which the law doesn’t hold.</a:t>
            </a:r>
            <a:endParaRPr lang="en-GB" sz="1600" dirty="0"/>
          </a:p>
        </p:txBody>
      </p:sp>
      <p:pic>
        <p:nvPicPr>
          <p:cNvPr id="2054" name="Picture 6" descr="Image result for elastic limit"/>
          <p:cNvPicPr>
            <a:picLocks noChangeAspect="1" noChangeArrowheads="1"/>
          </p:cNvPicPr>
          <p:nvPr/>
        </p:nvPicPr>
        <p:blipFill rotWithShape="1">
          <a:blip r:embed="rId4">
            <a:extLst>
              <a:ext uri="{28A0092B-C50C-407E-A947-70E740481C1C}">
                <a14:useLocalDpi xmlns:a14="http://schemas.microsoft.com/office/drawing/2010/main" val="0"/>
              </a:ext>
            </a:extLst>
          </a:blip>
          <a:srcRect b="3016"/>
          <a:stretch/>
        </p:blipFill>
        <p:spPr bwMode="auto">
          <a:xfrm>
            <a:off x="179525" y="3734125"/>
            <a:ext cx="2675814" cy="259510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9525" y="6525344"/>
            <a:ext cx="8772966" cy="338554"/>
          </a:xfrm>
          <a:prstGeom prst="rect">
            <a:avLst/>
          </a:prstGeom>
          <a:noFill/>
        </p:spPr>
        <p:txBody>
          <a:bodyPr wrap="square" rtlCol="0">
            <a:spAutoFit/>
          </a:bodyPr>
          <a:lstStyle/>
          <a:p>
            <a:r>
              <a:rPr lang="en-GB" sz="800" dirty="0" smtClean="0"/>
              <a:t>1. In A Level maths an elastic string/spring can always be assumed to be one which obeys Hooke’s law. Beyond A Level Maths (e.g. a rubber band) elastic behaviour can be observed (i.e. it returns to its original position when the deforming load is removed) but Hooke’s Law is not obeyed. Hence the ‘limit of proportionality’ can be different to the ‘elastic limit’ – you do not need to worry about these cases!</a:t>
            </a:r>
            <a:endParaRPr lang="en-GB" sz="800" dirty="0"/>
          </a:p>
        </p:txBody>
      </p:sp>
    </p:spTree>
    <p:extLst>
      <p:ext uri="{BB962C8B-B14F-4D97-AF65-F5344CB8AC3E}">
        <p14:creationId xmlns:p14="http://schemas.microsoft.com/office/powerpoint/2010/main" val="23560848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latin typeface="+mj-lt"/>
                </a:rPr>
                <a:t>A Simple </a:t>
              </a:r>
              <a:r>
                <a:rPr lang="en-GB" sz="3200" dirty="0">
                  <a:latin typeface="+mj-lt"/>
                </a:rPr>
                <a:t>Example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7" name="TextBox 6"/>
          <p:cNvSpPr txBox="1"/>
          <p:nvPr/>
        </p:nvSpPr>
        <p:spPr>
          <a:xfrm>
            <a:off x="360256" y="883101"/>
            <a:ext cx="8422343" cy="83099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[Textbook] </a:t>
            </a:r>
            <a:r>
              <a:rPr lang="en-GB" sz="1600" dirty="0" smtClean="0"/>
              <a:t>An elastic string of natural length 2m and modulus of elasticity 29.4N has one end fixed. A particle of mass 4kg is attached to the other end and hangs at rest. Find the extension of the string.</a:t>
            </a:r>
            <a:endParaRPr lang="en-GB" dirty="0"/>
          </a:p>
        </p:txBody>
      </p:sp>
      <p:sp>
        <p:nvSpPr>
          <p:cNvPr id="5" name="Oval 4"/>
          <p:cNvSpPr/>
          <p:nvPr/>
        </p:nvSpPr>
        <p:spPr>
          <a:xfrm>
            <a:off x="899592" y="2996952"/>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Straight Connector 17"/>
          <p:cNvCxnSpPr/>
          <p:nvPr/>
        </p:nvCxnSpPr>
        <p:spPr>
          <a:xfrm>
            <a:off x="755576" y="1998072"/>
            <a:ext cx="4320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5" idx="0"/>
          </p:cNvCxnSpPr>
          <p:nvPr/>
        </p:nvCxnSpPr>
        <p:spPr>
          <a:xfrm flipV="1">
            <a:off x="971600" y="2420888"/>
            <a:ext cx="0" cy="576064"/>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5" idx="0"/>
          </p:cNvCxnSpPr>
          <p:nvPr/>
        </p:nvCxnSpPr>
        <p:spPr>
          <a:xfrm flipV="1">
            <a:off x="971600" y="1998072"/>
            <a:ext cx="0" cy="998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5" idx="4"/>
          </p:cNvCxnSpPr>
          <p:nvPr/>
        </p:nvCxnSpPr>
        <p:spPr>
          <a:xfrm>
            <a:off x="971600" y="3140968"/>
            <a:ext cx="0" cy="576064"/>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784" y="2312846"/>
            <a:ext cx="323312" cy="369332"/>
          </a:xfrm>
          <a:prstGeom prst="rect">
            <a:avLst/>
          </a:prstGeom>
          <a:noFill/>
        </p:spPr>
        <p:txBody>
          <a:bodyPr wrap="square" rtlCol="0">
            <a:spAutoFit/>
          </a:bodyPr>
          <a:lstStyle/>
          <a:p>
            <a:r>
              <a:rPr lang="en-GB" dirty="0" smtClean="0"/>
              <a:t>T</a:t>
            </a:r>
            <a:endParaRPr lang="en-GB" dirty="0"/>
          </a:p>
        </p:txBody>
      </p:sp>
      <p:sp>
        <p:nvSpPr>
          <p:cNvPr id="31" name="TextBox 30"/>
          <p:cNvSpPr txBox="1"/>
          <p:nvPr/>
        </p:nvSpPr>
        <p:spPr>
          <a:xfrm>
            <a:off x="714792" y="3681057"/>
            <a:ext cx="544840" cy="369332"/>
          </a:xfrm>
          <a:prstGeom prst="rect">
            <a:avLst/>
          </a:prstGeom>
          <a:noFill/>
        </p:spPr>
        <p:txBody>
          <a:bodyPr wrap="square" rtlCol="0">
            <a:spAutoFit/>
          </a:bodyPr>
          <a:lstStyle/>
          <a:p>
            <a:r>
              <a:rPr lang="en-GB" dirty="0" smtClean="0"/>
              <a:t>4g</a:t>
            </a:r>
            <a:endParaRPr lang="en-GB" dirty="0"/>
          </a:p>
        </p:txBody>
      </p:sp>
      <p:cxnSp>
        <p:nvCxnSpPr>
          <p:cNvPr id="32" name="Straight Arrow Connector 31"/>
          <p:cNvCxnSpPr/>
          <p:nvPr/>
        </p:nvCxnSpPr>
        <p:spPr>
          <a:xfrm>
            <a:off x="1475656" y="1998072"/>
            <a:ext cx="0" cy="576064"/>
          </a:xfrm>
          <a:prstGeom prst="straightConnector1">
            <a:avLst/>
          </a:prstGeom>
          <a:ln>
            <a:solidFill>
              <a:schemeClr val="tx1"/>
            </a:solidFill>
            <a:headEnd type="arrow"/>
            <a:tailEnd type="arrow"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475656" y="2574136"/>
            <a:ext cx="0" cy="494502"/>
          </a:xfrm>
          <a:prstGeom prst="straightConnector1">
            <a:avLst/>
          </a:prstGeom>
          <a:ln>
            <a:solidFill>
              <a:schemeClr val="tx1"/>
            </a:solidFill>
            <a:headEnd type="arrow"/>
            <a:tailEnd type="arrow" w="med" len="med"/>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421809" y="2138323"/>
            <a:ext cx="400824" cy="369332"/>
          </a:xfrm>
          <a:prstGeom prst="rect">
            <a:avLst/>
          </a:prstGeom>
          <a:noFill/>
        </p:spPr>
        <p:txBody>
          <a:bodyPr wrap="square" rtlCol="0">
            <a:spAutoFit/>
          </a:bodyPr>
          <a:lstStyle/>
          <a:p>
            <a:pPr algn="ctr"/>
            <a:r>
              <a:rPr lang="en-GB" dirty="0" smtClean="0"/>
              <a:t>2</a:t>
            </a:r>
            <a:endParaRPr lang="en-GB" dirty="0"/>
          </a:p>
        </p:txBody>
      </p:sp>
      <mc:AlternateContent xmlns:mc="http://schemas.openxmlformats.org/markup-compatibility/2006" xmlns:a14="http://schemas.microsoft.com/office/drawing/2010/main">
        <mc:Choice Requires="a14">
          <p:sp>
            <p:nvSpPr>
              <p:cNvPr id="37" name="TextBox 36"/>
              <p:cNvSpPr txBox="1"/>
              <p:nvPr/>
            </p:nvSpPr>
            <p:spPr>
              <a:xfrm>
                <a:off x="1421809" y="2627620"/>
                <a:ext cx="40082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oMath>
                  </m:oMathPara>
                </a14:m>
                <a:endParaRPr lang="en-GB" dirty="0"/>
              </a:p>
            </p:txBody>
          </p:sp>
        </mc:Choice>
        <mc:Fallback xmlns="">
          <p:sp>
            <p:nvSpPr>
              <p:cNvPr id="37" name="TextBox 36"/>
              <p:cNvSpPr txBox="1">
                <a:spLocks noRot="1" noChangeAspect="1" noMove="1" noResize="1" noEditPoints="1" noAdjustHandles="1" noChangeArrowheads="1" noChangeShapeType="1" noTextEdit="1"/>
              </p:cNvSpPr>
              <p:nvPr/>
            </p:nvSpPr>
            <p:spPr>
              <a:xfrm>
                <a:off x="1421809" y="2627620"/>
                <a:ext cx="400824" cy="369332"/>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E9378204-38A2-4367-8EAF-8B919A48B9E4}"/>
                  </a:ext>
                </a:extLst>
              </p:cNvPr>
              <p:cNvSpPr txBox="1"/>
              <p:nvPr/>
            </p:nvSpPr>
            <p:spPr>
              <a:xfrm>
                <a:off x="2200835" y="1862240"/>
                <a:ext cx="2227150" cy="2386744"/>
              </a:xfrm>
              <a:prstGeom prst="rect">
                <a:avLst/>
              </a:prstGeom>
              <a:noFill/>
            </p:spPr>
            <p:txBody>
              <a:bodyPr wrap="square" rtlCol="0">
                <a:spAutoFit/>
              </a:bodyPr>
              <a:lstStyle/>
              <a:p>
                <a:r>
                  <a:rPr lang="en-GB" sz="2000" dirty="0" smtClean="0">
                    <a:solidFill>
                      <a:schemeClr val="tx1"/>
                    </a:solidFill>
                  </a:rPr>
                  <a:t> (</a:t>
                </a:r>
                <a14:m>
                  <m:oMath xmlns:m="http://schemas.openxmlformats.org/officeDocument/2006/math">
                    <m:r>
                      <a:rPr lang="en-GB" sz="2000" i="1" smtClean="0">
                        <a:solidFill>
                          <a:schemeClr val="tx1"/>
                        </a:solidFill>
                        <a:latin typeface="Cambria Math" panose="02040503050406030204" pitchFamily="18" charset="0"/>
                        <a:ea typeface="Cambria Math" panose="02040503050406030204" pitchFamily="18" charset="0"/>
                      </a:rPr>
                      <m:t>↕</m:t>
                    </m:r>
                  </m:oMath>
                </a14:m>
                <a:r>
                  <a:rPr lang="en-GB" sz="2000" dirty="0" smtClean="0">
                    <a:solidFill>
                      <a:schemeClr val="tx1"/>
                    </a:solidFill>
                  </a:rPr>
                  <a:t>) 	</a:t>
                </a:r>
                <a14:m>
                  <m:oMath xmlns:m="http://schemas.openxmlformats.org/officeDocument/2006/math">
                    <m:r>
                      <a:rPr lang="en-GB" sz="2000" b="0" i="1" smtClean="0">
                        <a:solidFill>
                          <a:schemeClr val="tx1"/>
                        </a:solidFill>
                        <a:latin typeface="Cambria Math" panose="02040503050406030204" pitchFamily="18" charset="0"/>
                      </a:rPr>
                      <m:t>𝑇</m:t>
                    </m:r>
                    <m:r>
                      <a:rPr lang="en-GB" sz="2000" b="0" i="1" smtClean="0">
                        <a:solidFill>
                          <a:schemeClr val="tx1"/>
                        </a:solidFill>
                        <a:latin typeface="Cambria Math" panose="02040503050406030204" pitchFamily="18" charset="0"/>
                      </a:rPr>
                      <m:t>=4</m:t>
                    </m:r>
                    <m:r>
                      <a:rPr lang="en-GB" sz="2000" b="0" i="1" smtClean="0">
                        <a:solidFill>
                          <a:schemeClr val="tx1"/>
                        </a:solidFill>
                        <a:latin typeface="Cambria Math" panose="02040503050406030204" pitchFamily="18" charset="0"/>
                      </a:rPr>
                      <m:t>𝑔</m:t>
                    </m:r>
                  </m:oMath>
                </a14:m>
                <a:endParaRPr lang="en-GB" sz="2000" dirty="0" smtClean="0"/>
              </a:p>
              <a:p>
                <a:pPr>
                  <a:lnSpc>
                    <a:spcPct val="150000"/>
                  </a:lnSpc>
                </a:pPr>
                <a:r>
                  <a:rPr lang="en-GB" sz="2000" dirty="0" smtClean="0"/>
                  <a:t> 	</a:t>
                </a:r>
                <a14:m>
                  <m:oMath xmlns:m="http://schemas.openxmlformats.org/officeDocument/2006/math">
                    <m:r>
                      <a:rPr lang="en-GB" sz="2000" b="0" i="1" smtClean="0">
                        <a:latin typeface="Cambria Math" panose="02040503050406030204" pitchFamily="18" charset="0"/>
                      </a:rPr>
                      <m:t>𝑇</m:t>
                    </m:r>
                    <m:r>
                      <a:rPr lang="en-GB" sz="2000" b="0" i="1" smtClean="0">
                        <a:latin typeface="Cambria Math" panose="02040503050406030204" pitchFamily="18" charset="0"/>
                      </a:rPr>
                      <m:t>=</m:t>
                    </m:r>
                    <m:f>
                      <m:fPr>
                        <m:ctrlPr>
                          <a:rPr lang="en-GB" sz="2000" b="0" i="1" smtClean="0">
                            <a:latin typeface="Cambria Math" panose="02040503050406030204" pitchFamily="18" charset="0"/>
                          </a:rPr>
                        </m:ctrlPr>
                      </m:fPr>
                      <m:num>
                        <m:r>
                          <a:rPr lang="en-GB" sz="2000" b="0" i="1" smtClean="0">
                            <a:latin typeface="Cambria Math" panose="02040503050406030204" pitchFamily="18" charset="0"/>
                            <a:ea typeface="Cambria Math" panose="02040503050406030204" pitchFamily="18" charset="0"/>
                          </a:rPr>
                          <m:t>𝜆</m:t>
                        </m:r>
                        <m:r>
                          <a:rPr lang="en-GB" sz="2000" b="0" i="1" smtClean="0">
                            <a:latin typeface="Cambria Math" panose="02040503050406030204" pitchFamily="18" charset="0"/>
                            <a:ea typeface="Cambria Math" panose="02040503050406030204" pitchFamily="18" charset="0"/>
                          </a:rPr>
                          <m:t>𝑥</m:t>
                        </m:r>
                      </m:num>
                      <m:den>
                        <m:r>
                          <a:rPr lang="en-GB" sz="2000" b="0" i="1" smtClean="0">
                            <a:latin typeface="Cambria Math" panose="02040503050406030204" pitchFamily="18" charset="0"/>
                          </a:rPr>
                          <m:t>𝑙</m:t>
                        </m:r>
                      </m:den>
                    </m:f>
                  </m:oMath>
                </a14:m>
                <a:endParaRPr lang="en-GB" sz="2000" dirty="0" smtClean="0">
                  <a:solidFill>
                    <a:schemeClr val="tx1"/>
                  </a:solidFill>
                </a:endParaRPr>
              </a:p>
              <a:p>
                <a:pPr>
                  <a:lnSpc>
                    <a:spcPct val="150000"/>
                  </a:lnSpc>
                </a:pPr>
                <a:r>
                  <a:rPr lang="en-GB" sz="2000" dirty="0"/>
                  <a:t>	</a:t>
                </a:r>
                <a14:m>
                  <m:oMath xmlns:m="http://schemas.openxmlformats.org/officeDocument/2006/math">
                    <m:r>
                      <a:rPr lang="en-GB" sz="2000" b="0" i="1" smtClean="0">
                        <a:latin typeface="Cambria Math" panose="02040503050406030204" pitchFamily="18" charset="0"/>
                      </a:rPr>
                      <m:t>4</m:t>
                    </m:r>
                    <m:r>
                      <a:rPr lang="en-GB" sz="2000" b="0" i="1" smtClean="0">
                        <a:latin typeface="Cambria Math" panose="02040503050406030204" pitchFamily="18" charset="0"/>
                      </a:rPr>
                      <m:t>𝑔</m:t>
                    </m:r>
                    <m:r>
                      <a:rPr lang="en-GB" sz="2000" b="0" i="1" smtClean="0">
                        <a:latin typeface="Cambria Math" panose="02040503050406030204" pitchFamily="18" charset="0"/>
                      </a:rPr>
                      <m:t>=</m:t>
                    </m:r>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29.4</m:t>
                        </m:r>
                        <m:r>
                          <a:rPr lang="en-GB" sz="2000" b="0" i="1" smtClean="0">
                            <a:latin typeface="Cambria Math" panose="02040503050406030204" pitchFamily="18" charset="0"/>
                          </a:rPr>
                          <m:t>𝑥</m:t>
                        </m:r>
                      </m:num>
                      <m:den>
                        <m:r>
                          <a:rPr lang="en-GB" sz="2000" b="0" i="1" smtClean="0">
                            <a:latin typeface="Cambria Math" panose="02040503050406030204" pitchFamily="18" charset="0"/>
                          </a:rPr>
                          <m:t>2</m:t>
                        </m:r>
                      </m:den>
                    </m:f>
                  </m:oMath>
                </a14:m>
                <a:endParaRPr lang="en-GB" sz="2000" b="0" dirty="0" smtClean="0"/>
              </a:p>
              <a:p>
                <a:pPr>
                  <a:lnSpc>
                    <a:spcPct val="150000"/>
                  </a:lnSpc>
                </a:pPr>
                <a:r>
                  <a:rPr lang="en-GB" sz="2000" dirty="0" smtClean="0">
                    <a:solidFill>
                      <a:schemeClr val="tx1"/>
                    </a:solidFill>
                  </a:rPr>
                  <a:t>	</a:t>
                </a:r>
                <a14:m>
                  <m:oMath xmlns:m="http://schemas.openxmlformats.org/officeDocument/2006/math">
                    <m:r>
                      <a:rPr lang="en-GB" sz="2000" b="0" i="1" smtClean="0">
                        <a:solidFill>
                          <a:schemeClr val="tx1"/>
                        </a:solidFill>
                        <a:latin typeface="Cambria Math" panose="02040503050406030204" pitchFamily="18" charset="0"/>
                      </a:rPr>
                      <m:t>𝑥</m:t>
                    </m:r>
                    <m:r>
                      <a:rPr lang="en-GB" sz="2000" b="0" i="1" smtClean="0">
                        <a:solidFill>
                          <a:schemeClr val="tx1"/>
                        </a:solidFill>
                        <a:latin typeface="Cambria Math" panose="02040503050406030204" pitchFamily="18" charset="0"/>
                      </a:rPr>
                      <m:t>=</m:t>
                    </m:r>
                    <m:f>
                      <m:fPr>
                        <m:ctrlPr>
                          <a:rPr lang="en-GB" sz="2000" b="0" i="1" smtClean="0">
                            <a:solidFill>
                              <a:schemeClr val="tx1"/>
                            </a:solidFill>
                            <a:latin typeface="Cambria Math" panose="02040503050406030204" pitchFamily="18" charset="0"/>
                          </a:rPr>
                        </m:ctrlPr>
                      </m:fPr>
                      <m:num>
                        <m:r>
                          <a:rPr lang="en-GB" sz="2000" b="0" i="1" smtClean="0">
                            <a:solidFill>
                              <a:schemeClr val="tx1"/>
                            </a:solidFill>
                            <a:latin typeface="Cambria Math" panose="02040503050406030204" pitchFamily="18" charset="0"/>
                          </a:rPr>
                          <m:t>8</m:t>
                        </m:r>
                      </m:num>
                      <m:den>
                        <m:r>
                          <a:rPr lang="en-GB" sz="2000" b="0" i="1" smtClean="0">
                            <a:solidFill>
                              <a:schemeClr val="tx1"/>
                            </a:solidFill>
                            <a:latin typeface="Cambria Math" panose="02040503050406030204" pitchFamily="18" charset="0"/>
                          </a:rPr>
                          <m:t>3</m:t>
                        </m:r>
                      </m:den>
                    </m:f>
                    <m:r>
                      <a:rPr lang="en-GB" sz="2000" b="0" i="1" smtClean="0">
                        <a:solidFill>
                          <a:schemeClr val="tx1"/>
                        </a:solidFill>
                        <a:latin typeface="Cambria Math" panose="02040503050406030204" pitchFamily="18" charset="0"/>
                      </a:rPr>
                      <m:t> </m:t>
                    </m:r>
                  </m:oMath>
                </a14:m>
                <a:r>
                  <a:rPr lang="en-GB" sz="2000" dirty="0" smtClean="0">
                    <a:solidFill>
                      <a:schemeClr val="tx1"/>
                    </a:solidFill>
                  </a:rPr>
                  <a:t>m</a:t>
                </a:r>
                <a:endParaRPr lang="en-GB" sz="2000" dirty="0">
                  <a:solidFill>
                    <a:schemeClr val="tx1"/>
                  </a:solidFill>
                </a:endParaRPr>
              </a:p>
            </p:txBody>
          </p:sp>
        </mc:Choice>
        <mc:Fallback xmlns="">
          <p:sp>
            <p:nvSpPr>
              <p:cNvPr id="19" name="TextBox 18">
                <a:extLst>
                  <a:ext uri="{FF2B5EF4-FFF2-40B4-BE49-F238E27FC236}">
                    <a16:creationId xmlns:a16="http://schemas.microsoft.com/office/drawing/2014/main" id="{E9378204-38A2-4367-8EAF-8B919A48B9E4}"/>
                  </a:ext>
                </a:extLst>
              </p:cNvPr>
              <p:cNvSpPr txBox="1">
                <a:spLocks noRot="1" noChangeAspect="1" noMove="1" noResize="1" noEditPoints="1" noAdjustHandles="1" noChangeArrowheads="1" noChangeShapeType="1" noTextEdit="1"/>
              </p:cNvSpPr>
              <p:nvPr/>
            </p:nvSpPr>
            <p:spPr>
              <a:xfrm>
                <a:off x="2200835" y="1862240"/>
                <a:ext cx="2227150" cy="2386744"/>
              </a:xfrm>
              <a:prstGeom prst="rect">
                <a:avLst/>
              </a:prstGeom>
              <a:blipFill>
                <a:blip r:embed="rId3"/>
                <a:stretch>
                  <a:fillRect l="-274" t="-1276"/>
                </a:stretch>
              </a:blipFill>
            </p:spPr>
            <p:txBody>
              <a:bodyPr/>
              <a:lstStyle/>
              <a:p>
                <a:r>
                  <a:rPr lang="en-GB">
                    <a:noFill/>
                  </a:rPr>
                  <a:t> </a:t>
                </a:r>
              </a:p>
            </p:txBody>
          </p:sp>
        </mc:Fallback>
      </mc:AlternateContent>
      <p:sp>
        <p:nvSpPr>
          <p:cNvPr id="20" name="Rectangle 19">
            <a:extLst>
              <a:ext uri="{FF2B5EF4-FFF2-40B4-BE49-F238E27FC236}">
                <a16:creationId xmlns:a16="http://schemas.microsoft.com/office/drawing/2014/main" id="{3235E5DB-A5FA-4B3D-A0DE-8E5798A28341}"/>
              </a:ext>
            </a:extLst>
          </p:cNvPr>
          <p:cNvSpPr/>
          <p:nvPr/>
        </p:nvSpPr>
        <p:spPr>
          <a:xfrm>
            <a:off x="360256" y="1925546"/>
            <a:ext cx="8442951" cy="243084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Tree>
    <p:extLst>
      <p:ext uri="{BB962C8B-B14F-4D97-AF65-F5344CB8AC3E}">
        <p14:creationId xmlns:p14="http://schemas.microsoft.com/office/powerpoint/2010/main" val="41187320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20"/>
                                        </p:tgtEl>
                                      </p:cBhvr>
                                    </p:animEffect>
                                    <p:set>
                                      <p:cBhvr>
                                        <p:cTn id="7" dur="1" fill="hold">
                                          <p:stCondLst>
                                            <p:cond delay="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mc:AlternateContent xmlns:mc="http://schemas.openxmlformats.org/markup-compatibility/2006" xmlns:a14="http://schemas.microsoft.com/office/drawing/2010/main">
          <mc:Choice Requires="a14">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err="1" smtClean="0">
                      <a:latin typeface="+mj-lt"/>
                    </a:rPr>
                    <a:t>Quickfire</a:t>
                  </a:r>
                  <a:r>
                    <a:rPr lang="en-GB" sz="3200" dirty="0" smtClean="0">
                      <a:latin typeface="+mj-lt"/>
                    </a:rPr>
                    <a:t> </a:t>
                  </a:r>
                  <a14:m>
                    <m:oMath xmlns:m="http://schemas.openxmlformats.org/officeDocument/2006/math">
                      <m:r>
                        <a:rPr lang="en-GB" sz="3200" i="1" smtClean="0">
                          <a:latin typeface="Cambria Math" panose="02040503050406030204" pitchFamily="18" charset="0"/>
                          <a:ea typeface="Cambria Math" panose="02040503050406030204" pitchFamily="18" charset="0"/>
                        </a:rPr>
                        <m:t>𝜆</m:t>
                      </m:r>
                    </m:oMath>
                  </a14:m>
                  <a:endParaRPr lang="en-GB" sz="3200" dirty="0"/>
                </a:p>
              </p:txBody>
            </p:sp>
          </mc:Choice>
          <mc:Fallback xmlns="">
            <p:sp>
              <p:nvSpPr>
                <p:cNvPr id="3" name="TextBox 32"/>
                <p:cNvSpPr txBox="1">
                  <a:spLocks noRot="1" noChangeAspect="1" noMove="1" noResize="1" noEditPoints="1" noAdjustHandles="1" noChangeArrowheads="1" noChangeShapeType="1" noTextEdit="1"/>
                </p:cNvSpPr>
                <p:nvPr/>
              </p:nvSpPr>
              <p:spPr>
                <a:xfrm>
                  <a:off x="0" y="13335"/>
                  <a:ext cx="9144000" cy="599127"/>
                </a:xfrm>
                <a:prstGeom prst="rect">
                  <a:avLst/>
                </a:prstGeom>
                <a:blipFill>
                  <a:blip r:embed="rId2"/>
                  <a:stretch>
                    <a:fillRect t="-12245" b="-31633"/>
                  </a:stretch>
                </a:blipFill>
                <a:ln>
                  <a:noFill/>
                </a:ln>
              </p:spPr>
              <p:txBody>
                <a:bodyPr/>
                <a:lstStyle/>
                <a:p>
                  <a:r>
                    <a:rPr lang="en-GB">
                      <a:noFill/>
                    </a:rPr>
                    <a:t> </a:t>
                  </a:r>
                </a:p>
              </p:txBody>
            </p:sp>
          </mc:Fallback>
        </mc:AlternateContent>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FF68929-BCB7-4B76-968F-00F9F3D3F712}"/>
                  </a:ext>
                </a:extLst>
              </p:cNvPr>
              <p:cNvSpPr txBox="1"/>
              <p:nvPr/>
            </p:nvSpPr>
            <p:spPr>
              <a:xfrm>
                <a:off x="359532" y="620688"/>
                <a:ext cx="8424936" cy="6168933"/>
              </a:xfrm>
              <a:prstGeom prst="rect">
                <a:avLst/>
              </a:prstGeom>
              <a:noFill/>
            </p:spPr>
            <p:txBody>
              <a:bodyPr wrap="square" rtlCol="0">
                <a:spAutoFit/>
              </a:bodyPr>
              <a:lstStyle/>
              <a:p>
                <a:r>
                  <a:rPr lang="en-GB" dirty="0" smtClean="0"/>
                  <a:t>A string of natural length </a:t>
                </a:r>
                <a14:m>
                  <m:oMath xmlns:m="http://schemas.openxmlformats.org/officeDocument/2006/math">
                    <m:r>
                      <a:rPr lang="en-GB" b="0" i="1" smtClean="0">
                        <a:latin typeface="Cambria Math" panose="02040503050406030204" pitchFamily="18" charset="0"/>
                      </a:rPr>
                      <m:t>𝑙</m:t>
                    </m:r>
                  </m:oMath>
                </a14:m>
                <a:r>
                  <a:rPr lang="en-GB" dirty="0" smtClean="0"/>
                  <a:t> and modulus of elasticity 123N is stretched to a length </a:t>
                </a:r>
                <a14:m>
                  <m:oMath xmlns:m="http://schemas.openxmlformats.org/officeDocument/2006/math">
                    <m:r>
                      <a:rPr lang="en-GB" b="0" i="1" smtClean="0">
                        <a:latin typeface="Cambria Math" panose="02040503050406030204" pitchFamily="18" charset="0"/>
                      </a:rPr>
                      <m:t>2</m:t>
                    </m:r>
                    <m:r>
                      <a:rPr lang="en-GB" b="0" i="1" smtClean="0">
                        <a:latin typeface="Cambria Math" panose="02040503050406030204" pitchFamily="18" charset="0"/>
                      </a:rPr>
                      <m:t>𝑙</m:t>
                    </m:r>
                    <m:r>
                      <a:rPr lang="en-GB" b="0" i="1" smtClean="0">
                        <a:latin typeface="Cambria Math" panose="02040503050406030204" pitchFamily="18" charset="0"/>
                      </a:rPr>
                      <m:t>.</m:t>
                    </m:r>
                  </m:oMath>
                </a14:m>
                <a:endParaRPr lang="en-GB" b="0" dirty="0" smtClean="0"/>
              </a:p>
              <a:p>
                <a:r>
                  <a:rPr lang="en-GB" dirty="0" smtClean="0"/>
                  <a:t>What is the Tension in the string?</a:t>
                </a:r>
              </a:p>
              <a:p>
                <a:r>
                  <a:rPr lang="en-GB" dirty="0" smtClean="0"/>
                  <a:t>123N (as </a:t>
                </a:r>
                <a14:m>
                  <m:oMath xmlns:m="http://schemas.openxmlformats.org/officeDocument/2006/math">
                    <m:r>
                      <a:rPr lang="en-GB" i="1" smtClean="0">
                        <a:latin typeface="Cambria Math" panose="02040503050406030204" pitchFamily="18" charset="0"/>
                        <a:ea typeface="Cambria Math" panose="02040503050406030204" pitchFamily="18" charset="0"/>
                      </a:rPr>
                      <m:t>𝜆</m:t>
                    </m:r>
                  </m:oMath>
                </a14:m>
                <a:r>
                  <a:rPr lang="en-GB" dirty="0" smtClean="0"/>
                  <a:t> is the Force needed to double the length of the string)</a:t>
                </a:r>
              </a:p>
              <a:p>
                <a:endParaRPr lang="en-GB" sz="1400" dirty="0"/>
              </a:p>
              <a:p>
                <a:r>
                  <a:rPr lang="en-GB" dirty="0"/>
                  <a:t> A string of natural length </a:t>
                </a:r>
                <a14:m>
                  <m:oMath xmlns:m="http://schemas.openxmlformats.org/officeDocument/2006/math">
                    <m:r>
                      <a:rPr lang="en-GB" i="1">
                        <a:latin typeface="Cambria Math" panose="02040503050406030204" pitchFamily="18" charset="0"/>
                      </a:rPr>
                      <m:t>𝑙</m:t>
                    </m:r>
                  </m:oMath>
                </a14:m>
                <a:r>
                  <a:rPr lang="en-GB" dirty="0"/>
                  <a:t> and modulus of elasticity 123N is stretched to a length </a:t>
                </a:r>
                <a14:m>
                  <m:oMath xmlns:m="http://schemas.openxmlformats.org/officeDocument/2006/math">
                    <m:r>
                      <a:rPr lang="en-GB" i="1" dirty="0" smtClean="0">
                        <a:latin typeface="Cambria Math" panose="02040503050406030204" pitchFamily="18" charset="0"/>
                      </a:rPr>
                      <m:t>3</m:t>
                    </m:r>
                    <m:r>
                      <a:rPr lang="en-GB" i="1">
                        <a:latin typeface="Cambria Math" panose="02040503050406030204" pitchFamily="18" charset="0"/>
                      </a:rPr>
                      <m:t>𝑙</m:t>
                    </m:r>
                    <m:r>
                      <a:rPr lang="en-GB" i="1">
                        <a:latin typeface="Cambria Math" panose="02040503050406030204" pitchFamily="18" charset="0"/>
                      </a:rPr>
                      <m:t>.</m:t>
                    </m:r>
                  </m:oMath>
                </a14:m>
                <a:endParaRPr lang="en-GB" dirty="0"/>
              </a:p>
              <a:p>
                <a:r>
                  <a:rPr lang="en-GB" dirty="0"/>
                  <a:t>What is the Tension in the string?</a:t>
                </a:r>
              </a:p>
              <a:p>
                <a:r>
                  <a:rPr lang="en-GB" dirty="0" smtClean="0"/>
                  <a:t>246N </a:t>
                </a:r>
                <a:r>
                  <a:rPr lang="en-GB" dirty="0"/>
                  <a:t>(</a:t>
                </a:r>
                <a:r>
                  <a:rPr lang="en-GB" dirty="0" smtClean="0"/>
                  <a:t>as extension is proportional to Tension; double extension =&gt; double tension))</a:t>
                </a:r>
                <a:endParaRPr lang="en-GB" dirty="0"/>
              </a:p>
              <a:p>
                <a:endParaRPr lang="en-GB" sz="1400" dirty="0" smtClean="0"/>
              </a:p>
              <a:p>
                <a:r>
                  <a:rPr lang="en-GB" dirty="0"/>
                  <a:t>A string of natural length </a:t>
                </a:r>
                <a14:m>
                  <m:oMath xmlns:m="http://schemas.openxmlformats.org/officeDocument/2006/math">
                    <m:r>
                      <a:rPr lang="en-GB" i="1">
                        <a:latin typeface="Cambria Math" panose="02040503050406030204" pitchFamily="18" charset="0"/>
                      </a:rPr>
                      <m:t>𝑙</m:t>
                    </m:r>
                  </m:oMath>
                </a14:m>
                <a:r>
                  <a:rPr lang="en-GB" dirty="0"/>
                  <a:t> and modulus of elasticity 123N is </a:t>
                </a:r>
                <a:r>
                  <a:rPr lang="en-GB" dirty="0" smtClean="0"/>
                  <a:t>extended by a distance </a:t>
                </a:r>
                <a14:m>
                  <m:oMath xmlns:m="http://schemas.openxmlformats.org/officeDocument/2006/math">
                    <m:r>
                      <a:rPr lang="en-GB" b="0" i="0" smtClean="0">
                        <a:latin typeface="Cambria Math" panose="02040503050406030204" pitchFamily="18" charset="0"/>
                      </a:rPr>
                      <m:t>2</m:t>
                    </m:r>
                    <m:r>
                      <a:rPr lang="en-GB" b="0" i="1" smtClean="0">
                        <a:latin typeface="Cambria Math" panose="02040503050406030204" pitchFamily="18" charset="0"/>
                      </a:rPr>
                      <m:t>𝑙</m:t>
                    </m:r>
                    <m:r>
                      <a:rPr lang="en-GB" i="1">
                        <a:latin typeface="Cambria Math" panose="02040503050406030204" pitchFamily="18" charset="0"/>
                      </a:rPr>
                      <m:t>.</m:t>
                    </m:r>
                  </m:oMath>
                </a14:m>
                <a:endParaRPr lang="en-GB" dirty="0"/>
              </a:p>
              <a:p>
                <a:r>
                  <a:rPr lang="en-GB" dirty="0"/>
                  <a:t>What is the Tension in the string</a:t>
                </a:r>
                <a:r>
                  <a:rPr lang="en-GB" dirty="0" smtClean="0"/>
                  <a:t>?</a:t>
                </a:r>
              </a:p>
              <a:p>
                <a:r>
                  <a:rPr lang="en-GB" dirty="0" smtClean="0"/>
                  <a:t>246N (this is the same question as before but worded differently!)</a:t>
                </a:r>
                <a:endParaRPr lang="en-GB" dirty="0"/>
              </a:p>
              <a:p>
                <a:endParaRPr lang="en-GB" sz="1400" dirty="0" smtClean="0"/>
              </a:p>
              <a:p>
                <a:r>
                  <a:rPr lang="en-GB" dirty="0" smtClean="0"/>
                  <a:t>A spring of natural length 3m is stretched to a length of 6m by applying a force to both ends of 99N. What is the modulus of elasticity of the spring?</a:t>
                </a:r>
              </a:p>
              <a:p>
                <a:r>
                  <a:rPr lang="en-GB" dirty="0" smtClean="0"/>
                  <a:t>99N (as 99N doubled the length)</a:t>
                </a:r>
              </a:p>
              <a:p>
                <a:endParaRPr lang="en-GB" sz="1400" dirty="0"/>
              </a:p>
              <a:p>
                <a:r>
                  <a:rPr lang="en-GB" dirty="0" smtClean="0"/>
                  <a:t>A spring of natural length </a:t>
                </a:r>
                <a14:m>
                  <m:oMath xmlns:m="http://schemas.openxmlformats.org/officeDocument/2006/math">
                    <m:r>
                      <a:rPr lang="en-GB" b="0" i="1" smtClean="0">
                        <a:latin typeface="Cambria Math" panose="02040503050406030204" pitchFamily="18" charset="0"/>
                      </a:rPr>
                      <m:t>𝑙</m:t>
                    </m:r>
                    <m:r>
                      <a:rPr lang="en-GB" b="0" i="1" smtClean="0">
                        <a:latin typeface="Cambria Math" panose="02040503050406030204" pitchFamily="18" charset="0"/>
                      </a:rPr>
                      <m:t> </m:t>
                    </m:r>
                  </m:oMath>
                </a14:m>
                <a:r>
                  <a:rPr lang="en-GB" dirty="0" smtClean="0"/>
                  <a:t>and </a:t>
                </a:r>
                <a14:m>
                  <m:oMath xmlns:m="http://schemas.openxmlformats.org/officeDocument/2006/math">
                    <m:r>
                      <a:rPr lang="en-GB" i="1" smtClean="0">
                        <a:latin typeface="Cambria Math" panose="02040503050406030204" pitchFamily="18" charset="0"/>
                        <a:ea typeface="Cambria Math" panose="02040503050406030204" pitchFamily="18" charset="0"/>
                      </a:rPr>
                      <m:t>𝜆</m:t>
                    </m:r>
                    <m:r>
                      <a:rPr lang="en-GB" b="0" i="1" smtClean="0">
                        <a:latin typeface="Cambria Math" panose="02040503050406030204" pitchFamily="18" charset="0"/>
                        <a:ea typeface="Cambria Math" panose="02040503050406030204" pitchFamily="18" charset="0"/>
                      </a:rPr>
                      <m:t>=40</m:t>
                    </m:r>
                    <m:r>
                      <a:rPr lang="en-GB" b="0" i="1" smtClean="0">
                        <a:latin typeface="Cambria Math" panose="02040503050406030204" pitchFamily="18" charset="0"/>
                        <a:ea typeface="Cambria Math" panose="02040503050406030204" pitchFamily="18" charset="0"/>
                      </a:rPr>
                      <m:t>𝑁</m:t>
                    </m:r>
                  </m:oMath>
                </a14:m>
                <a:r>
                  <a:rPr lang="en-GB" dirty="0" smtClean="0"/>
                  <a:t> is compressed to a length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4</m:t>
                        </m:r>
                      </m:den>
                    </m:f>
                    <m:r>
                      <a:rPr lang="en-GB" b="0" i="1" smtClean="0">
                        <a:latin typeface="Cambria Math" panose="02040503050406030204" pitchFamily="18" charset="0"/>
                      </a:rPr>
                      <m:t>𝑙</m:t>
                    </m:r>
                  </m:oMath>
                </a14:m>
                <a:r>
                  <a:rPr lang="en-GB" dirty="0" smtClean="0"/>
                  <a:t>. What is the compressive force?</a:t>
                </a:r>
              </a:p>
              <a:p>
                <a:r>
                  <a:rPr lang="en-GB" dirty="0" smtClean="0"/>
                  <a:t>10N (it has been compressed by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r>
                      <a:rPr lang="en-GB" b="0" i="1" smtClean="0">
                        <a:latin typeface="Cambria Math" panose="02040503050406030204" pitchFamily="18" charset="0"/>
                      </a:rPr>
                      <m:t>𝑙</m:t>
                    </m:r>
                  </m:oMath>
                </a14:m>
                <a:r>
                  <a:rPr lang="en-GB" dirty="0" smtClean="0"/>
                  <a:t> =&gt; the compressive force is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r>
                      <a:rPr lang="en-GB" b="0" i="1" smtClean="0">
                        <a:latin typeface="Cambria Math" panose="02040503050406030204" pitchFamily="18" charset="0"/>
                        <a:ea typeface="Cambria Math" panose="02040503050406030204" pitchFamily="18" charset="0"/>
                      </a:rPr>
                      <m:t>𝜆</m:t>
                    </m:r>
                  </m:oMath>
                </a14:m>
                <a:r>
                  <a:rPr lang="en-GB" dirty="0" smtClean="0"/>
                  <a:t>)</a:t>
                </a:r>
              </a:p>
              <a:p>
                <a:endParaRPr lang="en-GB" dirty="0" smtClean="0"/>
              </a:p>
              <a:p>
                <a:r>
                  <a:rPr lang="en-GB" dirty="0" smtClean="0"/>
                  <a:t>A string </a:t>
                </a:r>
                <a:r>
                  <a:rPr lang="en-GB" dirty="0"/>
                  <a:t>of natural length </a:t>
                </a:r>
                <a14:m>
                  <m:oMath xmlns:m="http://schemas.openxmlformats.org/officeDocument/2006/math">
                    <m:r>
                      <a:rPr lang="en-GB" i="1">
                        <a:latin typeface="Cambria Math" panose="02040503050406030204" pitchFamily="18" charset="0"/>
                      </a:rPr>
                      <m:t>𝑙</m:t>
                    </m:r>
                    <m:r>
                      <a:rPr lang="en-GB" i="1">
                        <a:latin typeface="Cambria Math" panose="02040503050406030204" pitchFamily="18" charset="0"/>
                      </a:rPr>
                      <m:t> </m:t>
                    </m:r>
                  </m:oMath>
                </a14:m>
                <a:r>
                  <a:rPr lang="en-GB" dirty="0"/>
                  <a:t>and </a:t>
                </a:r>
                <a14:m>
                  <m:oMath xmlns:m="http://schemas.openxmlformats.org/officeDocument/2006/math">
                    <m:r>
                      <a:rPr lang="en-GB" i="1">
                        <a:latin typeface="Cambria Math" panose="02040503050406030204" pitchFamily="18" charset="0"/>
                        <a:ea typeface="Cambria Math" panose="02040503050406030204" pitchFamily="18" charset="0"/>
                      </a:rPr>
                      <m:t>𝜆</m:t>
                    </m:r>
                    <m:r>
                      <a:rPr lang="en-GB" i="1">
                        <a:latin typeface="Cambria Math" panose="02040503050406030204" pitchFamily="18" charset="0"/>
                        <a:ea typeface="Cambria Math" panose="02040503050406030204" pitchFamily="18" charset="0"/>
                      </a:rPr>
                      <m:t>=40</m:t>
                    </m:r>
                    <m:r>
                      <a:rPr lang="en-GB" i="1">
                        <a:latin typeface="Cambria Math" panose="02040503050406030204" pitchFamily="18" charset="0"/>
                        <a:ea typeface="Cambria Math" panose="02040503050406030204" pitchFamily="18" charset="0"/>
                      </a:rPr>
                      <m:t>𝑁</m:t>
                    </m:r>
                  </m:oMath>
                </a14:m>
                <a:r>
                  <a:rPr lang="en-GB" dirty="0"/>
                  <a:t> is compressed </a:t>
                </a:r>
                <a:r>
                  <a:rPr lang="en-GB" dirty="0" smtClean="0"/>
                  <a:t>by a force 30N. What is </a:t>
                </a:r>
                <a14:m>
                  <m:oMath xmlns:m="http://schemas.openxmlformats.org/officeDocument/2006/math">
                    <m:r>
                      <a:rPr lang="en-GB" b="0" i="1" smtClean="0">
                        <a:latin typeface="Cambria Math" panose="02040503050406030204" pitchFamily="18" charset="0"/>
                      </a:rPr>
                      <m:t>𝑥</m:t>
                    </m:r>
                  </m:oMath>
                </a14:m>
                <a:r>
                  <a:rPr lang="en-GB" dirty="0" smtClean="0"/>
                  <a:t>?</a:t>
                </a:r>
              </a:p>
              <a:p>
                <a:r>
                  <a:rPr lang="en-GB" dirty="0" smtClean="0"/>
                  <a:t>Strings collapse under compression so you can’t tell!</a:t>
                </a:r>
                <a:endParaRPr lang="en-GB" dirty="0"/>
              </a:p>
            </p:txBody>
          </p:sp>
        </mc:Choice>
        <mc:Fallback xmlns="">
          <p:sp>
            <p:nvSpPr>
              <p:cNvPr id="5" name="TextBox 4">
                <a:extLst>
                  <a:ext uri="{FF2B5EF4-FFF2-40B4-BE49-F238E27FC236}">
                    <a16:creationId xmlns:a16="http://schemas.microsoft.com/office/drawing/2014/main" id="{BFF68929-BCB7-4B76-968F-00F9F3D3F712}"/>
                  </a:ext>
                </a:extLst>
              </p:cNvPr>
              <p:cNvSpPr txBox="1">
                <a:spLocks noRot="1" noChangeAspect="1" noMove="1" noResize="1" noEditPoints="1" noAdjustHandles="1" noChangeArrowheads="1" noChangeShapeType="1" noTextEdit="1"/>
              </p:cNvSpPr>
              <p:nvPr/>
            </p:nvSpPr>
            <p:spPr>
              <a:xfrm>
                <a:off x="359532" y="620688"/>
                <a:ext cx="8424936" cy="6168933"/>
              </a:xfrm>
              <a:prstGeom prst="rect">
                <a:avLst/>
              </a:prstGeom>
              <a:blipFill>
                <a:blip r:embed="rId3"/>
                <a:stretch>
                  <a:fillRect l="-651" t="-593" b="-593"/>
                </a:stretch>
              </a:blipFill>
            </p:spPr>
            <p:txBody>
              <a:bodyPr/>
              <a:lstStyle/>
              <a:p>
                <a:r>
                  <a:rPr lang="en-GB">
                    <a:noFill/>
                  </a:rPr>
                  <a:t> </a:t>
                </a:r>
              </a:p>
            </p:txBody>
          </p:sp>
        </mc:Fallback>
      </mc:AlternateContent>
      <p:sp>
        <p:nvSpPr>
          <p:cNvPr id="6" name="Rectangle 5">
            <a:extLst>
              <a:ext uri="{FF2B5EF4-FFF2-40B4-BE49-F238E27FC236}">
                <a16:creationId xmlns:a16="http://schemas.microsoft.com/office/drawing/2014/main" id="{3235E5DB-A5FA-4B3D-A0DE-8E5798A28341}"/>
              </a:ext>
            </a:extLst>
          </p:cNvPr>
          <p:cNvSpPr/>
          <p:nvPr/>
        </p:nvSpPr>
        <p:spPr>
          <a:xfrm>
            <a:off x="350524" y="1262402"/>
            <a:ext cx="8442951" cy="24270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7" name="Rectangle 6">
            <a:extLst>
              <a:ext uri="{FF2B5EF4-FFF2-40B4-BE49-F238E27FC236}">
                <a16:creationId xmlns:a16="http://schemas.microsoft.com/office/drawing/2014/main" id="{3235E5DB-A5FA-4B3D-A0DE-8E5798A28341}"/>
              </a:ext>
            </a:extLst>
          </p:cNvPr>
          <p:cNvSpPr/>
          <p:nvPr/>
        </p:nvSpPr>
        <p:spPr>
          <a:xfrm>
            <a:off x="350524" y="2276872"/>
            <a:ext cx="8442951" cy="24270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10" name="Rectangle 9">
            <a:extLst>
              <a:ext uri="{FF2B5EF4-FFF2-40B4-BE49-F238E27FC236}">
                <a16:creationId xmlns:a16="http://schemas.microsoft.com/office/drawing/2014/main" id="{3235E5DB-A5FA-4B3D-A0DE-8E5798A28341}"/>
              </a:ext>
            </a:extLst>
          </p:cNvPr>
          <p:cNvSpPr/>
          <p:nvPr/>
        </p:nvSpPr>
        <p:spPr>
          <a:xfrm>
            <a:off x="341517" y="3343929"/>
            <a:ext cx="8442951" cy="24270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13" name="Rectangle 12">
            <a:extLst>
              <a:ext uri="{FF2B5EF4-FFF2-40B4-BE49-F238E27FC236}">
                <a16:creationId xmlns:a16="http://schemas.microsoft.com/office/drawing/2014/main" id="{3235E5DB-A5FA-4B3D-A0DE-8E5798A28341}"/>
              </a:ext>
            </a:extLst>
          </p:cNvPr>
          <p:cNvSpPr/>
          <p:nvPr/>
        </p:nvSpPr>
        <p:spPr>
          <a:xfrm>
            <a:off x="350524" y="4347212"/>
            <a:ext cx="8442951" cy="24270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16" name="Rectangle 15">
            <a:extLst>
              <a:ext uri="{FF2B5EF4-FFF2-40B4-BE49-F238E27FC236}">
                <a16:creationId xmlns:a16="http://schemas.microsoft.com/office/drawing/2014/main" id="{3235E5DB-A5FA-4B3D-A0DE-8E5798A28341}"/>
              </a:ext>
            </a:extLst>
          </p:cNvPr>
          <p:cNvSpPr/>
          <p:nvPr/>
        </p:nvSpPr>
        <p:spPr>
          <a:xfrm>
            <a:off x="341516" y="5504169"/>
            <a:ext cx="8442951" cy="3600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17" name="Rectangle 16">
            <a:extLst>
              <a:ext uri="{FF2B5EF4-FFF2-40B4-BE49-F238E27FC236}">
                <a16:creationId xmlns:a16="http://schemas.microsoft.com/office/drawing/2014/main" id="{3235E5DB-A5FA-4B3D-A0DE-8E5798A28341}"/>
              </a:ext>
            </a:extLst>
          </p:cNvPr>
          <p:cNvSpPr/>
          <p:nvPr/>
        </p:nvSpPr>
        <p:spPr>
          <a:xfrm>
            <a:off x="350524" y="6417552"/>
            <a:ext cx="8442951" cy="24270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Tree>
    <p:extLst>
      <p:ext uri="{BB962C8B-B14F-4D97-AF65-F5344CB8AC3E}">
        <p14:creationId xmlns:p14="http://schemas.microsoft.com/office/powerpoint/2010/main" val="29473269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6"/>
                                        </p:tgtEl>
                                      </p:cBhvr>
                                    </p:animEffect>
                                    <p:set>
                                      <p:cBhvr>
                                        <p:cTn id="7"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1000"/>
                                        <p:tgtEl>
                                          <p:spTgt spid="7"/>
                                        </p:tgtEl>
                                      </p:cBhvr>
                                    </p:animEffect>
                                    <p:set>
                                      <p:cBhvr>
                                        <p:cTn id="13"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1000"/>
                                        <p:tgtEl>
                                          <p:spTgt spid="10"/>
                                        </p:tgtEl>
                                      </p:cBhvr>
                                    </p:animEffect>
                                    <p:set>
                                      <p:cBhvr>
                                        <p:cTn id="19"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1000"/>
                                        <p:tgtEl>
                                          <p:spTgt spid="13"/>
                                        </p:tgtEl>
                                      </p:cBhvr>
                                    </p:animEffect>
                                    <p:set>
                                      <p:cBhvr>
                                        <p:cTn id="25"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6" restart="whenNotActive" fill="hold" evtFilter="cancelBubble" nodeType="interactiveSeq">
                <p:stCondLst>
                  <p:cond evt="onClick" delay="0">
                    <p:tgtEl>
                      <p:spTgt spid="16"/>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1000"/>
                                        <p:tgtEl>
                                          <p:spTgt spid="16"/>
                                        </p:tgtEl>
                                      </p:cBhvr>
                                    </p:animEffect>
                                    <p:set>
                                      <p:cBhvr>
                                        <p:cTn id="31"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2" restart="whenNotActive" fill="hold" evtFilter="cancelBubble" nodeType="interactiveSeq">
                <p:stCondLst>
                  <p:cond evt="onClick" delay="0">
                    <p:tgtEl>
                      <p:spTgt spid="17"/>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1000"/>
                                        <p:tgtEl>
                                          <p:spTgt spid="17"/>
                                        </p:tgtEl>
                                      </p:cBhvr>
                                    </p:animEffect>
                                    <p:set>
                                      <p:cBhvr>
                                        <p:cTn id="37"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6" grpId="0" animBg="1"/>
      <p:bldP spid="7" grpId="0" animBg="1"/>
      <p:bldP spid="10" grpId="0" animBg="1"/>
      <p:bldP spid="13"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latin typeface="+mj-lt"/>
                </a:rPr>
                <a:t>Combining strings/ springs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7" name="TextBox 6"/>
          <p:cNvSpPr txBox="1"/>
          <p:nvPr/>
        </p:nvSpPr>
        <p:spPr>
          <a:xfrm>
            <a:off x="360256" y="754372"/>
            <a:ext cx="8422343" cy="132343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[Textbook] </a:t>
            </a:r>
            <a:r>
              <a:rPr lang="en-GB" sz="1600" dirty="0" smtClean="0"/>
              <a:t>The elastic springs PQ and QR are joined together at Q to form one long spring. The spring PQ has natural length 1.6m and modulus of elasticity 20N. The spring </a:t>
            </a:r>
            <a:r>
              <a:rPr lang="en-GB" sz="1600" dirty="0"/>
              <a:t>QR has natural length </a:t>
            </a:r>
            <a:r>
              <a:rPr lang="en-GB" sz="1600" dirty="0" smtClean="0"/>
              <a:t>1.4m </a:t>
            </a:r>
            <a:r>
              <a:rPr lang="en-GB" sz="1600" dirty="0"/>
              <a:t>and modulus of elasticity </a:t>
            </a:r>
            <a:r>
              <a:rPr lang="en-GB" sz="1600" dirty="0" smtClean="0"/>
              <a:t>28N. The ends P and R, of the long string are attached to two fixed points which are 4m apart on the same horizontal plane. [Assume Q is at rest and in equilibrium]. Find the </a:t>
            </a:r>
            <a:r>
              <a:rPr lang="en-GB" sz="1600" smtClean="0"/>
              <a:t>Tension in </a:t>
            </a:r>
            <a:r>
              <a:rPr lang="en-GB" sz="1600" dirty="0" smtClean="0"/>
              <a:t>the combined spring.</a:t>
            </a:r>
            <a:endParaRPr lang="en-GB" dirty="0"/>
          </a:p>
        </p:txBody>
      </p:sp>
      <p:sp>
        <p:nvSpPr>
          <p:cNvPr id="8" name="TextBox 7">
            <a:extLst>
              <a:ext uri="{FF2B5EF4-FFF2-40B4-BE49-F238E27FC236}">
                <a16:creationId xmlns:a16="http://schemas.microsoft.com/office/drawing/2014/main" id="{DBFA8498-B3F3-45ED-9145-AAF446B19029}"/>
              </a:ext>
            </a:extLst>
          </p:cNvPr>
          <p:cNvSpPr txBox="1"/>
          <p:nvPr/>
        </p:nvSpPr>
        <p:spPr>
          <a:xfrm>
            <a:off x="5868144" y="2186280"/>
            <a:ext cx="2880320" cy="73866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a:t>Tip</a:t>
            </a:r>
            <a:r>
              <a:rPr lang="en-GB" sz="1400" dirty="0"/>
              <a:t>: Read very </a:t>
            </a:r>
            <a:r>
              <a:rPr lang="en-GB" sz="1400" dirty="0" smtClean="0"/>
              <a:t>carefully </a:t>
            </a:r>
            <a:r>
              <a:rPr lang="en-GB" sz="1400" dirty="0"/>
              <a:t>to check whether the string(s) is horizontal/ vertical or in some other orientation</a:t>
            </a:r>
          </a:p>
        </p:txBody>
      </p:sp>
      <p:sp>
        <p:nvSpPr>
          <p:cNvPr id="9" name="TextBox 8">
            <a:extLst>
              <a:ext uri="{FF2B5EF4-FFF2-40B4-BE49-F238E27FC236}">
                <a16:creationId xmlns:a16="http://schemas.microsoft.com/office/drawing/2014/main" id="{DBFA8498-B3F3-45ED-9145-AAF446B19029}"/>
              </a:ext>
            </a:extLst>
          </p:cNvPr>
          <p:cNvSpPr txBox="1"/>
          <p:nvPr/>
        </p:nvSpPr>
        <p:spPr>
          <a:xfrm>
            <a:off x="5868144" y="3212976"/>
            <a:ext cx="2880320" cy="73866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a:t>Tip</a:t>
            </a:r>
            <a:r>
              <a:rPr lang="en-GB" sz="1400" dirty="0"/>
              <a:t>: </a:t>
            </a:r>
            <a:r>
              <a:rPr lang="en-GB" sz="1400" dirty="0" smtClean="0"/>
              <a:t>For two-spring problems think about how the variables in each string are linked.</a:t>
            </a:r>
            <a:endParaRPr lang="en-GB" sz="1400" dirty="0"/>
          </a:p>
        </p:txBody>
      </p:sp>
      <p:sp>
        <p:nvSpPr>
          <p:cNvPr id="11" name="Oval 10"/>
          <p:cNvSpPr/>
          <p:nvPr/>
        </p:nvSpPr>
        <p:spPr>
          <a:xfrm>
            <a:off x="2255241" y="2653021"/>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Connector 12"/>
          <p:cNvCxnSpPr/>
          <p:nvPr/>
        </p:nvCxnSpPr>
        <p:spPr>
          <a:xfrm>
            <a:off x="3275856" y="2618348"/>
            <a:ext cx="0" cy="228281"/>
          </a:xfrm>
          <a:prstGeom prst="lin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5" name="Straight Connector 14"/>
          <p:cNvCxnSpPr/>
          <p:nvPr/>
        </p:nvCxnSpPr>
        <p:spPr>
          <a:xfrm>
            <a:off x="683568" y="2618348"/>
            <a:ext cx="0" cy="228281"/>
          </a:xfrm>
          <a:prstGeom prst="lin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6" name="Straight Connector 15"/>
          <p:cNvCxnSpPr>
            <a:stCxn id="11" idx="6"/>
          </p:cNvCxnSpPr>
          <p:nvPr/>
        </p:nvCxnSpPr>
        <p:spPr>
          <a:xfrm>
            <a:off x="2399257" y="2725029"/>
            <a:ext cx="876598" cy="0"/>
          </a:xfrm>
          <a:prstGeom prst="lin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9" name="Straight Connector 18"/>
          <p:cNvCxnSpPr>
            <a:stCxn id="11" idx="2"/>
          </p:cNvCxnSpPr>
          <p:nvPr/>
        </p:nvCxnSpPr>
        <p:spPr>
          <a:xfrm flipH="1">
            <a:off x="670952" y="2725029"/>
            <a:ext cx="1584289" cy="0"/>
          </a:xfrm>
          <a:prstGeom prst="lin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2" name="Straight Connector 21"/>
          <p:cNvCxnSpPr/>
          <p:nvPr/>
        </p:nvCxnSpPr>
        <p:spPr>
          <a:xfrm>
            <a:off x="2745683" y="2725029"/>
            <a:ext cx="288032" cy="0"/>
          </a:xfrm>
          <a:prstGeom prst="line">
            <a:avLst/>
          </a:prstGeom>
          <a:solidFill>
            <a:schemeClr val="tx1"/>
          </a:solidFill>
          <a:ln w="127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24" name="Straight Connector 23"/>
          <p:cNvCxnSpPr/>
          <p:nvPr/>
        </p:nvCxnSpPr>
        <p:spPr>
          <a:xfrm flipH="1">
            <a:off x="1259632" y="2726735"/>
            <a:ext cx="288032" cy="0"/>
          </a:xfrm>
          <a:prstGeom prst="line">
            <a:avLst/>
          </a:prstGeom>
          <a:solidFill>
            <a:schemeClr val="tx1"/>
          </a:solidFill>
          <a:ln w="127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28" name="TextBox 27"/>
          <p:cNvSpPr txBox="1"/>
          <p:nvPr/>
        </p:nvSpPr>
        <p:spPr>
          <a:xfrm>
            <a:off x="528959" y="2388333"/>
            <a:ext cx="319097" cy="307777"/>
          </a:xfrm>
          <a:prstGeom prst="rect">
            <a:avLst/>
          </a:prstGeom>
          <a:noFill/>
        </p:spPr>
        <p:txBody>
          <a:bodyPr wrap="square" rtlCol="0">
            <a:spAutoFit/>
          </a:bodyPr>
          <a:lstStyle/>
          <a:p>
            <a:r>
              <a:rPr lang="en-GB" sz="1400" smtClean="0"/>
              <a:t>P</a:t>
            </a:r>
            <a:endParaRPr lang="en-GB" sz="1400"/>
          </a:p>
        </p:txBody>
      </p:sp>
      <p:sp>
        <p:nvSpPr>
          <p:cNvPr id="30" name="TextBox 29"/>
          <p:cNvSpPr txBox="1"/>
          <p:nvPr/>
        </p:nvSpPr>
        <p:spPr>
          <a:xfrm>
            <a:off x="2175632" y="2388333"/>
            <a:ext cx="319097" cy="307777"/>
          </a:xfrm>
          <a:prstGeom prst="rect">
            <a:avLst/>
          </a:prstGeom>
          <a:noFill/>
        </p:spPr>
        <p:txBody>
          <a:bodyPr wrap="square" rtlCol="0">
            <a:spAutoFit/>
          </a:bodyPr>
          <a:lstStyle/>
          <a:p>
            <a:r>
              <a:rPr lang="en-GB" sz="1400" dirty="0"/>
              <a:t>Q</a:t>
            </a:r>
          </a:p>
        </p:txBody>
      </p:sp>
      <p:sp>
        <p:nvSpPr>
          <p:cNvPr id="31" name="TextBox 30"/>
          <p:cNvSpPr txBox="1"/>
          <p:nvPr/>
        </p:nvSpPr>
        <p:spPr>
          <a:xfrm>
            <a:off x="3116307" y="2388333"/>
            <a:ext cx="319097" cy="307777"/>
          </a:xfrm>
          <a:prstGeom prst="rect">
            <a:avLst/>
          </a:prstGeom>
          <a:noFill/>
        </p:spPr>
        <p:txBody>
          <a:bodyPr wrap="square" rtlCol="0">
            <a:spAutoFit/>
          </a:bodyPr>
          <a:lstStyle/>
          <a:p>
            <a:r>
              <a:rPr lang="en-GB" sz="1400" dirty="0"/>
              <a:t>R</a:t>
            </a:r>
          </a:p>
        </p:txBody>
      </p:sp>
      <mc:AlternateContent xmlns:mc="http://schemas.openxmlformats.org/markup-compatibility/2006" xmlns:a14="http://schemas.microsoft.com/office/drawing/2010/main">
        <mc:Choice Requires="a14">
          <p:sp>
            <p:nvSpPr>
              <p:cNvPr id="32" name="TextBox 31"/>
              <p:cNvSpPr txBox="1"/>
              <p:nvPr/>
            </p:nvSpPr>
            <p:spPr>
              <a:xfrm>
                <a:off x="2714618" y="2419436"/>
                <a:ext cx="31909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𝑇</m:t>
                      </m:r>
                    </m:oMath>
                  </m:oMathPara>
                </a14:m>
                <a:endParaRPr lang="en-GB" sz="1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2714618" y="2419436"/>
                <a:ext cx="319097" cy="307777"/>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1175516" y="2461392"/>
                <a:ext cx="31909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𝑇</m:t>
                      </m:r>
                    </m:oMath>
                  </m:oMathPara>
                </a14:m>
                <a:endParaRPr lang="en-GB" sz="1400" dirty="0"/>
              </a:p>
            </p:txBody>
          </p:sp>
        </mc:Choice>
        <mc:Fallback xmlns="">
          <p:sp>
            <p:nvSpPr>
              <p:cNvPr id="33" name="TextBox 32"/>
              <p:cNvSpPr txBox="1">
                <a:spLocks noRot="1" noChangeAspect="1" noMove="1" noResize="1" noEditPoints="1" noAdjustHandles="1" noChangeArrowheads="1" noChangeShapeType="1" noTextEdit="1"/>
              </p:cNvSpPr>
              <p:nvPr/>
            </p:nvSpPr>
            <p:spPr>
              <a:xfrm>
                <a:off x="1175516" y="2461392"/>
                <a:ext cx="319097" cy="307777"/>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2142289" y="2134385"/>
                <a:ext cx="1423843" cy="276999"/>
              </a:xfrm>
              <a:prstGeom prst="rect">
                <a:avLst/>
              </a:prstGeom>
              <a:noFill/>
            </p:spPr>
            <p:txBody>
              <a:bodyPr wrap="square" rtlCol="0">
                <a:spAutoFit/>
              </a:bodyPr>
              <a:lstStyle/>
              <a:p>
                <a14:m>
                  <m:oMath xmlns:m="http://schemas.openxmlformats.org/officeDocument/2006/math">
                    <m:r>
                      <a:rPr lang="en-GB" sz="1200" b="0" i="1" smtClean="0">
                        <a:latin typeface="Cambria Math" panose="02040503050406030204" pitchFamily="18" charset="0"/>
                        <a:ea typeface="Cambria Math" panose="02040503050406030204" pitchFamily="18" charset="0"/>
                      </a:rPr>
                      <m:t>𝑄𝑅</m:t>
                    </m:r>
                    <m:r>
                      <a:rPr lang="en-GB" sz="1200" b="0" i="1" smtClean="0">
                        <a:latin typeface="Cambria Math" panose="02040503050406030204" pitchFamily="18" charset="0"/>
                        <a:ea typeface="Cambria Math" panose="02040503050406030204" pitchFamily="18" charset="0"/>
                      </a:rPr>
                      <m:t>:</m:t>
                    </m:r>
                    <m:r>
                      <a:rPr lang="en-GB" sz="1200" i="1" smtClean="0">
                        <a:latin typeface="Cambria Math" panose="02040503050406030204" pitchFamily="18" charset="0"/>
                        <a:ea typeface="Cambria Math" panose="02040503050406030204" pitchFamily="18" charset="0"/>
                      </a:rPr>
                      <m:t>𝜆</m:t>
                    </m:r>
                    <m:r>
                      <a:rPr lang="en-GB" sz="1200" b="0" i="1" smtClean="0">
                        <a:latin typeface="Cambria Math" panose="02040503050406030204" pitchFamily="18" charset="0"/>
                        <a:ea typeface="Cambria Math" panose="02040503050406030204" pitchFamily="18" charset="0"/>
                      </a:rPr>
                      <m:t>=</m:t>
                    </m:r>
                  </m:oMath>
                </a14:m>
                <a:r>
                  <a:rPr lang="en-GB" sz="1200" dirty="0" smtClean="0"/>
                  <a:t>28, </a:t>
                </a:r>
                <a14:m>
                  <m:oMath xmlns:m="http://schemas.openxmlformats.org/officeDocument/2006/math">
                    <m:r>
                      <a:rPr lang="en-US" sz="1200" b="0" i="1" smtClean="0">
                        <a:latin typeface="Cambria Math" panose="02040503050406030204" pitchFamily="18" charset="0"/>
                      </a:rPr>
                      <m:t>𝑙</m:t>
                    </m:r>
                  </m:oMath>
                </a14:m>
                <a:r>
                  <a:rPr lang="en-GB" sz="1200" dirty="0" smtClean="0"/>
                  <a:t>=1.4</a:t>
                </a:r>
                <a:endParaRPr lang="en-GB" sz="1200" dirty="0"/>
              </a:p>
            </p:txBody>
          </p:sp>
        </mc:Choice>
        <mc:Fallback xmlns="">
          <p:sp>
            <p:nvSpPr>
              <p:cNvPr id="34" name="TextBox 33"/>
              <p:cNvSpPr txBox="1">
                <a:spLocks noRot="1" noChangeAspect="1" noMove="1" noResize="1" noEditPoints="1" noAdjustHandles="1" noChangeArrowheads="1" noChangeShapeType="1" noTextEdit="1"/>
              </p:cNvSpPr>
              <p:nvPr/>
            </p:nvSpPr>
            <p:spPr>
              <a:xfrm>
                <a:off x="2142289" y="2134385"/>
                <a:ext cx="1423843" cy="276999"/>
              </a:xfrm>
              <a:prstGeom prst="rect">
                <a:avLst/>
              </a:prstGeom>
              <a:blipFill>
                <a:blip r:embed="rId4"/>
                <a:stretch>
                  <a:fillRect b="-152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447278" y="2134384"/>
                <a:ext cx="1400855" cy="276999"/>
              </a:xfrm>
              <a:prstGeom prst="rect">
                <a:avLst/>
              </a:prstGeom>
              <a:noFill/>
            </p:spPr>
            <p:txBody>
              <a:bodyPr wrap="square" rtlCol="0">
                <a:spAutoFit/>
              </a:bodyPr>
              <a:lstStyle/>
              <a:p>
                <a14:m>
                  <m:oMath xmlns:m="http://schemas.openxmlformats.org/officeDocument/2006/math">
                    <m:r>
                      <a:rPr lang="en-GB" sz="1200" b="0" i="1" smtClean="0">
                        <a:latin typeface="Cambria Math" panose="02040503050406030204" pitchFamily="18" charset="0"/>
                        <a:ea typeface="Cambria Math" panose="02040503050406030204" pitchFamily="18" charset="0"/>
                      </a:rPr>
                      <m:t>𝑃𝑄</m:t>
                    </m:r>
                    <m:r>
                      <a:rPr lang="en-GB" sz="1200" b="0" i="1" smtClean="0">
                        <a:latin typeface="Cambria Math" panose="02040503050406030204" pitchFamily="18" charset="0"/>
                        <a:ea typeface="Cambria Math" panose="02040503050406030204" pitchFamily="18" charset="0"/>
                      </a:rPr>
                      <m:t>: </m:t>
                    </m:r>
                    <m:r>
                      <a:rPr lang="en-GB" sz="1200" i="1" smtClean="0">
                        <a:latin typeface="Cambria Math" panose="02040503050406030204" pitchFamily="18" charset="0"/>
                        <a:ea typeface="Cambria Math" panose="02040503050406030204" pitchFamily="18" charset="0"/>
                      </a:rPr>
                      <m:t>𝜆</m:t>
                    </m:r>
                    <m:r>
                      <a:rPr lang="en-GB" sz="1200" b="0" i="1" smtClean="0">
                        <a:latin typeface="Cambria Math" panose="02040503050406030204" pitchFamily="18" charset="0"/>
                        <a:ea typeface="Cambria Math" panose="02040503050406030204" pitchFamily="18" charset="0"/>
                      </a:rPr>
                      <m:t>=</m:t>
                    </m:r>
                  </m:oMath>
                </a14:m>
                <a:r>
                  <a:rPr lang="en-GB" sz="1200" dirty="0" smtClean="0"/>
                  <a:t>20, </a:t>
                </a:r>
                <a14:m>
                  <m:oMath xmlns:m="http://schemas.openxmlformats.org/officeDocument/2006/math">
                    <m:r>
                      <a:rPr lang="en-US" sz="1200" b="0" i="1" smtClean="0">
                        <a:latin typeface="Cambria Math" panose="02040503050406030204" pitchFamily="18" charset="0"/>
                      </a:rPr>
                      <m:t>𝑙</m:t>
                    </m:r>
                  </m:oMath>
                </a14:m>
                <a:r>
                  <a:rPr lang="en-GB" sz="1200" dirty="0" smtClean="0"/>
                  <a:t>=1.6</a:t>
                </a:r>
                <a:endParaRPr lang="en-GB" sz="1200" dirty="0"/>
              </a:p>
            </p:txBody>
          </p:sp>
        </mc:Choice>
        <mc:Fallback xmlns="">
          <p:sp>
            <p:nvSpPr>
              <p:cNvPr id="35" name="TextBox 34"/>
              <p:cNvSpPr txBox="1">
                <a:spLocks noRot="1" noChangeAspect="1" noMove="1" noResize="1" noEditPoints="1" noAdjustHandles="1" noChangeArrowheads="1" noChangeShapeType="1" noTextEdit="1"/>
              </p:cNvSpPr>
              <p:nvPr/>
            </p:nvSpPr>
            <p:spPr>
              <a:xfrm>
                <a:off x="447278" y="2134384"/>
                <a:ext cx="1400855" cy="276999"/>
              </a:xfrm>
              <a:prstGeom prst="rect">
                <a:avLst/>
              </a:prstGeom>
              <a:blipFill>
                <a:blip r:embed="rId5"/>
                <a:stretch>
                  <a:fillRect b="-15217"/>
                </a:stretch>
              </a:blipFill>
            </p:spPr>
            <p:txBody>
              <a:bodyPr/>
              <a:lstStyle/>
              <a:p>
                <a:r>
                  <a:rPr lang="en-GB">
                    <a:noFill/>
                  </a:rPr>
                  <a:t> </a:t>
                </a:r>
              </a:p>
            </p:txBody>
          </p:sp>
        </mc:Fallback>
      </mc:AlternateContent>
      <p:cxnSp>
        <p:nvCxnSpPr>
          <p:cNvPr id="36" name="Straight Connector 35"/>
          <p:cNvCxnSpPr/>
          <p:nvPr/>
        </p:nvCxnSpPr>
        <p:spPr>
          <a:xfrm>
            <a:off x="670952" y="3088320"/>
            <a:ext cx="1647322" cy="0"/>
          </a:xfrm>
          <a:prstGeom prst="line">
            <a:avLst/>
          </a:prstGeom>
          <a:solidFill>
            <a:schemeClr val="tx1"/>
          </a:solidFill>
          <a:ln w="6350">
            <a:solidFill>
              <a:schemeClr val="tx1"/>
            </a:solidFill>
            <a:headEnd type="arrow" w="sm" len="sm"/>
            <a:tailEnd type="arrow" w="sm" len="sm"/>
          </a:ln>
        </p:spPr>
        <p:style>
          <a:lnRef idx="2">
            <a:schemeClr val="accent1">
              <a:shade val="50000"/>
            </a:schemeClr>
          </a:lnRef>
          <a:fillRef idx="1">
            <a:schemeClr val="accent1"/>
          </a:fillRef>
          <a:effectRef idx="0">
            <a:schemeClr val="accent1"/>
          </a:effectRef>
          <a:fontRef idx="minor">
            <a:schemeClr val="lt1"/>
          </a:fontRef>
        </p:style>
      </p:cxnSp>
      <mc:AlternateContent xmlns:mc="http://schemas.openxmlformats.org/markup-compatibility/2006" xmlns:a14="http://schemas.microsoft.com/office/drawing/2010/main">
        <mc:Choice Requires="a14">
          <p:sp>
            <p:nvSpPr>
              <p:cNvPr id="40" name="TextBox 39"/>
              <p:cNvSpPr txBox="1"/>
              <p:nvPr/>
            </p:nvSpPr>
            <p:spPr>
              <a:xfrm>
                <a:off x="1141093" y="2863969"/>
                <a:ext cx="70704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ea typeface="Cambria Math" panose="02040503050406030204" pitchFamily="18" charset="0"/>
                        </a:rPr>
                        <m:t>1.6+</m:t>
                      </m:r>
                      <m:r>
                        <a:rPr lang="en-GB" sz="1200" b="0" i="1" smtClean="0">
                          <a:latin typeface="Cambria Math" panose="02040503050406030204" pitchFamily="18" charset="0"/>
                          <a:ea typeface="Cambria Math" panose="02040503050406030204" pitchFamily="18" charset="0"/>
                        </a:rPr>
                        <m:t>𝑥</m:t>
                      </m:r>
                    </m:oMath>
                  </m:oMathPara>
                </a14:m>
                <a:endParaRPr lang="en-GB" sz="1200" dirty="0"/>
              </a:p>
            </p:txBody>
          </p:sp>
        </mc:Choice>
        <mc:Fallback xmlns="">
          <p:sp>
            <p:nvSpPr>
              <p:cNvPr id="40" name="TextBox 39"/>
              <p:cNvSpPr txBox="1">
                <a:spLocks noRot="1" noChangeAspect="1" noMove="1" noResize="1" noEditPoints="1" noAdjustHandles="1" noChangeArrowheads="1" noChangeShapeType="1" noTextEdit="1"/>
              </p:cNvSpPr>
              <p:nvPr/>
            </p:nvSpPr>
            <p:spPr>
              <a:xfrm>
                <a:off x="1141093" y="2863969"/>
                <a:ext cx="707040" cy="276999"/>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592565" y="3212976"/>
                <a:ext cx="5203571" cy="1219886"/>
              </a:xfrm>
              <a:prstGeom prst="rect">
                <a:avLst/>
              </a:prstGeom>
              <a:noFill/>
            </p:spPr>
            <p:txBody>
              <a:bodyPr wrap="square" rtlCol="0">
                <a:spAutoFit/>
              </a:bodyPr>
              <a:lstStyle/>
              <a:p>
                <a:r>
                  <a:rPr lang="en-GB" dirty="0" smtClean="0"/>
                  <a:t>As Q is at rest: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𝑇</m:t>
                        </m:r>
                      </m:e>
                      <m:sub>
                        <m:r>
                          <a:rPr lang="en-GB" b="0" i="1" smtClean="0">
                            <a:latin typeface="Cambria Math" panose="02040503050406030204" pitchFamily="18" charset="0"/>
                          </a:rPr>
                          <m:t>𝑄𝑃</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𝑇</m:t>
                        </m:r>
                      </m:e>
                      <m:sub>
                        <m:r>
                          <a:rPr lang="en-GB" b="0" i="1" smtClean="0">
                            <a:latin typeface="Cambria Math" panose="02040503050406030204" pitchFamily="18" charset="0"/>
                          </a:rPr>
                          <m:t>𝑄𝑅</m:t>
                        </m:r>
                      </m:sub>
                    </m:sSub>
                  </m:oMath>
                </a14:m>
                <a:endParaRPr lang="en-GB" dirty="0" smtClean="0"/>
              </a:p>
              <a:p>
                <a:r>
                  <a:rPr lang="en-GB" dirty="0" smtClean="0"/>
                  <a:t>As PR = 4m: 	</a:t>
                </a:r>
                <a:r>
                  <a:rPr lang="en-GB" sz="1400" dirty="0" smtClean="0"/>
                  <a:t>combined extension of both springs </a:t>
                </a:r>
                <a:r>
                  <a:rPr lang="en-GB" dirty="0" smtClean="0"/>
                  <a:t>= 1m</a:t>
                </a:r>
              </a:p>
              <a:p>
                <a:pPr marL="285750" indent="-285750">
                  <a:buFont typeface="Symbol" panose="05050102010706020507" pitchFamily="18" charset="2"/>
                  <a:buChar char="Þ"/>
                </a:pPr>
                <a:r>
                  <a:rPr lang="en-GB" dirty="0" smtClean="0"/>
                  <a:t>Let the extension of PQ = </a:t>
                </a:r>
                <a14:m>
                  <m:oMath xmlns:m="http://schemas.openxmlformats.org/officeDocument/2006/math">
                    <m:r>
                      <a:rPr lang="en-GB" b="0" i="1" smtClean="0">
                        <a:latin typeface="Cambria Math" panose="02040503050406030204" pitchFamily="18" charset="0"/>
                      </a:rPr>
                      <m:t>𝑥</m:t>
                    </m:r>
                  </m:oMath>
                </a14:m>
                <a:endParaRPr lang="en-GB" b="0" i="1" dirty="0" smtClean="0">
                  <a:latin typeface="Cambria Math" panose="02040503050406030204" pitchFamily="18" charset="0"/>
                </a:endParaRPr>
              </a:p>
              <a:p>
                <a:pPr marL="285750" indent="-285750">
                  <a:buFont typeface="Symbol" panose="05050102010706020507" pitchFamily="18" charset="2"/>
                  <a:buChar char="Þ"/>
                </a:pPr>
                <a:r>
                  <a:rPr lang="en-GB" b="0" dirty="0" smtClean="0"/>
                  <a:t>The extension of QR = </a:t>
                </a:r>
                <a14:m>
                  <m:oMath xmlns:m="http://schemas.openxmlformats.org/officeDocument/2006/math">
                    <m:r>
                      <a:rPr lang="en-GB" b="0" i="1" smtClean="0">
                        <a:latin typeface="Cambria Math" panose="02040503050406030204" pitchFamily="18" charset="0"/>
                      </a:rPr>
                      <m:t>1−</m:t>
                    </m:r>
                    <m:r>
                      <a:rPr lang="en-GB" b="0" i="1" smtClean="0">
                        <a:latin typeface="Cambria Math" panose="02040503050406030204" pitchFamily="18" charset="0"/>
                      </a:rPr>
                      <m:t>𝑥</m:t>
                    </m:r>
                  </m:oMath>
                </a14:m>
                <a:endParaRPr lang="en-GB" dirty="0"/>
              </a:p>
            </p:txBody>
          </p:sp>
        </mc:Choice>
        <mc:Fallback xmlns="">
          <p:sp>
            <p:nvSpPr>
              <p:cNvPr id="42" name="TextBox 41"/>
              <p:cNvSpPr txBox="1">
                <a:spLocks noRot="1" noChangeAspect="1" noMove="1" noResize="1" noEditPoints="1" noAdjustHandles="1" noChangeArrowheads="1" noChangeShapeType="1" noTextEdit="1"/>
              </p:cNvSpPr>
              <p:nvPr/>
            </p:nvSpPr>
            <p:spPr>
              <a:xfrm>
                <a:off x="592565" y="3212976"/>
                <a:ext cx="5203571" cy="1219886"/>
              </a:xfrm>
              <a:prstGeom prst="rect">
                <a:avLst/>
              </a:prstGeom>
              <a:blipFill>
                <a:blip r:embed="rId7"/>
                <a:stretch>
                  <a:fillRect l="-937" t="-2000" b="-7000"/>
                </a:stretch>
              </a:blipFill>
            </p:spPr>
            <p:txBody>
              <a:bodyPr/>
              <a:lstStyle/>
              <a:p>
                <a:r>
                  <a:rPr lang="en-GB">
                    <a:noFill/>
                  </a:rPr>
                  <a:t> </a:t>
                </a:r>
              </a:p>
            </p:txBody>
          </p:sp>
        </mc:Fallback>
      </mc:AlternateContent>
      <p:sp>
        <p:nvSpPr>
          <p:cNvPr id="49" name="Rectangle 48">
            <a:extLst>
              <a:ext uri="{FF2B5EF4-FFF2-40B4-BE49-F238E27FC236}">
                <a16:creationId xmlns:a16="http://schemas.microsoft.com/office/drawing/2014/main" id="{3235E5DB-A5FA-4B3D-A0DE-8E5798A28341}"/>
              </a:ext>
            </a:extLst>
          </p:cNvPr>
          <p:cNvSpPr/>
          <p:nvPr/>
        </p:nvSpPr>
        <p:spPr>
          <a:xfrm>
            <a:off x="441878" y="2159731"/>
            <a:ext cx="5348858" cy="9444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Diagram?</a:t>
            </a:r>
            <a:endParaRPr lang="en-GB" sz="2800" dirty="0"/>
          </a:p>
        </p:txBody>
      </p:sp>
      <p:sp>
        <p:nvSpPr>
          <p:cNvPr id="20" name="Rectangle 19">
            <a:extLst>
              <a:ext uri="{FF2B5EF4-FFF2-40B4-BE49-F238E27FC236}">
                <a16:creationId xmlns:a16="http://schemas.microsoft.com/office/drawing/2014/main" id="{3235E5DB-A5FA-4B3D-A0DE-8E5798A28341}"/>
              </a:ext>
            </a:extLst>
          </p:cNvPr>
          <p:cNvSpPr/>
          <p:nvPr/>
        </p:nvSpPr>
        <p:spPr>
          <a:xfrm>
            <a:off x="447278" y="3186393"/>
            <a:ext cx="5348858" cy="122838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Variables?</a:t>
            </a:r>
            <a:endParaRPr lang="en-GB" sz="2800" dirty="0"/>
          </a:p>
        </p:txBody>
      </p:sp>
      <mc:AlternateContent xmlns:mc="http://schemas.openxmlformats.org/markup-compatibility/2006" xmlns:a14="http://schemas.microsoft.com/office/drawing/2010/main">
        <mc:Choice Requires="a14">
          <p:sp>
            <p:nvSpPr>
              <p:cNvPr id="50" name="TextBox 49"/>
              <p:cNvSpPr txBox="1"/>
              <p:nvPr/>
            </p:nvSpPr>
            <p:spPr>
              <a:xfrm>
                <a:off x="592565" y="4549502"/>
                <a:ext cx="5491603" cy="1878271"/>
              </a:xfrm>
              <a:prstGeom prst="rect">
                <a:avLst/>
              </a:prstGeom>
              <a:noFill/>
            </p:spPr>
            <p:txBody>
              <a:bodyPr wrap="square" rtlCol="0">
                <a:spAutoFit/>
              </a:bodyPr>
              <a:lstStyle/>
              <a:p>
                <a:pPr>
                  <a:lnSpc>
                    <a:spcPct val="150000"/>
                  </a:lnSpc>
                </a:pPr>
                <a:r>
                  <a:rPr lang="en-GB" dirty="0" smtClean="0"/>
                  <a:t>PQ: </a:t>
                </a:r>
                <a14:m>
                  <m:oMath xmlns:m="http://schemas.openxmlformats.org/officeDocument/2006/math">
                    <m:r>
                      <a:rPr lang="en-GB" b="0" i="1" smtClean="0">
                        <a:latin typeface="Cambria Math" panose="02040503050406030204" pitchFamily="18" charset="0"/>
                      </a:rPr>
                      <m:t>𝑇</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20</m:t>
                        </m:r>
                        <m:r>
                          <a:rPr lang="en-GB" b="0" i="1" smtClean="0">
                            <a:latin typeface="Cambria Math" panose="02040503050406030204" pitchFamily="18" charset="0"/>
                          </a:rPr>
                          <m:t>𝑥</m:t>
                        </m:r>
                      </m:num>
                      <m:den>
                        <m:r>
                          <a:rPr lang="en-GB" b="0" i="1" smtClean="0">
                            <a:latin typeface="Cambria Math" panose="02040503050406030204" pitchFamily="18" charset="0"/>
                          </a:rPr>
                          <m:t>1.6</m:t>
                        </m:r>
                      </m:den>
                    </m:f>
                  </m:oMath>
                </a14:m>
                <a:endParaRPr lang="en-GB" dirty="0" smtClean="0"/>
              </a:p>
              <a:p>
                <a:pPr>
                  <a:lnSpc>
                    <a:spcPct val="150000"/>
                  </a:lnSpc>
                </a:pPr>
                <a:r>
                  <a:rPr lang="en-GB" dirty="0" smtClean="0"/>
                  <a:t>QR: </a:t>
                </a:r>
                <a14:m>
                  <m:oMath xmlns:m="http://schemas.openxmlformats.org/officeDocument/2006/math">
                    <m:r>
                      <a:rPr lang="en-GB" b="0" i="1" smtClean="0">
                        <a:latin typeface="Cambria Math" panose="02040503050406030204" pitchFamily="18" charset="0"/>
                      </a:rPr>
                      <m:t>𝑇</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28(1−</m:t>
                        </m:r>
                        <m:r>
                          <a:rPr lang="en-GB" b="0" i="1" smtClean="0">
                            <a:latin typeface="Cambria Math" panose="02040503050406030204" pitchFamily="18" charset="0"/>
                          </a:rPr>
                          <m:t>𝑥</m:t>
                        </m:r>
                        <m:r>
                          <a:rPr lang="en-GB" b="0" i="1" smtClean="0">
                            <a:latin typeface="Cambria Math" panose="02040503050406030204" pitchFamily="18" charset="0"/>
                          </a:rPr>
                          <m:t>)</m:t>
                        </m:r>
                      </m:num>
                      <m:den>
                        <m:r>
                          <a:rPr lang="en-GB" b="0" i="1" smtClean="0">
                            <a:latin typeface="Cambria Math" panose="02040503050406030204" pitchFamily="18" charset="0"/>
                          </a:rPr>
                          <m:t>1.4</m:t>
                        </m:r>
                      </m:den>
                    </m:f>
                  </m:oMath>
                </a14:m>
                <a:endParaRPr lang="en-GB" dirty="0" smtClean="0"/>
              </a:p>
              <a:p>
                <a:pPr>
                  <a:lnSpc>
                    <a:spcPct val="150000"/>
                  </a:lnSpc>
                </a:pPr>
                <a14:m>
                  <m:oMath xmlns:m="http://schemas.openxmlformats.org/officeDocument/2006/math">
                    <m:r>
                      <a:rPr lang="en-GB" sz="1600" b="0" i="1" smtClean="0">
                        <a:latin typeface="Cambria Math" panose="02040503050406030204" pitchFamily="18" charset="0"/>
                      </a:rPr>
                      <m:t>⇒</m:t>
                    </m:r>
                    <m:f>
                      <m:fPr>
                        <m:ctrlPr>
                          <a:rPr lang="en-GB" sz="1600" i="1">
                            <a:latin typeface="Cambria Math" panose="02040503050406030204" pitchFamily="18" charset="0"/>
                          </a:rPr>
                        </m:ctrlPr>
                      </m:fPr>
                      <m:num>
                        <m:r>
                          <a:rPr lang="en-GB" sz="1600" i="1">
                            <a:latin typeface="Cambria Math" panose="02040503050406030204" pitchFamily="18" charset="0"/>
                          </a:rPr>
                          <m:t>20</m:t>
                        </m:r>
                        <m:r>
                          <a:rPr lang="en-GB" sz="1600" i="1">
                            <a:latin typeface="Cambria Math" panose="02040503050406030204" pitchFamily="18" charset="0"/>
                          </a:rPr>
                          <m:t>𝑥</m:t>
                        </m:r>
                      </m:num>
                      <m:den>
                        <m:r>
                          <a:rPr lang="en-GB" sz="1600" i="1">
                            <a:latin typeface="Cambria Math" panose="02040503050406030204" pitchFamily="18" charset="0"/>
                          </a:rPr>
                          <m:t>1.6</m:t>
                        </m:r>
                      </m:den>
                    </m:f>
                    <m:r>
                      <a:rPr lang="en-GB" sz="1600" b="0" i="1" smtClean="0">
                        <a:latin typeface="Cambria Math" panose="02040503050406030204" pitchFamily="18" charset="0"/>
                      </a:rPr>
                      <m:t>=</m:t>
                    </m:r>
                    <m:f>
                      <m:fPr>
                        <m:ctrlPr>
                          <a:rPr lang="en-GB" sz="1600" i="1">
                            <a:latin typeface="Cambria Math" panose="02040503050406030204" pitchFamily="18" charset="0"/>
                          </a:rPr>
                        </m:ctrlPr>
                      </m:fPr>
                      <m:num>
                        <m:r>
                          <a:rPr lang="en-GB" sz="1600" i="1">
                            <a:latin typeface="Cambria Math" panose="02040503050406030204" pitchFamily="18" charset="0"/>
                          </a:rPr>
                          <m:t>28(1−</m:t>
                        </m:r>
                        <m:r>
                          <a:rPr lang="en-GB" sz="1600" i="1">
                            <a:latin typeface="Cambria Math" panose="02040503050406030204" pitchFamily="18" charset="0"/>
                          </a:rPr>
                          <m:t>𝑥</m:t>
                        </m:r>
                        <m:r>
                          <a:rPr lang="en-GB" sz="1600" i="1">
                            <a:latin typeface="Cambria Math" panose="02040503050406030204" pitchFamily="18" charset="0"/>
                          </a:rPr>
                          <m:t>)</m:t>
                        </m:r>
                      </m:num>
                      <m:den>
                        <m:r>
                          <a:rPr lang="en-GB" sz="1600" i="1">
                            <a:latin typeface="Cambria Math" panose="02040503050406030204" pitchFamily="18" charset="0"/>
                          </a:rPr>
                          <m:t>1.4</m:t>
                        </m:r>
                      </m:den>
                    </m:f>
                  </m:oMath>
                </a14:m>
                <a:r>
                  <a:rPr lang="en-GB" dirty="0" smtClean="0"/>
                  <a:t> … </a:t>
                </a:r>
                <a14:m>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8</m:t>
                        </m:r>
                      </m:num>
                      <m:den>
                        <m:r>
                          <a:rPr lang="en-GB" b="0" i="1" smtClean="0">
                            <a:latin typeface="Cambria Math" panose="02040503050406030204" pitchFamily="18" charset="0"/>
                          </a:rPr>
                          <m:t>13</m:t>
                        </m:r>
                      </m:den>
                    </m:f>
                  </m:oMath>
                </a14:m>
                <a:r>
                  <a:rPr lang="en-GB" dirty="0" smtClean="0"/>
                  <a:t> … </a:t>
                </a:r>
                <a14:m>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𝑇</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100</m:t>
                        </m:r>
                      </m:num>
                      <m:den>
                        <m:r>
                          <a:rPr lang="en-GB" b="0" i="1" smtClean="0">
                            <a:latin typeface="Cambria Math" panose="02040503050406030204" pitchFamily="18" charset="0"/>
                          </a:rPr>
                          <m:t>13</m:t>
                        </m:r>
                      </m:den>
                    </m:f>
                    <m:r>
                      <a:rPr lang="en-GB" b="0" i="1" smtClean="0">
                        <a:latin typeface="Cambria Math" panose="02040503050406030204" pitchFamily="18" charset="0"/>
                      </a:rPr>
                      <m:t>=7.69</m:t>
                    </m:r>
                    <m:r>
                      <a:rPr lang="en-GB" b="0" i="1" smtClean="0">
                        <a:latin typeface="Cambria Math" panose="02040503050406030204" pitchFamily="18" charset="0"/>
                      </a:rPr>
                      <m:t>𝑁</m:t>
                    </m:r>
                    <m:r>
                      <a:rPr lang="en-GB" b="0" i="1" smtClean="0">
                        <a:latin typeface="Cambria Math" panose="02040503050406030204" pitchFamily="18" charset="0"/>
                      </a:rPr>
                      <m:t>(3</m:t>
                    </m:r>
                    <m:r>
                      <a:rPr lang="en-GB" b="0" i="1" smtClean="0">
                        <a:latin typeface="Cambria Math" panose="02040503050406030204" pitchFamily="18" charset="0"/>
                      </a:rPr>
                      <m:t>𝑆𝐹</m:t>
                    </m:r>
                    <m:r>
                      <a:rPr lang="en-GB" b="0" i="1" smtClean="0">
                        <a:latin typeface="Cambria Math" panose="02040503050406030204" pitchFamily="18" charset="0"/>
                      </a:rPr>
                      <m:t>)</m:t>
                    </m:r>
                  </m:oMath>
                </a14:m>
                <a:endParaRPr lang="en-GB" dirty="0"/>
              </a:p>
            </p:txBody>
          </p:sp>
        </mc:Choice>
        <mc:Fallback xmlns="">
          <p:sp>
            <p:nvSpPr>
              <p:cNvPr id="50" name="TextBox 49"/>
              <p:cNvSpPr txBox="1">
                <a:spLocks noRot="1" noChangeAspect="1" noMove="1" noResize="1" noEditPoints="1" noAdjustHandles="1" noChangeArrowheads="1" noChangeShapeType="1" noTextEdit="1"/>
              </p:cNvSpPr>
              <p:nvPr/>
            </p:nvSpPr>
            <p:spPr>
              <a:xfrm>
                <a:off x="592565" y="4549502"/>
                <a:ext cx="5491603" cy="1878271"/>
              </a:xfrm>
              <a:prstGeom prst="rect">
                <a:avLst/>
              </a:prstGeom>
              <a:blipFill>
                <a:blip r:embed="rId8"/>
                <a:stretch>
                  <a:fillRect l="-888"/>
                </a:stretch>
              </a:blipFill>
            </p:spPr>
            <p:txBody>
              <a:bodyPr/>
              <a:lstStyle/>
              <a:p>
                <a:r>
                  <a:rPr lang="en-GB">
                    <a:noFill/>
                  </a:rPr>
                  <a:t> </a:t>
                </a:r>
              </a:p>
            </p:txBody>
          </p:sp>
        </mc:Fallback>
      </mc:AlternateContent>
      <p:sp>
        <p:nvSpPr>
          <p:cNvPr id="55" name="Rectangle 54">
            <a:extLst>
              <a:ext uri="{FF2B5EF4-FFF2-40B4-BE49-F238E27FC236}">
                <a16:creationId xmlns:a16="http://schemas.microsoft.com/office/drawing/2014/main" id="{3235E5DB-A5FA-4B3D-A0DE-8E5798A28341}"/>
              </a:ext>
            </a:extLst>
          </p:cNvPr>
          <p:cNvSpPr/>
          <p:nvPr/>
        </p:nvSpPr>
        <p:spPr>
          <a:xfrm>
            <a:off x="447278" y="4502066"/>
            <a:ext cx="8335321" cy="20925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Solution?</a:t>
            </a:r>
            <a:endParaRPr lang="en-GB" sz="2800" dirty="0"/>
          </a:p>
        </p:txBody>
      </p:sp>
    </p:spTree>
    <p:extLst>
      <p:ext uri="{BB962C8B-B14F-4D97-AF65-F5344CB8AC3E}">
        <p14:creationId xmlns:p14="http://schemas.microsoft.com/office/powerpoint/2010/main" val="35156705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20"/>
                                        </p:tgtEl>
                                      </p:cBhvr>
                                    </p:animEffect>
                                    <p:set>
                                      <p:cBhvr>
                                        <p:cTn id="7" dur="1" fill="hold">
                                          <p:stCondLst>
                                            <p:cond delay="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8" restart="whenNotActive" fill="hold" evtFilter="cancelBubble" nodeType="interactiveSeq">
                <p:stCondLst>
                  <p:cond evt="onClick" delay="0">
                    <p:tgtEl>
                      <p:spTgt spid="4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1000"/>
                                        <p:tgtEl>
                                          <p:spTgt spid="49"/>
                                        </p:tgtEl>
                                      </p:cBhvr>
                                    </p:animEffect>
                                    <p:set>
                                      <p:cBhvr>
                                        <p:cTn id="13" dur="1" fill="hold">
                                          <p:stCondLst>
                                            <p:cond delay="9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14" restart="whenNotActive" fill="hold" evtFilter="cancelBubble" nodeType="interactiveSeq">
                <p:stCondLst>
                  <p:cond evt="onClick" delay="0">
                    <p:tgtEl>
                      <p:spTgt spid="55"/>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1000"/>
                                        <p:tgtEl>
                                          <p:spTgt spid="55"/>
                                        </p:tgtEl>
                                      </p:cBhvr>
                                    </p:animEffect>
                                    <p:set>
                                      <p:cBhvr>
                                        <p:cTn id="19" dur="1" fill="hold">
                                          <p:stCondLst>
                                            <p:cond delay="9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childTnLst>
        </p:cTn>
      </p:par>
    </p:tnLst>
    <p:bldLst>
      <p:bldP spid="49" grpId="0" animBg="1"/>
      <p:bldP spid="20" grpId="0" animBg="1"/>
      <p:bldP spid="5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AA450DA-3999-470D-AD27-31C9ACF4D217}"/>
              </a:ext>
            </a:extLst>
          </p:cNvPr>
          <p:cNvGrpSpPr/>
          <p:nvPr/>
        </p:nvGrpSpPr>
        <p:grpSpPr>
          <a:xfrm>
            <a:off x="-22391" y="0"/>
            <a:ext cx="9143074" cy="599127"/>
            <a:chOff x="0" y="13335"/>
            <a:chExt cx="9144218" cy="599127"/>
          </a:xfrm>
        </p:grpSpPr>
        <p:sp>
          <p:nvSpPr>
            <p:cNvPr id="4" name="TextBox 32">
              <a:extLst>
                <a:ext uri="{FF2B5EF4-FFF2-40B4-BE49-F238E27FC236}">
                  <a16:creationId xmlns:a16="http://schemas.microsoft.com/office/drawing/2014/main" id="{FFF7E34B-8B23-426C-85EB-44DB6A84C6CA}"/>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5" name="Straight Connector 4">
              <a:extLst>
                <a:ext uri="{FF2B5EF4-FFF2-40B4-BE49-F238E27FC236}">
                  <a16:creationId xmlns:a16="http://schemas.microsoft.com/office/drawing/2014/main" id="{2F09363D-20A7-4848-B641-539A8D7FD6E6}"/>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7" name="TextBox 6">
            <a:extLst>
              <a:ext uri="{FF2B5EF4-FFF2-40B4-BE49-F238E27FC236}">
                <a16:creationId xmlns:a16="http://schemas.microsoft.com/office/drawing/2014/main" id="{4623B49E-D206-4FAF-97F8-6FE9784FED81}"/>
              </a:ext>
            </a:extLst>
          </p:cNvPr>
          <p:cNvSpPr txBox="1"/>
          <p:nvPr/>
        </p:nvSpPr>
        <p:spPr>
          <a:xfrm>
            <a:off x="325576" y="860594"/>
            <a:ext cx="380428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a:t>
            </a:r>
            <a:r>
              <a:rPr lang="en-GB" dirty="0" smtClean="0"/>
              <a:t>M3 Jan 2003 Q1</a:t>
            </a:r>
            <a:endParaRPr lang="en-GB" dirty="0"/>
          </a:p>
        </p:txBody>
      </p:sp>
      <p:pic>
        <p:nvPicPr>
          <p:cNvPr id="6" name="Picture 5"/>
          <p:cNvPicPr>
            <a:picLocks noChangeAspect="1"/>
          </p:cNvPicPr>
          <p:nvPr/>
        </p:nvPicPr>
        <p:blipFill>
          <a:blip r:embed="rId2"/>
          <a:stretch>
            <a:fillRect/>
          </a:stretch>
        </p:blipFill>
        <p:spPr>
          <a:xfrm>
            <a:off x="325800" y="1229925"/>
            <a:ext cx="8379589" cy="493537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2449596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AA450DA-3999-470D-AD27-31C9ACF4D217}"/>
              </a:ext>
            </a:extLst>
          </p:cNvPr>
          <p:cNvGrpSpPr/>
          <p:nvPr/>
        </p:nvGrpSpPr>
        <p:grpSpPr>
          <a:xfrm>
            <a:off x="-22391" y="0"/>
            <a:ext cx="9143074" cy="599127"/>
            <a:chOff x="0" y="13335"/>
            <a:chExt cx="9144218" cy="599127"/>
          </a:xfrm>
        </p:grpSpPr>
        <p:sp>
          <p:nvSpPr>
            <p:cNvPr id="4" name="TextBox 32">
              <a:extLst>
                <a:ext uri="{FF2B5EF4-FFF2-40B4-BE49-F238E27FC236}">
                  <a16:creationId xmlns:a16="http://schemas.microsoft.com/office/drawing/2014/main" id="{FFF7E34B-8B23-426C-85EB-44DB6A84C6CA}"/>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5" name="Straight Connector 4">
              <a:extLst>
                <a:ext uri="{FF2B5EF4-FFF2-40B4-BE49-F238E27FC236}">
                  <a16:creationId xmlns:a16="http://schemas.microsoft.com/office/drawing/2014/main" id="{2F09363D-20A7-4848-B641-539A8D7FD6E6}"/>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7" name="TextBox 6">
            <a:extLst>
              <a:ext uri="{FF2B5EF4-FFF2-40B4-BE49-F238E27FC236}">
                <a16:creationId xmlns:a16="http://schemas.microsoft.com/office/drawing/2014/main" id="{4623B49E-D206-4FAF-97F8-6FE9784FED81}"/>
              </a:ext>
            </a:extLst>
          </p:cNvPr>
          <p:cNvSpPr txBox="1"/>
          <p:nvPr/>
        </p:nvSpPr>
        <p:spPr>
          <a:xfrm>
            <a:off x="325576" y="860594"/>
            <a:ext cx="380428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a:t>
            </a:r>
            <a:r>
              <a:rPr lang="en-GB" dirty="0" smtClean="0"/>
              <a:t>M3 Jan 2003 Q1</a:t>
            </a:r>
            <a:endParaRPr lang="en-GB" dirty="0"/>
          </a:p>
        </p:txBody>
      </p:sp>
      <p:pic>
        <p:nvPicPr>
          <p:cNvPr id="6" name="Picture 5"/>
          <p:cNvPicPr>
            <a:picLocks noChangeAspect="1"/>
          </p:cNvPicPr>
          <p:nvPr/>
        </p:nvPicPr>
        <p:blipFill rotWithShape="1">
          <a:blip r:embed="rId2"/>
          <a:srcRect t="54770" r="345"/>
          <a:stretch/>
        </p:blipFill>
        <p:spPr>
          <a:xfrm>
            <a:off x="325576" y="1247367"/>
            <a:ext cx="8350656" cy="2232248"/>
          </a:xfrm>
          <a:prstGeom prst="rect">
            <a:avLst/>
          </a:prstGeom>
          <a:effectLst>
            <a:outerShdw blurRad="63500" sx="102000" sy="102000" algn="ctr" rotWithShape="0">
              <a:prstClr val="black">
                <a:alpha val="40000"/>
              </a:prstClr>
            </a:outerShdw>
          </a:effectLst>
        </p:spPr>
      </p:pic>
      <p:pic>
        <p:nvPicPr>
          <p:cNvPr id="2" name="Picture 1"/>
          <p:cNvPicPr>
            <a:picLocks noChangeAspect="1"/>
          </p:cNvPicPr>
          <p:nvPr/>
        </p:nvPicPr>
        <p:blipFill>
          <a:blip r:embed="rId3"/>
          <a:stretch>
            <a:fillRect/>
          </a:stretch>
        </p:blipFill>
        <p:spPr>
          <a:xfrm>
            <a:off x="755576" y="4005064"/>
            <a:ext cx="7038975" cy="2057400"/>
          </a:xfrm>
          <a:prstGeom prst="rect">
            <a:avLst/>
          </a:prstGeom>
        </p:spPr>
      </p:pic>
      <p:sp>
        <p:nvSpPr>
          <p:cNvPr id="8" name="Rectangle 7">
            <a:extLst>
              <a:ext uri="{FF2B5EF4-FFF2-40B4-BE49-F238E27FC236}">
                <a16:creationId xmlns:a16="http://schemas.microsoft.com/office/drawing/2014/main" id="{3235E5DB-A5FA-4B3D-A0DE-8E5798A28341}"/>
              </a:ext>
            </a:extLst>
          </p:cNvPr>
          <p:cNvSpPr/>
          <p:nvPr/>
        </p:nvSpPr>
        <p:spPr>
          <a:xfrm>
            <a:off x="325576" y="3593604"/>
            <a:ext cx="8350656" cy="28803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Tree>
    <p:extLst>
      <p:ext uri="{BB962C8B-B14F-4D97-AF65-F5344CB8AC3E}">
        <p14:creationId xmlns:p14="http://schemas.microsoft.com/office/powerpoint/2010/main" val="5584398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8"/>
                                        </p:tgtEl>
                                      </p:cBhvr>
                                    </p:animEffect>
                                    <p:set>
                                      <p:cBhvr>
                                        <p:cTn id="7"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a:t>
              </a:r>
              <a:r>
                <a:rPr lang="en-GB" sz="3200" dirty="0" smtClean="0">
                  <a:latin typeface="+mj-lt"/>
                </a:rPr>
                <a:t>3A (part 1)</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Further Mechanics 1</a:t>
            </a:r>
          </a:p>
          <a:p>
            <a:r>
              <a:rPr lang="en-GB" sz="2400" dirty="0"/>
              <a:t>Pages </a:t>
            </a:r>
            <a:r>
              <a:rPr lang="en-GB" sz="2400" dirty="0" smtClean="0"/>
              <a:t>44-45 questions 1-7</a:t>
            </a:r>
            <a:endParaRPr lang="en-GB" sz="2400" dirty="0"/>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075B4E23-3E17-D047-94EF-0811F871D3C4}"/>
              </a:ext>
            </a:extLst>
          </p:cNvPr>
          <p:cNvSpPr txBox="1"/>
          <p:nvPr/>
        </p:nvSpPr>
        <p:spPr>
          <a:xfrm>
            <a:off x="899020" y="2564904"/>
            <a:ext cx="7344816" cy="2677656"/>
          </a:xfrm>
          <a:prstGeom prst="rect">
            <a:avLst/>
          </a:prstGeom>
          <a:noFill/>
        </p:spPr>
        <p:txBody>
          <a:bodyPr wrap="square" rtlCol="0">
            <a:spAutoFit/>
          </a:bodyPr>
          <a:lstStyle/>
          <a:p>
            <a:r>
              <a:rPr lang="en-US" sz="2400" dirty="0"/>
              <a:t>Complete before the lesson		</a:t>
            </a:r>
            <a:r>
              <a:rPr lang="en-US" sz="2400" dirty="0" smtClean="0"/>
              <a:t>Q1-4</a:t>
            </a:r>
            <a:endParaRPr lang="en-US" sz="2400" dirty="0"/>
          </a:p>
          <a:p>
            <a:endParaRPr lang="en-US" sz="2400" dirty="0"/>
          </a:p>
          <a:p>
            <a:r>
              <a:rPr lang="en-US" sz="2400" dirty="0"/>
              <a:t>In Class:			</a:t>
            </a:r>
          </a:p>
          <a:p>
            <a:r>
              <a:rPr lang="en-US" sz="2400" dirty="0">
                <a:solidFill>
                  <a:srgbClr val="00B050"/>
                </a:solidFill>
              </a:rPr>
              <a:t>Green</a:t>
            </a:r>
            <a:r>
              <a:rPr lang="en-US" sz="2400" dirty="0"/>
              <a:t>					</a:t>
            </a:r>
            <a:r>
              <a:rPr lang="en-US" sz="2400" dirty="0" smtClean="0"/>
              <a:t>Q5-7</a:t>
            </a:r>
            <a:endParaRPr lang="en-US" sz="2400" dirty="0"/>
          </a:p>
          <a:p>
            <a:r>
              <a:rPr lang="en-US" sz="2400" dirty="0">
                <a:solidFill>
                  <a:schemeClr val="accent6"/>
                </a:solidFill>
              </a:rPr>
              <a:t>Amber</a:t>
            </a:r>
            <a:r>
              <a:rPr lang="en-US" sz="2400" dirty="0"/>
              <a:t> 					</a:t>
            </a:r>
            <a:r>
              <a:rPr lang="en-US" sz="2400" dirty="0" smtClean="0"/>
              <a:t>Q8-9</a:t>
            </a:r>
            <a:endParaRPr lang="en-US" sz="2400" dirty="0"/>
          </a:p>
          <a:p>
            <a:r>
              <a:rPr lang="en-US" sz="2400" dirty="0">
                <a:solidFill>
                  <a:srgbClr val="FF0000"/>
                </a:solidFill>
              </a:rPr>
              <a:t>Red</a:t>
            </a:r>
            <a:r>
              <a:rPr lang="en-US" sz="2400" dirty="0"/>
              <a:t>					</a:t>
            </a:r>
            <a:r>
              <a:rPr lang="en-US" sz="2400" dirty="0" smtClean="0"/>
              <a:t>Q10-11</a:t>
            </a:r>
            <a:endParaRPr lang="en-US" sz="2400" dirty="0"/>
          </a:p>
          <a:p>
            <a:endParaRPr lang="en-US" sz="2400" dirty="0"/>
          </a:p>
        </p:txBody>
      </p:sp>
    </p:spTree>
    <p:extLst>
      <p:ext uri="{BB962C8B-B14F-4D97-AF65-F5344CB8AC3E}">
        <p14:creationId xmlns:p14="http://schemas.microsoft.com/office/powerpoint/2010/main" val="2291302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39612</TotalTime>
  <Words>2291</Words>
  <Application>Microsoft Office PowerPoint</Application>
  <PresentationFormat>On-screen Show (4:3)</PresentationFormat>
  <Paragraphs>346</Paragraphs>
  <Slides>29</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Cambria Math</vt:lpstr>
      <vt:lpstr>Symbol</vt:lpstr>
      <vt:lpstr>Wingdings</vt:lpstr>
      <vt:lpstr>Office Theme</vt:lpstr>
      <vt:lpstr>Further Mechanics 1 :  Elastic Strings and Springs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Frost J</dc:creator>
  <cp:lastModifiedBy>Richard Lawton</cp:lastModifiedBy>
  <cp:revision>1540</cp:revision>
  <dcterms:created xsi:type="dcterms:W3CDTF">2013-02-28T07:36:55Z</dcterms:created>
  <dcterms:modified xsi:type="dcterms:W3CDTF">2019-08-26T06:24:39Z</dcterms:modified>
</cp:coreProperties>
</file>