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515" r:id="rId2"/>
    <p:sldId id="509" r:id="rId3"/>
    <p:sldId id="516" r:id="rId4"/>
    <p:sldId id="51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Applied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1052736"/>
            <a:ext cx="914285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 smtClean="0"/>
              <a:t>Modelling in Mechanics</a:t>
            </a:r>
          </a:p>
          <a:p>
            <a:pPr algn="ctr"/>
            <a:r>
              <a:rPr lang="en-GB" sz="6600" b="1" dirty="0" smtClean="0"/>
              <a:t>- </a:t>
            </a:r>
            <a:r>
              <a:rPr lang="en-GB" sz="7200" dirty="0" smtClean="0"/>
              <a:t>Quantities and Units</a:t>
            </a:r>
          </a:p>
          <a:p>
            <a:pPr algn="ctr"/>
            <a:endParaRPr lang="en-GB" sz="3600" dirty="0" smtClean="0"/>
          </a:p>
          <a:p>
            <a:pPr algn="ctr"/>
            <a:r>
              <a:rPr lang="en-GB" sz="7200" dirty="0" smtClean="0"/>
              <a:t>Chapter 8</a:t>
            </a:r>
            <a:endParaRPr lang="en-GB" sz="7200" dirty="0"/>
          </a:p>
          <a:p>
            <a:pPr algn="ctr"/>
            <a:r>
              <a:rPr lang="en-GB" sz="7200" dirty="0" smtClean="0"/>
              <a:t>(</a:t>
            </a:r>
            <a:r>
              <a:rPr lang="en-GB" sz="7200" smtClean="0"/>
              <a:t>Part 3 of 4)</a:t>
            </a:r>
            <a:endParaRPr lang="en-GB" sz="7200" dirty="0" smtClean="0"/>
          </a:p>
        </p:txBody>
      </p:sp>
    </p:spTree>
    <p:extLst>
      <p:ext uri="{BB962C8B-B14F-4D97-AF65-F5344CB8AC3E}">
        <p14:creationId xmlns:p14="http://schemas.microsoft.com/office/powerpoint/2010/main" val="392486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59209DA-E5DD-4497-BE83-3B288840F7F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290EE7E-8C99-4054-A35A-27095B78EA4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SI </a:t>
              </a:r>
              <a:r>
                <a:rPr lang="en-GB" sz="3200" dirty="0" smtClean="0">
                  <a:latin typeface="+mj-lt"/>
                </a:rPr>
                <a:t>Units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A926120-D5BE-4DCB-BCFF-B0D322F06FF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6ED1DE5-2C29-45AB-BF7D-24B869FE7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90972"/>
              </p:ext>
            </p:extLst>
          </p:nvPr>
        </p:nvGraphicFramePr>
        <p:xfrm>
          <a:off x="453016" y="2492896"/>
          <a:ext cx="8280921" cy="3992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29923">
                  <a:extLst>
                    <a:ext uri="{9D8B030D-6E8A-4147-A177-3AD203B41FA5}">
                      <a16:colId xmlns:a16="http://schemas.microsoft.com/office/drawing/2014/main" val="613030714"/>
                    </a:ext>
                  </a:extLst>
                </a:gridCol>
                <a:gridCol w="2675499">
                  <a:extLst>
                    <a:ext uri="{9D8B030D-6E8A-4147-A177-3AD203B41FA5}">
                      <a16:colId xmlns:a16="http://schemas.microsoft.com/office/drawing/2014/main" val="1885426418"/>
                    </a:ext>
                  </a:extLst>
                </a:gridCol>
                <a:gridCol w="2675499">
                  <a:extLst>
                    <a:ext uri="{9D8B030D-6E8A-4147-A177-3AD203B41FA5}">
                      <a16:colId xmlns:a16="http://schemas.microsoft.com/office/drawing/2014/main" val="23358832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Quantity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Unit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Symbol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1928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Mass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kilogram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kg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9863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Length/Displacement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metre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8212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Time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Seconds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2403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Speed/Velocity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metres per second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ms</a:t>
                      </a:r>
                      <a:r>
                        <a:rPr lang="en-GB" sz="2800" baseline="30000" dirty="0" smtClean="0"/>
                        <a:t>-1</a:t>
                      </a:r>
                      <a:endParaRPr lang="en-GB" sz="2800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933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Acceleration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metres per second per second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smtClean="0"/>
                        <a:t>ms</a:t>
                      </a:r>
                      <a:r>
                        <a:rPr lang="en-GB" sz="2800" baseline="30000" smtClean="0"/>
                        <a:t>-2</a:t>
                      </a:r>
                      <a:endParaRPr lang="en-GB" sz="2800" baseline="30000" dirty="0"/>
                    </a:p>
                    <a:p>
                      <a:endParaRPr lang="en-GB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841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Force/Weight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newton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N</a:t>
                      </a:r>
                      <a:endParaRPr lang="en-GB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027314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43BD72A-9F42-4FDE-8ED1-DB2BFC5E5E98}"/>
              </a:ext>
            </a:extLst>
          </p:cNvPr>
          <p:cNvSpPr txBox="1"/>
          <p:nvPr/>
        </p:nvSpPr>
        <p:spPr>
          <a:xfrm>
            <a:off x="0" y="852323"/>
            <a:ext cx="91428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 SI units are a standard system of units, </a:t>
            </a:r>
            <a:endParaRPr lang="en-GB" sz="2800" dirty="0" smtClean="0"/>
          </a:p>
          <a:p>
            <a:pPr algn="ctr"/>
            <a:r>
              <a:rPr lang="en-GB" sz="2800" dirty="0" smtClean="0"/>
              <a:t>used </a:t>
            </a:r>
            <a:r>
              <a:rPr lang="en-GB" sz="2800" dirty="0"/>
              <a:t>internationally (“</a:t>
            </a:r>
            <a:r>
              <a:rPr lang="en-GB" sz="2800" dirty="0" err="1"/>
              <a:t>Syst</a:t>
            </a:r>
            <a:r>
              <a:rPr lang="en-GB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è</a:t>
            </a:r>
            <a:r>
              <a:rPr lang="en-GB" sz="2800" dirty="0" err="1"/>
              <a:t>me</a:t>
            </a:r>
            <a:r>
              <a:rPr lang="en-GB" sz="2800" dirty="0"/>
              <a:t> International </a:t>
            </a:r>
            <a:r>
              <a:rPr lang="en-GB" sz="2800" dirty="0" err="1"/>
              <a:t>d’unit</a:t>
            </a:r>
            <a:r>
              <a:rPr lang="en-GB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GB" sz="2800" dirty="0" err="1"/>
              <a:t>s</a:t>
            </a:r>
            <a:r>
              <a:rPr lang="en-GB" sz="2800" dirty="0"/>
              <a:t>”). </a:t>
            </a:r>
            <a:endParaRPr lang="en-GB" sz="2800" dirty="0" smtClean="0"/>
          </a:p>
          <a:p>
            <a:pPr algn="ctr"/>
            <a:r>
              <a:rPr lang="en-GB" sz="2800" dirty="0" smtClean="0"/>
              <a:t>These </a:t>
            </a:r>
            <a:r>
              <a:rPr lang="en-GB" sz="2800" dirty="0"/>
              <a:t>are the ones you will use:</a:t>
            </a:r>
          </a:p>
        </p:txBody>
      </p:sp>
    </p:spTree>
    <p:extLst>
      <p:ext uri="{BB962C8B-B14F-4D97-AF65-F5344CB8AC3E}">
        <p14:creationId xmlns:p14="http://schemas.microsoft.com/office/powerpoint/2010/main" val="210248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59209DA-E5DD-4497-BE83-3B288840F7F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290EE7E-8C99-4054-A35A-27095B78EA4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Converting Units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A926120-D5BE-4DCB-BCFF-B0D322F06FF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28448" t="50414" r="23197" b="37566"/>
          <a:stretch/>
        </p:blipFill>
        <p:spPr>
          <a:xfrm>
            <a:off x="395536" y="908720"/>
            <a:ext cx="6984776" cy="115747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64340" y="2183488"/>
            <a:ext cx="43589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a) </a:t>
            </a:r>
            <a:r>
              <a:rPr lang="en-GB" sz="2800" dirty="0"/>
              <a:t>SI unit of length is </a:t>
            </a:r>
            <a:r>
              <a:rPr lang="en-GB" sz="2800" dirty="0" smtClean="0"/>
              <a:t>metres</a:t>
            </a:r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39552" y="3103806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b</a:t>
            </a:r>
            <a:r>
              <a:rPr lang="en-GB" sz="2800" b="1" dirty="0" smtClean="0"/>
              <a:t>) </a:t>
            </a:r>
            <a:r>
              <a:rPr lang="en-GB" sz="2800" dirty="0"/>
              <a:t>SI unit of weight is </a:t>
            </a:r>
            <a:r>
              <a:rPr lang="en-GB" sz="2800" dirty="0" smtClean="0"/>
              <a:t>kilograms</a:t>
            </a:r>
            <a:endParaRPr lang="en-GB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539552" y="4273499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c) </a:t>
            </a:r>
            <a:r>
              <a:rPr lang="en-GB" sz="2800" dirty="0"/>
              <a:t>SI unit of speed/velocity is metres per second</a:t>
            </a:r>
            <a:r>
              <a:rPr lang="en-GB" sz="2800" dirty="0" smtClean="0"/>
              <a:t>.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808480" y="5431344"/>
            <a:ext cx="55446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</a:rPr>
              <a:t>x </a:t>
            </a:r>
            <a:r>
              <a:rPr lang="en-GB" sz="2800" dirty="0" smtClean="0">
                <a:solidFill>
                  <a:prstClr val="black"/>
                </a:solidFill>
              </a:rPr>
              <a:t>1000 converts to km to meters </a:t>
            </a:r>
          </a:p>
          <a:p>
            <a:r>
              <a:rPr lang="en-GB" sz="2800" dirty="0" smtClean="0">
                <a:solidFill>
                  <a:prstClr val="black"/>
                </a:solidFill>
              </a:rPr>
              <a:t>÷ 3600 converts to hours to seconds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4788024" y="2473348"/>
            <a:ext cx="2347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800" dirty="0">
                <a:solidFill>
                  <a:prstClr val="black"/>
                </a:solidFill>
              </a:rPr>
              <a:t>4km = </a:t>
            </a:r>
            <a:r>
              <a:rPr lang="en-GB" sz="2800" b="1" dirty="0" smtClean="0">
                <a:solidFill>
                  <a:prstClr val="black"/>
                </a:solidFill>
              </a:rPr>
              <a:t>4000 m 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707904" y="3625860"/>
            <a:ext cx="5256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800" dirty="0">
                <a:solidFill>
                  <a:prstClr val="black"/>
                </a:solidFill>
              </a:rPr>
              <a:t>0.32g = 0.32 ÷ 1000 = </a:t>
            </a:r>
            <a:r>
              <a:rPr lang="en-GB" sz="2800" b="1" dirty="0" smtClean="0">
                <a:solidFill>
                  <a:prstClr val="black"/>
                </a:solidFill>
              </a:rPr>
              <a:t>0.00032 kg</a:t>
            </a:r>
            <a:r>
              <a:rPr lang="en-GB" sz="2800" dirty="0" smtClean="0">
                <a:solidFill>
                  <a:prstClr val="black"/>
                </a:solidFill>
              </a:rPr>
              <a:t> 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07904" y="4796719"/>
            <a:ext cx="50289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</a:rPr>
              <a:t>5.1 x 10</a:t>
            </a:r>
            <a:r>
              <a:rPr lang="en-GB" sz="2800" baseline="30000" dirty="0">
                <a:solidFill>
                  <a:prstClr val="black"/>
                </a:solidFill>
              </a:rPr>
              <a:t>6</a:t>
            </a:r>
            <a:r>
              <a:rPr lang="en-GB" sz="2800" dirty="0">
                <a:solidFill>
                  <a:prstClr val="black"/>
                </a:solidFill>
              </a:rPr>
              <a:t> km h</a:t>
            </a:r>
            <a:r>
              <a:rPr lang="en-GB" sz="2800" baseline="30000" dirty="0">
                <a:solidFill>
                  <a:prstClr val="black"/>
                </a:solidFill>
              </a:rPr>
              <a:t>-1</a:t>
            </a:r>
            <a:r>
              <a:rPr lang="en-GB" sz="2800" dirty="0">
                <a:solidFill>
                  <a:prstClr val="black"/>
                </a:solidFill>
              </a:rPr>
              <a:t> </a:t>
            </a:r>
            <a:r>
              <a:rPr lang="en-GB" sz="2800" dirty="0" smtClean="0">
                <a:solidFill>
                  <a:prstClr val="black"/>
                </a:solidFill>
              </a:rPr>
              <a:t>= </a:t>
            </a:r>
            <a:r>
              <a:rPr lang="en-GB" sz="2800" b="1" dirty="0" smtClean="0">
                <a:solidFill>
                  <a:prstClr val="black"/>
                </a:solidFill>
              </a:rPr>
              <a:t>1420000 ms</a:t>
            </a:r>
            <a:r>
              <a:rPr lang="en-GB" sz="2800" b="1" baseline="30000" dirty="0" smtClean="0">
                <a:solidFill>
                  <a:prstClr val="black"/>
                </a:solidFill>
              </a:rPr>
              <a:t>-1</a:t>
            </a:r>
            <a:r>
              <a:rPr lang="en-GB" sz="2800" b="1" dirty="0" smtClean="0">
                <a:solidFill>
                  <a:prstClr val="black"/>
                </a:solidFill>
              </a:rPr>
              <a:t> 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402751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6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>
                  <a:latin typeface="+mj-lt"/>
                </a:rPr>
                <a:t>Exercise </a:t>
              </a:r>
              <a:r>
                <a:rPr lang="en-GB" sz="3200" smtClean="0">
                  <a:latin typeface="+mj-lt"/>
                </a:rPr>
                <a:t>8C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127-129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Q2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4055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19808</TotalTime>
  <Words>148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756</cp:revision>
  <dcterms:created xsi:type="dcterms:W3CDTF">2013-02-28T07:36:55Z</dcterms:created>
  <dcterms:modified xsi:type="dcterms:W3CDTF">2019-09-17T03:58:12Z</dcterms:modified>
</cp:coreProperties>
</file>