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81" r:id="rId2"/>
    <p:sldId id="484" r:id="rId3"/>
    <p:sldId id="515" r:id="rId4"/>
    <p:sldId id="261" r:id="rId5"/>
    <p:sldId id="562" r:id="rId6"/>
    <p:sldId id="563" r:id="rId7"/>
    <p:sldId id="517" r:id="rId8"/>
    <p:sldId id="557" r:id="rId9"/>
    <p:sldId id="564" r:id="rId10"/>
    <p:sldId id="549" r:id="rId11"/>
    <p:sldId id="552" r:id="rId12"/>
    <p:sldId id="558" r:id="rId13"/>
    <p:sldId id="565" r:id="rId14"/>
    <p:sldId id="553" r:id="rId15"/>
    <p:sldId id="559" r:id="rId16"/>
    <p:sldId id="566" r:id="rId17"/>
    <p:sldId id="554" r:id="rId18"/>
    <p:sldId id="561" r:id="rId19"/>
    <p:sldId id="551" r:id="rId20"/>
    <p:sldId id="555" r:id="rId21"/>
    <p:sldId id="567" r:id="rId22"/>
    <p:sldId id="568" r:id="rId23"/>
    <p:sldId id="550" r:id="rId24"/>
    <p:sldId id="55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ie Frost" initials="JF" lastIdx="0" clrIdx="0">
    <p:extLst>
      <p:ext uri="{19B8F6BF-5375-455C-9EA6-DF929625EA0E}">
        <p15:presenceInfo xmlns:p15="http://schemas.microsoft.com/office/powerpoint/2012/main" userId="13ffd922e6d1d98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90" autoAdjust="0"/>
    <p:restoredTop sz="88534" autoAdjust="0"/>
  </p:normalViewPr>
  <p:slideViewPr>
    <p:cSldViewPr>
      <p:cViewPr varScale="1">
        <p:scale>
          <a:sx n="54" d="100"/>
          <a:sy n="54" d="100"/>
        </p:scale>
        <p:origin x="48" y="36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3" Type="http://schemas.openxmlformats.org/officeDocument/2006/relationships/image" Target="../media/image73.png"/><Relationship Id="rId21" Type="http://schemas.openxmlformats.org/officeDocument/2006/relationships/image" Target="../media/image90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" Type="http://schemas.openxmlformats.org/officeDocument/2006/relationships/image" Target="../media/image72.png"/><Relationship Id="rId16" Type="http://schemas.openxmlformats.org/officeDocument/2006/relationships/image" Target="../media/image85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59.png"/><Relationship Id="rId15" Type="http://schemas.openxmlformats.org/officeDocument/2006/relationships/image" Target="../media/image84.png"/><Relationship Id="rId23" Type="http://schemas.openxmlformats.org/officeDocument/2006/relationships/image" Target="../media/image92.png"/><Relationship Id="rId10" Type="http://schemas.openxmlformats.org/officeDocument/2006/relationships/image" Target="../media/image79.png"/><Relationship Id="rId19" Type="http://schemas.openxmlformats.org/officeDocument/2006/relationships/image" Target="../media/image88.png"/><Relationship Id="rId4" Type="http://schemas.openxmlformats.org/officeDocument/2006/relationships/image" Target="../media/image74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Relationship Id="rId22" Type="http://schemas.openxmlformats.org/officeDocument/2006/relationships/image" Target="../media/image9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4.png"/><Relationship Id="rId3" Type="http://schemas.openxmlformats.org/officeDocument/2006/relationships/image" Target="../media/image96.png"/><Relationship Id="rId7" Type="http://schemas.openxmlformats.org/officeDocument/2006/relationships/image" Target="../media/image99.png"/><Relationship Id="rId12" Type="http://schemas.openxmlformats.org/officeDocument/2006/relationships/image" Target="../media/image103.png"/><Relationship Id="rId2" Type="http://schemas.openxmlformats.org/officeDocument/2006/relationships/image" Target="../media/image95.png"/><Relationship Id="rId16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11" Type="http://schemas.openxmlformats.org/officeDocument/2006/relationships/image" Target="../media/image102.png"/><Relationship Id="rId5" Type="http://schemas.openxmlformats.org/officeDocument/2006/relationships/image" Target="../media/image97.png"/><Relationship Id="rId15" Type="http://schemas.openxmlformats.org/officeDocument/2006/relationships/image" Target="../media/image106.png"/><Relationship Id="rId10" Type="http://schemas.openxmlformats.org/officeDocument/2006/relationships/image" Target="../media/image101.png"/><Relationship Id="rId4" Type="http://schemas.openxmlformats.org/officeDocument/2006/relationships/image" Target="../media/image75.png"/><Relationship Id="rId9" Type="http://schemas.openxmlformats.org/officeDocument/2006/relationships/image" Target="../media/image81.png"/><Relationship Id="rId14" Type="http://schemas.openxmlformats.org/officeDocument/2006/relationships/image" Target="../media/image10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116.png"/><Relationship Id="rId3" Type="http://schemas.openxmlformats.org/officeDocument/2006/relationships/image" Target="../media/image109.png"/><Relationship Id="rId7" Type="http://schemas.openxmlformats.org/officeDocument/2006/relationships/image" Target="../media/image112.png"/><Relationship Id="rId12" Type="http://schemas.openxmlformats.org/officeDocument/2006/relationships/image" Target="../media/image104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11" Type="http://schemas.openxmlformats.org/officeDocument/2006/relationships/image" Target="../media/image115.png"/><Relationship Id="rId5" Type="http://schemas.openxmlformats.org/officeDocument/2006/relationships/image" Target="../media/image99.png"/><Relationship Id="rId15" Type="http://schemas.openxmlformats.org/officeDocument/2006/relationships/image" Target="../media/image118.png"/><Relationship Id="rId10" Type="http://schemas.openxmlformats.org/officeDocument/2006/relationships/image" Target="../media/image114.png"/><Relationship Id="rId4" Type="http://schemas.openxmlformats.org/officeDocument/2006/relationships/image" Target="../media/image110.png"/><Relationship Id="rId9" Type="http://schemas.openxmlformats.org/officeDocument/2006/relationships/image" Target="../media/image113.png"/><Relationship Id="rId14" Type="http://schemas.openxmlformats.org/officeDocument/2006/relationships/image" Target="../media/image1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3" Type="http://schemas.openxmlformats.org/officeDocument/2006/relationships/image" Target="../media/image120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11" Type="http://schemas.openxmlformats.org/officeDocument/2006/relationships/image" Target="../media/image125.png"/><Relationship Id="rId5" Type="http://schemas.openxmlformats.org/officeDocument/2006/relationships/image" Target="../media/image75.png"/><Relationship Id="rId15" Type="http://schemas.openxmlformats.org/officeDocument/2006/relationships/image" Target="../media/image129.png"/><Relationship Id="rId10" Type="http://schemas.openxmlformats.org/officeDocument/2006/relationships/image" Target="../media/image124.png"/><Relationship Id="rId4" Type="http://schemas.openxmlformats.org/officeDocument/2006/relationships/image" Target="../media/image59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42.png"/><Relationship Id="rId18" Type="http://schemas.openxmlformats.org/officeDocument/2006/relationships/image" Target="../media/image146.png"/><Relationship Id="rId3" Type="http://schemas.openxmlformats.org/officeDocument/2006/relationships/image" Target="../media/image132.png"/><Relationship Id="rId21" Type="http://schemas.openxmlformats.org/officeDocument/2006/relationships/image" Target="../media/image129.png"/><Relationship Id="rId7" Type="http://schemas.openxmlformats.org/officeDocument/2006/relationships/image" Target="../media/image136.png"/><Relationship Id="rId12" Type="http://schemas.openxmlformats.org/officeDocument/2006/relationships/image" Target="../media/image141.png"/><Relationship Id="rId17" Type="http://schemas.openxmlformats.org/officeDocument/2006/relationships/image" Target="../media/image145.png"/><Relationship Id="rId2" Type="http://schemas.openxmlformats.org/officeDocument/2006/relationships/image" Target="../media/image131.png"/><Relationship Id="rId16" Type="http://schemas.openxmlformats.org/officeDocument/2006/relationships/image" Target="../media/image123.png"/><Relationship Id="rId20" Type="http://schemas.openxmlformats.org/officeDocument/2006/relationships/image" Target="../media/image1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5" Type="http://schemas.openxmlformats.org/officeDocument/2006/relationships/image" Target="../media/image134.png"/><Relationship Id="rId15" Type="http://schemas.openxmlformats.org/officeDocument/2006/relationships/image" Target="../media/image144.png"/><Relationship Id="rId10" Type="http://schemas.openxmlformats.org/officeDocument/2006/relationships/image" Target="../media/image139.png"/><Relationship Id="rId19" Type="http://schemas.openxmlformats.org/officeDocument/2006/relationships/image" Target="../media/image147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Relationship Id="rId14" Type="http://schemas.openxmlformats.org/officeDocument/2006/relationships/image" Target="../media/image143.png"/><Relationship Id="rId22" Type="http://schemas.openxmlformats.org/officeDocument/2006/relationships/image" Target="../media/image14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13" Type="http://schemas.openxmlformats.org/officeDocument/2006/relationships/image" Target="../media/image160.png"/><Relationship Id="rId18" Type="http://schemas.openxmlformats.org/officeDocument/2006/relationships/image" Target="../media/image165.png"/><Relationship Id="rId3" Type="http://schemas.openxmlformats.org/officeDocument/2006/relationships/image" Target="../media/image151.png"/><Relationship Id="rId21" Type="http://schemas.openxmlformats.org/officeDocument/2006/relationships/image" Target="../media/image167.png"/><Relationship Id="rId7" Type="http://schemas.openxmlformats.org/officeDocument/2006/relationships/image" Target="../media/image155.png"/><Relationship Id="rId12" Type="http://schemas.openxmlformats.org/officeDocument/2006/relationships/image" Target="../media/image159.png"/><Relationship Id="rId17" Type="http://schemas.openxmlformats.org/officeDocument/2006/relationships/image" Target="../media/image164.png"/><Relationship Id="rId2" Type="http://schemas.openxmlformats.org/officeDocument/2006/relationships/image" Target="../media/image150.png"/><Relationship Id="rId16" Type="http://schemas.openxmlformats.org/officeDocument/2006/relationships/image" Target="../media/image163.png"/><Relationship Id="rId20" Type="http://schemas.openxmlformats.org/officeDocument/2006/relationships/image" Target="../media/image1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4.png"/><Relationship Id="rId11" Type="http://schemas.openxmlformats.org/officeDocument/2006/relationships/image" Target="../media/image158.png"/><Relationship Id="rId5" Type="http://schemas.openxmlformats.org/officeDocument/2006/relationships/image" Target="../media/image153.png"/><Relationship Id="rId15" Type="http://schemas.openxmlformats.org/officeDocument/2006/relationships/image" Target="../media/image162.png"/><Relationship Id="rId10" Type="http://schemas.openxmlformats.org/officeDocument/2006/relationships/image" Target="../media/image157.png"/><Relationship Id="rId19" Type="http://schemas.openxmlformats.org/officeDocument/2006/relationships/image" Target="../media/image149.png"/><Relationship Id="rId4" Type="http://schemas.openxmlformats.org/officeDocument/2006/relationships/image" Target="../media/image152.png"/><Relationship Id="rId9" Type="http://schemas.openxmlformats.org/officeDocument/2006/relationships/image" Target="../media/image137.png"/><Relationship Id="rId14" Type="http://schemas.openxmlformats.org/officeDocument/2006/relationships/image" Target="../media/image161.png"/><Relationship Id="rId22" Type="http://schemas.openxmlformats.org/officeDocument/2006/relationships/image" Target="../media/image16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22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2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32.png"/><Relationship Id="rId9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MechYr2 Chapter 7 :: </a:t>
            </a:r>
            <a:r>
              <a:rPr lang="en-GB" dirty="0"/>
              <a:t>Applications of Forces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</a:t>
            </a:r>
            <a:r>
              <a:rPr lang="en-GB" dirty="0" smtClean="0"/>
              <a:t>7</a:t>
            </a:r>
            <a:r>
              <a:rPr lang="en-GB" baseline="30000" dirty="0" smtClean="0"/>
              <a:t>th</a:t>
            </a:r>
            <a:r>
              <a:rPr lang="en-GB" dirty="0" smtClean="0"/>
              <a:t> January 2019</a:t>
            </a:r>
            <a:endParaRPr lang="en-GB" dirty="0"/>
          </a:p>
        </p:txBody>
      </p:sp>
      <p:pic>
        <p:nvPicPr>
          <p:cNvPr id="7" name="Picture 2" descr="E:\TiffinSchoolLogoSmall.png">
            <a:extLst>
              <a:ext uri="{FF2B5EF4-FFF2-40B4-BE49-F238E27FC236}">
                <a16:creationId xmlns:a16="http://schemas.microsoft.com/office/drawing/2014/main" id="{1C31B10D-5273-426E-8D4F-C85A66BD3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AA450DA-3999-470D-AD27-31C9ACF4D217}"/>
              </a:ext>
            </a:extLst>
          </p:cNvPr>
          <p:cNvGrpSpPr/>
          <p:nvPr/>
        </p:nvGrpSpPr>
        <p:grpSpPr>
          <a:xfrm>
            <a:off x="-22391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FFF7E34B-8B23-426C-85EB-44DB6A84C6C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F09363D-20A7-4848-B641-539A8D7FD6E6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D0F77C2-743D-4A41-BC34-DBC4A8C53AEF}"/>
              </a:ext>
            </a:extLst>
          </p:cNvPr>
          <p:cNvSpPr txBox="1"/>
          <p:nvPr/>
        </p:nvSpPr>
        <p:spPr>
          <a:xfrm>
            <a:off x="251520" y="817539"/>
            <a:ext cx="338437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M1(Old) May 2013(R) Q2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129B03-548A-4FC4-B875-055ACCBFC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05921"/>
            <a:ext cx="5376054" cy="35405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28C0FAB-37D1-4510-80E5-DDFD38D95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568" y="4424061"/>
            <a:ext cx="5376053" cy="236625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4F3632C-EF93-46D8-90D9-327DC62381B7}"/>
              </a:ext>
            </a:extLst>
          </p:cNvPr>
          <p:cNvSpPr/>
          <p:nvPr/>
        </p:nvSpPr>
        <p:spPr>
          <a:xfrm>
            <a:off x="3675378" y="4424061"/>
            <a:ext cx="5376054" cy="23489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0B822E3-F2A7-4394-B385-49DEF05B6612}"/>
                  </a:ext>
                </a:extLst>
              </p:cNvPr>
              <p:cNvSpPr txBox="1"/>
              <p:nvPr/>
            </p:nvSpPr>
            <p:spPr>
              <a:xfrm>
                <a:off x="5995945" y="2132856"/>
                <a:ext cx="2736304" cy="116955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 particle can’t move along the string, so we have two separate strings with separate tensions. Introduce suitable variables for the tensions of each, 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0B822E3-F2A7-4394-B385-49DEF05B6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945" y="2132856"/>
                <a:ext cx="2736304" cy="1169551"/>
              </a:xfrm>
              <a:prstGeom prst="rect">
                <a:avLst/>
              </a:prstGeom>
              <a:blipFill>
                <a:blip r:embed="rId4"/>
                <a:stretch>
                  <a:fillRect l="-221" r="-885" b="-3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495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2</a:t>
            </a:r>
          </a:p>
          <a:p>
            <a:r>
              <a:rPr lang="en-GB" sz="2400" dirty="0"/>
              <a:t>Pages 134-137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2D2F158-07F9-F148-91FD-AEFC4C785F26}"/>
              </a:ext>
            </a:extLst>
          </p:cNvPr>
          <p:cNvSpPr txBox="1"/>
          <p:nvPr/>
        </p:nvSpPr>
        <p:spPr>
          <a:xfrm>
            <a:off x="611560" y="2682537"/>
            <a:ext cx="63367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Ex7A Q3 &amp; 					Ex7B Q1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92D050"/>
                </a:solidFill>
              </a:rPr>
              <a:t>Green					</a:t>
            </a:r>
            <a:r>
              <a:rPr lang="en-US" sz="2400" dirty="0"/>
              <a:t>Q2-4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Q5-7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Q8-12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8064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9D6F261-3A75-4483-914B-4109E4E7C16B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2B6E6D86-E001-49E7-B3C1-4EFDD8EC159E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Friction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F79FCCF-8B54-4040-9E62-205B720061C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BCDC66-9C58-42A5-AE56-8C93E777CD12}"/>
                  </a:ext>
                </a:extLst>
              </p:cNvPr>
              <p:cNvSpPr txBox="1"/>
              <p:nvPr/>
            </p:nvSpPr>
            <p:spPr>
              <a:xfrm>
                <a:off x="323528" y="764704"/>
                <a:ext cx="813690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Earlier in the module we saw that the frictional force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600" dirty="0"/>
                  <a:t>,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600" dirty="0"/>
                  <a:t> if the object on the plane is moving. Were the object is not moving, we saw that the </a:t>
                </a:r>
                <a:r>
                  <a:rPr lang="en-GB" sz="1600" b="1" dirty="0"/>
                  <a:t>force of friction acts in a direction opposite </a:t>
                </a:r>
                <a:r>
                  <a:rPr lang="en-GB" sz="1600" dirty="0"/>
                  <a:t>to that which it would be moving if the frictional force wasn’t there.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BCDC66-9C58-42A5-AE56-8C93E777C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64704"/>
                <a:ext cx="8136904" cy="830997"/>
              </a:xfrm>
              <a:prstGeom prst="rect">
                <a:avLst/>
              </a:prstGeom>
              <a:blipFill>
                <a:blip r:embed="rId2"/>
                <a:stretch>
                  <a:fillRect l="-375" t="-2190" b="-80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17091E-9D4F-43A6-9670-991E8D526DF8}"/>
                  </a:ext>
                </a:extLst>
              </p:cNvPr>
              <p:cNvSpPr txBox="1"/>
              <p:nvPr/>
            </p:nvSpPr>
            <p:spPr>
              <a:xfrm>
                <a:off x="395536" y="2007499"/>
                <a:ext cx="6691410" cy="138499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A box of mass 10kg rests in limiting equilibrium on a rough plane inclined 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20°</m:t>
                    </m:r>
                  </m:oMath>
                </a14:m>
                <a:r>
                  <a:rPr lang="en-GB" sz="1400" dirty="0"/>
                  <a:t> above the horizontal.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Find the coefficient of friction between the box and the plane.</a:t>
                </a:r>
              </a:p>
              <a:p>
                <a:r>
                  <a:rPr lang="en-GB" sz="1400" dirty="0"/>
                  <a:t>A horizontal force of magnitude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N is applied to the box. Given that the box remains in equilibrium,</a:t>
                </a:r>
              </a:p>
              <a:p>
                <a:r>
                  <a:rPr lang="en-GB" sz="1400" dirty="0"/>
                  <a:t>(b)   find the maximum possible value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17091E-9D4F-43A6-9670-991E8D526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007499"/>
                <a:ext cx="6691410" cy="13849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8B5A069D-DF66-4792-842B-F6B2BF56C394}"/>
              </a:ext>
            </a:extLst>
          </p:cNvPr>
          <p:cNvSpPr/>
          <p:nvPr/>
        </p:nvSpPr>
        <p:spPr>
          <a:xfrm>
            <a:off x="2101911" y="4260984"/>
            <a:ext cx="147285" cy="1462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BC52AEE-CFA2-45F8-BB48-4E1E9EC10DEF}"/>
              </a:ext>
            </a:extLst>
          </p:cNvPr>
          <p:cNvSpPr/>
          <p:nvPr/>
        </p:nvSpPr>
        <p:spPr>
          <a:xfrm rot="343802">
            <a:off x="1553453" y="4772218"/>
            <a:ext cx="81788" cy="255980"/>
          </a:xfrm>
          <a:custGeom>
            <a:avLst/>
            <a:gdLst>
              <a:gd name="connsiteX0" fmla="*/ 38100 w 38100"/>
              <a:gd name="connsiteY0" fmla="*/ 190500 h 190500"/>
              <a:gd name="connsiteX1" fmla="*/ 30480 w 38100"/>
              <a:gd name="connsiteY1" fmla="*/ 76200 h 190500"/>
              <a:gd name="connsiteX2" fmla="*/ 0 w 38100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 h="190500">
                <a:moveTo>
                  <a:pt x="38100" y="190500"/>
                </a:moveTo>
                <a:cubicBezTo>
                  <a:pt x="37465" y="149225"/>
                  <a:pt x="36830" y="107950"/>
                  <a:pt x="30480" y="76200"/>
                </a:cubicBezTo>
                <a:cubicBezTo>
                  <a:pt x="24130" y="44450"/>
                  <a:pt x="12065" y="22225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9913457-463B-4678-B358-E123EFBAE07F}"/>
                  </a:ext>
                </a:extLst>
              </p:cNvPr>
              <p:cNvSpPr txBox="1"/>
              <p:nvPr/>
            </p:nvSpPr>
            <p:spPr>
              <a:xfrm>
                <a:off x="1156121" y="4818960"/>
                <a:ext cx="5029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9913457-463B-4678-B358-E123EFBAE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121" y="4818960"/>
                <a:ext cx="502919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D038640-9136-4DB9-B56F-E62711F64A1C}"/>
              </a:ext>
            </a:extLst>
          </p:cNvPr>
          <p:cNvCxnSpPr>
            <a:cxnSpLocks/>
          </p:cNvCxnSpPr>
          <p:nvPr/>
        </p:nvCxnSpPr>
        <p:spPr>
          <a:xfrm flipV="1">
            <a:off x="1069308" y="4036889"/>
            <a:ext cx="1877854" cy="99059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5DCF708-C9C3-41F1-9709-FF6787646459}"/>
              </a:ext>
            </a:extLst>
          </p:cNvPr>
          <p:cNvCxnSpPr>
            <a:cxnSpLocks/>
          </p:cNvCxnSpPr>
          <p:nvPr/>
        </p:nvCxnSpPr>
        <p:spPr>
          <a:xfrm>
            <a:off x="1066012" y="5027965"/>
            <a:ext cx="115576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CD891FF-CFB7-4EFB-8058-5CFC3D3DE3CE}"/>
              </a:ext>
            </a:extLst>
          </p:cNvPr>
          <p:cNvCxnSpPr>
            <a:cxnSpLocks/>
          </p:cNvCxnSpPr>
          <p:nvPr/>
        </p:nvCxnSpPr>
        <p:spPr>
          <a:xfrm flipH="1" flipV="1">
            <a:off x="1880362" y="3773998"/>
            <a:ext cx="243840" cy="4876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5FA03EF-D061-44F2-B664-A68B38AA6141}"/>
                  </a:ext>
                </a:extLst>
              </p:cNvPr>
              <p:cNvSpPr txBox="1"/>
              <p:nvPr/>
            </p:nvSpPr>
            <p:spPr>
              <a:xfrm>
                <a:off x="1656659" y="3503160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5FA03EF-D061-44F2-B664-A68B38AA61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659" y="3503160"/>
                <a:ext cx="370676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D377CBF-760A-4EA9-966A-6A1AA2359FAF}"/>
              </a:ext>
            </a:extLst>
          </p:cNvPr>
          <p:cNvCxnSpPr>
            <a:cxnSpLocks/>
          </p:cNvCxnSpPr>
          <p:nvPr/>
        </p:nvCxnSpPr>
        <p:spPr>
          <a:xfrm flipV="1">
            <a:off x="2246122" y="4101658"/>
            <a:ext cx="274320" cy="16764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0F1524B-C00F-4826-BD9D-F6F7B22A62BF}"/>
                  </a:ext>
                </a:extLst>
              </p:cNvPr>
              <p:cNvSpPr txBox="1"/>
              <p:nvPr/>
            </p:nvSpPr>
            <p:spPr>
              <a:xfrm>
                <a:off x="2144953" y="3948859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0F1524B-C00F-4826-BD9D-F6F7B22A62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953" y="3948859"/>
                <a:ext cx="370676" cy="261610"/>
              </a:xfrm>
              <a:prstGeom prst="rect">
                <a:avLst/>
              </a:prstGeom>
              <a:blipFill>
                <a:blip r:embed="rId6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802A4E0-9D1C-443D-A00C-629180ACB1AB}"/>
              </a:ext>
            </a:extLst>
          </p:cNvPr>
          <p:cNvCxnSpPr>
            <a:cxnSpLocks/>
          </p:cNvCxnSpPr>
          <p:nvPr/>
        </p:nvCxnSpPr>
        <p:spPr>
          <a:xfrm flipH="1">
            <a:off x="2178971" y="4392488"/>
            <a:ext cx="8731" cy="5707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4A7382F-5805-4766-8591-2B25A8955A52}"/>
                  </a:ext>
                </a:extLst>
              </p:cNvPr>
              <p:cNvSpPr txBox="1"/>
              <p:nvPr/>
            </p:nvSpPr>
            <p:spPr>
              <a:xfrm>
                <a:off x="1822341" y="4580516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4A7382F-5805-4766-8591-2B25A8955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341" y="4580516"/>
                <a:ext cx="370676" cy="261610"/>
              </a:xfrm>
              <a:prstGeom prst="rect">
                <a:avLst/>
              </a:prstGeom>
              <a:blipFill>
                <a:blip r:embed="rId7"/>
                <a:stretch>
                  <a:fillRect r="-6557"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196153D-F17B-4126-83C7-9AA239635A55}"/>
              </a:ext>
            </a:extLst>
          </p:cNvPr>
          <p:cNvCxnSpPr>
            <a:cxnSpLocks/>
          </p:cNvCxnSpPr>
          <p:nvPr/>
        </p:nvCxnSpPr>
        <p:spPr>
          <a:xfrm>
            <a:off x="2226596" y="4398838"/>
            <a:ext cx="223837" cy="385763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25725B7-44CC-4C2B-AB7E-60A0FA41162A}"/>
              </a:ext>
            </a:extLst>
          </p:cNvPr>
          <p:cNvCxnSpPr>
            <a:cxnSpLocks/>
          </p:cNvCxnSpPr>
          <p:nvPr/>
        </p:nvCxnSpPr>
        <p:spPr>
          <a:xfrm flipH="1">
            <a:off x="2226596" y="4817937"/>
            <a:ext cx="207168" cy="100013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02F3365-736F-4103-A2C6-C575FF90C561}"/>
                  </a:ext>
                </a:extLst>
              </p:cNvPr>
              <p:cNvSpPr txBox="1"/>
              <p:nvPr/>
            </p:nvSpPr>
            <p:spPr>
              <a:xfrm>
                <a:off x="2285764" y="4798258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func>
                        <m:funcPr>
                          <m:ctrlP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func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02F3365-736F-4103-A2C6-C575FF90C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764" y="4798258"/>
                <a:ext cx="370676" cy="261610"/>
              </a:xfrm>
              <a:prstGeom prst="rect">
                <a:avLst/>
              </a:prstGeom>
              <a:blipFill>
                <a:blip r:embed="rId8"/>
                <a:stretch>
                  <a:fillRect r="-106557"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FBB39CA-E9D6-469F-952C-3D9DE39CB374}"/>
                  </a:ext>
                </a:extLst>
              </p:cNvPr>
              <p:cNvSpPr txBox="1"/>
              <p:nvPr/>
            </p:nvSpPr>
            <p:spPr>
              <a:xfrm>
                <a:off x="2288090" y="4398674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func>
                        <m:funcPr>
                          <m:ctrlP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func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FBB39CA-E9D6-469F-952C-3D9DE39CB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090" y="4398674"/>
                <a:ext cx="370676" cy="261610"/>
              </a:xfrm>
              <a:prstGeom prst="rect">
                <a:avLst/>
              </a:prstGeom>
              <a:blipFill>
                <a:blip r:embed="rId9"/>
                <a:stretch>
                  <a:fillRect r="-111475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AB3CBE8-E337-4647-BE48-D6644B6A12D5}"/>
                  </a:ext>
                </a:extLst>
              </p:cNvPr>
              <p:cNvSpPr txBox="1"/>
              <p:nvPr/>
            </p:nvSpPr>
            <p:spPr>
              <a:xfrm>
                <a:off x="3802627" y="3646665"/>
                <a:ext cx="5013154" cy="1215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↖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20°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↗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20°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20°</m:t>
                              </m:r>
                            </m:e>
                          </m:func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20°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20°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=0.36 (2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AB3CBE8-E337-4647-BE48-D6644B6A1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627" y="3646665"/>
                <a:ext cx="5013154" cy="12153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>
            <a:extLst>
              <a:ext uri="{FF2B5EF4-FFF2-40B4-BE49-F238E27FC236}">
                <a16:creationId xmlns:a16="http://schemas.microsoft.com/office/drawing/2014/main" id="{8FACDC38-6EA9-44FA-AE4D-B4CDC46C3977}"/>
              </a:ext>
            </a:extLst>
          </p:cNvPr>
          <p:cNvSpPr/>
          <p:nvPr/>
        </p:nvSpPr>
        <p:spPr>
          <a:xfrm>
            <a:off x="1172724" y="5911695"/>
            <a:ext cx="147285" cy="1462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27996730-38E2-4DAC-A306-B8EC1938C3B5}"/>
              </a:ext>
            </a:extLst>
          </p:cNvPr>
          <p:cNvSpPr/>
          <p:nvPr/>
        </p:nvSpPr>
        <p:spPr>
          <a:xfrm rot="343802">
            <a:off x="624266" y="6422929"/>
            <a:ext cx="81788" cy="255980"/>
          </a:xfrm>
          <a:custGeom>
            <a:avLst/>
            <a:gdLst>
              <a:gd name="connsiteX0" fmla="*/ 38100 w 38100"/>
              <a:gd name="connsiteY0" fmla="*/ 190500 h 190500"/>
              <a:gd name="connsiteX1" fmla="*/ 30480 w 38100"/>
              <a:gd name="connsiteY1" fmla="*/ 76200 h 190500"/>
              <a:gd name="connsiteX2" fmla="*/ 0 w 38100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 h="190500">
                <a:moveTo>
                  <a:pt x="38100" y="190500"/>
                </a:moveTo>
                <a:cubicBezTo>
                  <a:pt x="37465" y="149225"/>
                  <a:pt x="36830" y="107950"/>
                  <a:pt x="30480" y="76200"/>
                </a:cubicBezTo>
                <a:cubicBezTo>
                  <a:pt x="24130" y="44450"/>
                  <a:pt x="12065" y="22225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0B895B7-ABE4-44ED-973C-B134EAE8870C}"/>
                  </a:ext>
                </a:extLst>
              </p:cNvPr>
              <p:cNvSpPr txBox="1"/>
              <p:nvPr/>
            </p:nvSpPr>
            <p:spPr>
              <a:xfrm>
                <a:off x="226934" y="6469671"/>
                <a:ext cx="5029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0B895B7-ABE4-44ED-973C-B134EAE88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34" y="6469671"/>
                <a:ext cx="502919" cy="2616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F4303AE-06F0-4B3D-B206-EA1D00DA6C36}"/>
              </a:ext>
            </a:extLst>
          </p:cNvPr>
          <p:cNvCxnSpPr>
            <a:cxnSpLocks/>
          </p:cNvCxnSpPr>
          <p:nvPr/>
        </p:nvCxnSpPr>
        <p:spPr>
          <a:xfrm flipV="1">
            <a:off x="140121" y="5687600"/>
            <a:ext cx="1877854" cy="99059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4B6A669-ACBF-4BF7-9FCE-76F8702696EB}"/>
              </a:ext>
            </a:extLst>
          </p:cNvPr>
          <p:cNvCxnSpPr>
            <a:cxnSpLocks/>
          </p:cNvCxnSpPr>
          <p:nvPr/>
        </p:nvCxnSpPr>
        <p:spPr>
          <a:xfrm>
            <a:off x="136825" y="6678676"/>
            <a:ext cx="115576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5DA539B-6334-4EEF-BE66-0DED7A03F59C}"/>
              </a:ext>
            </a:extLst>
          </p:cNvPr>
          <p:cNvCxnSpPr>
            <a:cxnSpLocks/>
          </p:cNvCxnSpPr>
          <p:nvPr/>
        </p:nvCxnSpPr>
        <p:spPr>
          <a:xfrm flipH="1" flipV="1">
            <a:off x="951175" y="5424709"/>
            <a:ext cx="243840" cy="4876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34B06C6-D260-4178-932F-5B60146BB3E7}"/>
                  </a:ext>
                </a:extLst>
              </p:cNvPr>
              <p:cNvSpPr txBox="1"/>
              <p:nvPr/>
            </p:nvSpPr>
            <p:spPr>
              <a:xfrm>
                <a:off x="727472" y="5153871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34B06C6-D260-4178-932F-5B60146BB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472" y="5153871"/>
                <a:ext cx="370676" cy="2616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6B0E999-8874-42DA-B180-71A4866DE205}"/>
              </a:ext>
            </a:extLst>
          </p:cNvPr>
          <p:cNvCxnSpPr>
            <a:cxnSpLocks/>
          </p:cNvCxnSpPr>
          <p:nvPr/>
        </p:nvCxnSpPr>
        <p:spPr>
          <a:xfrm flipH="1">
            <a:off x="255588" y="6052565"/>
            <a:ext cx="986735" cy="52143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1D67EAA-8C81-4392-AECD-97EE5633B912}"/>
                  </a:ext>
                </a:extLst>
              </p:cNvPr>
              <p:cNvSpPr txBox="1"/>
              <p:nvPr/>
            </p:nvSpPr>
            <p:spPr>
              <a:xfrm>
                <a:off x="259298" y="6226632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1D67EAA-8C81-4392-AECD-97EE5633B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98" y="6226632"/>
                <a:ext cx="370676" cy="261610"/>
              </a:xfrm>
              <a:prstGeom prst="rect">
                <a:avLst/>
              </a:prstGeom>
              <a:blipFill>
                <a:blip r:embed="rId13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54F1048-A5E6-4682-9D61-17AF2552AB29}"/>
              </a:ext>
            </a:extLst>
          </p:cNvPr>
          <p:cNvCxnSpPr>
            <a:cxnSpLocks/>
          </p:cNvCxnSpPr>
          <p:nvPr/>
        </p:nvCxnSpPr>
        <p:spPr>
          <a:xfrm flipH="1">
            <a:off x="1249784" y="6043199"/>
            <a:ext cx="8731" cy="5707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0349E91-6A58-41DA-AAAE-A69769CFEBFD}"/>
                  </a:ext>
                </a:extLst>
              </p:cNvPr>
              <p:cNvSpPr txBox="1"/>
              <p:nvPr/>
            </p:nvSpPr>
            <p:spPr>
              <a:xfrm>
                <a:off x="893154" y="6231227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0349E91-6A58-41DA-AAAE-A69769CFE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154" y="6231227"/>
                <a:ext cx="370676" cy="261610"/>
              </a:xfrm>
              <a:prstGeom prst="rect">
                <a:avLst/>
              </a:prstGeom>
              <a:blipFill>
                <a:blip r:embed="rId7"/>
                <a:stretch>
                  <a:fillRect r="-8333"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DAE2014-E37C-43EC-86CB-C84E38F41F3F}"/>
              </a:ext>
            </a:extLst>
          </p:cNvPr>
          <p:cNvCxnSpPr>
            <a:cxnSpLocks/>
          </p:cNvCxnSpPr>
          <p:nvPr/>
        </p:nvCxnSpPr>
        <p:spPr>
          <a:xfrm>
            <a:off x="1297409" y="6049549"/>
            <a:ext cx="223837" cy="385763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F3D3CE6-3EC9-43D7-867B-9D8C97E89983}"/>
              </a:ext>
            </a:extLst>
          </p:cNvPr>
          <p:cNvCxnSpPr>
            <a:cxnSpLocks/>
          </p:cNvCxnSpPr>
          <p:nvPr/>
        </p:nvCxnSpPr>
        <p:spPr>
          <a:xfrm flipH="1">
            <a:off x="1297409" y="6468648"/>
            <a:ext cx="207168" cy="100013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C998DED-794D-4361-9EB6-B13E1D384369}"/>
                  </a:ext>
                </a:extLst>
              </p:cNvPr>
              <p:cNvSpPr txBox="1"/>
              <p:nvPr/>
            </p:nvSpPr>
            <p:spPr>
              <a:xfrm>
                <a:off x="1277972" y="6475213"/>
                <a:ext cx="88737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func>
                        <m:funcPr>
                          <m:ctrlP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func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C998DED-794D-4361-9EB6-B13E1D384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972" y="6475213"/>
                <a:ext cx="887378" cy="261610"/>
              </a:xfrm>
              <a:prstGeom prst="rect">
                <a:avLst/>
              </a:prstGeom>
              <a:blipFill>
                <a:blip r:embed="rId14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1BBBE8F-E641-4700-8E54-BF06E69ECA89}"/>
                  </a:ext>
                </a:extLst>
              </p:cNvPr>
              <p:cNvSpPr txBox="1"/>
              <p:nvPr/>
            </p:nvSpPr>
            <p:spPr>
              <a:xfrm>
                <a:off x="1358903" y="6049385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func>
                        <m:funcPr>
                          <m:ctrlP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func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1BBBE8F-E641-4700-8E54-BF06E69EC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903" y="6049385"/>
                <a:ext cx="370676" cy="261610"/>
              </a:xfrm>
              <a:prstGeom prst="rect">
                <a:avLst/>
              </a:prstGeom>
              <a:blipFill>
                <a:blip r:embed="rId15"/>
                <a:stretch>
                  <a:fillRect r="-111475"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BEADA62-95D6-4B33-B186-FECAF7E30DF0}"/>
              </a:ext>
            </a:extLst>
          </p:cNvPr>
          <p:cNvCxnSpPr>
            <a:cxnSpLocks/>
          </p:cNvCxnSpPr>
          <p:nvPr/>
        </p:nvCxnSpPr>
        <p:spPr>
          <a:xfrm>
            <a:off x="538956" y="5934234"/>
            <a:ext cx="571500" cy="635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AE6C63AC-0A2A-48EF-B92B-7C3B5DE238A5}"/>
              </a:ext>
            </a:extLst>
          </p:cNvPr>
          <p:cNvSpPr/>
          <p:nvPr/>
        </p:nvSpPr>
        <p:spPr>
          <a:xfrm rot="11696728">
            <a:off x="908683" y="5945514"/>
            <a:ext cx="67610" cy="177038"/>
          </a:xfrm>
          <a:custGeom>
            <a:avLst/>
            <a:gdLst>
              <a:gd name="connsiteX0" fmla="*/ 38100 w 38100"/>
              <a:gd name="connsiteY0" fmla="*/ 190500 h 190500"/>
              <a:gd name="connsiteX1" fmla="*/ 30480 w 38100"/>
              <a:gd name="connsiteY1" fmla="*/ 76200 h 190500"/>
              <a:gd name="connsiteX2" fmla="*/ 0 w 38100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 h="190500">
                <a:moveTo>
                  <a:pt x="38100" y="190500"/>
                </a:moveTo>
                <a:cubicBezTo>
                  <a:pt x="37465" y="149225"/>
                  <a:pt x="36830" y="107950"/>
                  <a:pt x="30480" y="76200"/>
                </a:cubicBezTo>
                <a:cubicBezTo>
                  <a:pt x="24130" y="44450"/>
                  <a:pt x="12065" y="22225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9403DFEC-029F-4306-AD41-C87B010A2EEB}"/>
              </a:ext>
            </a:extLst>
          </p:cNvPr>
          <p:cNvSpPr/>
          <p:nvPr/>
        </p:nvSpPr>
        <p:spPr>
          <a:xfrm rot="5131496">
            <a:off x="2220446" y="4508450"/>
            <a:ext cx="45719" cy="120355"/>
          </a:xfrm>
          <a:custGeom>
            <a:avLst/>
            <a:gdLst>
              <a:gd name="connsiteX0" fmla="*/ 38100 w 38100"/>
              <a:gd name="connsiteY0" fmla="*/ 190500 h 190500"/>
              <a:gd name="connsiteX1" fmla="*/ 30480 w 38100"/>
              <a:gd name="connsiteY1" fmla="*/ 76200 h 190500"/>
              <a:gd name="connsiteX2" fmla="*/ 0 w 38100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 h="190500">
                <a:moveTo>
                  <a:pt x="38100" y="190500"/>
                </a:moveTo>
                <a:cubicBezTo>
                  <a:pt x="37465" y="149225"/>
                  <a:pt x="36830" y="107950"/>
                  <a:pt x="30480" y="76200"/>
                </a:cubicBezTo>
                <a:cubicBezTo>
                  <a:pt x="24130" y="44450"/>
                  <a:pt x="12065" y="22225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B88CAEBA-B32C-4E55-A3C9-CB06C65C8686}"/>
              </a:ext>
            </a:extLst>
          </p:cNvPr>
          <p:cNvSpPr/>
          <p:nvPr/>
        </p:nvSpPr>
        <p:spPr>
          <a:xfrm rot="5131496">
            <a:off x="1294757" y="6150839"/>
            <a:ext cx="45719" cy="120355"/>
          </a:xfrm>
          <a:custGeom>
            <a:avLst/>
            <a:gdLst>
              <a:gd name="connsiteX0" fmla="*/ 38100 w 38100"/>
              <a:gd name="connsiteY0" fmla="*/ 190500 h 190500"/>
              <a:gd name="connsiteX1" fmla="*/ 30480 w 38100"/>
              <a:gd name="connsiteY1" fmla="*/ 76200 h 190500"/>
              <a:gd name="connsiteX2" fmla="*/ 0 w 38100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 h="190500">
                <a:moveTo>
                  <a:pt x="38100" y="190500"/>
                </a:moveTo>
                <a:cubicBezTo>
                  <a:pt x="37465" y="149225"/>
                  <a:pt x="36830" y="107950"/>
                  <a:pt x="30480" y="76200"/>
                </a:cubicBezTo>
                <a:cubicBezTo>
                  <a:pt x="24130" y="44450"/>
                  <a:pt x="12065" y="22225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4B23BAB-06B2-4CFA-9615-9A44B6959A7E}"/>
                  </a:ext>
                </a:extLst>
              </p:cNvPr>
              <p:cNvSpPr txBox="1"/>
              <p:nvPr/>
            </p:nvSpPr>
            <p:spPr>
              <a:xfrm>
                <a:off x="2100925" y="4544977"/>
                <a:ext cx="339858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700" b="0" i="1" smtClean="0">
                          <a:latin typeface="Cambria Math" panose="02040503050406030204" pitchFamily="18" charset="0"/>
                        </a:rPr>
                        <m:t>0°</m:t>
                      </m:r>
                    </m:oMath>
                  </m:oMathPara>
                </a14:m>
                <a:endParaRPr lang="en-GB" sz="105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4B23BAB-06B2-4CFA-9615-9A44B6959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925" y="4544977"/>
                <a:ext cx="339858" cy="20005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2622179-F711-457A-8D9C-AD1160385FE6}"/>
                  </a:ext>
                </a:extLst>
              </p:cNvPr>
              <p:cNvSpPr txBox="1"/>
              <p:nvPr/>
            </p:nvSpPr>
            <p:spPr>
              <a:xfrm>
                <a:off x="1187326" y="6192656"/>
                <a:ext cx="339858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700" b="0" i="1" smtClean="0">
                          <a:latin typeface="Cambria Math" panose="02040503050406030204" pitchFamily="18" charset="0"/>
                        </a:rPr>
                        <m:t>0°</m:t>
                      </m:r>
                    </m:oMath>
                  </m:oMathPara>
                </a14:m>
                <a:endParaRPr lang="en-GB" sz="105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2622179-F711-457A-8D9C-AD1160385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326" y="6192656"/>
                <a:ext cx="339858" cy="20005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A2E287B-BA34-4A89-AE09-EBFB73974B58}"/>
                  </a:ext>
                </a:extLst>
              </p:cNvPr>
              <p:cNvSpPr txBox="1"/>
              <p:nvPr/>
            </p:nvSpPr>
            <p:spPr>
              <a:xfrm>
                <a:off x="660060" y="5941017"/>
                <a:ext cx="339858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700" b="0" i="1" smtClean="0">
                          <a:latin typeface="Cambria Math" panose="02040503050406030204" pitchFamily="18" charset="0"/>
                        </a:rPr>
                        <m:t>0°</m:t>
                      </m:r>
                    </m:oMath>
                  </m:oMathPara>
                </a14:m>
                <a:endParaRPr lang="en-GB" sz="105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A2E287B-BA34-4A89-AE09-EBFB73974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60" y="5941017"/>
                <a:ext cx="339858" cy="20005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6AAE07F-E564-4532-9C12-BB8747C39C82}"/>
                  </a:ext>
                </a:extLst>
              </p:cNvPr>
              <p:cNvSpPr txBox="1"/>
              <p:nvPr/>
            </p:nvSpPr>
            <p:spPr>
              <a:xfrm>
                <a:off x="558113" y="5696900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6AAE07F-E564-4532-9C12-BB8747C39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13" y="5696900"/>
                <a:ext cx="370676" cy="2616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959B1BE-80EA-430E-A7B0-2B9451326D8A}"/>
              </a:ext>
            </a:extLst>
          </p:cNvPr>
          <p:cNvCxnSpPr>
            <a:cxnSpLocks/>
          </p:cNvCxnSpPr>
          <p:nvPr/>
        </p:nvCxnSpPr>
        <p:spPr>
          <a:xfrm>
            <a:off x="530225" y="5960428"/>
            <a:ext cx="158857" cy="303900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8866F84-6BB3-4FC3-81E8-66CF91D08F3C}"/>
              </a:ext>
            </a:extLst>
          </p:cNvPr>
          <p:cNvCxnSpPr>
            <a:cxnSpLocks/>
          </p:cNvCxnSpPr>
          <p:nvPr/>
        </p:nvCxnSpPr>
        <p:spPr>
          <a:xfrm flipV="1">
            <a:off x="727338" y="6023134"/>
            <a:ext cx="416456" cy="218917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6D766EA-9191-41A6-A0D9-5C3AEEB8F3A6}"/>
                  </a:ext>
                </a:extLst>
              </p:cNvPr>
              <p:cNvSpPr txBox="1"/>
              <p:nvPr/>
            </p:nvSpPr>
            <p:spPr>
              <a:xfrm>
                <a:off x="193440" y="6080834"/>
                <a:ext cx="37067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en-GB" sz="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8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func>
                    </m:oMath>
                  </m:oMathPara>
                </a14:m>
                <a:endParaRPr lang="en-GB" sz="1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6D766EA-9191-41A6-A0D9-5C3AEEB8F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40" y="6080834"/>
                <a:ext cx="370676" cy="215444"/>
              </a:xfrm>
              <a:prstGeom prst="rect">
                <a:avLst/>
              </a:prstGeom>
              <a:blipFill>
                <a:blip r:embed="rId20"/>
                <a:stretch>
                  <a:fillRect r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0DB660D-6107-43D1-92BA-DB6DA1720AA4}"/>
                  </a:ext>
                </a:extLst>
              </p:cNvPr>
              <p:cNvSpPr txBox="1"/>
              <p:nvPr/>
            </p:nvSpPr>
            <p:spPr>
              <a:xfrm rot="20036994">
                <a:off x="629913" y="6123576"/>
                <a:ext cx="37067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en-GB" sz="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8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func>
                    </m:oMath>
                  </m:oMathPara>
                </a14:m>
                <a:endParaRPr lang="en-GB" sz="1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0DB660D-6107-43D1-92BA-DB6DA1720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036994">
                <a:off x="629913" y="6123576"/>
                <a:ext cx="370676" cy="215444"/>
              </a:xfrm>
              <a:prstGeom prst="rect">
                <a:avLst/>
              </a:prstGeom>
              <a:blipFill>
                <a:blip r:embed="rId21"/>
                <a:stretch>
                  <a:fillRect r="-18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B194683-1861-49B2-B042-F8C2605D5947}"/>
                  </a:ext>
                </a:extLst>
              </p:cNvPr>
              <p:cNvSpPr txBox="1"/>
              <p:nvPr/>
            </p:nvSpPr>
            <p:spPr>
              <a:xfrm>
                <a:off x="3695052" y="5273353"/>
                <a:ext cx="5690248" cy="1400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1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700" b="0" i="1" smtClean="0">
                              <a:latin typeface="Cambria Math" panose="02040503050406030204" pitchFamily="18" charset="0"/>
                            </a:rPr>
                            <m:t>↖</m:t>
                          </m:r>
                        </m:e>
                      </m:d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𝑔</m:t>
                      </m:r>
                      <m:func>
                        <m:funcPr>
                          <m:ctrlPr>
                            <a:rPr lang="en-GB" sz="17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7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700" b="0" i="1" smtClean="0">
                              <a:latin typeface="Cambria Math" panose="02040503050406030204" pitchFamily="18" charset="0"/>
                            </a:rPr>
                            <m:t>20°</m:t>
                          </m:r>
                        </m:e>
                      </m:func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en-GB" sz="17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7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700" b="0" i="1" smtClean="0">
                              <a:latin typeface="Cambria Math" panose="02040503050406030204" pitchFamily="18" charset="0"/>
                            </a:rPr>
                            <m:t>20°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1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700" b="0" i="1" smtClean="0">
                              <a:latin typeface="Cambria Math" panose="02040503050406030204" pitchFamily="18" charset="0"/>
                            </a:rPr>
                            <m:t>↗</m:t>
                          </m:r>
                        </m:e>
                      </m:d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en-GB" sz="17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7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700" b="0" i="1" smtClean="0">
                              <a:latin typeface="Cambria Math" panose="02040503050406030204" pitchFamily="18" charset="0"/>
                            </a:rPr>
                            <m:t>20°</m:t>
                          </m:r>
                        </m:e>
                      </m:func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𝑔</m:t>
                      </m:r>
                      <m:func>
                        <m:funcPr>
                          <m:ctrlPr>
                            <a:rPr lang="en-GB" sz="17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7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700" b="0" i="1" smtClean="0">
                              <a:latin typeface="Cambria Math" panose="02040503050406030204" pitchFamily="18" charset="0"/>
                            </a:rPr>
                            <m:t>20°</m:t>
                          </m:r>
                        </m:e>
                      </m:func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  <m:oMath xmlns:m="http://schemas.openxmlformats.org/officeDocument/2006/math"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en-GB" sz="17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7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700" b="0" i="1" smtClean="0">
                              <a:latin typeface="Cambria Math" panose="02040503050406030204" pitchFamily="18" charset="0"/>
                            </a:rPr>
                            <m:t>20°</m:t>
                          </m:r>
                        </m:e>
                      </m:func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𝑔</m:t>
                      </m:r>
                      <m:func>
                        <m:funcPr>
                          <m:ctrlPr>
                            <a:rPr lang="en-GB" sz="17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7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700" b="0" i="1" smtClean="0">
                              <a:latin typeface="Cambria Math" panose="02040503050406030204" pitchFamily="18" charset="0"/>
                            </a:rPr>
                            <m:t>20°</m:t>
                          </m:r>
                        </m:e>
                      </m:func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+0.36</m:t>
                      </m:r>
                      <m:d>
                        <m:dPr>
                          <m:ctrlPr>
                            <a:rPr lang="en-GB" sz="1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𝑔</m:t>
                          </m:r>
                          <m:func>
                            <m:funcPr>
                              <m:ctrlPr>
                                <a:rPr lang="en-GB" sz="17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7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700" i="1">
                                  <a:latin typeface="Cambria Math" panose="02040503050406030204" pitchFamily="18" charset="0"/>
                                </a:rPr>
                                <m:t>20°</m:t>
                              </m:r>
                            </m:e>
                          </m:func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𝑃</m:t>
                          </m:r>
                          <m:func>
                            <m:funcPr>
                              <m:ctrlPr>
                                <a:rPr lang="en-GB" sz="17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7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700" i="1">
                                  <a:latin typeface="Cambria Math" panose="02040503050406030204" pitchFamily="18" charset="0"/>
                                </a:rPr>
                                <m:t>20°</m:t>
                              </m:r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  <m:oMath xmlns:m="http://schemas.openxmlformats.org/officeDocument/2006/math"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=82 </m:t>
                      </m:r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 (2</m:t>
                      </m:r>
                      <m:r>
                        <m:rPr>
                          <m:sty m:val="p"/>
                        </m:rPr>
                        <a:rPr lang="en-GB" sz="1700" b="0" i="0" smtClean="0">
                          <a:latin typeface="Cambria Math" panose="02040503050406030204" pitchFamily="18" charset="0"/>
                        </a:rPr>
                        <m:t>sf</m:t>
                      </m:r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r>
                  <a:rPr lang="en-GB" b="0" dirty="0"/>
                  <a:t/>
                </a:r>
                <a:br>
                  <a:rPr lang="en-GB" b="0" dirty="0"/>
                </a:br>
                <a:endParaRPr lang="en-GB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B194683-1861-49B2-B042-F8C2605D5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052" y="5273353"/>
                <a:ext cx="5690248" cy="1400448"/>
              </a:xfrm>
              <a:prstGeom prst="rect">
                <a:avLst/>
              </a:prstGeom>
              <a:blipFill>
                <a:blip r:embed="rId22"/>
                <a:stretch>
                  <a:fillRect b="-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40CA5BF-6E0F-4943-8E61-0AA3D01F0EC1}"/>
                  </a:ext>
                </a:extLst>
              </p:cNvPr>
              <p:cNvSpPr txBox="1"/>
              <p:nvPr/>
            </p:nvSpPr>
            <p:spPr>
              <a:xfrm>
                <a:off x="2260600" y="5371869"/>
                <a:ext cx="1485900" cy="127727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100" b="1" dirty="0"/>
                  <a:t>Important</a:t>
                </a:r>
                <a:r>
                  <a:rPr lang="en-GB" sz="1100" dirty="0"/>
                  <a:t>: If we increase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100" dirty="0"/>
                  <a:t> to its maximum, the particle is on the verge of moving UP the plane. Thus friction acts downwards to oppose.</a:t>
                </a: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40CA5BF-6E0F-4943-8E61-0AA3D01F0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600" y="5371869"/>
                <a:ext cx="1485900" cy="1277273"/>
              </a:xfrm>
              <a:prstGeom prst="rect">
                <a:avLst/>
              </a:prstGeom>
              <a:blipFill>
                <a:blip r:embed="rId23"/>
                <a:stretch>
                  <a:fillRect b="-9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E5B6BDE9-3CEF-476E-B46C-5026F77BC4AC}"/>
              </a:ext>
            </a:extLst>
          </p:cNvPr>
          <p:cNvSpPr/>
          <p:nvPr/>
        </p:nvSpPr>
        <p:spPr>
          <a:xfrm>
            <a:off x="283513" y="3486923"/>
            <a:ext cx="3462987" cy="16692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Force Diagram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811FB9C-CD38-4388-BFC4-F976B0775A18}"/>
              </a:ext>
            </a:extLst>
          </p:cNvPr>
          <p:cNvSpPr/>
          <p:nvPr/>
        </p:nvSpPr>
        <p:spPr>
          <a:xfrm>
            <a:off x="283513" y="5150200"/>
            <a:ext cx="3462987" cy="1580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Force Diagram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C8E0977-4523-493B-BEEF-2C572DAF83CD}"/>
              </a:ext>
            </a:extLst>
          </p:cNvPr>
          <p:cNvSpPr/>
          <p:nvPr/>
        </p:nvSpPr>
        <p:spPr>
          <a:xfrm>
            <a:off x="3740497" y="3486923"/>
            <a:ext cx="5402359" cy="16692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Working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380E489-EC0F-438C-A194-879388546E7F}"/>
              </a:ext>
            </a:extLst>
          </p:cNvPr>
          <p:cNvSpPr/>
          <p:nvPr/>
        </p:nvSpPr>
        <p:spPr>
          <a:xfrm>
            <a:off x="3740497" y="5150200"/>
            <a:ext cx="5402359" cy="1580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Working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9BC4136-1439-4A79-9766-71EC385F45AD}"/>
              </a:ext>
            </a:extLst>
          </p:cNvPr>
          <p:cNvSpPr/>
          <p:nvPr/>
        </p:nvSpPr>
        <p:spPr>
          <a:xfrm>
            <a:off x="5096" y="3503160"/>
            <a:ext cx="257666" cy="2616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75FD84A-18FB-4B39-9131-387069E73B20}"/>
              </a:ext>
            </a:extLst>
          </p:cNvPr>
          <p:cNvSpPr/>
          <p:nvPr/>
        </p:nvSpPr>
        <p:spPr>
          <a:xfrm>
            <a:off x="11885" y="5150200"/>
            <a:ext cx="257666" cy="2616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87016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37" grpId="0" animBg="1"/>
      <p:bldP spid="74" grpId="0" animBg="1"/>
      <p:bldP spid="75" grpId="0" animBg="1"/>
      <p:bldP spid="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E3E5E7-6C96-4DC4-806D-74A297279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186871"/>
            <a:ext cx="5400600" cy="38341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4DCE4D2-7B16-4D6C-B070-69DE6B102BEF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AD478C41-D573-4D1A-961A-4FD1C36F3BDB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5657146-3C4F-4EDC-9B62-0F86903B82ED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1927208-BB18-4D12-8A65-38A52AC14859}"/>
              </a:ext>
            </a:extLst>
          </p:cNvPr>
          <p:cNvSpPr txBox="1"/>
          <p:nvPr/>
        </p:nvSpPr>
        <p:spPr>
          <a:xfrm>
            <a:off x="251520" y="817539"/>
            <a:ext cx="338437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M1(Old) Jan 2006 Q5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2F24DE-9EE8-4FF8-8939-ACC9116F6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844" y="3429000"/>
            <a:ext cx="4883012" cy="32655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01C8D18-24B6-42FA-8250-4BA29D86DECD}"/>
              </a:ext>
            </a:extLst>
          </p:cNvPr>
          <p:cNvSpPr/>
          <p:nvPr/>
        </p:nvSpPr>
        <p:spPr>
          <a:xfrm>
            <a:off x="4161152" y="3385836"/>
            <a:ext cx="4963797" cy="8718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1CAF8D-D6BB-44C6-B9B5-8894AA8B4E42}"/>
              </a:ext>
            </a:extLst>
          </p:cNvPr>
          <p:cNvSpPr/>
          <p:nvPr/>
        </p:nvSpPr>
        <p:spPr>
          <a:xfrm>
            <a:off x="4159217" y="4257675"/>
            <a:ext cx="4963797" cy="10382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C03F85-D9E1-402F-AEA8-DADED1A54DE0}"/>
              </a:ext>
            </a:extLst>
          </p:cNvPr>
          <p:cNvSpPr/>
          <p:nvPr/>
        </p:nvSpPr>
        <p:spPr>
          <a:xfrm>
            <a:off x="4167205" y="5295900"/>
            <a:ext cx="4963797" cy="13986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c</a:t>
            </a:r>
          </a:p>
        </p:txBody>
      </p:sp>
    </p:spTree>
    <p:extLst>
      <p:ext uri="{BB962C8B-B14F-4D97-AF65-F5344CB8AC3E}">
        <p14:creationId xmlns:p14="http://schemas.microsoft.com/office/powerpoint/2010/main" val="168479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2</a:t>
            </a:r>
          </a:p>
          <a:p>
            <a:r>
              <a:rPr lang="en-GB" sz="2400" dirty="0"/>
              <a:t>Pages 139-142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E21722C-C3A2-4047-9BE5-BE2341FB77E4}"/>
              </a:ext>
            </a:extLst>
          </p:cNvPr>
          <p:cNvSpPr txBox="1"/>
          <p:nvPr/>
        </p:nvSpPr>
        <p:spPr>
          <a:xfrm>
            <a:off x="611560" y="2682537"/>
            <a:ext cx="63367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Q1-2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Q3-5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Q6-8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Q9-13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041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9D6F261-3A75-4483-914B-4109E4E7C16B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2B6E6D86-E001-49E7-B3C1-4EFDD8EC159E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Static rigid bodies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F79FCCF-8B54-4040-9E62-205B720061C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07C61EF-D39D-4346-B313-E30EF61FD889}"/>
              </a:ext>
            </a:extLst>
          </p:cNvPr>
          <p:cNvSpPr txBox="1"/>
          <p:nvPr/>
        </p:nvSpPr>
        <p:spPr>
          <a:xfrm>
            <a:off x="395535" y="836712"/>
            <a:ext cx="75768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Recall from the chapter on moments that for a stationary rigid body: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</a:t>
            </a:r>
            <a:r>
              <a:rPr lang="en-GB" b="1" dirty="0"/>
              <a:t>resultant force is 0</a:t>
            </a:r>
            <a:r>
              <a:rPr lang="en-GB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</a:t>
            </a:r>
            <a:r>
              <a:rPr lang="en-GB" b="1" dirty="0"/>
              <a:t>resultant moment is 0</a:t>
            </a:r>
            <a:r>
              <a:rPr lang="en-GB" dirty="0"/>
              <a:t>.</a:t>
            </a:r>
          </a:p>
          <a:p>
            <a:r>
              <a:rPr lang="en-GB" dirty="0"/>
              <a:t>The problems are the same as in the moments chapter, except now we may need to consider frictional forces.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2FC352-81AF-40AB-AB4B-F5E9DCECB6F7}"/>
                  </a:ext>
                </a:extLst>
              </p:cNvPr>
              <p:cNvSpPr txBox="1"/>
              <p:nvPr/>
            </p:nvSpPr>
            <p:spPr>
              <a:xfrm>
                <a:off x="424196" y="2427466"/>
                <a:ext cx="6691410" cy="116955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A uniform rod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1400" dirty="0"/>
                  <a:t> of mass 40kg and length 10m rests with the end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 on rough horizontal ground. The rod rests against a smooth peg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400" dirty="0"/>
                  <a:t> where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GB" sz="1400" dirty="0"/>
                  <a:t> m. The rod is in limiting equilibrium at an angle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15°</m:t>
                    </m:r>
                  </m:oMath>
                </a14:m>
                <a:r>
                  <a:rPr lang="en-GB" sz="1400" dirty="0"/>
                  <a:t> to the horizontal. Find: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the magnitude of the reaction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GB" sz="1400" dirty="0"/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the coefficient of friction between the rod and the ground.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2FC352-81AF-40AB-AB4B-F5E9DCECB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96" y="2427466"/>
                <a:ext cx="6691410" cy="11695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5EEF36A5-8100-4510-ACD0-BBBB244F3922}"/>
              </a:ext>
            </a:extLst>
          </p:cNvPr>
          <p:cNvSpPr/>
          <p:nvPr/>
        </p:nvSpPr>
        <p:spPr>
          <a:xfrm>
            <a:off x="2248396" y="4666166"/>
            <a:ext cx="147285" cy="1462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DAE850F-3A5B-4C87-B8AD-84A40E589BEF}"/>
              </a:ext>
            </a:extLst>
          </p:cNvPr>
          <p:cNvSpPr/>
          <p:nvPr/>
        </p:nvSpPr>
        <p:spPr>
          <a:xfrm rot="21345432">
            <a:off x="1177043" y="5210749"/>
            <a:ext cx="61576" cy="235944"/>
          </a:xfrm>
          <a:custGeom>
            <a:avLst/>
            <a:gdLst>
              <a:gd name="connsiteX0" fmla="*/ 38100 w 38100"/>
              <a:gd name="connsiteY0" fmla="*/ 190500 h 190500"/>
              <a:gd name="connsiteX1" fmla="*/ 30480 w 38100"/>
              <a:gd name="connsiteY1" fmla="*/ 76200 h 190500"/>
              <a:gd name="connsiteX2" fmla="*/ 0 w 38100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 h="190500">
                <a:moveTo>
                  <a:pt x="38100" y="190500"/>
                </a:moveTo>
                <a:cubicBezTo>
                  <a:pt x="37465" y="149225"/>
                  <a:pt x="36830" y="107950"/>
                  <a:pt x="30480" y="76200"/>
                </a:cubicBezTo>
                <a:cubicBezTo>
                  <a:pt x="24130" y="44450"/>
                  <a:pt x="12065" y="22225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F732E50-5F72-4D98-AD73-3853FD11D766}"/>
                  </a:ext>
                </a:extLst>
              </p:cNvPr>
              <p:cNvSpPr txBox="1"/>
              <p:nvPr/>
            </p:nvSpPr>
            <p:spPr>
              <a:xfrm>
                <a:off x="832988" y="5234174"/>
                <a:ext cx="5029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15°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F732E50-5F72-4D98-AD73-3853FD11D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988" y="5234174"/>
                <a:ext cx="502919" cy="2616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9972783-5D61-46A7-9783-21EAC646C588}"/>
                  </a:ext>
                </a:extLst>
              </p:cNvPr>
              <p:cNvSpPr txBox="1"/>
              <p:nvPr/>
            </p:nvSpPr>
            <p:spPr>
              <a:xfrm>
                <a:off x="1410538" y="5289220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9972783-5D61-46A7-9783-21EAC646C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538" y="5289220"/>
                <a:ext cx="370676" cy="261610"/>
              </a:xfrm>
              <a:prstGeom prst="rect">
                <a:avLst/>
              </a:prstGeom>
              <a:blipFill>
                <a:blip r:embed="rId4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1BAC81F-76FC-4B41-AD1C-150875A6B49A}"/>
              </a:ext>
            </a:extLst>
          </p:cNvPr>
          <p:cNvCxnSpPr>
            <a:cxnSpLocks/>
          </p:cNvCxnSpPr>
          <p:nvPr/>
        </p:nvCxnSpPr>
        <p:spPr>
          <a:xfrm flipV="1">
            <a:off x="736600" y="4490721"/>
            <a:ext cx="1950720" cy="93852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B98A625-FAAF-4112-87D5-F6D4B097126C}"/>
              </a:ext>
            </a:extLst>
          </p:cNvPr>
          <p:cNvCxnSpPr>
            <a:cxnSpLocks/>
          </p:cNvCxnSpPr>
          <p:nvPr/>
        </p:nvCxnSpPr>
        <p:spPr>
          <a:xfrm flipV="1">
            <a:off x="743816" y="5434330"/>
            <a:ext cx="733194" cy="479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7CF2EFE-B3B2-4863-9ABD-49AB802B57FD}"/>
                  </a:ext>
                </a:extLst>
              </p:cNvPr>
              <p:cNvSpPr txBox="1"/>
              <p:nvPr/>
            </p:nvSpPr>
            <p:spPr>
              <a:xfrm>
                <a:off x="2600237" y="4304212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7CF2EFE-B3B2-4863-9ABD-49AB802B5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237" y="4304212"/>
                <a:ext cx="370676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26CCE29-35B9-41DC-8329-C3B910445814}"/>
                  </a:ext>
                </a:extLst>
              </p:cNvPr>
              <p:cNvSpPr txBox="1"/>
              <p:nvPr/>
            </p:nvSpPr>
            <p:spPr>
              <a:xfrm>
                <a:off x="912795" y="4903776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5 </m:t>
                      </m:r>
                      <m:r>
                        <m:rPr>
                          <m:sty m:val="p"/>
                        </m:rPr>
                        <a:rPr lang="en-GB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26CCE29-35B9-41DC-8329-C3B910445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795" y="4903776"/>
                <a:ext cx="370676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53D774F-DF62-4BE6-85FA-392F16BCFD43}"/>
                  </a:ext>
                </a:extLst>
              </p:cNvPr>
              <p:cNvSpPr txBox="1"/>
              <p:nvPr/>
            </p:nvSpPr>
            <p:spPr>
              <a:xfrm>
                <a:off x="2317826" y="4639434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53D774F-DF62-4BE6-85FA-392F16BCF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826" y="4639434"/>
                <a:ext cx="370676" cy="2616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376EC09-90AE-4AC7-AF7C-A3E4B22D7C85}"/>
              </a:ext>
            </a:extLst>
          </p:cNvPr>
          <p:cNvCxnSpPr>
            <a:cxnSpLocks/>
          </p:cNvCxnSpPr>
          <p:nvPr/>
        </p:nvCxnSpPr>
        <p:spPr>
          <a:xfrm flipH="1" flipV="1">
            <a:off x="2054860" y="4224020"/>
            <a:ext cx="228778" cy="44976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2101461-7FFC-455E-8BB2-65964997829A}"/>
                  </a:ext>
                </a:extLst>
              </p:cNvPr>
              <p:cNvSpPr txBox="1"/>
              <p:nvPr/>
            </p:nvSpPr>
            <p:spPr>
              <a:xfrm>
                <a:off x="1828213" y="3966238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2101461-7FFC-455E-8BB2-659649978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213" y="3966238"/>
                <a:ext cx="370676" cy="2616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D3A76B1-7310-4E81-9DFE-BFA773492234}"/>
              </a:ext>
            </a:extLst>
          </p:cNvPr>
          <p:cNvCxnSpPr>
            <a:cxnSpLocks/>
          </p:cNvCxnSpPr>
          <p:nvPr/>
        </p:nvCxnSpPr>
        <p:spPr>
          <a:xfrm flipV="1">
            <a:off x="743816" y="4855982"/>
            <a:ext cx="12900" cy="57551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6A364FC-A265-4BBB-AF39-D80F39A0209A}"/>
                  </a:ext>
                </a:extLst>
              </p:cNvPr>
              <p:cNvSpPr txBox="1"/>
              <p:nvPr/>
            </p:nvSpPr>
            <p:spPr>
              <a:xfrm>
                <a:off x="569645" y="4608505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6A364FC-A265-4BBB-AF39-D80F39A02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645" y="4608505"/>
                <a:ext cx="370676" cy="2616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B0F837B-81AD-4080-A600-68D05D0C0B5D}"/>
                  </a:ext>
                </a:extLst>
              </p:cNvPr>
              <p:cNvSpPr txBox="1"/>
              <p:nvPr/>
            </p:nvSpPr>
            <p:spPr>
              <a:xfrm>
                <a:off x="1840388" y="4802356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3 </m:t>
                      </m:r>
                      <m:r>
                        <m:rPr>
                          <m:sty m:val="p"/>
                        </m:rPr>
                        <a:rPr lang="en-GB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B0F837B-81AD-4080-A600-68D05D0C0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388" y="4802356"/>
                <a:ext cx="370676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92CB1FE-CD24-4E3A-9812-9711B8B72C7D}"/>
                  </a:ext>
                </a:extLst>
              </p:cNvPr>
              <p:cNvSpPr txBox="1"/>
              <p:nvPr/>
            </p:nvSpPr>
            <p:spPr>
              <a:xfrm>
                <a:off x="2319995" y="4326288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2 </m:t>
                      </m:r>
                      <m:r>
                        <m:rPr>
                          <m:sty m:val="p"/>
                        </m:rPr>
                        <a:rPr lang="en-GB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92CB1FE-CD24-4E3A-9812-9711B8B72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995" y="4326288"/>
                <a:ext cx="370676" cy="2616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9B9E0E7-BA74-44F8-B694-3363357B8E0C}"/>
              </a:ext>
            </a:extLst>
          </p:cNvPr>
          <p:cNvCxnSpPr>
            <a:cxnSpLocks/>
          </p:cNvCxnSpPr>
          <p:nvPr/>
        </p:nvCxnSpPr>
        <p:spPr>
          <a:xfrm flipH="1">
            <a:off x="1736725" y="4939344"/>
            <a:ext cx="2207" cy="41688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B6A5E5F-F8E1-46AB-86FA-B5E42C22AAA5}"/>
                  </a:ext>
                </a:extLst>
              </p:cNvPr>
              <p:cNvSpPr txBox="1"/>
              <p:nvPr/>
            </p:nvSpPr>
            <p:spPr>
              <a:xfrm>
                <a:off x="1719109" y="5030332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B6A5E5F-F8E1-46AB-86FA-B5E42C22AA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109" y="5030332"/>
                <a:ext cx="370676" cy="261610"/>
              </a:xfrm>
              <a:prstGeom prst="rect">
                <a:avLst/>
              </a:prstGeom>
              <a:blipFill>
                <a:blip r:embed="rId12"/>
                <a:stretch>
                  <a:fillRect r="-8197"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D004049-0E5F-4A07-BB4F-09058934B517}"/>
                  </a:ext>
                </a:extLst>
              </p:cNvPr>
              <p:cNvSpPr txBox="1"/>
              <p:nvPr/>
            </p:nvSpPr>
            <p:spPr>
              <a:xfrm>
                <a:off x="453007" y="5364667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D004049-0E5F-4A07-BB4F-09058934B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07" y="5364667"/>
                <a:ext cx="370676" cy="2616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A0396773-C442-4068-979A-7DD96152BF77}"/>
              </a:ext>
            </a:extLst>
          </p:cNvPr>
          <p:cNvSpPr txBox="1"/>
          <p:nvPr/>
        </p:nvSpPr>
        <p:spPr>
          <a:xfrm>
            <a:off x="2240515" y="5017890"/>
            <a:ext cx="1028465" cy="9002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50" dirty="0"/>
              <a:t>This frictional force prevents the rod slides against the ground.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89F6914-D0C1-4AB2-A033-EAC63AB5CBF7}"/>
              </a:ext>
            </a:extLst>
          </p:cNvPr>
          <p:cNvCxnSpPr>
            <a:cxnSpLocks/>
          </p:cNvCxnSpPr>
          <p:nvPr/>
        </p:nvCxnSpPr>
        <p:spPr>
          <a:xfrm flipH="1" flipV="1">
            <a:off x="1920240" y="5478780"/>
            <a:ext cx="312420" cy="60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2570976-0393-4CD2-9428-B7D992BCF6C9}"/>
                  </a:ext>
                </a:extLst>
              </p:cNvPr>
              <p:cNvSpPr txBox="1"/>
              <p:nvPr/>
            </p:nvSpPr>
            <p:spPr>
              <a:xfrm>
                <a:off x="4129153" y="3789040"/>
                <a:ext cx="3484339" cy="2239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Taking moments about 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×5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15°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×8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=236.65…</m:t>
                      </m:r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The reaction 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400" dirty="0"/>
                  <a:t> has magnitude 240N (2sf).</a:t>
                </a:r>
              </a:p>
              <a:p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15°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=61.25 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↑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:  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15°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=40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            ∴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=40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15°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=163.41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            ∴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61.25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163.41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=0.37 (2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sf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2570976-0393-4CD2-9428-B7D992BCF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153" y="3789040"/>
                <a:ext cx="3484339" cy="2239203"/>
              </a:xfrm>
              <a:prstGeom prst="rect">
                <a:avLst/>
              </a:prstGeom>
              <a:blipFill>
                <a:blip r:embed="rId14"/>
                <a:stretch>
                  <a:fillRect l="-524" t="-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685B13-708B-4007-8CD3-A5979F71852A}"/>
                  </a:ext>
                </a:extLst>
              </p:cNvPr>
              <p:cNvSpPr txBox="1"/>
              <p:nvPr/>
            </p:nvSpPr>
            <p:spPr>
              <a:xfrm>
                <a:off x="732520" y="5626046"/>
                <a:ext cx="93625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func>
                        <m:funcPr>
                          <m:ctrlPr>
                            <a:rPr lang="en-GB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15° </m:t>
                          </m:r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</m:func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685B13-708B-4007-8CD3-A5979F718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20" y="5626046"/>
                <a:ext cx="936259" cy="2616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5D88D1E-C4B8-40F4-8540-1B02734CE558}"/>
              </a:ext>
            </a:extLst>
          </p:cNvPr>
          <p:cNvCxnSpPr/>
          <p:nvPr/>
        </p:nvCxnSpPr>
        <p:spPr>
          <a:xfrm>
            <a:off x="703376" y="5626046"/>
            <a:ext cx="955244" cy="7851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DB891FB-B5FD-4187-B4FF-DD31E1F96EB6}"/>
              </a:ext>
            </a:extLst>
          </p:cNvPr>
          <p:cNvCxnSpPr>
            <a:cxnSpLocks/>
          </p:cNvCxnSpPr>
          <p:nvPr/>
        </p:nvCxnSpPr>
        <p:spPr>
          <a:xfrm flipV="1">
            <a:off x="2321183" y="4168775"/>
            <a:ext cx="2917" cy="496970"/>
          </a:xfrm>
          <a:prstGeom prst="straightConnector1">
            <a:avLst/>
          </a:prstGeom>
          <a:ln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18E71B3-BB69-475B-8AB8-58AA893BD440}"/>
                  </a:ext>
                </a:extLst>
              </p:cNvPr>
              <p:cNvSpPr txBox="1"/>
              <p:nvPr/>
            </p:nvSpPr>
            <p:spPr>
              <a:xfrm>
                <a:off x="1971164" y="4212223"/>
                <a:ext cx="5029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15°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18E71B3-BB69-475B-8AB8-58AA893BD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164" y="4212223"/>
                <a:ext cx="502919" cy="2616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F2643618-F87F-4C5B-8A1D-89AEA96A69E3}"/>
              </a:ext>
            </a:extLst>
          </p:cNvPr>
          <p:cNvSpPr/>
          <p:nvPr/>
        </p:nvSpPr>
        <p:spPr>
          <a:xfrm rot="16200000">
            <a:off x="2234216" y="4431978"/>
            <a:ext cx="45719" cy="115002"/>
          </a:xfrm>
          <a:custGeom>
            <a:avLst/>
            <a:gdLst>
              <a:gd name="connsiteX0" fmla="*/ 38100 w 38100"/>
              <a:gd name="connsiteY0" fmla="*/ 190500 h 190500"/>
              <a:gd name="connsiteX1" fmla="*/ 30480 w 38100"/>
              <a:gd name="connsiteY1" fmla="*/ 76200 h 190500"/>
              <a:gd name="connsiteX2" fmla="*/ 0 w 38100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 h="190500">
                <a:moveTo>
                  <a:pt x="38100" y="190500"/>
                </a:moveTo>
                <a:cubicBezTo>
                  <a:pt x="37465" y="149225"/>
                  <a:pt x="36830" y="107950"/>
                  <a:pt x="30480" y="76200"/>
                </a:cubicBezTo>
                <a:cubicBezTo>
                  <a:pt x="24130" y="44450"/>
                  <a:pt x="12065" y="22225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B5B6C50-C2E6-49C4-802A-1757C4D7C785}"/>
              </a:ext>
            </a:extLst>
          </p:cNvPr>
          <p:cNvSpPr/>
          <p:nvPr/>
        </p:nvSpPr>
        <p:spPr>
          <a:xfrm>
            <a:off x="3806938" y="3790149"/>
            <a:ext cx="257666" cy="2616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FE3F403-5DB1-44DC-8116-10283C64D59C}"/>
              </a:ext>
            </a:extLst>
          </p:cNvPr>
          <p:cNvSpPr/>
          <p:nvPr/>
        </p:nvSpPr>
        <p:spPr>
          <a:xfrm>
            <a:off x="3792936" y="4870115"/>
            <a:ext cx="257666" cy="2616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B06873E-AE89-49A9-93E2-56B878E16483}"/>
              </a:ext>
            </a:extLst>
          </p:cNvPr>
          <p:cNvSpPr/>
          <p:nvPr/>
        </p:nvSpPr>
        <p:spPr>
          <a:xfrm>
            <a:off x="4186319" y="4056955"/>
            <a:ext cx="3363773" cy="6492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431BBC2-17FD-4107-A219-44CC80CBB154}"/>
              </a:ext>
            </a:extLst>
          </p:cNvPr>
          <p:cNvSpPr/>
          <p:nvPr/>
        </p:nvSpPr>
        <p:spPr>
          <a:xfrm>
            <a:off x="4875190" y="4787457"/>
            <a:ext cx="2926572" cy="3298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EA0839C-14C3-453A-822E-3CAAE9612F8B}"/>
              </a:ext>
            </a:extLst>
          </p:cNvPr>
          <p:cNvSpPr/>
          <p:nvPr/>
        </p:nvSpPr>
        <p:spPr>
          <a:xfrm>
            <a:off x="4875190" y="5124306"/>
            <a:ext cx="2926572" cy="9851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12A7DA3-8A6B-4231-9374-C19A7837499C}"/>
              </a:ext>
            </a:extLst>
          </p:cNvPr>
          <p:cNvSpPr/>
          <p:nvPr/>
        </p:nvSpPr>
        <p:spPr>
          <a:xfrm>
            <a:off x="343839" y="3752635"/>
            <a:ext cx="3059761" cy="24322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Diagram</a:t>
            </a:r>
          </a:p>
        </p:txBody>
      </p:sp>
    </p:spTree>
    <p:extLst>
      <p:ext uri="{BB962C8B-B14F-4D97-AF65-F5344CB8AC3E}">
        <p14:creationId xmlns:p14="http://schemas.microsoft.com/office/powerpoint/2010/main" val="66224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06D4E62-9FEB-4BA0-A3D5-ED8D0B39847F}"/>
              </a:ext>
            </a:extLst>
          </p:cNvPr>
          <p:cNvCxnSpPr>
            <a:cxnSpLocks/>
          </p:cNvCxnSpPr>
          <p:nvPr/>
        </p:nvCxnSpPr>
        <p:spPr>
          <a:xfrm flipH="1">
            <a:off x="1547369" y="4220920"/>
            <a:ext cx="2207" cy="41688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4EC2468-E987-4F40-8462-CD5C9838DE8C}"/>
              </a:ext>
            </a:extLst>
          </p:cNvPr>
          <p:cNvCxnSpPr>
            <a:cxnSpLocks/>
          </p:cNvCxnSpPr>
          <p:nvPr/>
        </p:nvCxnSpPr>
        <p:spPr>
          <a:xfrm>
            <a:off x="212594" y="5055912"/>
            <a:ext cx="2264824" cy="4433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EE14256-7D61-442C-BB6E-714A1B5A6552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F7A00D80-90F7-4158-A749-4B4EF4C71B84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Further Example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6379AAA-C1BE-42C2-89E8-149AA9BB2624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ECF9D6-0E10-4DB6-BE83-99DC6321DD61}"/>
                  </a:ext>
                </a:extLst>
              </p:cNvPr>
              <p:cNvSpPr txBox="1"/>
              <p:nvPr/>
            </p:nvSpPr>
            <p:spPr>
              <a:xfrm>
                <a:off x="323528" y="676414"/>
                <a:ext cx="7416824" cy="160043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A ladder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1400" dirty="0"/>
                  <a:t>, of mass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/>
                  <a:t> and length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/>
                  <a:t>, has one end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 resting on rough horizontal ground. The other end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/>
                  <a:t> rests against a smooth vertical wall. A load of mass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/>
                  <a:t> is fixed on the ladder at the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400" dirty="0"/>
                  <a:t>, where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/>
                  <a:t>. The ladder is modelled as a uniform rod in a vertical plane perpendicular to the wall and the load is modelled as a particle. The ladder rests in limiting equilibrium at an angle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60°</m:t>
                    </m:r>
                  </m:oMath>
                </a14:m>
                <a:r>
                  <a:rPr lang="en-GB" sz="1400" dirty="0"/>
                  <a:t> at an angle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60°</m:t>
                    </m:r>
                  </m:oMath>
                </a14:m>
                <a:r>
                  <a:rPr lang="en-GB" sz="1400" dirty="0"/>
                  <a:t> with the ground.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Find the coefficient of friction between the ladder and the ground.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State how you have used the assumption that the ladder is uniform in your calculations.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ECF9D6-0E10-4DB6-BE83-99DC6321D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676414"/>
                <a:ext cx="7416824" cy="16004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413765B2-A4F1-4973-A505-95253F7B7B98}"/>
              </a:ext>
            </a:extLst>
          </p:cNvPr>
          <p:cNvSpPr/>
          <p:nvPr/>
        </p:nvSpPr>
        <p:spPr>
          <a:xfrm>
            <a:off x="1473727" y="4147776"/>
            <a:ext cx="147285" cy="1462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7FC1C35-18DA-4F2D-9945-C33879CAA0A9}"/>
              </a:ext>
            </a:extLst>
          </p:cNvPr>
          <p:cNvSpPr/>
          <p:nvPr/>
        </p:nvSpPr>
        <p:spPr>
          <a:xfrm rot="21345432">
            <a:off x="1234071" y="4752975"/>
            <a:ext cx="98405" cy="292974"/>
          </a:xfrm>
          <a:custGeom>
            <a:avLst/>
            <a:gdLst>
              <a:gd name="connsiteX0" fmla="*/ 38100 w 38100"/>
              <a:gd name="connsiteY0" fmla="*/ 190500 h 190500"/>
              <a:gd name="connsiteX1" fmla="*/ 30480 w 38100"/>
              <a:gd name="connsiteY1" fmla="*/ 76200 h 190500"/>
              <a:gd name="connsiteX2" fmla="*/ 0 w 38100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 h="190500">
                <a:moveTo>
                  <a:pt x="38100" y="190500"/>
                </a:moveTo>
                <a:cubicBezTo>
                  <a:pt x="37465" y="149225"/>
                  <a:pt x="36830" y="107950"/>
                  <a:pt x="30480" y="76200"/>
                </a:cubicBezTo>
                <a:cubicBezTo>
                  <a:pt x="24130" y="44450"/>
                  <a:pt x="12065" y="22225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EBAB4B-19AA-4765-9865-391887D138B0}"/>
                  </a:ext>
                </a:extLst>
              </p:cNvPr>
              <p:cNvSpPr txBox="1"/>
              <p:nvPr/>
            </p:nvSpPr>
            <p:spPr>
              <a:xfrm>
                <a:off x="974624" y="4821829"/>
                <a:ext cx="5029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60°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EBAB4B-19AA-4765-9865-391887D13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624" y="4821829"/>
                <a:ext cx="502919" cy="2616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1C4D27E-44F1-406F-B91D-885028E17A8F}"/>
              </a:ext>
            </a:extLst>
          </p:cNvPr>
          <p:cNvCxnSpPr>
            <a:cxnSpLocks/>
          </p:cNvCxnSpPr>
          <p:nvPr/>
        </p:nvCxnSpPr>
        <p:spPr>
          <a:xfrm flipV="1">
            <a:off x="1019238" y="2739621"/>
            <a:ext cx="1450000" cy="230714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1528C4-32D2-4237-B790-5F4D47BC5E7A}"/>
                  </a:ext>
                </a:extLst>
              </p:cNvPr>
              <p:cNvSpPr txBox="1"/>
              <p:nvPr/>
            </p:nvSpPr>
            <p:spPr>
              <a:xfrm>
                <a:off x="2383733" y="2538047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1528C4-32D2-4237-B790-5F4D47BC5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733" y="2538047"/>
                <a:ext cx="370676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01661FB-833F-4A60-A177-AC50805832D5}"/>
                  </a:ext>
                </a:extLst>
              </p:cNvPr>
              <p:cNvSpPr txBox="1"/>
              <p:nvPr/>
            </p:nvSpPr>
            <p:spPr>
              <a:xfrm>
                <a:off x="1209782" y="3959119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01661FB-833F-4A60-A177-AC5080583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782" y="3959119"/>
                <a:ext cx="370676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B7AEEEB-ACF1-4575-9AFD-E22AA5F3F297}"/>
                  </a:ext>
                </a:extLst>
              </p:cNvPr>
              <p:cNvSpPr txBox="1"/>
              <p:nvPr/>
            </p:nvSpPr>
            <p:spPr>
              <a:xfrm>
                <a:off x="1272619" y="5048048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B7AEEEB-ACF1-4575-9AFD-E22AA5F3F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619" y="5048048"/>
                <a:ext cx="370676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709D846-EA6B-4A0A-9A53-0F219600445B}"/>
                  </a:ext>
                </a:extLst>
              </p:cNvPr>
              <p:cNvSpPr txBox="1"/>
              <p:nvPr/>
            </p:nvSpPr>
            <p:spPr>
              <a:xfrm>
                <a:off x="1060004" y="4301111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709D846-EA6B-4A0A-9A53-0F2196004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004" y="4301111"/>
                <a:ext cx="370676" cy="2616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C5C20E5-CDC6-4001-9632-242318D7D8CE}"/>
              </a:ext>
            </a:extLst>
          </p:cNvPr>
          <p:cNvCxnSpPr>
            <a:cxnSpLocks/>
          </p:cNvCxnSpPr>
          <p:nvPr/>
        </p:nvCxnSpPr>
        <p:spPr>
          <a:xfrm flipH="1">
            <a:off x="1857406" y="3716104"/>
            <a:ext cx="2207" cy="41688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557118A-C562-46D9-8882-93663B56408C}"/>
              </a:ext>
            </a:extLst>
          </p:cNvPr>
          <p:cNvCxnSpPr>
            <a:cxnSpLocks/>
          </p:cNvCxnSpPr>
          <p:nvPr/>
        </p:nvCxnSpPr>
        <p:spPr>
          <a:xfrm flipH="1" flipV="1">
            <a:off x="1964413" y="2730096"/>
            <a:ext cx="504826" cy="676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56D07AD-DE95-4C74-8425-4713C2A830F5}"/>
              </a:ext>
            </a:extLst>
          </p:cNvPr>
          <p:cNvCxnSpPr>
            <a:cxnSpLocks/>
          </p:cNvCxnSpPr>
          <p:nvPr/>
        </p:nvCxnSpPr>
        <p:spPr>
          <a:xfrm flipV="1">
            <a:off x="1019541" y="4511271"/>
            <a:ext cx="1897" cy="51284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A3B44F6-1DC5-407E-B4D8-805E8CCB4E86}"/>
              </a:ext>
            </a:extLst>
          </p:cNvPr>
          <p:cNvCxnSpPr>
            <a:cxnSpLocks/>
          </p:cNvCxnSpPr>
          <p:nvPr/>
        </p:nvCxnSpPr>
        <p:spPr>
          <a:xfrm>
            <a:off x="1040488" y="5054196"/>
            <a:ext cx="4572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6E992ED-496A-432F-A9B0-9C923D2782E1}"/>
                  </a:ext>
                </a:extLst>
              </p:cNvPr>
              <p:cNvSpPr txBox="1"/>
              <p:nvPr/>
            </p:nvSpPr>
            <p:spPr>
              <a:xfrm>
                <a:off x="833899" y="4293744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6E992ED-496A-432F-A9B0-9C923D278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99" y="4293744"/>
                <a:ext cx="370676" cy="2616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5FDDB90-66E0-4CE6-8E05-9CDA895A1F1F}"/>
                  </a:ext>
                </a:extLst>
              </p:cNvPr>
              <p:cNvSpPr txBox="1"/>
              <p:nvPr/>
            </p:nvSpPr>
            <p:spPr>
              <a:xfrm>
                <a:off x="1339294" y="4607344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5FDDB90-66E0-4CE6-8E05-9CDA895A1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294" y="4607344"/>
                <a:ext cx="370676" cy="261610"/>
              </a:xfrm>
              <a:prstGeom prst="rect">
                <a:avLst/>
              </a:prstGeom>
              <a:blipFill>
                <a:blip r:embed="rId9"/>
                <a:stretch>
                  <a:fillRect r="-16393"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7DE56A3-EFCA-4955-ADA1-E9FAE7BCF805}"/>
                  </a:ext>
                </a:extLst>
              </p:cNvPr>
              <p:cNvSpPr txBox="1"/>
              <p:nvPr/>
            </p:nvSpPr>
            <p:spPr>
              <a:xfrm>
                <a:off x="1681228" y="4108956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7DE56A3-EFCA-4955-ADA1-E9FAE7BCF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228" y="4108956"/>
                <a:ext cx="370676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F28046C-FCDA-4E70-9745-7EA9AD3E2FF6}"/>
                  </a:ext>
                </a:extLst>
              </p:cNvPr>
              <p:cNvSpPr txBox="1"/>
              <p:nvPr/>
            </p:nvSpPr>
            <p:spPr>
              <a:xfrm>
                <a:off x="1643127" y="2589476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F28046C-FCDA-4E70-9745-7EA9AD3E2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127" y="2589476"/>
                <a:ext cx="370676" cy="2616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6406ED2-1144-4548-A134-79863136243A}"/>
                  </a:ext>
                </a:extLst>
              </p:cNvPr>
              <p:cNvSpPr txBox="1"/>
              <p:nvPr/>
            </p:nvSpPr>
            <p:spPr>
              <a:xfrm>
                <a:off x="736191" y="5025167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6406ED2-1144-4548-A134-798631362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191" y="5025167"/>
                <a:ext cx="370676" cy="2616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9D4223B-20DD-4ACB-8F88-3B26AB565B43}"/>
              </a:ext>
            </a:extLst>
          </p:cNvPr>
          <p:cNvCxnSpPr>
            <a:cxnSpLocks/>
          </p:cNvCxnSpPr>
          <p:nvPr/>
        </p:nvCxnSpPr>
        <p:spPr>
          <a:xfrm>
            <a:off x="2483768" y="2420888"/>
            <a:ext cx="0" cy="2644924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04C21E9-FB9C-41F7-9A7F-872E1DBB5956}"/>
                  </a:ext>
                </a:extLst>
              </p:cNvPr>
              <p:cNvSpPr txBox="1"/>
              <p:nvPr/>
            </p:nvSpPr>
            <p:spPr>
              <a:xfrm>
                <a:off x="1339171" y="3700156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GB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04C21E9-FB9C-41F7-9A7F-872E1DBB5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171" y="3700156"/>
                <a:ext cx="370676" cy="261610"/>
              </a:xfrm>
              <a:prstGeom prst="rect">
                <a:avLst/>
              </a:prstGeom>
              <a:blipFill>
                <a:blip r:embed="rId13"/>
                <a:stretch>
                  <a:fillRect r="-1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3160F74-746B-4CEF-AB78-A99BACE6CE2B}"/>
                  </a:ext>
                </a:extLst>
              </p:cNvPr>
              <p:cNvSpPr txBox="1"/>
              <p:nvPr/>
            </p:nvSpPr>
            <p:spPr>
              <a:xfrm>
                <a:off x="1749749" y="3105195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1.5</m:t>
                      </m:r>
                      <m:r>
                        <a:rPr lang="en-GB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3160F74-746B-4CEF-AB78-A99BACE6C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749" y="3105195"/>
                <a:ext cx="370676" cy="261610"/>
              </a:xfrm>
              <a:prstGeom prst="rect">
                <a:avLst/>
              </a:prstGeom>
              <a:blipFill>
                <a:blip r:embed="rId14"/>
                <a:stretch>
                  <a:fillRect r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9377E65D-42CF-4A0F-BB1A-65E3F9070226}"/>
              </a:ext>
            </a:extLst>
          </p:cNvPr>
          <p:cNvSpPr txBox="1"/>
          <p:nvPr/>
        </p:nvSpPr>
        <p:spPr>
          <a:xfrm>
            <a:off x="333053" y="5498692"/>
            <a:ext cx="2736304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As before, two different reaction forces so need different variables.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3B13A1F-75E0-420D-8B19-B7F60522D18C}"/>
                  </a:ext>
                </a:extLst>
              </p:cNvPr>
              <p:cNvSpPr txBox="1"/>
              <p:nvPr/>
            </p:nvSpPr>
            <p:spPr>
              <a:xfrm>
                <a:off x="3454830" y="2468414"/>
                <a:ext cx="5703937" cy="4098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↑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: 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Taking moments about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×2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60°</m:t>
                              </m:r>
                            </m:e>
                          </m:func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×1.5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60°</m:t>
                              </m:r>
                            </m:e>
                          </m:func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×3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60°</m:t>
                              </m:r>
                            </m:e>
                          </m:func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×3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60°</m:t>
                          </m:r>
                        </m:e>
                      </m:func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2.75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=1.5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2.75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=1.5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2.75+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ad>
                            <m:radPr>
                              <m:degHide m:val="on"/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=4.5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=0.225 (3</m:t>
                      </m:r>
                      <m:r>
                        <m:rPr>
                          <m:sty m:val="p"/>
                        </m:rPr>
                        <a:rPr lang="en-GB" sz="1600" b="0" i="0" smtClean="0">
                          <a:latin typeface="Cambria Math" panose="02040503050406030204" pitchFamily="18" charset="0"/>
                        </a:rPr>
                        <m:t>sf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You can assume its weight acts at its midpoint.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3B13A1F-75E0-420D-8B19-B7F60522D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830" y="2468414"/>
                <a:ext cx="5703937" cy="4098173"/>
              </a:xfrm>
              <a:prstGeom prst="rect">
                <a:avLst/>
              </a:prstGeom>
              <a:blipFill>
                <a:blip r:embed="rId15"/>
                <a:stretch>
                  <a:fillRect l="-642" b="-10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144EB881-83DB-493E-A5B7-8693A6C66544}"/>
              </a:ext>
            </a:extLst>
          </p:cNvPr>
          <p:cNvSpPr/>
          <p:nvPr/>
        </p:nvSpPr>
        <p:spPr>
          <a:xfrm>
            <a:off x="282527" y="2429900"/>
            <a:ext cx="2895312" cy="41366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Diagram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1B4FB18-FE9F-4894-8AF5-42E76E0452A0}"/>
              </a:ext>
            </a:extLst>
          </p:cNvPr>
          <p:cNvSpPr/>
          <p:nvPr/>
        </p:nvSpPr>
        <p:spPr>
          <a:xfrm>
            <a:off x="4112231" y="2452385"/>
            <a:ext cx="2657685" cy="2908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6A78D1E-B31F-4DB8-9EEF-6A46AD632EE5}"/>
              </a:ext>
            </a:extLst>
          </p:cNvPr>
          <p:cNvSpPr/>
          <p:nvPr/>
        </p:nvSpPr>
        <p:spPr>
          <a:xfrm>
            <a:off x="4112230" y="2742529"/>
            <a:ext cx="2657685" cy="3613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2126F34-77B9-4AD0-A86A-E87AF76A41B6}"/>
              </a:ext>
            </a:extLst>
          </p:cNvPr>
          <p:cNvSpPr/>
          <p:nvPr/>
        </p:nvSpPr>
        <p:spPr>
          <a:xfrm>
            <a:off x="3520193" y="3508030"/>
            <a:ext cx="5472805" cy="25739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A87B61D-ECFC-4269-B9BB-45FE9521F33F}"/>
              </a:ext>
            </a:extLst>
          </p:cNvPr>
          <p:cNvSpPr/>
          <p:nvPr/>
        </p:nvSpPr>
        <p:spPr>
          <a:xfrm>
            <a:off x="3522373" y="6191075"/>
            <a:ext cx="5472805" cy="4715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BC603AB-932F-4BC1-9B67-0F5075350DBA}"/>
              </a:ext>
            </a:extLst>
          </p:cNvPr>
          <p:cNvSpPr/>
          <p:nvPr/>
        </p:nvSpPr>
        <p:spPr>
          <a:xfrm>
            <a:off x="3211319" y="2506633"/>
            <a:ext cx="257666" cy="2616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99BD7C0-2E85-40F4-B8A9-F84FABAE34B9}"/>
              </a:ext>
            </a:extLst>
          </p:cNvPr>
          <p:cNvSpPr/>
          <p:nvPr/>
        </p:nvSpPr>
        <p:spPr>
          <a:xfrm>
            <a:off x="3204242" y="6191075"/>
            <a:ext cx="257666" cy="2616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93647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2</a:t>
            </a:r>
          </a:p>
          <a:p>
            <a:r>
              <a:rPr lang="en-GB" sz="2400" dirty="0"/>
              <a:t>Pages 144-146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C00F8C0-9D0C-1F44-A101-426A0BFB2F95}"/>
              </a:ext>
            </a:extLst>
          </p:cNvPr>
          <p:cNvSpPr txBox="1"/>
          <p:nvPr/>
        </p:nvSpPr>
        <p:spPr>
          <a:xfrm>
            <a:off x="611560" y="2682537"/>
            <a:ext cx="63367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Q1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Q2-3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Q4-7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Q8-13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7572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9D6F261-3A75-4483-914B-4109E4E7C16B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2B6E6D86-E001-49E7-B3C1-4EFDD8EC159E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Particles moving on a rough plane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F79FCCF-8B54-4040-9E62-205B720061C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7AE77E8-6484-4CC3-A693-D8FC02490F4D}"/>
              </a:ext>
            </a:extLst>
          </p:cNvPr>
          <p:cNvSpPr txBox="1"/>
          <p:nvPr/>
        </p:nvSpPr>
        <p:spPr>
          <a:xfrm>
            <a:off x="320035" y="710877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We’ve previously considered particles moving on smooth planes.</a:t>
            </a:r>
          </a:p>
          <a:p>
            <a:r>
              <a:rPr lang="en-GB" dirty="0"/>
              <a:t>And particles in equilibrium (and not moving) on rough planes.</a:t>
            </a:r>
          </a:p>
          <a:p>
            <a:r>
              <a:rPr lang="en-GB" dirty="0"/>
              <a:t>So let’s consider particles moving on rough planes!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6B67B6-561B-440E-96AB-0312199D9885}"/>
                  </a:ext>
                </a:extLst>
              </p:cNvPr>
              <p:cNvSpPr txBox="1"/>
              <p:nvPr/>
            </p:nvSpPr>
            <p:spPr>
              <a:xfrm>
                <a:off x="467102" y="1771531"/>
                <a:ext cx="6409153" cy="125874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A particle is held at rest on a rough plane which is inclined to the horizontal at an angle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400" dirty="0"/>
                  <a:t>, 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400" dirty="0"/>
                  <a:t>. The coefficient of friction between the particle and the plane is 0.5. The particle is released and slides down the plane. Find: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the acceleration of the particle.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the distance it slides in the first 2 seconds.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6B67B6-561B-440E-96AB-0312199D9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02" y="1771531"/>
                <a:ext cx="6409153" cy="12587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96F053B5-3C0A-4B8B-9AB9-5D8A6EB25859}"/>
              </a:ext>
            </a:extLst>
          </p:cNvPr>
          <p:cNvSpPr/>
          <p:nvPr/>
        </p:nvSpPr>
        <p:spPr>
          <a:xfrm>
            <a:off x="2101911" y="4260984"/>
            <a:ext cx="147285" cy="1462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F6C4B44-436D-416D-B58C-F4630CF84FAE}"/>
              </a:ext>
            </a:extLst>
          </p:cNvPr>
          <p:cNvSpPr/>
          <p:nvPr/>
        </p:nvSpPr>
        <p:spPr>
          <a:xfrm rot="343802">
            <a:off x="1553453" y="4772218"/>
            <a:ext cx="81788" cy="255980"/>
          </a:xfrm>
          <a:custGeom>
            <a:avLst/>
            <a:gdLst>
              <a:gd name="connsiteX0" fmla="*/ 38100 w 38100"/>
              <a:gd name="connsiteY0" fmla="*/ 190500 h 190500"/>
              <a:gd name="connsiteX1" fmla="*/ 30480 w 38100"/>
              <a:gd name="connsiteY1" fmla="*/ 76200 h 190500"/>
              <a:gd name="connsiteX2" fmla="*/ 0 w 38100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 h="190500">
                <a:moveTo>
                  <a:pt x="38100" y="190500"/>
                </a:moveTo>
                <a:cubicBezTo>
                  <a:pt x="37465" y="149225"/>
                  <a:pt x="36830" y="107950"/>
                  <a:pt x="30480" y="76200"/>
                </a:cubicBezTo>
                <a:cubicBezTo>
                  <a:pt x="24130" y="44450"/>
                  <a:pt x="12065" y="22225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31B4890-03F3-4346-865F-D1DDADF0743C}"/>
                  </a:ext>
                </a:extLst>
              </p:cNvPr>
              <p:cNvSpPr txBox="1"/>
              <p:nvPr/>
            </p:nvSpPr>
            <p:spPr>
              <a:xfrm>
                <a:off x="1206921" y="4787210"/>
                <a:ext cx="5029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31B4890-03F3-4346-865F-D1DDADF07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921" y="4787210"/>
                <a:ext cx="502919" cy="2616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1E327CE-0E4F-4632-BE4E-D8A0DD253BBE}"/>
              </a:ext>
            </a:extLst>
          </p:cNvPr>
          <p:cNvCxnSpPr>
            <a:cxnSpLocks/>
          </p:cNvCxnSpPr>
          <p:nvPr/>
        </p:nvCxnSpPr>
        <p:spPr>
          <a:xfrm flipV="1">
            <a:off x="1069308" y="4036889"/>
            <a:ext cx="1877854" cy="99059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FB58A6-1E7B-4EB6-AE73-C4CA1986C8B7}"/>
              </a:ext>
            </a:extLst>
          </p:cNvPr>
          <p:cNvCxnSpPr>
            <a:cxnSpLocks/>
          </p:cNvCxnSpPr>
          <p:nvPr/>
        </p:nvCxnSpPr>
        <p:spPr>
          <a:xfrm>
            <a:off x="1066012" y="5027965"/>
            <a:ext cx="115576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277A2C1-21A4-43ED-82DF-13ACE2F1938A}"/>
              </a:ext>
            </a:extLst>
          </p:cNvPr>
          <p:cNvCxnSpPr>
            <a:cxnSpLocks/>
          </p:cNvCxnSpPr>
          <p:nvPr/>
        </p:nvCxnSpPr>
        <p:spPr>
          <a:xfrm flipH="1" flipV="1">
            <a:off x="1880362" y="3773998"/>
            <a:ext cx="243840" cy="4876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89BA081-1A61-4E1B-B6BB-36C3C55659BE}"/>
                  </a:ext>
                </a:extLst>
              </p:cNvPr>
              <p:cNvSpPr txBox="1"/>
              <p:nvPr/>
            </p:nvSpPr>
            <p:spPr>
              <a:xfrm>
                <a:off x="1656659" y="3503160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89BA081-1A61-4E1B-B6BB-36C3C55659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659" y="3503160"/>
                <a:ext cx="370676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420CCF5-DEE8-460B-9C4D-078B6D011859}"/>
              </a:ext>
            </a:extLst>
          </p:cNvPr>
          <p:cNvCxnSpPr>
            <a:cxnSpLocks/>
          </p:cNvCxnSpPr>
          <p:nvPr/>
        </p:nvCxnSpPr>
        <p:spPr>
          <a:xfrm flipV="1">
            <a:off x="2246122" y="4101658"/>
            <a:ext cx="274320" cy="16764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96753E-8FDC-4904-8BF0-46A4ACEE908C}"/>
                  </a:ext>
                </a:extLst>
              </p:cNvPr>
              <p:cNvSpPr txBox="1"/>
              <p:nvPr/>
            </p:nvSpPr>
            <p:spPr>
              <a:xfrm>
                <a:off x="2144953" y="3948859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96753E-8FDC-4904-8BF0-46A4ACEE9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953" y="3948859"/>
                <a:ext cx="370676" cy="261610"/>
              </a:xfrm>
              <a:prstGeom prst="rect">
                <a:avLst/>
              </a:prstGeom>
              <a:blipFill>
                <a:blip r:embed="rId5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CC16C34-265F-4A8E-B35F-852509D4899E}"/>
              </a:ext>
            </a:extLst>
          </p:cNvPr>
          <p:cNvCxnSpPr>
            <a:cxnSpLocks/>
          </p:cNvCxnSpPr>
          <p:nvPr/>
        </p:nvCxnSpPr>
        <p:spPr>
          <a:xfrm flipH="1">
            <a:off x="2178971" y="4392488"/>
            <a:ext cx="8731" cy="5707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CA2A725-F11F-423F-812C-A1D0CB86AFD1}"/>
                  </a:ext>
                </a:extLst>
              </p:cNvPr>
              <p:cNvSpPr txBox="1"/>
              <p:nvPr/>
            </p:nvSpPr>
            <p:spPr>
              <a:xfrm>
                <a:off x="1860441" y="4574166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CA2A725-F11F-423F-812C-A1D0CB86A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441" y="4574166"/>
                <a:ext cx="370676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47A0EC2-F9BD-44DD-93C2-AECE4E3ED571}"/>
              </a:ext>
            </a:extLst>
          </p:cNvPr>
          <p:cNvCxnSpPr>
            <a:cxnSpLocks/>
          </p:cNvCxnSpPr>
          <p:nvPr/>
        </p:nvCxnSpPr>
        <p:spPr>
          <a:xfrm>
            <a:off x="2226596" y="4398838"/>
            <a:ext cx="223837" cy="385763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69BB537-B61F-49E4-9631-61F9EE23CC7A}"/>
              </a:ext>
            </a:extLst>
          </p:cNvPr>
          <p:cNvCxnSpPr>
            <a:cxnSpLocks/>
          </p:cNvCxnSpPr>
          <p:nvPr/>
        </p:nvCxnSpPr>
        <p:spPr>
          <a:xfrm flipH="1">
            <a:off x="2226596" y="4817937"/>
            <a:ext cx="207168" cy="100013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15FEB99-6B9A-486D-B976-97A61898C56A}"/>
                  </a:ext>
                </a:extLst>
              </p:cNvPr>
              <p:cNvSpPr txBox="1"/>
              <p:nvPr/>
            </p:nvSpPr>
            <p:spPr>
              <a:xfrm>
                <a:off x="2247664" y="4798258"/>
                <a:ext cx="73648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  <m:func>
                        <m:funcPr>
                          <m:ctrlP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15FEB99-6B9A-486D-B976-97A61898C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664" y="4798258"/>
                <a:ext cx="736486" cy="2616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91E7A49-F9DA-410F-A9DB-190A093B2660}"/>
                  </a:ext>
                </a:extLst>
              </p:cNvPr>
              <p:cNvSpPr txBox="1"/>
              <p:nvPr/>
            </p:nvSpPr>
            <p:spPr>
              <a:xfrm>
                <a:off x="2288090" y="4398674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10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func>
                        <m:funcPr>
                          <m:ctrlP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91E7A49-F9DA-410F-A9DB-190A093B2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090" y="4398674"/>
                <a:ext cx="370676" cy="261610"/>
              </a:xfrm>
              <a:prstGeom prst="rect">
                <a:avLst/>
              </a:prstGeom>
              <a:blipFill>
                <a:blip r:embed="rId8"/>
                <a:stretch>
                  <a:fillRect r="-77049" b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EBE4497-9A90-4794-813B-A0F0F1A189EB}"/>
              </a:ext>
            </a:extLst>
          </p:cNvPr>
          <p:cNvSpPr/>
          <p:nvPr/>
        </p:nvSpPr>
        <p:spPr>
          <a:xfrm rot="5131496">
            <a:off x="2220446" y="4508450"/>
            <a:ext cx="45719" cy="120355"/>
          </a:xfrm>
          <a:custGeom>
            <a:avLst/>
            <a:gdLst>
              <a:gd name="connsiteX0" fmla="*/ 38100 w 38100"/>
              <a:gd name="connsiteY0" fmla="*/ 190500 h 190500"/>
              <a:gd name="connsiteX1" fmla="*/ 30480 w 38100"/>
              <a:gd name="connsiteY1" fmla="*/ 76200 h 190500"/>
              <a:gd name="connsiteX2" fmla="*/ 0 w 38100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 h="190500">
                <a:moveTo>
                  <a:pt x="38100" y="190500"/>
                </a:moveTo>
                <a:cubicBezTo>
                  <a:pt x="37465" y="149225"/>
                  <a:pt x="36830" y="107950"/>
                  <a:pt x="30480" y="76200"/>
                </a:cubicBezTo>
                <a:cubicBezTo>
                  <a:pt x="24130" y="44450"/>
                  <a:pt x="12065" y="22225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1598E4D-4109-42FA-8810-02556016200A}"/>
                  </a:ext>
                </a:extLst>
              </p:cNvPr>
              <p:cNvSpPr txBox="1"/>
              <p:nvPr/>
            </p:nvSpPr>
            <p:spPr>
              <a:xfrm>
                <a:off x="2100925" y="4544977"/>
                <a:ext cx="33985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05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1598E4D-4109-42FA-8810-025560162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925" y="4544977"/>
                <a:ext cx="339858" cy="2462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4EA9824-8202-403B-AACD-1EED242787EB}"/>
              </a:ext>
            </a:extLst>
          </p:cNvPr>
          <p:cNvCxnSpPr>
            <a:cxnSpLocks/>
          </p:cNvCxnSpPr>
          <p:nvPr/>
        </p:nvCxnSpPr>
        <p:spPr>
          <a:xfrm flipH="1">
            <a:off x="2327910" y="3505200"/>
            <a:ext cx="181928" cy="119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D71BF6F-7488-41B7-86BD-94DE6AEB59AE}"/>
              </a:ext>
            </a:extLst>
          </p:cNvPr>
          <p:cNvCxnSpPr>
            <a:cxnSpLocks/>
          </p:cNvCxnSpPr>
          <p:nvPr/>
        </p:nvCxnSpPr>
        <p:spPr>
          <a:xfrm flipH="1">
            <a:off x="2273394" y="3541922"/>
            <a:ext cx="181928" cy="119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5113EAA-35F4-4A22-98B8-79D86AC94093}"/>
              </a:ext>
            </a:extLst>
          </p:cNvPr>
          <p:cNvCxnSpPr/>
          <p:nvPr/>
        </p:nvCxnSpPr>
        <p:spPr>
          <a:xfrm flipH="1">
            <a:off x="2202656" y="3641935"/>
            <a:ext cx="97340" cy="656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8814855-A7EA-45EA-8F78-835FBAA09223}"/>
                  </a:ext>
                </a:extLst>
              </p:cNvPr>
              <p:cNvSpPr txBox="1"/>
              <p:nvPr/>
            </p:nvSpPr>
            <p:spPr>
              <a:xfrm>
                <a:off x="2159866" y="3355182"/>
                <a:ext cx="1899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8814855-A7EA-45EA-8F78-835FBAA09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866" y="3355182"/>
                <a:ext cx="189981" cy="276999"/>
              </a:xfrm>
              <a:prstGeom prst="rect">
                <a:avLst/>
              </a:prstGeom>
              <a:blipFill>
                <a:blip r:embed="rId10"/>
                <a:stretch>
                  <a:fillRect r="-161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0F2D878-7FBA-44A3-A22A-836F55338E85}"/>
                  </a:ext>
                </a:extLst>
              </p:cNvPr>
              <p:cNvSpPr txBox="1"/>
              <p:nvPr/>
            </p:nvSpPr>
            <p:spPr>
              <a:xfrm>
                <a:off x="3160954" y="3120632"/>
                <a:ext cx="4102497" cy="3712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0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α</m:t>
                        </m:r>
                        <m:r>
                          <a:rPr lang="en-GB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b="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func>
                  </m:oMath>
                </a14:m>
                <a:r>
                  <a:rPr lang="en-GB" b="0" dirty="0">
                    <a:latin typeface="+mj-lt"/>
                  </a:rPr>
                  <a:t>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func>
                    <m:r>
                      <a:rPr lang="en-GB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b="0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α</m:t>
                        </m:r>
                        <m:r>
                          <a:rPr lang="en-GB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GB" b="0" i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func>
                  </m:oMath>
                </a14:m>
                <a:endParaRPr lang="en-GB" b="0" dirty="0">
                  <a:latin typeface="+mj-lt"/>
                </a:endParaRPr>
              </a:p>
              <a:p>
                <a:endParaRPr lang="en-GB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↖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𝑚𝑔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𝑚𝑔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↙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𝑚𝑔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𝑚𝑎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𝑚𝑎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=2.0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m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r>
                  <a:rPr lang="en-GB" b="0" dirty="0"/>
                  <a:t/>
                </a:r>
                <a:br>
                  <a:rPr lang="en-GB" b="0" dirty="0"/>
                </a:br>
                <a:endParaRPr lang="en-GB" b="0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=?,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GB" b="0" i="1" strike="sngStrike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trike="sngStrike" smtClean="0">
                          <a:latin typeface="Cambria Math" panose="02040503050406030204" pitchFamily="18" charset="0"/>
                        </a:rPr>
                        <m:t>=  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=3.9 (3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sf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0F2D878-7FBA-44A3-A22A-836F55338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954" y="3120632"/>
                <a:ext cx="4102497" cy="3712940"/>
              </a:xfrm>
              <a:prstGeom prst="rect">
                <a:avLst/>
              </a:prstGeom>
              <a:blipFill>
                <a:blip r:embed="rId11"/>
                <a:stretch>
                  <a:fillRect l="-13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B0DCC1A8-4202-4299-B5F0-0715E73FF0F1}"/>
              </a:ext>
            </a:extLst>
          </p:cNvPr>
          <p:cNvSpPr/>
          <p:nvPr/>
        </p:nvSpPr>
        <p:spPr>
          <a:xfrm>
            <a:off x="7700362" y="3233354"/>
            <a:ext cx="1244932" cy="738004"/>
          </a:xfrm>
          <a:prstGeom prst="rtTriangle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A06F150-EBCC-44FA-9AC6-38C6D3B5CC0F}"/>
              </a:ext>
            </a:extLst>
          </p:cNvPr>
          <p:cNvSpPr/>
          <p:nvPr/>
        </p:nvSpPr>
        <p:spPr>
          <a:xfrm>
            <a:off x="7701166" y="3820968"/>
            <a:ext cx="160088" cy="1440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191FCE48-61E9-4581-B47D-E25865B9A473}"/>
              </a:ext>
            </a:extLst>
          </p:cNvPr>
          <p:cNvSpPr/>
          <p:nvPr/>
        </p:nvSpPr>
        <p:spPr>
          <a:xfrm>
            <a:off x="8548256" y="3782124"/>
            <a:ext cx="69850" cy="196850"/>
          </a:xfrm>
          <a:custGeom>
            <a:avLst/>
            <a:gdLst>
              <a:gd name="connsiteX0" fmla="*/ 0 w 69850"/>
              <a:gd name="connsiteY0" fmla="*/ 196850 h 196850"/>
              <a:gd name="connsiteX1" fmla="*/ 25400 w 69850"/>
              <a:gd name="connsiteY1" fmla="*/ 82550 h 196850"/>
              <a:gd name="connsiteX2" fmla="*/ 69850 w 69850"/>
              <a:gd name="connsiteY2" fmla="*/ 0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850" h="196850">
                <a:moveTo>
                  <a:pt x="0" y="196850"/>
                </a:moveTo>
                <a:cubicBezTo>
                  <a:pt x="6879" y="156104"/>
                  <a:pt x="13758" y="115358"/>
                  <a:pt x="25400" y="82550"/>
                </a:cubicBezTo>
                <a:cubicBezTo>
                  <a:pt x="37042" y="49742"/>
                  <a:pt x="53446" y="24871"/>
                  <a:pt x="69850" y="0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ACC14C1-F6D8-4FFB-A1E3-ACBCAD2FD18E}"/>
                  </a:ext>
                </a:extLst>
              </p:cNvPr>
              <p:cNvSpPr txBox="1"/>
              <p:nvPr/>
            </p:nvSpPr>
            <p:spPr>
              <a:xfrm>
                <a:off x="8321268" y="3670602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ACC14C1-F6D8-4FFB-A1E3-ACBCAD2FD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1268" y="3670602"/>
                <a:ext cx="288032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A63DF39-DF0E-42D3-8437-2FFCAD704307}"/>
                  </a:ext>
                </a:extLst>
              </p:cNvPr>
              <p:cNvSpPr txBox="1"/>
              <p:nvPr/>
            </p:nvSpPr>
            <p:spPr>
              <a:xfrm>
                <a:off x="7412330" y="3443769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A63DF39-DF0E-42D3-8437-2FFCAD704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330" y="3443769"/>
                <a:ext cx="288032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F2BF86B-7E17-4D8D-86CE-F6D66C1BBA7A}"/>
                  </a:ext>
                </a:extLst>
              </p:cNvPr>
              <p:cNvSpPr txBox="1"/>
              <p:nvPr/>
            </p:nvSpPr>
            <p:spPr>
              <a:xfrm>
                <a:off x="8216302" y="3276312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F2BF86B-7E17-4D8D-86CE-F6D66C1BB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6302" y="3276312"/>
                <a:ext cx="288032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A817B15-F778-495E-B544-3921434366B3}"/>
                  </a:ext>
                </a:extLst>
              </p:cNvPr>
              <p:cNvSpPr txBox="1"/>
              <p:nvPr/>
            </p:nvSpPr>
            <p:spPr>
              <a:xfrm>
                <a:off x="8038585" y="3987179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A817B15-F778-495E-B544-392143436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8585" y="3987179"/>
                <a:ext cx="288032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03B6D5B5-E869-4049-84C3-E61701C846E4}"/>
              </a:ext>
            </a:extLst>
          </p:cNvPr>
          <p:cNvSpPr txBox="1"/>
          <p:nvPr/>
        </p:nvSpPr>
        <p:spPr>
          <a:xfrm>
            <a:off x="8081892" y="3917293"/>
            <a:ext cx="43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001C537-5AAD-4412-A869-B5E1736833CC}"/>
              </a:ext>
            </a:extLst>
          </p:cNvPr>
          <p:cNvSpPr txBox="1"/>
          <p:nvPr/>
        </p:nvSpPr>
        <p:spPr>
          <a:xfrm>
            <a:off x="7467834" y="3421278"/>
            <a:ext cx="43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00E5179-EA73-4F1F-9653-8D4CD04230B3}"/>
              </a:ext>
            </a:extLst>
          </p:cNvPr>
          <p:cNvSpPr txBox="1"/>
          <p:nvPr/>
        </p:nvSpPr>
        <p:spPr>
          <a:xfrm>
            <a:off x="8178355" y="3267312"/>
            <a:ext cx="43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878F34A-E18D-43B3-831D-C88BF2ABB587}"/>
              </a:ext>
            </a:extLst>
          </p:cNvPr>
          <p:cNvSpPr/>
          <p:nvPr/>
        </p:nvSpPr>
        <p:spPr>
          <a:xfrm>
            <a:off x="3223557" y="3134695"/>
            <a:ext cx="5746272" cy="26274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DB0FA4A-582B-469F-97D2-DBC46301A5AB}"/>
              </a:ext>
            </a:extLst>
          </p:cNvPr>
          <p:cNvSpPr/>
          <p:nvPr/>
        </p:nvSpPr>
        <p:spPr>
          <a:xfrm>
            <a:off x="3223557" y="5761231"/>
            <a:ext cx="5746272" cy="10459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b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0A2076E-0966-43D3-BF9D-21E0941BF0AA}"/>
              </a:ext>
            </a:extLst>
          </p:cNvPr>
          <p:cNvSpPr/>
          <p:nvPr/>
        </p:nvSpPr>
        <p:spPr>
          <a:xfrm>
            <a:off x="422894" y="3134694"/>
            <a:ext cx="2800663" cy="26274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Diagram</a:t>
            </a:r>
          </a:p>
        </p:txBody>
      </p:sp>
    </p:spTree>
    <p:extLst>
      <p:ext uri="{BB962C8B-B14F-4D97-AF65-F5344CB8AC3E}">
        <p14:creationId xmlns:p14="http://schemas.microsoft.com/office/powerpoint/2010/main" val="113687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AE96253-CD71-4154-8133-FFC1BBB6D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39" y="1186870"/>
            <a:ext cx="5267503" cy="33942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AA450DA-3999-470D-AD27-31C9ACF4D217}"/>
              </a:ext>
            </a:extLst>
          </p:cNvPr>
          <p:cNvGrpSpPr/>
          <p:nvPr/>
        </p:nvGrpSpPr>
        <p:grpSpPr>
          <a:xfrm>
            <a:off x="-22391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FFF7E34B-8B23-426C-85EB-44DB6A84C6C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F09363D-20A7-4848-B641-539A8D7FD6E6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D0F77C2-743D-4A41-BC34-DBC4A8C53AEF}"/>
              </a:ext>
            </a:extLst>
          </p:cNvPr>
          <p:cNvSpPr txBox="1"/>
          <p:nvPr/>
        </p:nvSpPr>
        <p:spPr>
          <a:xfrm>
            <a:off x="251520" y="817539"/>
            <a:ext cx="338437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M1(Old) May 2013(R) Q5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5D69FB-48E8-4F5A-9876-94957B643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3849475"/>
            <a:ext cx="5257800" cy="30085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C5CD75F-995F-489D-BB2E-19A9B36A6950}"/>
              </a:ext>
            </a:extLst>
          </p:cNvPr>
          <p:cNvSpPr/>
          <p:nvPr/>
        </p:nvSpPr>
        <p:spPr>
          <a:xfrm>
            <a:off x="4207162" y="3837179"/>
            <a:ext cx="4936837" cy="10319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22872A-F030-40DD-B37D-CECB11BE1610}"/>
              </a:ext>
            </a:extLst>
          </p:cNvPr>
          <p:cNvSpPr/>
          <p:nvPr/>
        </p:nvSpPr>
        <p:spPr>
          <a:xfrm>
            <a:off x="4207162" y="4869160"/>
            <a:ext cx="4936837" cy="109348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FC73F2-057C-4EC7-B2CF-7AF54CB5F8C6}"/>
              </a:ext>
            </a:extLst>
          </p:cNvPr>
          <p:cNvSpPr/>
          <p:nvPr/>
        </p:nvSpPr>
        <p:spPr>
          <a:xfrm>
            <a:off x="4207163" y="5962649"/>
            <a:ext cx="4936837" cy="873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3758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490500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2</a:t>
            </a:r>
          </a:p>
          <a:p>
            <a:r>
              <a:rPr lang="en-GB" sz="2400" dirty="0"/>
              <a:t>Pages 148-150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CB366EC-A366-F64B-A38B-3B182E6C7689}"/>
              </a:ext>
            </a:extLst>
          </p:cNvPr>
          <p:cNvSpPr txBox="1"/>
          <p:nvPr/>
        </p:nvSpPr>
        <p:spPr>
          <a:xfrm>
            <a:off x="611560" y="2682537"/>
            <a:ext cx="63367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Q1-2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Q5-6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Q3-4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Q7-11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1755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DB5AF8-6E1E-4F70-86B8-0D0DE9D252D4}"/>
              </a:ext>
            </a:extLst>
          </p:cNvPr>
          <p:cNvGrpSpPr/>
          <p:nvPr/>
        </p:nvGrpSpPr>
        <p:grpSpPr>
          <a:xfrm>
            <a:off x="-22391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9199B0DB-5E04-49DC-A319-D07315C69C3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Connected particles involving friction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2D343C0-A78A-445A-9E0E-CBC513380176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AA401B4-A118-44D4-9E17-D6EF42C5794F}"/>
              </a:ext>
            </a:extLst>
          </p:cNvPr>
          <p:cNvSpPr txBox="1"/>
          <p:nvPr/>
        </p:nvSpPr>
        <p:spPr>
          <a:xfrm>
            <a:off x="295626" y="733422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have already encountered problems involving connected particles in Mechanics Year 1. We just now throw friction into the mix.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3BE0D0-29B0-4192-AF8F-AB3A5EDD3F0D}"/>
                  </a:ext>
                </a:extLst>
              </p:cNvPr>
              <p:cNvSpPr txBox="1"/>
              <p:nvPr/>
            </p:nvSpPr>
            <p:spPr>
              <a:xfrm>
                <a:off x="381377" y="1552456"/>
                <a:ext cx="6000373" cy="203132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Two particles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400" dirty="0"/>
                  <a:t> of masses 5kg and 10kg respectively are connected by a light inextensible string. The string passes over a small smooth pulley which is fixed at the top of a rough inclined plane.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rests on the inclined plane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400" dirty="0"/>
                  <a:t> hangs on the edge of the plane with the string vertical and taut. The plane is inclined to the horizontal at an angle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400" dirty="0"/>
                  <a:t> 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=0.75</m:t>
                    </m:r>
                  </m:oMath>
                </a14:m>
                <a:r>
                  <a:rPr lang="en-GB" sz="1400" dirty="0"/>
                  <a:t>, as shown in the diagram. The coefficient of friction between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and the plane is 0.2. The system is released from rest.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Find the acceleration of the system.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Find the tension in the string.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3BE0D0-29B0-4192-AF8F-AB3A5EDD3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77" y="1552456"/>
                <a:ext cx="6000373" cy="20313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Triangle 7">
            <a:extLst>
              <a:ext uri="{FF2B5EF4-FFF2-40B4-BE49-F238E27FC236}">
                <a16:creationId xmlns:a16="http://schemas.microsoft.com/office/drawing/2014/main" id="{D148C8D0-FCB7-4FB2-B4EA-B27800078D60}"/>
              </a:ext>
            </a:extLst>
          </p:cNvPr>
          <p:cNvSpPr/>
          <p:nvPr/>
        </p:nvSpPr>
        <p:spPr>
          <a:xfrm flipH="1">
            <a:off x="6948264" y="2011959"/>
            <a:ext cx="1656184" cy="1080120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11049E-6823-47C0-9EA2-25A9E9EC4312}"/>
              </a:ext>
            </a:extLst>
          </p:cNvPr>
          <p:cNvSpPr/>
          <p:nvPr/>
        </p:nvSpPr>
        <p:spPr>
          <a:xfrm>
            <a:off x="8422547" y="2919602"/>
            <a:ext cx="181901" cy="1747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20D51D9-3184-4871-A5ED-274F14508A89}"/>
              </a:ext>
            </a:extLst>
          </p:cNvPr>
          <p:cNvSpPr/>
          <p:nvPr/>
        </p:nvSpPr>
        <p:spPr>
          <a:xfrm>
            <a:off x="8563694" y="1832000"/>
            <a:ext cx="216024" cy="2160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BF54943-58C5-4C86-A7BB-36789AC22D73}"/>
              </a:ext>
            </a:extLst>
          </p:cNvPr>
          <p:cNvCxnSpPr>
            <a:stCxn id="10" idx="6"/>
          </p:cNvCxnSpPr>
          <p:nvPr/>
        </p:nvCxnSpPr>
        <p:spPr>
          <a:xfrm>
            <a:off x="8779718" y="1940012"/>
            <a:ext cx="0" cy="4911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6EF472-396D-48F1-AF51-43CE33DAFA37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8121650" y="1863636"/>
            <a:ext cx="473680" cy="308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5AE26238-853B-4ACB-B26F-5E4596F1673B}"/>
              </a:ext>
            </a:extLst>
          </p:cNvPr>
          <p:cNvSpPr/>
          <p:nvPr/>
        </p:nvSpPr>
        <p:spPr>
          <a:xfrm rot="19636557">
            <a:off x="7756702" y="2186687"/>
            <a:ext cx="396029" cy="2226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/>
              <a:t>5kg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A715807-25BD-4A8F-9E6E-78F4998BA995}"/>
                  </a:ext>
                </a:extLst>
              </p:cNvPr>
              <p:cNvSpPr txBox="1"/>
              <p:nvPr/>
            </p:nvSpPr>
            <p:spPr>
              <a:xfrm>
                <a:off x="7522170" y="2162598"/>
                <a:ext cx="1440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A715807-25BD-4A8F-9E6E-78F4998BA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170" y="2162598"/>
                <a:ext cx="144016" cy="276999"/>
              </a:xfrm>
              <a:prstGeom prst="rect">
                <a:avLst/>
              </a:prstGeom>
              <a:blipFill>
                <a:blip r:embed="rId3"/>
                <a:stretch>
                  <a:fillRect r="-5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C55307D-FA3A-4287-974E-C5D9822FCA34}"/>
                  </a:ext>
                </a:extLst>
              </p:cNvPr>
              <p:cNvSpPr txBox="1"/>
              <p:nvPr/>
            </p:nvSpPr>
            <p:spPr>
              <a:xfrm>
                <a:off x="8864541" y="2189961"/>
                <a:ext cx="1440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C55307D-FA3A-4287-974E-C5D9822FC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4541" y="2189961"/>
                <a:ext cx="144016" cy="276999"/>
              </a:xfrm>
              <a:prstGeom prst="rect">
                <a:avLst/>
              </a:prstGeom>
              <a:blipFill>
                <a:blip r:embed="rId4"/>
                <a:stretch>
                  <a:fillRect r="-6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12C87CED-BD42-466F-8514-85501570FFA2}"/>
              </a:ext>
            </a:extLst>
          </p:cNvPr>
          <p:cNvSpPr/>
          <p:nvPr/>
        </p:nvSpPr>
        <p:spPr>
          <a:xfrm>
            <a:off x="8636897" y="2447434"/>
            <a:ext cx="453764" cy="2195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/>
              <a:t>10kg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7369F11-70A3-4A3B-9B88-9B5ED6DE97ED}"/>
              </a:ext>
            </a:extLst>
          </p:cNvPr>
          <p:cNvSpPr/>
          <p:nvPr/>
        </p:nvSpPr>
        <p:spPr>
          <a:xfrm>
            <a:off x="7406640" y="2788920"/>
            <a:ext cx="129540" cy="297180"/>
          </a:xfrm>
          <a:custGeom>
            <a:avLst/>
            <a:gdLst>
              <a:gd name="connsiteX0" fmla="*/ 0 w 129540"/>
              <a:gd name="connsiteY0" fmla="*/ 0 h 297180"/>
              <a:gd name="connsiteX1" fmla="*/ 99060 w 129540"/>
              <a:gd name="connsiteY1" fmla="*/ 137160 h 297180"/>
              <a:gd name="connsiteX2" fmla="*/ 129540 w 129540"/>
              <a:gd name="connsiteY2" fmla="*/ 297180 h 29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540" h="297180">
                <a:moveTo>
                  <a:pt x="0" y="0"/>
                </a:moveTo>
                <a:cubicBezTo>
                  <a:pt x="38735" y="43815"/>
                  <a:pt x="77470" y="87630"/>
                  <a:pt x="99060" y="137160"/>
                </a:cubicBezTo>
                <a:cubicBezTo>
                  <a:pt x="120650" y="186690"/>
                  <a:pt x="125095" y="241935"/>
                  <a:pt x="129540" y="29718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6486410-CD54-4972-8477-05F4A7D6EE66}"/>
                  </a:ext>
                </a:extLst>
              </p:cNvPr>
              <p:cNvSpPr txBox="1"/>
              <p:nvPr/>
            </p:nvSpPr>
            <p:spPr>
              <a:xfrm>
                <a:off x="7200890" y="2827752"/>
                <a:ext cx="3200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6486410-CD54-4972-8477-05F4A7D6E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90" y="2827752"/>
                <a:ext cx="320050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1902470E-94FE-4F39-BA73-3B273FBD5DE0}"/>
              </a:ext>
            </a:extLst>
          </p:cNvPr>
          <p:cNvSpPr/>
          <p:nvPr/>
        </p:nvSpPr>
        <p:spPr>
          <a:xfrm flipH="1">
            <a:off x="531168" y="4765484"/>
            <a:ext cx="1656184" cy="1080120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37411E1-2031-4969-A9C0-12B3D2D55C8A}"/>
              </a:ext>
            </a:extLst>
          </p:cNvPr>
          <p:cNvSpPr/>
          <p:nvPr/>
        </p:nvSpPr>
        <p:spPr>
          <a:xfrm>
            <a:off x="2146598" y="4585525"/>
            <a:ext cx="216024" cy="2160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AB4B8AC-8013-4314-AC3A-6B188D946758}"/>
              </a:ext>
            </a:extLst>
          </p:cNvPr>
          <p:cNvCxnSpPr>
            <a:stCxn id="25" idx="6"/>
          </p:cNvCxnSpPr>
          <p:nvPr/>
        </p:nvCxnSpPr>
        <p:spPr>
          <a:xfrm>
            <a:off x="2362622" y="4693537"/>
            <a:ext cx="0" cy="4911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1F1D86F-3248-46AA-B96B-2CD780392D20}"/>
              </a:ext>
            </a:extLst>
          </p:cNvPr>
          <p:cNvCxnSpPr>
            <a:cxnSpLocks/>
            <a:stCxn id="25" idx="1"/>
          </p:cNvCxnSpPr>
          <p:nvPr/>
        </p:nvCxnSpPr>
        <p:spPr>
          <a:xfrm flipH="1">
            <a:off x="1704554" y="4617161"/>
            <a:ext cx="473680" cy="308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58A94308-4F6E-4488-84FC-425A3F467E24}"/>
              </a:ext>
            </a:extLst>
          </p:cNvPr>
          <p:cNvSpPr/>
          <p:nvPr/>
        </p:nvSpPr>
        <p:spPr>
          <a:xfrm rot="19636557">
            <a:off x="1339606" y="4940212"/>
            <a:ext cx="396029" cy="2226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/>
              <a:t>5kg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05D4FA7-DB84-4672-B463-C4D01C53F8DE}"/>
                  </a:ext>
                </a:extLst>
              </p:cNvPr>
              <p:cNvSpPr txBox="1"/>
              <p:nvPr/>
            </p:nvSpPr>
            <p:spPr>
              <a:xfrm>
                <a:off x="1105074" y="4916123"/>
                <a:ext cx="1440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05D4FA7-DB84-4672-B463-C4D01C53F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074" y="4916123"/>
                <a:ext cx="144016" cy="276999"/>
              </a:xfrm>
              <a:prstGeom prst="rect">
                <a:avLst/>
              </a:prstGeom>
              <a:blipFill>
                <a:blip r:embed="rId6"/>
                <a:stretch>
                  <a:fillRect r="-5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0EC09DF-AF05-4F26-99F3-BBB80A385816}"/>
                  </a:ext>
                </a:extLst>
              </p:cNvPr>
              <p:cNvSpPr txBox="1"/>
              <p:nvPr/>
            </p:nvSpPr>
            <p:spPr>
              <a:xfrm>
                <a:off x="2637945" y="5127636"/>
                <a:ext cx="1440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0EC09DF-AF05-4F26-99F3-BBB80A385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945" y="5127636"/>
                <a:ext cx="144016" cy="276999"/>
              </a:xfrm>
              <a:prstGeom prst="rect">
                <a:avLst/>
              </a:prstGeom>
              <a:blipFill>
                <a:blip r:embed="rId4"/>
                <a:stretch>
                  <a:fillRect r="-73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3EE73900-D7A6-4D2E-B8AD-99FDBBD47B8D}"/>
              </a:ext>
            </a:extLst>
          </p:cNvPr>
          <p:cNvSpPr/>
          <p:nvPr/>
        </p:nvSpPr>
        <p:spPr>
          <a:xfrm>
            <a:off x="2219801" y="5200959"/>
            <a:ext cx="453764" cy="2195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/>
              <a:t>10kg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7CC5227-F85E-4FF8-B200-0621F9EBAC3E}"/>
              </a:ext>
            </a:extLst>
          </p:cNvPr>
          <p:cNvSpPr/>
          <p:nvPr/>
        </p:nvSpPr>
        <p:spPr>
          <a:xfrm>
            <a:off x="989544" y="5542445"/>
            <a:ext cx="129540" cy="297180"/>
          </a:xfrm>
          <a:custGeom>
            <a:avLst/>
            <a:gdLst>
              <a:gd name="connsiteX0" fmla="*/ 0 w 129540"/>
              <a:gd name="connsiteY0" fmla="*/ 0 h 297180"/>
              <a:gd name="connsiteX1" fmla="*/ 99060 w 129540"/>
              <a:gd name="connsiteY1" fmla="*/ 137160 h 297180"/>
              <a:gd name="connsiteX2" fmla="*/ 129540 w 129540"/>
              <a:gd name="connsiteY2" fmla="*/ 297180 h 29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540" h="297180">
                <a:moveTo>
                  <a:pt x="0" y="0"/>
                </a:moveTo>
                <a:cubicBezTo>
                  <a:pt x="38735" y="43815"/>
                  <a:pt x="77470" y="87630"/>
                  <a:pt x="99060" y="137160"/>
                </a:cubicBezTo>
                <a:cubicBezTo>
                  <a:pt x="120650" y="186690"/>
                  <a:pt x="125095" y="241935"/>
                  <a:pt x="129540" y="29718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7EFF756-61FC-4C21-BFCA-70AF368D304F}"/>
                  </a:ext>
                </a:extLst>
              </p:cNvPr>
              <p:cNvSpPr txBox="1"/>
              <p:nvPr/>
            </p:nvSpPr>
            <p:spPr>
              <a:xfrm>
                <a:off x="783794" y="5581277"/>
                <a:ext cx="3200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7EFF756-61FC-4C21-BFCA-70AF368D3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94" y="5581277"/>
                <a:ext cx="320050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EDC26E0-1E72-437D-9119-C3AE6C569649}"/>
              </a:ext>
            </a:extLst>
          </p:cNvPr>
          <p:cNvCxnSpPr>
            <a:cxnSpLocks/>
          </p:cNvCxnSpPr>
          <p:nvPr/>
        </p:nvCxnSpPr>
        <p:spPr>
          <a:xfrm flipV="1">
            <a:off x="2362201" y="4962525"/>
            <a:ext cx="0" cy="223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BB166D9-8AE5-4C26-9E3F-4944ACE0F57A}"/>
                  </a:ext>
                </a:extLst>
              </p:cNvPr>
              <p:cNvSpPr txBox="1"/>
              <p:nvPr/>
            </p:nvSpPr>
            <p:spPr>
              <a:xfrm>
                <a:off x="2400971" y="4887298"/>
                <a:ext cx="1440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BB166D9-8AE5-4C26-9E3F-4944ACE0F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971" y="4887298"/>
                <a:ext cx="144016" cy="276999"/>
              </a:xfrm>
              <a:prstGeom prst="rect">
                <a:avLst/>
              </a:prstGeom>
              <a:blipFill>
                <a:blip r:embed="rId8"/>
                <a:stretch>
                  <a:fillRect r="-5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0D3DF8A-7D3B-4571-B766-C0763D0C8DE0}"/>
                  </a:ext>
                </a:extLst>
              </p:cNvPr>
              <p:cNvSpPr txBox="1"/>
              <p:nvPr/>
            </p:nvSpPr>
            <p:spPr>
              <a:xfrm>
                <a:off x="2339048" y="5463577"/>
                <a:ext cx="3914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0D3DF8A-7D3B-4571-B766-C0763D0C8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048" y="5463577"/>
                <a:ext cx="391451" cy="276999"/>
              </a:xfrm>
              <a:prstGeom prst="rect">
                <a:avLst/>
              </a:prstGeom>
              <a:blipFill>
                <a:blip r:embed="rId9"/>
                <a:stretch>
                  <a:fillRect r="-7813" b="-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FD2FDE1-C1DE-433C-9B77-05683AB03FC3}"/>
              </a:ext>
            </a:extLst>
          </p:cNvPr>
          <p:cNvCxnSpPr>
            <a:cxnSpLocks/>
          </p:cNvCxnSpPr>
          <p:nvPr/>
        </p:nvCxnSpPr>
        <p:spPr>
          <a:xfrm>
            <a:off x="2362200" y="5416550"/>
            <a:ext cx="0" cy="260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A1B0E01-138A-4252-B5A7-DBB5B9919EEE}"/>
              </a:ext>
            </a:extLst>
          </p:cNvPr>
          <p:cNvCxnSpPr>
            <a:cxnSpLocks/>
          </p:cNvCxnSpPr>
          <p:nvPr/>
        </p:nvCxnSpPr>
        <p:spPr>
          <a:xfrm flipV="1">
            <a:off x="1708696" y="4781550"/>
            <a:ext cx="215354" cy="141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1B45AE9-12E5-4FC8-9114-745649DCF000}"/>
                  </a:ext>
                </a:extLst>
              </p:cNvPr>
              <p:cNvSpPr txBox="1"/>
              <p:nvPr/>
            </p:nvSpPr>
            <p:spPr>
              <a:xfrm>
                <a:off x="1566562" y="4582525"/>
                <a:ext cx="3914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1B45AE9-12E5-4FC8-9114-745649DCF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562" y="4582525"/>
                <a:ext cx="391451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74617A5-C4C9-460C-A09B-51B1BE7A8868}"/>
              </a:ext>
            </a:extLst>
          </p:cNvPr>
          <p:cNvCxnSpPr>
            <a:cxnSpLocks/>
          </p:cNvCxnSpPr>
          <p:nvPr/>
        </p:nvCxnSpPr>
        <p:spPr>
          <a:xfrm flipH="1" flipV="1">
            <a:off x="1346200" y="4749800"/>
            <a:ext cx="133772" cy="200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F352E3C-0258-4B07-A115-1E662690B802}"/>
                  </a:ext>
                </a:extLst>
              </p:cNvPr>
              <p:cNvSpPr txBox="1"/>
              <p:nvPr/>
            </p:nvSpPr>
            <p:spPr>
              <a:xfrm>
                <a:off x="1251778" y="4486204"/>
                <a:ext cx="3914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F352E3C-0258-4B07-A115-1E662690B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778" y="4486204"/>
                <a:ext cx="391451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5C7766D-9A92-46F7-BF64-552BF457FEA4}"/>
              </a:ext>
            </a:extLst>
          </p:cNvPr>
          <p:cNvCxnSpPr>
            <a:cxnSpLocks/>
          </p:cNvCxnSpPr>
          <p:nvPr/>
        </p:nvCxnSpPr>
        <p:spPr>
          <a:xfrm flipH="1">
            <a:off x="1136650" y="5156200"/>
            <a:ext cx="228600" cy="165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5EA50BC-3935-41C9-9CBB-BB8949E5B152}"/>
                  </a:ext>
                </a:extLst>
              </p:cNvPr>
              <p:cNvSpPr txBox="1"/>
              <p:nvPr/>
            </p:nvSpPr>
            <p:spPr>
              <a:xfrm>
                <a:off x="730507" y="5073959"/>
                <a:ext cx="3914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0.2</m:t>
                      </m:r>
                      <m:r>
                        <a:rPr lang="en-GB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5EA50BC-3935-41C9-9CBB-BB8949E5B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07" y="5073959"/>
                <a:ext cx="391451" cy="276999"/>
              </a:xfrm>
              <a:prstGeom prst="rect">
                <a:avLst/>
              </a:prstGeom>
              <a:blipFill>
                <a:blip r:embed="rId12"/>
                <a:stretch>
                  <a:fillRect r="-140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FA16512-9249-44DC-9DB2-118D80C0A78E}"/>
              </a:ext>
            </a:extLst>
          </p:cNvPr>
          <p:cNvCxnSpPr>
            <a:cxnSpLocks/>
          </p:cNvCxnSpPr>
          <p:nvPr/>
        </p:nvCxnSpPr>
        <p:spPr>
          <a:xfrm flipH="1">
            <a:off x="1556553" y="5161610"/>
            <a:ext cx="8731" cy="5707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903F1F0-6B81-444A-B48B-49A7F440E84B}"/>
                  </a:ext>
                </a:extLst>
              </p:cNvPr>
              <p:cNvSpPr txBox="1"/>
              <p:nvPr/>
            </p:nvSpPr>
            <p:spPr>
              <a:xfrm>
                <a:off x="1238023" y="5343288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903F1F0-6B81-444A-B48B-49A7F440E8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023" y="5343288"/>
                <a:ext cx="370676" cy="261610"/>
              </a:xfrm>
              <a:prstGeom prst="rect">
                <a:avLst/>
              </a:prstGeom>
              <a:blipFill>
                <a:blip r:embed="rId1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2BD3E8E-C970-4583-8697-57930264462D}"/>
              </a:ext>
            </a:extLst>
          </p:cNvPr>
          <p:cNvCxnSpPr>
            <a:cxnSpLocks/>
          </p:cNvCxnSpPr>
          <p:nvPr/>
        </p:nvCxnSpPr>
        <p:spPr>
          <a:xfrm>
            <a:off x="1604178" y="5167960"/>
            <a:ext cx="223837" cy="385763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DE1E2E4-17F0-4A27-BD46-DA79EA324F97}"/>
              </a:ext>
            </a:extLst>
          </p:cNvPr>
          <p:cNvCxnSpPr>
            <a:cxnSpLocks/>
          </p:cNvCxnSpPr>
          <p:nvPr/>
        </p:nvCxnSpPr>
        <p:spPr>
          <a:xfrm flipH="1">
            <a:off x="1604178" y="5587059"/>
            <a:ext cx="207168" cy="100013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F431D6F-D662-4573-AE46-7E8CEB3FA0E7}"/>
                  </a:ext>
                </a:extLst>
              </p:cNvPr>
              <p:cNvSpPr txBox="1"/>
              <p:nvPr/>
            </p:nvSpPr>
            <p:spPr>
              <a:xfrm>
                <a:off x="1491896" y="5605480"/>
                <a:ext cx="73648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  <m:func>
                        <m:funcPr>
                          <m:ctrlP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F431D6F-D662-4573-AE46-7E8CEB3FA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896" y="5605480"/>
                <a:ext cx="736486" cy="261610"/>
              </a:xfrm>
              <a:prstGeom prst="rect">
                <a:avLst/>
              </a:prstGeom>
              <a:blipFill>
                <a:blip r:embed="rId14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5B0044F-3240-475B-AFD7-CA31765305A7}"/>
                  </a:ext>
                </a:extLst>
              </p:cNvPr>
              <p:cNvSpPr txBox="1"/>
              <p:nvPr/>
            </p:nvSpPr>
            <p:spPr>
              <a:xfrm>
                <a:off x="1566612" y="5091596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10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func>
                        <m:funcPr>
                          <m:ctrlP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5B0044F-3240-475B-AFD7-CA3176530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612" y="5091596"/>
                <a:ext cx="370676" cy="261610"/>
              </a:xfrm>
              <a:prstGeom prst="rect">
                <a:avLst/>
              </a:prstGeom>
              <a:blipFill>
                <a:blip r:embed="rId15"/>
                <a:stretch>
                  <a:fillRect r="-770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CD914373-DDAD-486A-9BB9-0FB0AE56AB26}"/>
              </a:ext>
            </a:extLst>
          </p:cNvPr>
          <p:cNvSpPr/>
          <p:nvPr/>
        </p:nvSpPr>
        <p:spPr>
          <a:xfrm rot="5131496">
            <a:off x="1598028" y="5277572"/>
            <a:ext cx="45719" cy="120355"/>
          </a:xfrm>
          <a:custGeom>
            <a:avLst/>
            <a:gdLst>
              <a:gd name="connsiteX0" fmla="*/ 38100 w 38100"/>
              <a:gd name="connsiteY0" fmla="*/ 190500 h 190500"/>
              <a:gd name="connsiteX1" fmla="*/ 30480 w 38100"/>
              <a:gd name="connsiteY1" fmla="*/ 76200 h 190500"/>
              <a:gd name="connsiteX2" fmla="*/ 0 w 38100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 h="190500">
                <a:moveTo>
                  <a:pt x="38100" y="190500"/>
                </a:moveTo>
                <a:cubicBezTo>
                  <a:pt x="37465" y="149225"/>
                  <a:pt x="36830" y="107950"/>
                  <a:pt x="30480" y="76200"/>
                </a:cubicBezTo>
                <a:cubicBezTo>
                  <a:pt x="24130" y="44450"/>
                  <a:pt x="12065" y="22225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D36E860-5E72-41CA-A3FD-7074735E5E6F}"/>
                  </a:ext>
                </a:extLst>
              </p:cNvPr>
              <p:cNvSpPr txBox="1"/>
              <p:nvPr/>
            </p:nvSpPr>
            <p:spPr>
              <a:xfrm>
                <a:off x="1478507" y="5314099"/>
                <a:ext cx="33985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05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D36E860-5E72-41CA-A3FD-7074735E5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507" y="5314099"/>
                <a:ext cx="339858" cy="24622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D450F22-A190-41F2-9DED-1CAD0F9CC0F4}"/>
                  </a:ext>
                </a:extLst>
              </p:cNvPr>
              <p:cNvSpPr txBox="1"/>
              <p:nvPr/>
            </p:nvSpPr>
            <p:spPr>
              <a:xfrm>
                <a:off x="3265315" y="3707222"/>
                <a:ext cx="4564235" cy="3438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  <a:p>
                <a:endParaRPr lang="en-GB" sz="300" dirty="0"/>
              </a:p>
              <a:p>
                <a:r>
                  <a:rPr lang="en-GB" sz="1400" dirty="0"/>
                  <a:t>For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↖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↗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−0.2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−3.8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  (1)</m:t>
                      </m:r>
                    </m:oMath>
                  </m:oMathPara>
                </a14:m>
                <a:endParaRPr lang="en-GB" sz="1400" dirty="0"/>
              </a:p>
              <a:p>
                <a:endParaRPr lang="en-GB" sz="200" dirty="0"/>
              </a:p>
              <a:p>
                <a:r>
                  <a:rPr lang="en-GB" sz="1400" dirty="0"/>
                  <a:t>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400" dirty="0"/>
                  <a:t>:</a:t>
                </a:r>
                <a:r>
                  <a:rPr lang="en-GB" sz="1400" b="0" dirty="0"/>
                  <a:t>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↓</m:t>
                        </m:r>
                      </m:e>
                    </m:d>
                  </m:oMath>
                </a14:m>
                <a:r>
                  <a:rPr lang="en-GB" sz="1400" b="0" dirty="0"/>
                  <a:t>: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    (2)</m:t>
                    </m:r>
                  </m:oMath>
                </a14:m>
                <a:r>
                  <a:rPr lang="en-GB" sz="1400" b="0" dirty="0"/>
                  <a:t/>
                </a:r>
                <a:br>
                  <a:rPr lang="en-GB" sz="1400" b="0" dirty="0"/>
                </a:br>
                <a:endParaRPr lang="en-GB" sz="1400" b="0" dirty="0"/>
              </a:p>
              <a:p>
                <a:r>
                  <a:rPr lang="en-GB" sz="1400" dirty="0"/>
                  <a:t>Adding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GB" sz="1400" dirty="0"/>
                  <a:t>:  </a:t>
                </a:r>
                <a14:m>
                  <m:oMath xmlns:m="http://schemas.openxmlformats.org/officeDocument/2006/math"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6.2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=15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  →  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31</m:t>
                        </m:r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75</m:t>
                        </m:r>
                      </m:den>
                    </m:f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=4.1 </m:t>
                    </m:r>
                    <m:r>
                      <m:rPr>
                        <m:sty m:val="p"/>
                      </m:rPr>
                      <a:rPr lang="en-GB" sz="1400" b="0" i="0" dirty="0" smtClean="0"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GB" sz="1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1400" b="0" i="0" dirty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GB" sz="1400" b="0" i="0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GB" sz="1400" dirty="0"/>
              </a:p>
              <a:p>
                <a:r>
                  <a:rPr lang="en-GB" sz="1400" dirty="0"/>
                  <a:t>Rearranging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GB" sz="1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+3.8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=57 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 (2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sf</m:t>
                      </m:r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D450F22-A190-41F2-9DED-1CAD0F9CC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315" y="3707222"/>
                <a:ext cx="4564235" cy="3438377"/>
              </a:xfrm>
              <a:prstGeom prst="rect">
                <a:avLst/>
              </a:prstGeom>
              <a:blipFill>
                <a:blip r:embed="rId17"/>
                <a:stretch>
                  <a:fillRect l="-4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ight Triangle 63">
            <a:extLst>
              <a:ext uri="{FF2B5EF4-FFF2-40B4-BE49-F238E27FC236}">
                <a16:creationId xmlns:a16="http://schemas.microsoft.com/office/drawing/2014/main" id="{1FB6A3E4-BE53-43EE-8BAC-26A8294762A9}"/>
              </a:ext>
            </a:extLst>
          </p:cNvPr>
          <p:cNvSpPr/>
          <p:nvPr/>
        </p:nvSpPr>
        <p:spPr>
          <a:xfrm>
            <a:off x="7252890" y="4077519"/>
            <a:ext cx="1244932" cy="726256"/>
          </a:xfrm>
          <a:prstGeom prst="rtTriangle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F46DC46-00FD-43D4-B610-FF0D9491E029}"/>
              </a:ext>
            </a:extLst>
          </p:cNvPr>
          <p:cNvSpPr/>
          <p:nvPr/>
        </p:nvSpPr>
        <p:spPr>
          <a:xfrm>
            <a:off x="7253693" y="4615181"/>
            <a:ext cx="168821" cy="167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6D2A6AE7-3AF9-4131-A8F6-401B1EFE8EAE}"/>
              </a:ext>
            </a:extLst>
          </p:cNvPr>
          <p:cNvSpPr/>
          <p:nvPr/>
        </p:nvSpPr>
        <p:spPr>
          <a:xfrm>
            <a:off x="8100784" y="4626289"/>
            <a:ext cx="69850" cy="160821"/>
          </a:xfrm>
          <a:custGeom>
            <a:avLst/>
            <a:gdLst>
              <a:gd name="connsiteX0" fmla="*/ 0 w 69850"/>
              <a:gd name="connsiteY0" fmla="*/ 196850 h 196850"/>
              <a:gd name="connsiteX1" fmla="*/ 25400 w 69850"/>
              <a:gd name="connsiteY1" fmla="*/ 82550 h 196850"/>
              <a:gd name="connsiteX2" fmla="*/ 69850 w 69850"/>
              <a:gd name="connsiteY2" fmla="*/ 0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850" h="196850">
                <a:moveTo>
                  <a:pt x="0" y="196850"/>
                </a:moveTo>
                <a:cubicBezTo>
                  <a:pt x="6879" y="156104"/>
                  <a:pt x="13758" y="115358"/>
                  <a:pt x="25400" y="82550"/>
                </a:cubicBezTo>
                <a:cubicBezTo>
                  <a:pt x="37042" y="49742"/>
                  <a:pt x="53446" y="24871"/>
                  <a:pt x="69850" y="0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A1D5633-2743-4A12-B08A-2BF3E51276E9}"/>
                  </a:ext>
                </a:extLst>
              </p:cNvPr>
              <p:cNvSpPr txBox="1"/>
              <p:nvPr/>
            </p:nvSpPr>
            <p:spPr>
              <a:xfrm>
                <a:off x="7873796" y="4514767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A1D5633-2743-4A12-B08A-2BF3E5127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3796" y="4514767"/>
                <a:ext cx="288032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8248111-A57C-4EE3-A61D-E67A3C2ADCC6}"/>
                  </a:ext>
                </a:extLst>
              </p:cNvPr>
              <p:cNvSpPr txBox="1"/>
              <p:nvPr/>
            </p:nvSpPr>
            <p:spPr>
              <a:xfrm>
                <a:off x="6964858" y="4287934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8248111-A57C-4EE3-A61D-E67A3C2AD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4858" y="4287934"/>
                <a:ext cx="288032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1BF9044-622E-4838-A287-4C1F3F703EDB}"/>
                  </a:ext>
                </a:extLst>
              </p:cNvPr>
              <p:cNvSpPr txBox="1"/>
              <p:nvPr/>
            </p:nvSpPr>
            <p:spPr>
              <a:xfrm>
                <a:off x="7768830" y="4120477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1BF9044-622E-4838-A287-4C1F3F703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830" y="4120477"/>
                <a:ext cx="288032" cy="30777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F8CFBC0-39D3-4A36-A6C3-AF39C83F66BA}"/>
                  </a:ext>
                </a:extLst>
              </p:cNvPr>
              <p:cNvSpPr txBox="1"/>
              <p:nvPr/>
            </p:nvSpPr>
            <p:spPr>
              <a:xfrm>
                <a:off x="7432363" y="4932944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F8CFBC0-39D3-4A36-A6C3-AF39C83F6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2363" y="4932944"/>
                <a:ext cx="288032" cy="30777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7E80BDAD-0AEC-43C7-98EA-FFD195DA5808}"/>
              </a:ext>
            </a:extLst>
          </p:cNvPr>
          <p:cNvSpPr txBox="1"/>
          <p:nvPr/>
        </p:nvSpPr>
        <p:spPr>
          <a:xfrm>
            <a:off x="7589970" y="4710658"/>
            <a:ext cx="43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FD1CD8D-385B-4962-A9FF-1F3CABAB21D4}"/>
              </a:ext>
            </a:extLst>
          </p:cNvPr>
          <p:cNvSpPr txBox="1"/>
          <p:nvPr/>
        </p:nvSpPr>
        <p:spPr>
          <a:xfrm>
            <a:off x="7020362" y="4265443"/>
            <a:ext cx="43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2274247-E92E-4DE4-BD61-EE8F3AFD86C9}"/>
              </a:ext>
            </a:extLst>
          </p:cNvPr>
          <p:cNvSpPr txBox="1"/>
          <p:nvPr/>
        </p:nvSpPr>
        <p:spPr>
          <a:xfrm>
            <a:off x="7730883" y="4111477"/>
            <a:ext cx="43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E1782E1-61F3-468F-B82D-A570D460CBC0}"/>
              </a:ext>
            </a:extLst>
          </p:cNvPr>
          <p:cNvSpPr/>
          <p:nvPr/>
        </p:nvSpPr>
        <p:spPr>
          <a:xfrm>
            <a:off x="3001769" y="3811558"/>
            <a:ext cx="257666" cy="2616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BAA3EC7-40C5-43C9-AE52-0D45F071A4D0}"/>
              </a:ext>
            </a:extLst>
          </p:cNvPr>
          <p:cNvSpPr/>
          <p:nvPr/>
        </p:nvSpPr>
        <p:spPr>
          <a:xfrm>
            <a:off x="3001769" y="6261099"/>
            <a:ext cx="257666" cy="2616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5E4EBED-C8CA-4355-9A8D-A8CF5531A1BC}"/>
              </a:ext>
            </a:extLst>
          </p:cNvPr>
          <p:cNvSpPr/>
          <p:nvPr/>
        </p:nvSpPr>
        <p:spPr>
          <a:xfrm>
            <a:off x="3265039" y="3771705"/>
            <a:ext cx="5195387" cy="24004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FEC3CAC-4A13-4B90-AD06-8AAF28FC47B3}"/>
              </a:ext>
            </a:extLst>
          </p:cNvPr>
          <p:cNvSpPr/>
          <p:nvPr/>
        </p:nvSpPr>
        <p:spPr>
          <a:xfrm>
            <a:off x="3265039" y="6261099"/>
            <a:ext cx="5195387" cy="5588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16B72F3-824E-4BFA-A87D-45E4549A174C}"/>
              </a:ext>
            </a:extLst>
          </p:cNvPr>
          <p:cNvGrpSpPr/>
          <p:nvPr/>
        </p:nvGrpSpPr>
        <p:grpSpPr>
          <a:xfrm rot="10800000">
            <a:off x="995120" y="4398315"/>
            <a:ext cx="307182" cy="202406"/>
            <a:chOff x="1147520" y="4398315"/>
            <a:chExt cx="307182" cy="202406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99C9E94F-C745-4C38-8FAC-D6FD4A5557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72774" y="4398315"/>
              <a:ext cx="181928" cy="1190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4BA4AF49-9A08-4F19-812C-407B439139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18258" y="4435037"/>
              <a:ext cx="181928" cy="1190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5013A40-7986-4575-A23B-8E9F341FF0AA}"/>
                </a:ext>
              </a:extLst>
            </p:cNvPr>
            <p:cNvCxnSpPr/>
            <p:nvPr/>
          </p:nvCxnSpPr>
          <p:spPr>
            <a:xfrm flipH="1">
              <a:off x="1147520" y="4535050"/>
              <a:ext cx="97340" cy="6567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62FE555-17F0-463E-B718-6F6E69D52278}"/>
                  </a:ext>
                </a:extLst>
              </p:cNvPr>
              <p:cNvSpPr txBox="1"/>
              <p:nvPr/>
            </p:nvSpPr>
            <p:spPr>
              <a:xfrm>
                <a:off x="952330" y="4248297"/>
                <a:ext cx="1899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62FE555-17F0-463E-B718-6F6E69D52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330" y="4248297"/>
                <a:ext cx="189981" cy="276999"/>
              </a:xfrm>
              <a:prstGeom prst="rect">
                <a:avLst/>
              </a:prstGeom>
              <a:blipFill>
                <a:blip r:embed="rId22"/>
                <a:stretch>
                  <a:fillRect r="-161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F03A15C3-FCB7-4266-BD22-43876DFAD585}"/>
              </a:ext>
            </a:extLst>
          </p:cNvPr>
          <p:cNvGrpSpPr/>
          <p:nvPr/>
        </p:nvGrpSpPr>
        <p:grpSpPr>
          <a:xfrm rot="18205234">
            <a:off x="2563156" y="4581448"/>
            <a:ext cx="307182" cy="202406"/>
            <a:chOff x="1147520" y="4398315"/>
            <a:chExt cx="307182" cy="202406"/>
          </a:xfrm>
        </p:grpSpPr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E2544B90-BEDF-4FA7-9625-61E303E8C6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72774" y="4398315"/>
              <a:ext cx="181928" cy="1190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956416B5-6D85-4943-8165-59CA67D89B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18258" y="4435037"/>
              <a:ext cx="181928" cy="1190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987C4EF-2F8F-4DC5-975B-D6F25D989625}"/>
                </a:ext>
              </a:extLst>
            </p:cNvPr>
            <p:cNvCxnSpPr/>
            <p:nvPr/>
          </p:nvCxnSpPr>
          <p:spPr>
            <a:xfrm flipH="1">
              <a:off x="1147520" y="4535050"/>
              <a:ext cx="97340" cy="6567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69AACE2-1A4E-42E1-8E32-BF457FA29930}"/>
                  </a:ext>
                </a:extLst>
              </p:cNvPr>
              <p:cNvSpPr txBox="1"/>
              <p:nvPr/>
            </p:nvSpPr>
            <p:spPr>
              <a:xfrm>
                <a:off x="2475916" y="4431430"/>
                <a:ext cx="1899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69AACE2-1A4E-42E1-8E32-BF457FA29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916" y="4431430"/>
                <a:ext cx="189981" cy="276999"/>
              </a:xfrm>
              <a:prstGeom prst="rect">
                <a:avLst/>
              </a:prstGeom>
              <a:blipFill>
                <a:blip r:embed="rId22"/>
                <a:stretch>
                  <a:fillRect r="-161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Rectangle 88">
            <a:extLst>
              <a:ext uri="{FF2B5EF4-FFF2-40B4-BE49-F238E27FC236}">
                <a16:creationId xmlns:a16="http://schemas.microsoft.com/office/drawing/2014/main" id="{C0CDFF4D-1853-45C7-890A-1FDF06400319}"/>
              </a:ext>
            </a:extLst>
          </p:cNvPr>
          <p:cNvSpPr/>
          <p:nvPr/>
        </p:nvSpPr>
        <p:spPr>
          <a:xfrm>
            <a:off x="299088" y="3991327"/>
            <a:ext cx="2510787" cy="19332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Diagram</a:t>
            </a:r>
          </a:p>
        </p:txBody>
      </p:sp>
    </p:spTree>
    <p:extLst>
      <p:ext uri="{BB962C8B-B14F-4D97-AF65-F5344CB8AC3E}">
        <p14:creationId xmlns:p14="http://schemas.microsoft.com/office/powerpoint/2010/main" val="121607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8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152DE99-0B57-4E77-85FC-85B1E377379A}"/>
              </a:ext>
            </a:extLst>
          </p:cNvPr>
          <p:cNvGrpSpPr/>
          <p:nvPr/>
        </p:nvGrpSpPr>
        <p:grpSpPr>
          <a:xfrm>
            <a:off x="-22391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9CA2EC6D-CE5E-48BB-872B-402FFFCAA37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Further Example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4E004CA-9091-4C99-BB6D-4CE37FEB1071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696EB5-F1DA-47CD-9B24-7AB504567270}"/>
                  </a:ext>
                </a:extLst>
              </p:cNvPr>
              <p:cNvSpPr txBox="1"/>
              <p:nvPr/>
            </p:nvSpPr>
            <p:spPr>
              <a:xfrm>
                <a:off x="355977" y="803156"/>
                <a:ext cx="6447495" cy="233531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One end of a light inextensible string is attached to a block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 of mass 2kg. The block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 is held at rest on a </a:t>
                </a:r>
                <a:r>
                  <a:rPr lang="en-GB" sz="1400" b="1" dirty="0"/>
                  <a:t>smooth</a:t>
                </a:r>
                <a:r>
                  <a:rPr lang="en-GB" sz="1400" dirty="0"/>
                  <a:t> fixed plane which is inclined to the horizontal at an angle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30°</m:t>
                    </m:r>
                  </m:oMath>
                </a14:m>
                <a:r>
                  <a:rPr lang="en-GB" sz="1400" dirty="0"/>
                  <a:t>. The string lies along the line of greatest slope of the plane and passes over a smooth light pulley which is fixed at the top of the plane. The other end of the string is attached to a block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/>
                  <a:t> of mass 5kg. The system is released from rest. By modelling the blocks as particles and ignoring air resistance,</a:t>
                </a:r>
              </a:p>
              <a:p>
                <a:r>
                  <a:rPr lang="en-GB" sz="1400" dirty="0"/>
                  <a:t>(a)(</a:t>
                </a:r>
                <a:r>
                  <a:rPr lang="en-GB" sz="1400" dirty="0" err="1"/>
                  <a:t>i</a:t>
                </a:r>
                <a:r>
                  <a:rPr lang="en-GB" sz="1400" dirty="0"/>
                  <a:t>) show that the acceleration of block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/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GB" sz="1400" dirty="0"/>
              </a:p>
              <a:p>
                <a:r>
                  <a:rPr lang="en-GB" sz="1400" dirty="0"/>
                  <a:t>     (ii) find the tension in the string.</a:t>
                </a:r>
              </a:p>
              <a:p>
                <a:r>
                  <a:rPr lang="en-GB" sz="1400" dirty="0"/>
                  <a:t>(b) State how you have used the fact that the string is inextensible in your calculations.</a:t>
                </a:r>
              </a:p>
              <a:p>
                <a:r>
                  <a:rPr lang="en-GB" sz="1400" dirty="0"/>
                  <a:t>(c) Calculate the magnitude of the force exerted on the pulley by the string.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696EB5-F1DA-47CD-9B24-7AB504567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77" y="803156"/>
                <a:ext cx="6447495" cy="23353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Triangle 6">
            <a:extLst>
              <a:ext uri="{FF2B5EF4-FFF2-40B4-BE49-F238E27FC236}">
                <a16:creationId xmlns:a16="http://schemas.microsoft.com/office/drawing/2014/main" id="{CE66BB42-AF25-4316-9534-22EBBE3E30C9}"/>
              </a:ext>
            </a:extLst>
          </p:cNvPr>
          <p:cNvSpPr/>
          <p:nvPr/>
        </p:nvSpPr>
        <p:spPr>
          <a:xfrm flipH="1">
            <a:off x="6948264" y="2011959"/>
            <a:ext cx="1656184" cy="1080120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F3B6CC-AC73-44B1-8F18-7C6711E7B47E}"/>
              </a:ext>
            </a:extLst>
          </p:cNvPr>
          <p:cNvSpPr/>
          <p:nvPr/>
        </p:nvSpPr>
        <p:spPr>
          <a:xfrm>
            <a:off x="8422547" y="2919602"/>
            <a:ext cx="181901" cy="1747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3C0E974-A6C5-4ECA-B4EA-E77BB361CD6C}"/>
              </a:ext>
            </a:extLst>
          </p:cNvPr>
          <p:cNvSpPr/>
          <p:nvPr/>
        </p:nvSpPr>
        <p:spPr>
          <a:xfrm>
            <a:off x="8563694" y="1832000"/>
            <a:ext cx="216024" cy="2160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38B4D4-74B5-4BC6-9595-F02E5D2C5BEC}"/>
              </a:ext>
            </a:extLst>
          </p:cNvPr>
          <p:cNvCxnSpPr>
            <a:stCxn id="9" idx="6"/>
          </p:cNvCxnSpPr>
          <p:nvPr/>
        </p:nvCxnSpPr>
        <p:spPr>
          <a:xfrm>
            <a:off x="8779718" y="1940012"/>
            <a:ext cx="0" cy="4911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430215-4490-4868-8D0F-490D0399D042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8121650" y="1863636"/>
            <a:ext cx="473680" cy="308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38370B9-C20D-44B6-9FFA-ACD7FAAB302A}"/>
              </a:ext>
            </a:extLst>
          </p:cNvPr>
          <p:cNvSpPr/>
          <p:nvPr/>
        </p:nvSpPr>
        <p:spPr>
          <a:xfrm rot="19636557">
            <a:off x="7756702" y="2186687"/>
            <a:ext cx="396029" cy="2226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/>
              <a:t>2kg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45E77BB-1126-45E0-84A3-FBD50543D303}"/>
                  </a:ext>
                </a:extLst>
              </p:cNvPr>
              <p:cNvSpPr txBox="1"/>
              <p:nvPr/>
            </p:nvSpPr>
            <p:spPr>
              <a:xfrm>
                <a:off x="7522170" y="2162598"/>
                <a:ext cx="1440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45E77BB-1126-45E0-84A3-FBD50543D3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170" y="2162598"/>
                <a:ext cx="144016" cy="276999"/>
              </a:xfrm>
              <a:prstGeom prst="rect">
                <a:avLst/>
              </a:prstGeom>
              <a:blipFill>
                <a:blip r:embed="rId3"/>
                <a:stretch>
                  <a:fillRect r="-5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4726ECB-8F1C-4DB8-838E-44ABF98BE2BA}"/>
                  </a:ext>
                </a:extLst>
              </p:cNvPr>
              <p:cNvSpPr txBox="1"/>
              <p:nvPr/>
            </p:nvSpPr>
            <p:spPr>
              <a:xfrm>
                <a:off x="8864541" y="2189961"/>
                <a:ext cx="1440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4726ECB-8F1C-4DB8-838E-44ABF98BE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4541" y="2189961"/>
                <a:ext cx="144016" cy="276999"/>
              </a:xfrm>
              <a:prstGeom prst="rect">
                <a:avLst/>
              </a:prstGeom>
              <a:blipFill>
                <a:blip r:embed="rId4"/>
                <a:stretch>
                  <a:fillRect r="-5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0BEF5C4E-7688-40E0-B2CC-2B87AE042739}"/>
              </a:ext>
            </a:extLst>
          </p:cNvPr>
          <p:cNvSpPr/>
          <p:nvPr/>
        </p:nvSpPr>
        <p:spPr>
          <a:xfrm>
            <a:off x="8636897" y="2447434"/>
            <a:ext cx="453764" cy="2195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/>
              <a:t>5kg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4723A0F-90CA-4408-BF64-2D535A22E8A4}"/>
              </a:ext>
            </a:extLst>
          </p:cNvPr>
          <p:cNvSpPr/>
          <p:nvPr/>
        </p:nvSpPr>
        <p:spPr>
          <a:xfrm>
            <a:off x="7406640" y="2788920"/>
            <a:ext cx="129540" cy="297180"/>
          </a:xfrm>
          <a:custGeom>
            <a:avLst/>
            <a:gdLst>
              <a:gd name="connsiteX0" fmla="*/ 0 w 129540"/>
              <a:gd name="connsiteY0" fmla="*/ 0 h 297180"/>
              <a:gd name="connsiteX1" fmla="*/ 99060 w 129540"/>
              <a:gd name="connsiteY1" fmla="*/ 137160 h 297180"/>
              <a:gd name="connsiteX2" fmla="*/ 129540 w 129540"/>
              <a:gd name="connsiteY2" fmla="*/ 297180 h 29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540" h="297180">
                <a:moveTo>
                  <a:pt x="0" y="0"/>
                </a:moveTo>
                <a:cubicBezTo>
                  <a:pt x="38735" y="43815"/>
                  <a:pt x="77470" y="87630"/>
                  <a:pt x="99060" y="137160"/>
                </a:cubicBezTo>
                <a:cubicBezTo>
                  <a:pt x="120650" y="186690"/>
                  <a:pt x="125095" y="241935"/>
                  <a:pt x="129540" y="29718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B1AD424-288C-4806-945B-570D678C68CC}"/>
                  </a:ext>
                </a:extLst>
              </p:cNvPr>
              <p:cNvSpPr txBox="1"/>
              <p:nvPr/>
            </p:nvSpPr>
            <p:spPr>
              <a:xfrm>
                <a:off x="7158945" y="2844530"/>
                <a:ext cx="3200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30°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B1AD424-288C-4806-945B-570D678C6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945" y="2844530"/>
                <a:ext cx="320050" cy="276999"/>
              </a:xfrm>
              <a:prstGeom prst="rect">
                <a:avLst/>
              </a:prstGeom>
              <a:blipFill>
                <a:blip r:embed="rId5"/>
                <a:stretch>
                  <a:fillRect r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1E3F4149-710C-40A3-9936-AAD4E4B8C83F}"/>
              </a:ext>
            </a:extLst>
          </p:cNvPr>
          <p:cNvSpPr/>
          <p:nvPr/>
        </p:nvSpPr>
        <p:spPr>
          <a:xfrm flipH="1">
            <a:off x="362903" y="3740569"/>
            <a:ext cx="1656184" cy="1080120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2370C99-B476-497A-8434-A44355E6E647}"/>
              </a:ext>
            </a:extLst>
          </p:cNvPr>
          <p:cNvSpPr/>
          <p:nvPr/>
        </p:nvSpPr>
        <p:spPr>
          <a:xfrm>
            <a:off x="1978333" y="3560610"/>
            <a:ext cx="216024" cy="2160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21FBAD-D315-4981-B0EE-C16898B63AAF}"/>
              </a:ext>
            </a:extLst>
          </p:cNvPr>
          <p:cNvCxnSpPr>
            <a:stCxn id="19" idx="6"/>
          </p:cNvCxnSpPr>
          <p:nvPr/>
        </p:nvCxnSpPr>
        <p:spPr>
          <a:xfrm>
            <a:off x="2194357" y="3668622"/>
            <a:ext cx="0" cy="4911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9079B3B-E019-4955-B9AD-B9DE8C3C5D28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1536289" y="3592246"/>
            <a:ext cx="473680" cy="308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338E5C59-32CF-4868-9D17-D588B5F63E24}"/>
              </a:ext>
            </a:extLst>
          </p:cNvPr>
          <p:cNvSpPr/>
          <p:nvPr/>
        </p:nvSpPr>
        <p:spPr>
          <a:xfrm rot="19636557">
            <a:off x="1171341" y="3915297"/>
            <a:ext cx="396029" cy="2226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/>
              <a:t>2kg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99687D0-AF9F-45B3-ABE2-83EE9F80413D}"/>
                  </a:ext>
                </a:extLst>
              </p:cNvPr>
              <p:cNvSpPr txBox="1"/>
              <p:nvPr/>
            </p:nvSpPr>
            <p:spPr>
              <a:xfrm>
                <a:off x="936809" y="3891208"/>
                <a:ext cx="1440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99687D0-AF9F-45B3-ABE2-83EE9F804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809" y="3891208"/>
                <a:ext cx="144016" cy="276999"/>
              </a:xfrm>
              <a:prstGeom prst="rect">
                <a:avLst/>
              </a:prstGeom>
              <a:blipFill>
                <a:blip r:embed="rId6"/>
                <a:stretch>
                  <a:fillRect r="-5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DE82529-0E97-41E7-A95F-84C20869019B}"/>
                  </a:ext>
                </a:extLst>
              </p:cNvPr>
              <p:cNvSpPr txBox="1"/>
              <p:nvPr/>
            </p:nvSpPr>
            <p:spPr>
              <a:xfrm>
                <a:off x="2469680" y="4102721"/>
                <a:ext cx="1440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DE82529-0E97-41E7-A95F-84C208690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680" y="4102721"/>
                <a:ext cx="144016" cy="276999"/>
              </a:xfrm>
              <a:prstGeom prst="rect">
                <a:avLst/>
              </a:prstGeom>
              <a:blipFill>
                <a:blip r:embed="rId7"/>
                <a:stretch>
                  <a:fillRect r="-5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AEDDFA28-DCB7-4B53-8C68-EA5D67A82FDE}"/>
              </a:ext>
            </a:extLst>
          </p:cNvPr>
          <p:cNvSpPr/>
          <p:nvPr/>
        </p:nvSpPr>
        <p:spPr>
          <a:xfrm>
            <a:off x="2051536" y="4176044"/>
            <a:ext cx="453764" cy="2195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/>
              <a:t>5kg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5909F6F-BA99-4394-A45D-F1CC81F7A348}"/>
              </a:ext>
            </a:extLst>
          </p:cNvPr>
          <p:cNvSpPr/>
          <p:nvPr/>
        </p:nvSpPr>
        <p:spPr>
          <a:xfrm>
            <a:off x="821279" y="4517530"/>
            <a:ext cx="129540" cy="297180"/>
          </a:xfrm>
          <a:custGeom>
            <a:avLst/>
            <a:gdLst>
              <a:gd name="connsiteX0" fmla="*/ 0 w 129540"/>
              <a:gd name="connsiteY0" fmla="*/ 0 h 297180"/>
              <a:gd name="connsiteX1" fmla="*/ 99060 w 129540"/>
              <a:gd name="connsiteY1" fmla="*/ 137160 h 297180"/>
              <a:gd name="connsiteX2" fmla="*/ 129540 w 129540"/>
              <a:gd name="connsiteY2" fmla="*/ 297180 h 29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540" h="297180">
                <a:moveTo>
                  <a:pt x="0" y="0"/>
                </a:moveTo>
                <a:cubicBezTo>
                  <a:pt x="38735" y="43815"/>
                  <a:pt x="77470" y="87630"/>
                  <a:pt x="99060" y="137160"/>
                </a:cubicBezTo>
                <a:cubicBezTo>
                  <a:pt x="120650" y="186690"/>
                  <a:pt x="125095" y="241935"/>
                  <a:pt x="129540" y="29718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D6D4F99-0AEC-4E49-B1DF-32E3099D9A84}"/>
                  </a:ext>
                </a:extLst>
              </p:cNvPr>
              <p:cNvSpPr txBox="1"/>
              <p:nvPr/>
            </p:nvSpPr>
            <p:spPr>
              <a:xfrm>
                <a:off x="615529" y="4556362"/>
                <a:ext cx="3200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D6D4F99-0AEC-4E49-B1DF-32E3099D9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29" y="4556362"/>
                <a:ext cx="320050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0B9BE78-3E1A-421E-BC3D-F8BEE15849BD}"/>
              </a:ext>
            </a:extLst>
          </p:cNvPr>
          <p:cNvCxnSpPr>
            <a:cxnSpLocks/>
          </p:cNvCxnSpPr>
          <p:nvPr/>
        </p:nvCxnSpPr>
        <p:spPr>
          <a:xfrm flipV="1">
            <a:off x="2193936" y="3937610"/>
            <a:ext cx="0" cy="223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A9D5E6A-C37F-4084-AB40-ACF8C6B78810}"/>
                  </a:ext>
                </a:extLst>
              </p:cNvPr>
              <p:cNvSpPr txBox="1"/>
              <p:nvPr/>
            </p:nvSpPr>
            <p:spPr>
              <a:xfrm>
                <a:off x="2232706" y="3862383"/>
                <a:ext cx="1440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A9D5E6A-C37F-4084-AB40-ACF8C6B78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706" y="3862383"/>
                <a:ext cx="144016" cy="276999"/>
              </a:xfrm>
              <a:prstGeom prst="rect">
                <a:avLst/>
              </a:prstGeom>
              <a:blipFill>
                <a:blip r:embed="rId9"/>
                <a:stretch>
                  <a:fillRect r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25AE9CE-95E2-4650-9A73-A061F392EE9B}"/>
                  </a:ext>
                </a:extLst>
              </p:cNvPr>
              <p:cNvSpPr txBox="1"/>
              <p:nvPr/>
            </p:nvSpPr>
            <p:spPr>
              <a:xfrm>
                <a:off x="2170783" y="4438662"/>
                <a:ext cx="3914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25AE9CE-95E2-4650-9A73-A061F392E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783" y="4438662"/>
                <a:ext cx="391451" cy="276999"/>
              </a:xfrm>
              <a:prstGeom prst="rect">
                <a:avLst/>
              </a:prstGeom>
              <a:blipFill>
                <a:blip r:embed="rId10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514B6BD-4DB7-411D-9BD4-F59F1F96E167}"/>
              </a:ext>
            </a:extLst>
          </p:cNvPr>
          <p:cNvCxnSpPr>
            <a:cxnSpLocks/>
          </p:cNvCxnSpPr>
          <p:nvPr/>
        </p:nvCxnSpPr>
        <p:spPr>
          <a:xfrm>
            <a:off x="2193935" y="4391635"/>
            <a:ext cx="0" cy="260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1B0DF79-CFED-43CD-B8D1-84EF91DC9ABD}"/>
              </a:ext>
            </a:extLst>
          </p:cNvPr>
          <p:cNvCxnSpPr>
            <a:cxnSpLocks/>
          </p:cNvCxnSpPr>
          <p:nvPr/>
        </p:nvCxnSpPr>
        <p:spPr>
          <a:xfrm flipV="1">
            <a:off x="1540431" y="3756635"/>
            <a:ext cx="215354" cy="141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D8B10E9-AE11-4A97-8B12-62368B1DC0F8}"/>
                  </a:ext>
                </a:extLst>
              </p:cNvPr>
              <p:cNvSpPr txBox="1"/>
              <p:nvPr/>
            </p:nvSpPr>
            <p:spPr>
              <a:xfrm>
                <a:off x="1398297" y="3557610"/>
                <a:ext cx="3914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D8B10E9-AE11-4A97-8B12-62368B1DC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297" y="3557610"/>
                <a:ext cx="391451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39220FC-AC21-40FD-882B-92B310520D23}"/>
              </a:ext>
            </a:extLst>
          </p:cNvPr>
          <p:cNvCxnSpPr>
            <a:cxnSpLocks/>
          </p:cNvCxnSpPr>
          <p:nvPr/>
        </p:nvCxnSpPr>
        <p:spPr>
          <a:xfrm flipH="1" flipV="1">
            <a:off x="1177935" y="3724885"/>
            <a:ext cx="133772" cy="200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BE996E2-18F2-4A28-BE2D-08ED86F5D86D}"/>
                  </a:ext>
                </a:extLst>
              </p:cNvPr>
              <p:cNvSpPr txBox="1"/>
              <p:nvPr/>
            </p:nvSpPr>
            <p:spPr>
              <a:xfrm>
                <a:off x="934707" y="3511643"/>
                <a:ext cx="3914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BE996E2-18F2-4A28-BE2D-08ED86F5D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707" y="3511643"/>
                <a:ext cx="391451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6B06F0B-2DBD-4464-9C38-8BED5482611E}"/>
              </a:ext>
            </a:extLst>
          </p:cNvPr>
          <p:cNvCxnSpPr>
            <a:cxnSpLocks/>
          </p:cNvCxnSpPr>
          <p:nvPr/>
        </p:nvCxnSpPr>
        <p:spPr>
          <a:xfrm flipH="1">
            <a:off x="1388288" y="4136695"/>
            <a:ext cx="8731" cy="5707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CF894C9-6F4E-4208-9B79-69B9289BD236}"/>
                  </a:ext>
                </a:extLst>
              </p:cNvPr>
              <p:cNvSpPr txBox="1"/>
              <p:nvPr/>
            </p:nvSpPr>
            <p:spPr>
              <a:xfrm>
                <a:off x="1069758" y="4318373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CF894C9-6F4E-4208-9B79-69B9289BD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758" y="4318373"/>
                <a:ext cx="370676" cy="2616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E8500B7-3AFF-42A1-8A4C-D130AAFC1677}"/>
              </a:ext>
            </a:extLst>
          </p:cNvPr>
          <p:cNvCxnSpPr>
            <a:cxnSpLocks/>
          </p:cNvCxnSpPr>
          <p:nvPr/>
        </p:nvCxnSpPr>
        <p:spPr>
          <a:xfrm>
            <a:off x="1435913" y="4143045"/>
            <a:ext cx="223837" cy="385763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8182C05-1C67-4B7B-A39F-F756B3807785}"/>
              </a:ext>
            </a:extLst>
          </p:cNvPr>
          <p:cNvCxnSpPr>
            <a:cxnSpLocks/>
          </p:cNvCxnSpPr>
          <p:nvPr/>
        </p:nvCxnSpPr>
        <p:spPr>
          <a:xfrm flipH="1">
            <a:off x="1435913" y="4562144"/>
            <a:ext cx="207168" cy="100013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1F77F29-DB21-469F-B8DA-B0BDE217E20A}"/>
                  </a:ext>
                </a:extLst>
              </p:cNvPr>
              <p:cNvSpPr txBox="1"/>
              <p:nvPr/>
            </p:nvSpPr>
            <p:spPr>
              <a:xfrm>
                <a:off x="1323631" y="4580565"/>
                <a:ext cx="73648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  <m:func>
                        <m:funcPr>
                          <m:ctrlP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</m:func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1F77F29-DB21-469F-B8DA-B0BDE217E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631" y="4580565"/>
                <a:ext cx="736486" cy="2616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E44EA2C-A29E-4472-92C7-503184FF994A}"/>
                  </a:ext>
                </a:extLst>
              </p:cNvPr>
              <p:cNvSpPr txBox="1"/>
              <p:nvPr/>
            </p:nvSpPr>
            <p:spPr>
              <a:xfrm>
                <a:off x="1405967" y="4043821"/>
                <a:ext cx="74224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10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func>
                        <m:funcPr>
                          <m:ctrlP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</m:func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E44EA2C-A29E-4472-92C7-503184FF9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967" y="4043821"/>
                <a:ext cx="742248" cy="261610"/>
              </a:xfrm>
              <a:prstGeom prst="rect">
                <a:avLst/>
              </a:prstGeom>
              <a:blipFill>
                <a:blip r:embed="rId15"/>
                <a:stretch>
                  <a:fillRect r="-8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EFAD9A53-DCEB-4930-A893-96993FD3A038}"/>
              </a:ext>
            </a:extLst>
          </p:cNvPr>
          <p:cNvSpPr/>
          <p:nvPr/>
        </p:nvSpPr>
        <p:spPr>
          <a:xfrm rot="5131496">
            <a:off x="1429763" y="4252657"/>
            <a:ext cx="45719" cy="120355"/>
          </a:xfrm>
          <a:custGeom>
            <a:avLst/>
            <a:gdLst>
              <a:gd name="connsiteX0" fmla="*/ 38100 w 38100"/>
              <a:gd name="connsiteY0" fmla="*/ 190500 h 190500"/>
              <a:gd name="connsiteX1" fmla="*/ 30480 w 38100"/>
              <a:gd name="connsiteY1" fmla="*/ 76200 h 190500"/>
              <a:gd name="connsiteX2" fmla="*/ 0 w 38100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 h="190500">
                <a:moveTo>
                  <a:pt x="38100" y="190500"/>
                </a:moveTo>
                <a:cubicBezTo>
                  <a:pt x="37465" y="149225"/>
                  <a:pt x="36830" y="107950"/>
                  <a:pt x="30480" y="76200"/>
                </a:cubicBezTo>
                <a:cubicBezTo>
                  <a:pt x="24130" y="44450"/>
                  <a:pt x="12065" y="22225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CBAF8A0-4814-457B-AC93-9F9A0D9F1367}"/>
                  </a:ext>
                </a:extLst>
              </p:cNvPr>
              <p:cNvSpPr txBox="1"/>
              <p:nvPr/>
            </p:nvSpPr>
            <p:spPr>
              <a:xfrm>
                <a:off x="1310242" y="4289184"/>
                <a:ext cx="33985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05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CBAF8A0-4814-457B-AC93-9F9A0D9F1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242" y="4289184"/>
                <a:ext cx="339858" cy="24622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D311D3F-8A39-420D-A1FF-F40E43AA4DFE}"/>
                  </a:ext>
                </a:extLst>
              </p:cNvPr>
              <p:cNvSpPr txBox="1"/>
              <p:nvPr/>
            </p:nvSpPr>
            <p:spPr>
              <a:xfrm>
                <a:off x="3089147" y="3371662"/>
                <a:ext cx="4564235" cy="2174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300" dirty="0"/>
              </a:p>
              <a:p>
                <a:pPr/>
                <a:r>
                  <a:rPr lang="en-GB" sz="1400" dirty="0"/>
                  <a:t>For </a:t>
                </a:r>
                <a14:m>
                  <m:oMath xmlns:m="http://schemas.openxmlformats.org/officeDocument/2006/math"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:           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↗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:  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𝑔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30°</m:t>
                        </m:r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b="0" dirty="0"/>
                  <a:t/>
                </a:r>
                <a:br>
                  <a:rPr lang="en-GB" sz="14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  (1)</m:t>
                      </m:r>
                    </m:oMath>
                  </m:oMathPara>
                </a14:m>
                <a:endParaRPr lang="en-GB" sz="1400" dirty="0"/>
              </a:p>
              <a:p>
                <a:endParaRPr lang="en-GB" sz="200" dirty="0"/>
              </a:p>
              <a:p>
                <a:r>
                  <a:rPr lang="en-GB" sz="1400" dirty="0"/>
                  <a:t>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/>
                  <a:t>:</a:t>
                </a:r>
                <a:r>
                  <a:rPr lang="en-GB" sz="1400" b="0" dirty="0"/>
                  <a:t> </a:t>
                </a:r>
                <a14:m>
                  <m:oMath xmlns:m="http://schemas.openxmlformats.org/officeDocument/2006/math">
                    <m:r>
                      <a:rPr lang="en-GB" sz="1400" b="0" i="0" smtClean="0">
                        <a:latin typeface="Cambria Math" panose="02040503050406030204" pitchFamily="18" charset="0"/>
                      </a:rPr>
                      <m:t>             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↓</m:t>
                        </m:r>
                      </m:e>
                    </m:d>
                  </m:oMath>
                </a14:m>
                <a:r>
                  <a:rPr lang="en-GB" sz="1400" b="0" dirty="0"/>
                  <a:t>: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         (2)</m:t>
                    </m:r>
                  </m:oMath>
                </a14:m>
                <a:r>
                  <a:rPr lang="en-GB" sz="1400" b="0" dirty="0"/>
                  <a:t/>
                </a:r>
                <a:br>
                  <a:rPr lang="en-GB" sz="1400" b="0" dirty="0"/>
                </a:br>
                <a:endParaRPr lang="en-GB" sz="1400" b="0" dirty="0"/>
              </a:p>
              <a:p>
                <a:r>
                  <a:rPr lang="en-GB" sz="1400" dirty="0"/>
                  <a:t>Adding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GB" sz="1400" dirty="0"/>
                  <a:t>:  </a:t>
                </a:r>
                <a14:m>
                  <m:oMath xmlns:m="http://schemas.openxmlformats.org/officeDocument/2006/math"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=7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  →  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1400" dirty="0"/>
              </a:p>
              <a:p>
                <a:endParaRPr lang="en-GB" sz="1400" dirty="0"/>
              </a:p>
              <a:p>
                <a:r>
                  <a:rPr lang="en-GB" sz="1400" dirty="0"/>
                  <a:t>String is inextensible so acceleration 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/>
                  <a:t> the same.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D311D3F-8A39-420D-A1FF-F40E43AA4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147" y="3371662"/>
                <a:ext cx="4564235" cy="2174250"/>
              </a:xfrm>
              <a:prstGeom prst="rect">
                <a:avLst/>
              </a:prstGeom>
              <a:blipFill>
                <a:blip r:embed="rId17"/>
                <a:stretch>
                  <a:fillRect l="-401" b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AECE6D12-2291-4991-8F1B-3E3558A1F920}"/>
              </a:ext>
            </a:extLst>
          </p:cNvPr>
          <p:cNvGrpSpPr/>
          <p:nvPr/>
        </p:nvGrpSpPr>
        <p:grpSpPr>
          <a:xfrm rot="10800000">
            <a:off x="795514" y="3483469"/>
            <a:ext cx="307182" cy="202406"/>
            <a:chOff x="1147520" y="4398315"/>
            <a:chExt cx="307182" cy="202406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E4F6356B-1188-4FD8-B832-040D24C3F6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72774" y="4398315"/>
              <a:ext cx="181928" cy="1190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AA10BC56-3F01-4C9A-B73A-740A4212EB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18258" y="4435037"/>
              <a:ext cx="181928" cy="1190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1649D2A-6A76-4876-B44F-E6B5EFC9BA00}"/>
                </a:ext>
              </a:extLst>
            </p:cNvPr>
            <p:cNvCxnSpPr/>
            <p:nvPr/>
          </p:nvCxnSpPr>
          <p:spPr>
            <a:xfrm flipH="1">
              <a:off x="1147520" y="4535050"/>
              <a:ext cx="97340" cy="6567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6833118-DFF8-430D-BFF0-95376D90EA08}"/>
                  </a:ext>
                </a:extLst>
              </p:cNvPr>
              <p:cNvSpPr txBox="1"/>
              <p:nvPr/>
            </p:nvSpPr>
            <p:spPr>
              <a:xfrm>
                <a:off x="752724" y="3333451"/>
                <a:ext cx="1899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6833118-DFF8-430D-BFF0-95376D90E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24" y="3333451"/>
                <a:ext cx="189981" cy="276999"/>
              </a:xfrm>
              <a:prstGeom prst="rect">
                <a:avLst/>
              </a:prstGeom>
              <a:blipFill>
                <a:blip r:embed="rId18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8C676A94-3015-4799-BF35-F28DA9043DE2}"/>
              </a:ext>
            </a:extLst>
          </p:cNvPr>
          <p:cNvGrpSpPr/>
          <p:nvPr/>
        </p:nvGrpSpPr>
        <p:grpSpPr>
          <a:xfrm rot="18205234">
            <a:off x="2363550" y="3666602"/>
            <a:ext cx="307182" cy="202406"/>
            <a:chOff x="1147520" y="4398315"/>
            <a:chExt cx="307182" cy="202406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C3974A97-FD53-4193-8EC3-0538BA2187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72774" y="4398315"/>
              <a:ext cx="181928" cy="1190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1C3A7C2C-32A6-43B9-B680-B8C9BC07AC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18258" y="4435037"/>
              <a:ext cx="181928" cy="1190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4A55462-788B-400D-AEC5-51FB7F3E8B6F}"/>
                </a:ext>
              </a:extLst>
            </p:cNvPr>
            <p:cNvCxnSpPr/>
            <p:nvPr/>
          </p:nvCxnSpPr>
          <p:spPr>
            <a:xfrm flipH="1">
              <a:off x="1147520" y="4535050"/>
              <a:ext cx="97340" cy="6567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05E5E82-48E3-4BB1-8C88-6F69212EBA34}"/>
                  </a:ext>
                </a:extLst>
              </p:cNvPr>
              <p:cNvSpPr txBox="1"/>
              <p:nvPr/>
            </p:nvSpPr>
            <p:spPr>
              <a:xfrm>
                <a:off x="2276310" y="3516584"/>
                <a:ext cx="1899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05E5E82-48E3-4BB1-8C88-6F69212EB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310" y="3516584"/>
                <a:ext cx="189981" cy="276999"/>
              </a:xfrm>
              <a:prstGeom prst="rect">
                <a:avLst/>
              </a:prstGeom>
              <a:blipFill>
                <a:blip r:embed="rId19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Oval 57">
            <a:extLst>
              <a:ext uri="{FF2B5EF4-FFF2-40B4-BE49-F238E27FC236}">
                <a16:creationId xmlns:a16="http://schemas.microsoft.com/office/drawing/2014/main" id="{E816E329-7DF2-47D9-9854-06A61C9C1A42}"/>
              </a:ext>
            </a:extLst>
          </p:cNvPr>
          <p:cNvSpPr/>
          <p:nvPr/>
        </p:nvSpPr>
        <p:spPr>
          <a:xfrm>
            <a:off x="1782330" y="5584394"/>
            <a:ext cx="216024" cy="2160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26ADAFE-CBA2-4EFE-8FD5-1A824C864E33}"/>
              </a:ext>
            </a:extLst>
          </p:cNvPr>
          <p:cNvCxnSpPr>
            <a:cxnSpLocks/>
          </p:cNvCxnSpPr>
          <p:nvPr/>
        </p:nvCxnSpPr>
        <p:spPr>
          <a:xfrm>
            <a:off x="1882140" y="5798821"/>
            <a:ext cx="0" cy="617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5238B7F-6B83-4916-B86B-1EC2232D237D}"/>
              </a:ext>
            </a:extLst>
          </p:cNvPr>
          <p:cNvCxnSpPr>
            <a:cxnSpLocks/>
          </p:cNvCxnSpPr>
          <p:nvPr/>
        </p:nvCxnSpPr>
        <p:spPr>
          <a:xfrm flipH="1">
            <a:off x="1181100" y="5737860"/>
            <a:ext cx="609601" cy="289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DB3D058-0073-4EC7-82A0-15C60828F804}"/>
              </a:ext>
            </a:extLst>
          </p:cNvPr>
          <p:cNvCxnSpPr>
            <a:cxnSpLocks/>
          </p:cNvCxnSpPr>
          <p:nvPr/>
        </p:nvCxnSpPr>
        <p:spPr>
          <a:xfrm flipH="1">
            <a:off x="1203008" y="5685474"/>
            <a:ext cx="585788" cy="4761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66BC682-8535-4F8F-9F06-FF675A298A2E}"/>
              </a:ext>
            </a:extLst>
          </p:cNvPr>
          <p:cNvSpPr/>
          <p:nvPr/>
        </p:nvSpPr>
        <p:spPr>
          <a:xfrm>
            <a:off x="1545908" y="5687853"/>
            <a:ext cx="52387" cy="142875"/>
          </a:xfrm>
          <a:custGeom>
            <a:avLst/>
            <a:gdLst>
              <a:gd name="connsiteX0" fmla="*/ 0 w 52387"/>
              <a:gd name="connsiteY0" fmla="*/ 0 h 142875"/>
              <a:gd name="connsiteX1" fmla="*/ 14287 w 52387"/>
              <a:gd name="connsiteY1" fmla="*/ 85725 h 142875"/>
              <a:gd name="connsiteX2" fmla="*/ 52387 w 52387"/>
              <a:gd name="connsiteY2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387" h="142875">
                <a:moveTo>
                  <a:pt x="0" y="0"/>
                </a:moveTo>
                <a:cubicBezTo>
                  <a:pt x="2778" y="30956"/>
                  <a:pt x="5556" y="61913"/>
                  <a:pt x="14287" y="85725"/>
                </a:cubicBezTo>
                <a:cubicBezTo>
                  <a:pt x="23018" y="109537"/>
                  <a:pt x="37702" y="126206"/>
                  <a:pt x="52387" y="142875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3FC5D41-35A3-4DAA-833D-2D2A60D5BDBB}"/>
                  </a:ext>
                </a:extLst>
              </p:cNvPr>
              <p:cNvSpPr txBox="1"/>
              <p:nvPr/>
            </p:nvSpPr>
            <p:spPr>
              <a:xfrm>
                <a:off x="1205476" y="5650796"/>
                <a:ext cx="3200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30°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3FC5D41-35A3-4DAA-833D-2D2A60D5B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476" y="5650796"/>
                <a:ext cx="320050" cy="276999"/>
              </a:xfrm>
              <a:prstGeom prst="rect">
                <a:avLst/>
              </a:prstGeom>
              <a:blipFill>
                <a:blip r:embed="rId5"/>
                <a:stretch>
                  <a:fillRect r="-17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9240AF6-048D-4A40-96B3-F439C8FBAB08}"/>
                  </a:ext>
                </a:extLst>
              </p:cNvPr>
              <p:cNvSpPr txBox="1"/>
              <p:nvPr/>
            </p:nvSpPr>
            <p:spPr>
              <a:xfrm>
                <a:off x="1463709" y="5834471"/>
                <a:ext cx="1440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9240AF6-048D-4A40-96B3-F439C8FBA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709" y="5834471"/>
                <a:ext cx="144016" cy="276999"/>
              </a:xfrm>
              <a:prstGeom prst="rect">
                <a:avLst/>
              </a:prstGeom>
              <a:blipFill>
                <a:blip r:embed="rId20"/>
                <a:stretch>
                  <a:fillRect r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D86F7CA-76D2-44D6-A4B0-57A203F274A0}"/>
                  </a:ext>
                </a:extLst>
              </p:cNvPr>
              <p:cNvSpPr txBox="1"/>
              <p:nvPr/>
            </p:nvSpPr>
            <p:spPr>
              <a:xfrm>
                <a:off x="1866736" y="5936776"/>
                <a:ext cx="1440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D86F7CA-76D2-44D6-A4B0-57A203F27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736" y="5936776"/>
                <a:ext cx="144016" cy="276999"/>
              </a:xfrm>
              <a:prstGeom prst="rect">
                <a:avLst/>
              </a:prstGeom>
              <a:blipFill>
                <a:blip r:embed="rId9"/>
                <a:stretch>
                  <a:fillRect r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0B2EFAA-0B3B-433E-98E3-B7335C288C5C}"/>
                  </a:ext>
                </a:extLst>
              </p:cNvPr>
              <p:cNvSpPr txBox="1"/>
              <p:nvPr/>
            </p:nvSpPr>
            <p:spPr>
              <a:xfrm>
                <a:off x="2522256" y="5562600"/>
                <a:ext cx="5039686" cy="1231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Recall that tension acts away from object in direction of string, so two tensions acting on pulley. We want the resultant force.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𝐹𝑜𝑟𝑐𝑒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func>
                                  <m:func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2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30°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func>
                                  <m:func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2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30°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e>
                            </m:m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3 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    </m:t>
                      </m:r>
                    </m:oMath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𝑀𝑎𝑔𝑛𝑖𝑡𝑢𝑑𝑒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ad>
                                <m:radPr>
                                  <m:degHide m:val="on"/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  <m: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</m:ra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  <m:rad>
                            <m:radPr>
                              <m:degHide m:val="on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200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0B2EFAA-0B3B-433E-98E3-B7335C288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256" y="5562600"/>
                <a:ext cx="5039686" cy="1231427"/>
              </a:xfrm>
              <a:prstGeom prst="rect">
                <a:avLst/>
              </a:prstGeom>
              <a:blipFill>
                <a:blip r:embed="rId21"/>
                <a:stretch>
                  <a:fillRect l="-121" t="-4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D48021E-5CCE-4ABD-BDD4-1B481C4D5B2D}"/>
                  </a:ext>
                </a:extLst>
              </p:cNvPr>
              <p:cNvSpPr txBox="1"/>
              <p:nvPr/>
            </p:nvSpPr>
            <p:spPr>
              <a:xfrm>
                <a:off x="7208520" y="5589836"/>
                <a:ext cx="1684020" cy="90024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050" dirty="0"/>
                  <a:t>We can consider left and down directions the positive ones to avoid negatives. </a:t>
                </a:r>
                <a14:m>
                  <m:oMath xmlns:m="http://schemas.openxmlformats.org/officeDocument/2006/math">
                    <m:r>
                      <a:rPr lang="en-GB" sz="105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1050" dirty="0"/>
                  <a:t> is constant so can factor out.</a:t>
                </a: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D48021E-5CCE-4ABD-BDD4-1B481C4D5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520" y="5589836"/>
                <a:ext cx="1684020" cy="900246"/>
              </a:xfrm>
              <a:prstGeom prst="rect">
                <a:avLst/>
              </a:prstGeom>
              <a:blipFill>
                <a:blip r:embed="rId2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E8FF73DF-977F-43E5-B92D-D9883FB2EA20}"/>
              </a:ext>
            </a:extLst>
          </p:cNvPr>
          <p:cNvCxnSpPr>
            <a:stCxn id="78" idx="1"/>
          </p:cNvCxnSpPr>
          <p:nvPr/>
        </p:nvCxnSpPr>
        <p:spPr>
          <a:xfrm flipH="1">
            <a:off x="6444208" y="6039959"/>
            <a:ext cx="764312" cy="71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D351D4B4-E10E-4FF3-BC48-A06103FBF9E0}"/>
              </a:ext>
            </a:extLst>
          </p:cNvPr>
          <p:cNvSpPr/>
          <p:nvPr/>
        </p:nvSpPr>
        <p:spPr>
          <a:xfrm>
            <a:off x="2754119" y="3421033"/>
            <a:ext cx="257666" cy="2616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7B1242F-0779-402C-80F6-4B8C52840912}"/>
              </a:ext>
            </a:extLst>
          </p:cNvPr>
          <p:cNvSpPr/>
          <p:nvPr/>
        </p:nvSpPr>
        <p:spPr>
          <a:xfrm>
            <a:off x="578141" y="5579651"/>
            <a:ext cx="257666" cy="2616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223D3EA-5B0B-46EE-B3A1-16AAB4550B68}"/>
              </a:ext>
            </a:extLst>
          </p:cNvPr>
          <p:cNvSpPr/>
          <p:nvPr/>
        </p:nvSpPr>
        <p:spPr>
          <a:xfrm>
            <a:off x="3006194" y="3421737"/>
            <a:ext cx="4400428" cy="17622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9DFDAE9-EB4F-4D02-89AE-06A456298344}"/>
              </a:ext>
            </a:extLst>
          </p:cNvPr>
          <p:cNvSpPr/>
          <p:nvPr/>
        </p:nvSpPr>
        <p:spPr>
          <a:xfrm>
            <a:off x="2748528" y="5194149"/>
            <a:ext cx="257666" cy="2616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C96DA7B-F2B7-49AD-9C46-1E688AA66348}"/>
              </a:ext>
            </a:extLst>
          </p:cNvPr>
          <p:cNvSpPr/>
          <p:nvPr/>
        </p:nvSpPr>
        <p:spPr>
          <a:xfrm>
            <a:off x="3006194" y="5194149"/>
            <a:ext cx="4404256" cy="3208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F70E99C-47F1-4910-9277-F0BA934A2BEC}"/>
              </a:ext>
            </a:extLst>
          </p:cNvPr>
          <p:cNvSpPr/>
          <p:nvPr/>
        </p:nvSpPr>
        <p:spPr>
          <a:xfrm>
            <a:off x="847713" y="5584394"/>
            <a:ext cx="8077211" cy="11974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263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83" grpId="0" animBg="1"/>
      <p:bldP spid="85" grpId="0" animBg="1"/>
      <p:bldP spid="8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AA450DA-3999-470D-AD27-31C9ACF4D217}"/>
              </a:ext>
            </a:extLst>
          </p:cNvPr>
          <p:cNvGrpSpPr/>
          <p:nvPr/>
        </p:nvGrpSpPr>
        <p:grpSpPr>
          <a:xfrm>
            <a:off x="-22391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FFF7E34B-8B23-426C-85EB-44DB6A84C6C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F09363D-20A7-4848-B641-539A8D7FD6E6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B34D312-9408-4BFA-BCDA-A72C2FA9A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96396"/>
            <a:ext cx="5369501" cy="44963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0F77C2-743D-4A41-BC34-DBC4A8C53AEF}"/>
              </a:ext>
            </a:extLst>
          </p:cNvPr>
          <p:cNvSpPr txBox="1"/>
          <p:nvPr/>
        </p:nvSpPr>
        <p:spPr>
          <a:xfrm>
            <a:off x="251520" y="817539"/>
            <a:ext cx="338437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M1(Old) May 2013(R) Q3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A6AF01-21F5-4E9E-8B81-3B2A62E88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625766"/>
            <a:ext cx="4320480" cy="302295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A4E8498-03CC-4E55-90E8-EEE6489545BC}"/>
              </a:ext>
            </a:extLst>
          </p:cNvPr>
          <p:cNvSpPr/>
          <p:nvPr/>
        </p:nvSpPr>
        <p:spPr>
          <a:xfrm>
            <a:off x="4740562" y="627253"/>
            <a:ext cx="4379903" cy="30214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9828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7F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2</a:t>
            </a:r>
          </a:p>
          <a:p>
            <a:r>
              <a:rPr lang="en-GB" sz="2400" dirty="0"/>
              <a:t>Pages 152-154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291C7CB-9246-3040-B8E2-84338FF4F671}"/>
              </a:ext>
            </a:extLst>
          </p:cNvPr>
          <p:cNvSpPr txBox="1"/>
          <p:nvPr/>
        </p:nvSpPr>
        <p:spPr>
          <a:xfrm>
            <a:off x="611560" y="2682537"/>
            <a:ext cx="8208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Q1-2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Q3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Q4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Q5-6 &amp; Challenge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3584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2FB8003-1D4F-40CE-93C9-8E90EE965EFA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8AE116DB-3CD0-4C61-80B9-DE967D743255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Overview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640B3DC-ECB5-44A0-9634-D5D84E41C66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C7C9F3F-ADC1-4F8A-B385-BD7D33874415}"/>
                  </a:ext>
                </a:extLst>
              </p:cNvPr>
              <p:cNvSpPr txBox="1"/>
              <p:nvPr/>
            </p:nvSpPr>
            <p:spPr>
              <a:xfrm>
                <a:off x="261746" y="725773"/>
                <a:ext cx="78386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There is nothing new in this chapter </a:t>
                </a:r>
                <a:r>
                  <a:rPr lang="en-GB" sz="1600" dirty="0"/>
                  <a:t>– it just brings together all the individual components we have learnt so far regarding forces: friction, components of forces,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𝑚𝑎</m:t>
                    </m:r>
                  </m:oMath>
                </a14:m>
                <a:r>
                  <a:rPr lang="en-GB" sz="1600" dirty="0"/>
                  <a:t>, inclined planes and connected particles, for different common types of problems.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C7C9F3F-ADC1-4F8A-B385-BD7D33874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46" y="725773"/>
                <a:ext cx="7838645" cy="830997"/>
              </a:xfrm>
              <a:prstGeom prst="rect">
                <a:avLst/>
              </a:prstGeom>
              <a:blipFill>
                <a:blip r:embed="rId2"/>
                <a:stretch>
                  <a:fillRect l="-467" t="-2206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5B921B5-2F92-4BBB-9812-BDEFFD26B3A7}"/>
                  </a:ext>
                </a:extLst>
              </p:cNvPr>
              <p:cNvSpPr txBox="1"/>
              <p:nvPr/>
            </p:nvSpPr>
            <p:spPr>
              <a:xfrm>
                <a:off x="328421" y="2380730"/>
                <a:ext cx="3670166" cy="181588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“If the particle is in equilibrium, determine the magnitude of the force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1600" dirty="0"/>
                  <a:t>.”</a:t>
                </a:r>
              </a:p>
              <a:p>
                <a:endParaRPr lang="en-GB" sz="1600" dirty="0"/>
              </a:p>
              <a:p>
                <a:endParaRPr lang="en-GB" sz="1600" dirty="0"/>
              </a:p>
              <a:p>
                <a:endParaRPr lang="en-GB" sz="1600" dirty="0"/>
              </a:p>
              <a:p>
                <a:endParaRPr lang="en-GB" sz="1600" dirty="0"/>
              </a:p>
              <a:p>
                <a:endParaRPr lang="en-GB" sz="16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5B921B5-2F92-4BBB-9812-BDEFFD26B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21" y="2380730"/>
                <a:ext cx="3670166" cy="18158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26E236AF-43E4-49A8-B9C8-3FB178E605AC}"/>
              </a:ext>
            </a:extLst>
          </p:cNvPr>
          <p:cNvSpPr txBox="1"/>
          <p:nvPr/>
        </p:nvSpPr>
        <p:spPr>
          <a:xfrm>
            <a:off x="328421" y="1731633"/>
            <a:ext cx="3680031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  <a:r>
              <a:rPr lang="en-GB" dirty="0"/>
              <a:t>:: Unknown forces for bodies in equilibrium.</a:t>
            </a:r>
            <a:endParaRPr lang="en-GB" b="1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E256CD8-BDD8-4F3A-9424-AE9854204C95}"/>
              </a:ext>
            </a:extLst>
          </p:cNvPr>
          <p:cNvSpPr txBox="1"/>
          <p:nvPr/>
        </p:nvSpPr>
        <p:spPr>
          <a:xfrm>
            <a:off x="4494127" y="1731633"/>
            <a:ext cx="385642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  <a:r>
              <a:rPr lang="en-GB" dirty="0"/>
              <a:t>:: Static problem involving weight, tension and pulleys</a:t>
            </a:r>
            <a:endParaRPr lang="en-GB" b="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9BD63BD-BD82-4E84-B743-84C98B61CC0B}"/>
              </a:ext>
            </a:extLst>
          </p:cNvPr>
          <p:cNvSpPr/>
          <p:nvPr/>
        </p:nvSpPr>
        <p:spPr>
          <a:xfrm>
            <a:off x="1974379" y="3465190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B2AE2DF-3AAC-47EC-91FB-C9E594C87840}"/>
              </a:ext>
            </a:extLst>
          </p:cNvPr>
          <p:cNvCxnSpPr>
            <a:cxnSpLocks/>
          </p:cNvCxnSpPr>
          <p:nvPr/>
        </p:nvCxnSpPr>
        <p:spPr>
          <a:xfrm flipH="1" flipV="1">
            <a:off x="1600200" y="3138487"/>
            <a:ext cx="380874" cy="337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F467153-83BF-472B-BE96-530ABC9116D8}"/>
              </a:ext>
            </a:extLst>
          </p:cNvPr>
          <p:cNvCxnSpPr>
            <a:cxnSpLocks/>
          </p:cNvCxnSpPr>
          <p:nvPr/>
        </p:nvCxnSpPr>
        <p:spPr>
          <a:xfrm>
            <a:off x="2010383" y="3524498"/>
            <a:ext cx="0" cy="421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7DDD414-733E-4F1A-9688-D0913C80ADB6}"/>
              </a:ext>
            </a:extLst>
          </p:cNvPr>
          <p:cNvCxnSpPr>
            <a:cxnSpLocks/>
          </p:cNvCxnSpPr>
          <p:nvPr/>
        </p:nvCxnSpPr>
        <p:spPr>
          <a:xfrm flipV="1">
            <a:off x="2047875" y="3267075"/>
            <a:ext cx="576263" cy="223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E7F7165-834F-4B3D-923C-08A98AC828DB}"/>
              </a:ext>
            </a:extLst>
          </p:cNvPr>
          <p:cNvCxnSpPr/>
          <p:nvPr/>
        </p:nvCxnSpPr>
        <p:spPr>
          <a:xfrm>
            <a:off x="2054895" y="3511798"/>
            <a:ext cx="50574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8C7A369-809B-49B8-98C9-22860504F5EC}"/>
              </a:ext>
            </a:extLst>
          </p:cNvPr>
          <p:cNvCxnSpPr/>
          <p:nvPr/>
        </p:nvCxnSpPr>
        <p:spPr>
          <a:xfrm>
            <a:off x="1468636" y="3508871"/>
            <a:ext cx="50574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1319136-4934-46DE-9895-9EC565C2553E}"/>
              </a:ext>
            </a:extLst>
          </p:cNvPr>
          <p:cNvSpPr/>
          <p:nvPr/>
        </p:nvSpPr>
        <p:spPr>
          <a:xfrm>
            <a:off x="2266950" y="3406775"/>
            <a:ext cx="32614" cy="101600"/>
          </a:xfrm>
          <a:custGeom>
            <a:avLst/>
            <a:gdLst>
              <a:gd name="connsiteX0" fmla="*/ 0 w 32614"/>
              <a:gd name="connsiteY0" fmla="*/ 0 h 101600"/>
              <a:gd name="connsiteX1" fmla="*/ 28575 w 32614"/>
              <a:gd name="connsiteY1" fmla="*/ 41275 h 101600"/>
              <a:gd name="connsiteX2" fmla="*/ 31750 w 32614"/>
              <a:gd name="connsiteY2" fmla="*/ 10160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614" h="101600">
                <a:moveTo>
                  <a:pt x="0" y="0"/>
                </a:moveTo>
                <a:cubicBezTo>
                  <a:pt x="11641" y="12171"/>
                  <a:pt x="23283" y="24342"/>
                  <a:pt x="28575" y="41275"/>
                </a:cubicBezTo>
                <a:cubicBezTo>
                  <a:pt x="33867" y="58208"/>
                  <a:pt x="32808" y="79904"/>
                  <a:pt x="31750" y="1016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5E68F9F-8795-4EB2-8EA9-873525303710}"/>
              </a:ext>
            </a:extLst>
          </p:cNvPr>
          <p:cNvSpPr/>
          <p:nvPr/>
        </p:nvSpPr>
        <p:spPr>
          <a:xfrm>
            <a:off x="1806575" y="3362325"/>
            <a:ext cx="50800" cy="142875"/>
          </a:xfrm>
          <a:custGeom>
            <a:avLst/>
            <a:gdLst>
              <a:gd name="connsiteX0" fmla="*/ 50800 w 50800"/>
              <a:gd name="connsiteY0" fmla="*/ 0 h 142875"/>
              <a:gd name="connsiteX1" fmla="*/ 9525 w 50800"/>
              <a:gd name="connsiteY1" fmla="*/ 79375 h 142875"/>
              <a:gd name="connsiteX2" fmla="*/ 0 w 50800"/>
              <a:gd name="connsiteY2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00" h="142875">
                <a:moveTo>
                  <a:pt x="50800" y="0"/>
                </a:moveTo>
                <a:cubicBezTo>
                  <a:pt x="34396" y="27781"/>
                  <a:pt x="17992" y="55563"/>
                  <a:pt x="9525" y="79375"/>
                </a:cubicBezTo>
                <a:cubicBezTo>
                  <a:pt x="1058" y="103187"/>
                  <a:pt x="529" y="123031"/>
                  <a:pt x="0" y="142875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BD19928-264E-46AC-953A-E71EEA5D2E1D}"/>
                  </a:ext>
                </a:extLst>
              </p:cNvPr>
              <p:cNvSpPr txBox="1"/>
              <p:nvPr/>
            </p:nvSpPr>
            <p:spPr>
              <a:xfrm>
                <a:off x="2258746" y="3355479"/>
                <a:ext cx="179147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00" b="0" i="1" smtClean="0">
                          <a:latin typeface="Cambria Math" panose="02040503050406030204" pitchFamily="18" charset="0"/>
                        </a:rPr>
                        <m:t>30°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BD19928-264E-46AC-953A-E71EEA5D2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746" y="3355479"/>
                <a:ext cx="179147" cy="169277"/>
              </a:xfrm>
              <a:prstGeom prst="rect">
                <a:avLst/>
              </a:prstGeom>
              <a:blipFill>
                <a:blip r:embed="rId4"/>
                <a:stretch>
                  <a:fillRect r="-17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CBB1FA6-350F-434F-8F97-EE605865542E}"/>
                  </a:ext>
                </a:extLst>
              </p:cNvPr>
              <p:cNvSpPr txBox="1"/>
              <p:nvPr/>
            </p:nvSpPr>
            <p:spPr>
              <a:xfrm>
                <a:off x="1620330" y="3328742"/>
                <a:ext cx="179147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00" b="0" i="1" smtClean="0">
                          <a:latin typeface="Cambria Math" panose="02040503050406030204" pitchFamily="18" charset="0"/>
                        </a:rPr>
                        <m:t>60°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CBB1FA6-350F-434F-8F97-EE6058655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330" y="3328742"/>
                <a:ext cx="179147" cy="169277"/>
              </a:xfrm>
              <a:prstGeom prst="rect">
                <a:avLst/>
              </a:prstGeom>
              <a:blipFill>
                <a:blip r:embed="rId5"/>
                <a:stretch>
                  <a:fillRect r="-17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136F5F4-4909-463B-982B-E73E8B988B5E}"/>
                  </a:ext>
                </a:extLst>
              </p:cNvPr>
              <p:cNvSpPr txBox="1"/>
              <p:nvPr/>
            </p:nvSpPr>
            <p:spPr>
              <a:xfrm>
                <a:off x="1788574" y="3904512"/>
                <a:ext cx="28452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7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7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7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136F5F4-4909-463B-982B-E73E8B988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574" y="3904512"/>
                <a:ext cx="284522" cy="200055"/>
              </a:xfrm>
              <a:prstGeom prst="rect">
                <a:avLst/>
              </a:prstGeom>
              <a:blipFill>
                <a:blip r:embed="rId6"/>
                <a:stretch>
                  <a:fillRect r="-27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A7BA061-B062-4809-8241-59A346228DE3}"/>
                  </a:ext>
                </a:extLst>
              </p:cNvPr>
              <p:cNvSpPr txBox="1"/>
              <p:nvPr/>
            </p:nvSpPr>
            <p:spPr>
              <a:xfrm>
                <a:off x="1399308" y="3017822"/>
                <a:ext cx="28452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GB" sz="1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A7BA061-B062-4809-8241-59A346228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308" y="3017822"/>
                <a:ext cx="284522" cy="2000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9281641-9982-4E46-A80A-E98C28840AE8}"/>
                  </a:ext>
                </a:extLst>
              </p:cNvPr>
              <p:cNvSpPr txBox="1"/>
              <p:nvPr/>
            </p:nvSpPr>
            <p:spPr>
              <a:xfrm>
                <a:off x="2563025" y="3130943"/>
                <a:ext cx="28452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20 </m:t>
                      </m:r>
                      <m:r>
                        <a:rPr lang="en-GB" sz="7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9281641-9982-4E46-A80A-E98C28840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025" y="3130943"/>
                <a:ext cx="284522" cy="200055"/>
              </a:xfrm>
              <a:prstGeom prst="rect">
                <a:avLst/>
              </a:prstGeom>
              <a:blipFill>
                <a:blip r:embed="rId8"/>
                <a:stretch>
                  <a:fillRect r="-85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7BA7690F-5011-4772-BFC6-831067C1EC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4128" y="2400533"/>
            <a:ext cx="3856421" cy="2129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DDC9CC1F-380F-450A-9806-A61A767B6EE7}"/>
              </a:ext>
            </a:extLst>
          </p:cNvPr>
          <p:cNvSpPr txBox="1"/>
          <p:nvPr/>
        </p:nvSpPr>
        <p:spPr>
          <a:xfrm>
            <a:off x="217941" y="4275595"/>
            <a:ext cx="401840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  <a:r>
              <a:rPr lang="en-GB" dirty="0"/>
              <a:t>:: Objects in motion on inclined planes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CFAB987-420E-4405-B27D-869585CE23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941" y="4644927"/>
            <a:ext cx="3334884" cy="21489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742BE3B-B8D8-47F1-A351-124364226196}"/>
              </a:ext>
            </a:extLst>
          </p:cNvPr>
          <p:cNvSpPr txBox="1"/>
          <p:nvPr/>
        </p:nvSpPr>
        <p:spPr>
          <a:xfrm>
            <a:off x="4423231" y="4418470"/>
            <a:ext cx="4606469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b="1" dirty="0"/>
              <a:t>4</a:t>
            </a:r>
            <a:r>
              <a:rPr lang="en-GB" sz="1600" dirty="0"/>
              <a:t>:: Connected particles requiring resolution of forces.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1BDA6DE3-8F41-40BB-8119-CFBC8FC7FC6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23231" y="4794532"/>
            <a:ext cx="2464178" cy="20634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738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5" grpId="0" animBg="1"/>
      <p:bldP spid="6" grpId="0" animBg="1"/>
      <p:bldP spid="20" grpId="0" animBg="1"/>
      <p:bldP spid="21" grpId="0" animBg="1"/>
      <p:bldP spid="22" grpId="0"/>
      <p:bldP spid="39" grpId="0"/>
      <p:bldP spid="25" grpId="0"/>
      <p:bldP spid="41" grpId="0"/>
      <p:bldP spid="42" grpId="0"/>
      <p:bldP spid="43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Finding unknown forces by resolving forces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A1506147-3937-4C88-8496-2DC3EA0AD0FF}"/>
              </a:ext>
            </a:extLst>
          </p:cNvPr>
          <p:cNvSpPr/>
          <p:nvPr/>
        </p:nvSpPr>
        <p:spPr>
          <a:xfrm>
            <a:off x="1441141" y="1821636"/>
            <a:ext cx="147285" cy="1462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41346C3-BD3D-4ACA-8F53-C4D05EEA232F}"/>
              </a:ext>
            </a:extLst>
          </p:cNvPr>
          <p:cNvCxnSpPr>
            <a:cxnSpLocks/>
          </p:cNvCxnSpPr>
          <p:nvPr/>
        </p:nvCxnSpPr>
        <p:spPr>
          <a:xfrm flipV="1">
            <a:off x="1571282" y="1396424"/>
            <a:ext cx="687705" cy="45053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B5315AC-6715-418D-A9C2-03B54E5C52F2}"/>
              </a:ext>
            </a:extLst>
          </p:cNvPr>
          <p:cNvCxnSpPr>
            <a:cxnSpLocks/>
          </p:cNvCxnSpPr>
          <p:nvPr/>
        </p:nvCxnSpPr>
        <p:spPr>
          <a:xfrm>
            <a:off x="1608782" y="1890702"/>
            <a:ext cx="619725" cy="102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9374EB1-C386-4461-9626-40553912ECD9}"/>
                  </a:ext>
                </a:extLst>
              </p:cNvPr>
              <p:cNvSpPr txBox="1"/>
              <p:nvPr/>
            </p:nvSpPr>
            <p:spPr>
              <a:xfrm>
                <a:off x="2238832" y="1258387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9374EB1-C386-4461-9626-40553912E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832" y="1258387"/>
                <a:ext cx="370676" cy="2616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DB43591-1AE1-429B-8765-812144C4509A}"/>
              </a:ext>
            </a:extLst>
          </p:cNvPr>
          <p:cNvCxnSpPr>
            <a:cxnSpLocks/>
          </p:cNvCxnSpPr>
          <p:nvPr/>
        </p:nvCxnSpPr>
        <p:spPr>
          <a:xfrm>
            <a:off x="822040" y="1890702"/>
            <a:ext cx="619725" cy="102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F82982D-5A77-4FEA-9B04-DFECE4065734}"/>
              </a:ext>
            </a:extLst>
          </p:cNvPr>
          <p:cNvCxnSpPr>
            <a:cxnSpLocks/>
          </p:cNvCxnSpPr>
          <p:nvPr/>
        </p:nvCxnSpPr>
        <p:spPr>
          <a:xfrm flipH="1" flipV="1">
            <a:off x="887387" y="1114485"/>
            <a:ext cx="563880" cy="73151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D62D760-B2F8-4F70-8992-C77D3D4D1910}"/>
                  </a:ext>
                </a:extLst>
              </p:cNvPr>
              <p:cNvSpPr txBox="1"/>
              <p:nvPr/>
            </p:nvSpPr>
            <p:spPr>
              <a:xfrm>
                <a:off x="667740" y="886491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4 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D62D760-B2F8-4F70-8992-C77D3D4D1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40" y="886491"/>
                <a:ext cx="370676" cy="2616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212926A-E4F1-431E-AE87-88829F4343A9}"/>
              </a:ext>
            </a:extLst>
          </p:cNvPr>
          <p:cNvCxnSpPr>
            <a:cxnSpLocks/>
          </p:cNvCxnSpPr>
          <p:nvPr/>
        </p:nvCxnSpPr>
        <p:spPr>
          <a:xfrm flipH="1">
            <a:off x="1514783" y="1975544"/>
            <a:ext cx="5064" cy="68429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8A15ED6-0DA2-4090-A2DA-242600669C47}"/>
              </a:ext>
            </a:extLst>
          </p:cNvPr>
          <p:cNvSpPr/>
          <p:nvPr/>
        </p:nvSpPr>
        <p:spPr>
          <a:xfrm>
            <a:off x="1794167" y="1701224"/>
            <a:ext cx="38100" cy="190500"/>
          </a:xfrm>
          <a:custGeom>
            <a:avLst/>
            <a:gdLst>
              <a:gd name="connsiteX0" fmla="*/ 38100 w 38100"/>
              <a:gd name="connsiteY0" fmla="*/ 190500 h 190500"/>
              <a:gd name="connsiteX1" fmla="*/ 30480 w 38100"/>
              <a:gd name="connsiteY1" fmla="*/ 76200 h 190500"/>
              <a:gd name="connsiteX2" fmla="*/ 0 w 38100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 h="190500">
                <a:moveTo>
                  <a:pt x="38100" y="190500"/>
                </a:moveTo>
                <a:cubicBezTo>
                  <a:pt x="37465" y="149225"/>
                  <a:pt x="36830" y="107950"/>
                  <a:pt x="30480" y="76200"/>
                </a:cubicBezTo>
                <a:cubicBezTo>
                  <a:pt x="24130" y="44450"/>
                  <a:pt x="12065" y="22225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4425DE4-B19E-47CB-B720-CD6042754DCA}"/>
                  </a:ext>
                </a:extLst>
              </p:cNvPr>
              <p:cNvSpPr txBox="1"/>
              <p:nvPr/>
            </p:nvSpPr>
            <p:spPr>
              <a:xfrm>
                <a:off x="1763688" y="1628800"/>
                <a:ext cx="5029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30°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4425DE4-B19E-47CB-B720-CD6042754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1628800"/>
                <a:ext cx="502919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4F844AA-54D5-48AE-9589-48080FBD0030}"/>
              </a:ext>
            </a:extLst>
          </p:cNvPr>
          <p:cNvSpPr/>
          <p:nvPr/>
        </p:nvSpPr>
        <p:spPr>
          <a:xfrm>
            <a:off x="1184567" y="1655504"/>
            <a:ext cx="106680" cy="236220"/>
          </a:xfrm>
          <a:custGeom>
            <a:avLst/>
            <a:gdLst>
              <a:gd name="connsiteX0" fmla="*/ 0 w 106680"/>
              <a:gd name="connsiteY0" fmla="*/ 236220 h 236220"/>
              <a:gd name="connsiteX1" fmla="*/ 38100 w 106680"/>
              <a:gd name="connsiteY1" fmla="*/ 83820 h 236220"/>
              <a:gd name="connsiteX2" fmla="*/ 106680 w 106680"/>
              <a:gd name="connsiteY2" fmla="*/ 0 h 2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680" h="236220">
                <a:moveTo>
                  <a:pt x="0" y="236220"/>
                </a:moveTo>
                <a:cubicBezTo>
                  <a:pt x="10160" y="179705"/>
                  <a:pt x="20320" y="123190"/>
                  <a:pt x="38100" y="83820"/>
                </a:cubicBezTo>
                <a:cubicBezTo>
                  <a:pt x="55880" y="44450"/>
                  <a:pt x="81280" y="22225"/>
                  <a:pt x="10668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4D8D17C-373B-4A82-ADCB-B2630DB261D8}"/>
                  </a:ext>
                </a:extLst>
              </p:cNvPr>
              <p:cNvSpPr txBox="1"/>
              <p:nvPr/>
            </p:nvSpPr>
            <p:spPr>
              <a:xfrm>
                <a:off x="841669" y="1585659"/>
                <a:ext cx="5029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45°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4D8D17C-373B-4A82-ADCB-B2630DB26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69" y="1585659"/>
                <a:ext cx="502919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A522842-D0B5-4D61-88BB-2FDFC27411CA}"/>
                  </a:ext>
                </a:extLst>
              </p:cNvPr>
              <p:cNvSpPr txBox="1"/>
              <p:nvPr/>
            </p:nvSpPr>
            <p:spPr>
              <a:xfrm>
                <a:off x="1344588" y="2660788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A522842-D0B5-4D61-88BB-2FDFC2741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588" y="2660788"/>
                <a:ext cx="370676" cy="261610"/>
              </a:xfrm>
              <a:prstGeom prst="rect">
                <a:avLst/>
              </a:prstGeom>
              <a:blipFill>
                <a:blip r:embed="rId6"/>
                <a:stretch>
                  <a:fillRect r="-1667" b="-23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BB22B15-4422-40BB-A7C5-882FDFF4BDE3}"/>
                  </a:ext>
                </a:extLst>
              </p:cNvPr>
              <p:cNvSpPr txBox="1"/>
              <p:nvPr/>
            </p:nvSpPr>
            <p:spPr>
              <a:xfrm>
                <a:off x="3104237" y="1001613"/>
                <a:ext cx="5198094" cy="8309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The diagram shows a particle in equilibrium under the forces shown. By resolving horizontally and vertically find the magnitudes of the forces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BB22B15-4422-40BB-A7C5-882FDFF4B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237" y="1001613"/>
                <a:ext cx="5198094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C0812D3-A3B4-4EAA-AC46-E359364221C1}"/>
                  </a:ext>
                </a:extLst>
              </p:cNvPr>
              <p:cNvSpPr txBox="1"/>
              <p:nvPr/>
            </p:nvSpPr>
            <p:spPr>
              <a:xfrm>
                <a:off x="2249066" y="4401234"/>
                <a:ext cx="5523334" cy="2071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45°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↑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45°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45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=3.27 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sf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func>
                                <m:func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</m:func>
                            </m:den>
                          </m:f>
                        </m:e>
                      </m:d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=4.46 (3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sf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C0812D3-A3B4-4EAA-AC46-E35936422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066" y="4401234"/>
                <a:ext cx="5523334" cy="20716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18AA703-11E5-4196-B4B8-353D4CA204EB}"/>
                  </a:ext>
                </a:extLst>
              </p:cNvPr>
              <p:cNvSpPr txBox="1"/>
              <p:nvPr/>
            </p:nvSpPr>
            <p:spPr>
              <a:xfrm>
                <a:off x="4750296" y="3232844"/>
                <a:ext cx="3250704" cy="101566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b="1" dirty="0"/>
                  <a:t>Fro Note</a:t>
                </a:r>
                <a:r>
                  <a:rPr lang="en-GB" sz="1200" dirty="0"/>
                  <a:t>: There are two ways of thinking about this. Either “overall force in horizontal direction is 0”, thus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2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30°−4</m:t>
                        </m:r>
                      </m:e>
                    </m:func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2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45°</m:t>
                        </m:r>
                      </m:e>
                    </m:func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200" dirty="0"/>
                  <a:t>, or “forces right = force left”, as I’ve used here. I think the latter is slightly less cumbersome.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18AA703-11E5-4196-B4B8-353D4CA20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296" y="3232844"/>
                <a:ext cx="3250704" cy="1015663"/>
              </a:xfrm>
              <a:prstGeom prst="rect">
                <a:avLst/>
              </a:prstGeom>
              <a:blipFill>
                <a:blip r:embed="rId9"/>
                <a:stretch>
                  <a:fillRect r="-186" b="-23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C648E6A-80BB-4603-87F7-9DD5C5010828}"/>
              </a:ext>
            </a:extLst>
          </p:cNvPr>
          <p:cNvCxnSpPr/>
          <p:nvPr/>
        </p:nvCxnSpPr>
        <p:spPr>
          <a:xfrm flipH="1">
            <a:off x="4318248" y="3917135"/>
            <a:ext cx="432048" cy="445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2CFCE563-88B8-4E32-A29D-ACFF3CD5CBF9}"/>
              </a:ext>
            </a:extLst>
          </p:cNvPr>
          <p:cNvSpPr/>
          <p:nvPr/>
        </p:nvSpPr>
        <p:spPr>
          <a:xfrm>
            <a:off x="2684778" y="3095626"/>
            <a:ext cx="5668647" cy="33147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188F6F-F962-4BA5-AC35-8E3C5AFE9856}"/>
              </a:ext>
            </a:extLst>
          </p:cNvPr>
          <p:cNvSpPr/>
          <p:nvPr/>
        </p:nvSpPr>
        <p:spPr>
          <a:xfrm>
            <a:off x="3048000" y="196283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Just resolve separately in the horizontal and vertical directions, as before.</a:t>
            </a:r>
          </a:p>
        </p:txBody>
      </p:sp>
    </p:spTree>
    <p:extLst>
      <p:ext uri="{BB962C8B-B14F-4D97-AF65-F5344CB8AC3E}">
        <p14:creationId xmlns:p14="http://schemas.microsoft.com/office/powerpoint/2010/main" val="269317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49F1053-1D7F-448E-B886-8F959EC45EFE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C06305AE-5E59-48F4-A9C4-B270B8B8D590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Unknown forces on inclined planes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7FB0F38-E572-4FA0-BE0B-B0B8DCC2EFEE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CDECBE-8969-4732-B283-6534755B43EC}"/>
                  </a:ext>
                </a:extLst>
              </p:cNvPr>
              <p:cNvSpPr txBox="1"/>
              <p:nvPr/>
            </p:nvSpPr>
            <p:spPr>
              <a:xfrm>
                <a:off x="456286" y="773013"/>
                <a:ext cx="8004145" cy="58477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The diagram shows a particle in equilibrium on an inclined plane under the forces shown. Find the magnitude of the force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and the size of the angle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CDECBE-8969-4732-B283-6534755B4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86" y="773013"/>
                <a:ext cx="8004145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1CEA7876-D2E3-4A32-8DF7-CD704AE2359E}"/>
              </a:ext>
            </a:extLst>
          </p:cNvPr>
          <p:cNvSpPr/>
          <p:nvPr/>
        </p:nvSpPr>
        <p:spPr>
          <a:xfrm>
            <a:off x="2205433" y="2620328"/>
            <a:ext cx="147285" cy="1462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27F31B4-81A8-447D-9655-65C6F4AF75D7}"/>
              </a:ext>
            </a:extLst>
          </p:cNvPr>
          <p:cNvCxnSpPr>
            <a:cxnSpLocks/>
          </p:cNvCxnSpPr>
          <p:nvPr/>
        </p:nvCxnSpPr>
        <p:spPr>
          <a:xfrm flipV="1">
            <a:off x="2335574" y="1892836"/>
            <a:ext cx="404690" cy="75281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4366477-0B77-4AEE-A5EC-E9FBBD61DD18}"/>
                  </a:ext>
                </a:extLst>
              </p:cNvPr>
              <p:cNvSpPr txBox="1"/>
              <p:nvPr/>
            </p:nvSpPr>
            <p:spPr>
              <a:xfrm>
                <a:off x="2333272" y="1882308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4366477-0B77-4AEE-A5EC-E9FBBD61D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272" y="1882308"/>
                <a:ext cx="370676" cy="2616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E189E8F-66B2-445D-80E1-B392F6631C44}"/>
              </a:ext>
            </a:extLst>
          </p:cNvPr>
          <p:cNvCxnSpPr>
            <a:cxnSpLocks/>
          </p:cNvCxnSpPr>
          <p:nvPr/>
        </p:nvCxnSpPr>
        <p:spPr>
          <a:xfrm flipV="1">
            <a:off x="707390" y="3528060"/>
            <a:ext cx="694690" cy="127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93F5E1E-656B-4DF4-8D8A-4DF273B274C4}"/>
              </a:ext>
            </a:extLst>
          </p:cNvPr>
          <p:cNvCxnSpPr>
            <a:cxnSpLocks/>
          </p:cNvCxnSpPr>
          <p:nvPr/>
        </p:nvCxnSpPr>
        <p:spPr>
          <a:xfrm flipH="1" flipV="1">
            <a:off x="2005330" y="2142490"/>
            <a:ext cx="229046" cy="48746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F7DE301-1DF8-42B2-B3EE-078EE908CBCC}"/>
                  </a:ext>
                </a:extLst>
              </p:cNvPr>
              <p:cNvSpPr txBox="1"/>
              <p:nvPr/>
            </p:nvSpPr>
            <p:spPr>
              <a:xfrm>
                <a:off x="1732929" y="1901957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2 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F7DE301-1DF8-42B2-B3EE-078EE908C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929" y="1901957"/>
                <a:ext cx="370676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BBC9D46-4C36-4055-A0BD-052C5C444AE9}"/>
              </a:ext>
            </a:extLst>
          </p:cNvPr>
          <p:cNvCxnSpPr>
            <a:cxnSpLocks/>
          </p:cNvCxnSpPr>
          <p:nvPr/>
        </p:nvCxnSpPr>
        <p:spPr>
          <a:xfrm>
            <a:off x="2284139" y="2774236"/>
            <a:ext cx="1861" cy="81351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CB923F7-6560-4B06-89FC-78319B0F2A1D}"/>
              </a:ext>
            </a:extLst>
          </p:cNvPr>
          <p:cNvSpPr/>
          <p:nvPr/>
        </p:nvSpPr>
        <p:spPr>
          <a:xfrm rot="20412685">
            <a:off x="2475115" y="2449910"/>
            <a:ext cx="38100" cy="190500"/>
          </a:xfrm>
          <a:custGeom>
            <a:avLst/>
            <a:gdLst>
              <a:gd name="connsiteX0" fmla="*/ 38100 w 38100"/>
              <a:gd name="connsiteY0" fmla="*/ 190500 h 190500"/>
              <a:gd name="connsiteX1" fmla="*/ 30480 w 38100"/>
              <a:gd name="connsiteY1" fmla="*/ 76200 h 190500"/>
              <a:gd name="connsiteX2" fmla="*/ 0 w 38100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 h="190500">
                <a:moveTo>
                  <a:pt x="38100" y="190500"/>
                </a:moveTo>
                <a:cubicBezTo>
                  <a:pt x="37465" y="149225"/>
                  <a:pt x="36830" y="107950"/>
                  <a:pt x="30480" y="76200"/>
                </a:cubicBezTo>
                <a:cubicBezTo>
                  <a:pt x="24130" y="44450"/>
                  <a:pt x="12065" y="22225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F23ADF-1394-408F-B097-F2A6F8EA056E}"/>
                  </a:ext>
                </a:extLst>
              </p:cNvPr>
              <p:cNvSpPr txBox="1"/>
              <p:nvPr/>
            </p:nvSpPr>
            <p:spPr>
              <a:xfrm>
                <a:off x="1049700" y="3267597"/>
                <a:ext cx="5029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30°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F23ADF-1394-408F-B097-F2A6F8EA0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700" y="3267597"/>
                <a:ext cx="502919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BE74D6C-4DAF-4D29-8F48-6F5A207DF676}"/>
              </a:ext>
            </a:extLst>
          </p:cNvPr>
          <p:cNvSpPr/>
          <p:nvPr/>
        </p:nvSpPr>
        <p:spPr>
          <a:xfrm rot="8820806">
            <a:off x="1083293" y="3308752"/>
            <a:ext cx="78297" cy="220056"/>
          </a:xfrm>
          <a:custGeom>
            <a:avLst/>
            <a:gdLst>
              <a:gd name="connsiteX0" fmla="*/ 0 w 106680"/>
              <a:gd name="connsiteY0" fmla="*/ 236220 h 236220"/>
              <a:gd name="connsiteX1" fmla="*/ 38100 w 106680"/>
              <a:gd name="connsiteY1" fmla="*/ 83820 h 236220"/>
              <a:gd name="connsiteX2" fmla="*/ 106680 w 106680"/>
              <a:gd name="connsiteY2" fmla="*/ 0 h 2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680" h="236220">
                <a:moveTo>
                  <a:pt x="0" y="236220"/>
                </a:moveTo>
                <a:cubicBezTo>
                  <a:pt x="10160" y="179705"/>
                  <a:pt x="20320" y="123190"/>
                  <a:pt x="38100" y="83820"/>
                </a:cubicBezTo>
                <a:cubicBezTo>
                  <a:pt x="55880" y="44450"/>
                  <a:pt x="81280" y="22225"/>
                  <a:pt x="10668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95A517-303C-44C1-AEBA-69A48B725D53}"/>
                  </a:ext>
                </a:extLst>
              </p:cNvPr>
              <p:cNvSpPr txBox="1"/>
              <p:nvPr/>
            </p:nvSpPr>
            <p:spPr>
              <a:xfrm>
                <a:off x="1948860" y="3093720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5 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95A517-303C-44C1-AEBA-69A48B725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860" y="3093720"/>
                <a:ext cx="370676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5248716-025A-4CEE-BF83-54AB82AACBE1}"/>
              </a:ext>
            </a:extLst>
          </p:cNvPr>
          <p:cNvCxnSpPr>
            <a:cxnSpLocks/>
          </p:cNvCxnSpPr>
          <p:nvPr/>
        </p:nvCxnSpPr>
        <p:spPr>
          <a:xfrm flipV="1">
            <a:off x="662940" y="2194841"/>
            <a:ext cx="2916223" cy="130908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B2441EC-D94F-4914-B42B-5DAF22D400EB}"/>
              </a:ext>
            </a:extLst>
          </p:cNvPr>
          <p:cNvCxnSpPr>
            <a:cxnSpLocks/>
          </p:cNvCxnSpPr>
          <p:nvPr/>
        </p:nvCxnSpPr>
        <p:spPr>
          <a:xfrm flipH="1">
            <a:off x="1577340" y="2743241"/>
            <a:ext cx="638245" cy="28189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FC023BB-98D1-4804-95F5-31E5A2B4F6CE}"/>
                  </a:ext>
                </a:extLst>
              </p:cNvPr>
              <p:cNvSpPr txBox="1"/>
              <p:nvPr/>
            </p:nvSpPr>
            <p:spPr>
              <a:xfrm>
                <a:off x="1220718" y="2897725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8 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FC023BB-98D1-4804-95F5-31E5A2B4F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718" y="2897725"/>
                <a:ext cx="370676" cy="2616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B50B54D-0FC7-4D4F-8744-7AECE6D4ACDA}"/>
              </a:ext>
            </a:extLst>
          </p:cNvPr>
          <p:cNvCxnSpPr>
            <a:cxnSpLocks/>
          </p:cNvCxnSpPr>
          <p:nvPr/>
        </p:nvCxnSpPr>
        <p:spPr>
          <a:xfrm>
            <a:off x="2362200" y="2819400"/>
            <a:ext cx="297180" cy="670560"/>
          </a:xfrm>
          <a:prstGeom prst="line">
            <a:avLst/>
          </a:prstGeom>
          <a:ln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8FD02A7-AED5-48B9-9589-C53A73FD420B}"/>
                  </a:ext>
                </a:extLst>
              </p:cNvPr>
              <p:cNvSpPr txBox="1"/>
              <p:nvPr/>
            </p:nvSpPr>
            <p:spPr>
              <a:xfrm>
                <a:off x="2335485" y="2321859"/>
                <a:ext cx="5029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8FD02A7-AED5-48B9-9589-C53A73FD4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485" y="2321859"/>
                <a:ext cx="502919" cy="2616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522DBC4-2E24-413F-B66F-7E7C8018C41A}"/>
              </a:ext>
            </a:extLst>
          </p:cNvPr>
          <p:cNvCxnSpPr>
            <a:cxnSpLocks/>
          </p:cNvCxnSpPr>
          <p:nvPr/>
        </p:nvCxnSpPr>
        <p:spPr>
          <a:xfrm flipH="1">
            <a:off x="2333625" y="3498850"/>
            <a:ext cx="298450" cy="123825"/>
          </a:xfrm>
          <a:prstGeom prst="line">
            <a:avLst/>
          </a:prstGeom>
          <a:ln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7DC6D18-4733-4F08-BA59-3F2775B43395}"/>
                  </a:ext>
                </a:extLst>
              </p:cNvPr>
              <p:cNvSpPr txBox="1"/>
              <p:nvPr/>
            </p:nvSpPr>
            <p:spPr>
              <a:xfrm>
                <a:off x="2144276" y="3032760"/>
                <a:ext cx="50291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00" b="0" i="1" smtClean="0">
                          <a:latin typeface="Cambria Math" panose="02040503050406030204" pitchFamily="18" charset="0"/>
                        </a:rPr>
                        <m:t>30°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7DC6D18-4733-4F08-BA59-3F2775B43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276" y="3032760"/>
                <a:ext cx="502919" cy="2308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42BC1FBB-25F9-4714-9C3B-DDAA5AF272EB}"/>
              </a:ext>
            </a:extLst>
          </p:cNvPr>
          <p:cNvSpPr/>
          <p:nvPr/>
        </p:nvSpPr>
        <p:spPr>
          <a:xfrm rot="14166194">
            <a:off x="2323320" y="2905711"/>
            <a:ext cx="50680" cy="135528"/>
          </a:xfrm>
          <a:custGeom>
            <a:avLst/>
            <a:gdLst>
              <a:gd name="connsiteX0" fmla="*/ 0 w 106680"/>
              <a:gd name="connsiteY0" fmla="*/ 236220 h 236220"/>
              <a:gd name="connsiteX1" fmla="*/ 38100 w 106680"/>
              <a:gd name="connsiteY1" fmla="*/ 83820 h 236220"/>
              <a:gd name="connsiteX2" fmla="*/ 106680 w 106680"/>
              <a:gd name="connsiteY2" fmla="*/ 0 h 2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680" h="236220">
                <a:moveTo>
                  <a:pt x="0" y="236220"/>
                </a:moveTo>
                <a:cubicBezTo>
                  <a:pt x="10160" y="179705"/>
                  <a:pt x="20320" y="123190"/>
                  <a:pt x="38100" y="83820"/>
                </a:cubicBezTo>
                <a:cubicBezTo>
                  <a:pt x="55880" y="44450"/>
                  <a:pt x="81280" y="22225"/>
                  <a:pt x="10668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B222931-BEB0-4F8D-AA4E-588F226AA5ED}"/>
              </a:ext>
            </a:extLst>
          </p:cNvPr>
          <p:cNvCxnSpPr>
            <a:cxnSpLocks/>
          </p:cNvCxnSpPr>
          <p:nvPr/>
        </p:nvCxnSpPr>
        <p:spPr>
          <a:xfrm flipV="1">
            <a:off x="2428875" y="2409825"/>
            <a:ext cx="495300" cy="238126"/>
          </a:xfrm>
          <a:prstGeom prst="line">
            <a:avLst/>
          </a:prstGeom>
          <a:ln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90BB71A-459B-40B6-81ED-DF65FAB2578C}"/>
              </a:ext>
            </a:extLst>
          </p:cNvPr>
          <p:cNvCxnSpPr>
            <a:cxnSpLocks/>
          </p:cNvCxnSpPr>
          <p:nvPr/>
        </p:nvCxnSpPr>
        <p:spPr>
          <a:xfrm flipH="1" flipV="1">
            <a:off x="2757488" y="2024063"/>
            <a:ext cx="195262" cy="376238"/>
          </a:xfrm>
          <a:prstGeom prst="line">
            <a:avLst/>
          </a:prstGeom>
          <a:ln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9CAB0B74-815A-4B49-A1A4-72178CE9879C}"/>
              </a:ext>
            </a:extLst>
          </p:cNvPr>
          <p:cNvSpPr txBox="1"/>
          <p:nvPr/>
        </p:nvSpPr>
        <p:spPr>
          <a:xfrm>
            <a:off x="883921" y="4034780"/>
            <a:ext cx="1499178" cy="938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100" dirty="0"/>
              <a:t>Recall that I recommend using dotted labelled arrow for the components of forces in diagrams.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0D90955-2B57-4616-90F5-638972F2C8B7}"/>
                  </a:ext>
                </a:extLst>
              </p:cNvPr>
              <p:cNvSpPr txBox="1"/>
              <p:nvPr/>
            </p:nvSpPr>
            <p:spPr>
              <a:xfrm>
                <a:off x="2358896" y="3567748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func>
                        <m:funcPr>
                          <m:ctrlP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</m:func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0D90955-2B57-4616-90F5-638972F2C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896" y="3567748"/>
                <a:ext cx="370676" cy="261610"/>
              </a:xfrm>
              <a:prstGeom prst="rect">
                <a:avLst/>
              </a:prstGeom>
              <a:blipFill>
                <a:blip r:embed="rId10"/>
                <a:stretch>
                  <a:fillRect r="-606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2993634-DB3E-464E-8E62-AAA9BA7CE2C6}"/>
                  </a:ext>
                </a:extLst>
              </p:cNvPr>
              <p:cNvSpPr txBox="1"/>
              <p:nvPr/>
            </p:nvSpPr>
            <p:spPr>
              <a:xfrm>
                <a:off x="2478086" y="2962915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func>
                        <m:funcPr>
                          <m:ctrlP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</m:func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2993634-DB3E-464E-8E62-AAA9BA7CE2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086" y="2962915"/>
                <a:ext cx="370676" cy="261610"/>
              </a:xfrm>
              <a:prstGeom prst="rect">
                <a:avLst/>
              </a:prstGeom>
              <a:blipFill>
                <a:blip r:embed="rId11"/>
                <a:stretch>
                  <a:fillRect r="-7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E39618A-D044-4275-A059-275139B288F8}"/>
                  </a:ext>
                </a:extLst>
              </p:cNvPr>
              <p:cNvSpPr txBox="1"/>
              <p:nvPr/>
            </p:nvSpPr>
            <p:spPr>
              <a:xfrm>
                <a:off x="2594169" y="2566407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E39618A-D044-4275-A059-275139B28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169" y="2566407"/>
                <a:ext cx="370676" cy="261610"/>
              </a:xfrm>
              <a:prstGeom prst="rect">
                <a:avLst/>
              </a:prstGeom>
              <a:blipFill>
                <a:blip r:embed="rId12"/>
                <a:stretch>
                  <a:fillRect r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C7163DE-BB93-4B54-A32B-5E8039B686EB}"/>
                  </a:ext>
                </a:extLst>
              </p:cNvPr>
              <p:cNvSpPr txBox="1"/>
              <p:nvPr/>
            </p:nvSpPr>
            <p:spPr>
              <a:xfrm>
                <a:off x="2803313" y="2002779"/>
                <a:ext cx="58758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C7163DE-BB93-4B54-A32B-5E8039B68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313" y="2002779"/>
                <a:ext cx="587588" cy="2616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>
            <a:extLst>
              <a:ext uri="{FF2B5EF4-FFF2-40B4-BE49-F238E27FC236}">
                <a16:creationId xmlns:a16="http://schemas.microsoft.com/office/drawing/2014/main" id="{7B22FBD3-0960-4F7A-9661-5225AF58DB02}"/>
              </a:ext>
            </a:extLst>
          </p:cNvPr>
          <p:cNvSpPr/>
          <p:nvPr/>
        </p:nvSpPr>
        <p:spPr>
          <a:xfrm>
            <a:off x="2875279" y="1990726"/>
            <a:ext cx="576581" cy="3105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998F165-E471-4311-8F36-6E2714D8B0FB}"/>
              </a:ext>
            </a:extLst>
          </p:cNvPr>
          <p:cNvSpPr/>
          <p:nvPr/>
        </p:nvSpPr>
        <p:spPr>
          <a:xfrm>
            <a:off x="2667152" y="2598990"/>
            <a:ext cx="632308" cy="3042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A0D7DD4-DF2A-45DF-916B-54136309DA54}"/>
              </a:ext>
            </a:extLst>
          </p:cNvPr>
          <p:cNvSpPr/>
          <p:nvPr/>
        </p:nvSpPr>
        <p:spPr>
          <a:xfrm>
            <a:off x="2550864" y="2972215"/>
            <a:ext cx="626676" cy="2739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408E879-9D9A-422D-8013-55F3711BAF59}"/>
              </a:ext>
            </a:extLst>
          </p:cNvPr>
          <p:cNvSpPr/>
          <p:nvPr/>
        </p:nvSpPr>
        <p:spPr>
          <a:xfrm>
            <a:off x="2416234" y="3598623"/>
            <a:ext cx="626676" cy="2739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48C42D2-B91D-42FA-B1BF-9ECB602B39BD}"/>
                  </a:ext>
                </a:extLst>
              </p:cNvPr>
              <p:cNvSpPr txBox="1"/>
              <p:nvPr/>
            </p:nvSpPr>
            <p:spPr>
              <a:xfrm>
                <a:off x="3975404" y="1700808"/>
                <a:ext cx="4388420" cy="4254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↗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=8+5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↖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+2=5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sz="1400" dirty="0"/>
                  <a:t>When we have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GB" sz="1400" dirty="0"/>
                  <a:t>, a good strategy is to divide them so we get just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GB" sz="1400" dirty="0"/>
                  <a:t>. You may have seen this in Year 2 trigonometry when expressing trig sums in the form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1400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=8+5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5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30°</m:t>
                              </m:r>
                            </m:e>
                          </m:fun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8+5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30°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=0.222…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=12.5° (3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sf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12.5…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=10.8 (3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sf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r>
                  <a:rPr lang="en-GB" dirty="0"/>
                  <a:t/>
                </a:r>
                <a:br>
                  <a:rPr lang="en-GB" dirty="0"/>
                </a:br>
                <a:endParaRPr lang="en-GB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48C42D2-B91D-42FA-B1BF-9ECB602B3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404" y="1700808"/>
                <a:ext cx="4388420" cy="4254754"/>
              </a:xfrm>
              <a:prstGeom prst="rect">
                <a:avLst/>
              </a:prstGeom>
              <a:blipFill>
                <a:blip r:embed="rId14"/>
                <a:stretch>
                  <a:fillRect l="-417" b="-2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>
            <a:extLst>
              <a:ext uri="{FF2B5EF4-FFF2-40B4-BE49-F238E27FC236}">
                <a16:creationId xmlns:a16="http://schemas.microsoft.com/office/drawing/2014/main" id="{6BDA593B-1AB9-4DC0-B51D-A81643F1FC1E}"/>
              </a:ext>
            </a:extLst>
          </p:cNvPr>
          <p:cNvSpPr/>
          <p:nvPr/>
        </p:nvSpPr>
        <p:spPr>
          <a:xfrm>
            <a:off x="3939087" y="1608403"/>
            <a:ext cx="4449903" cy="45239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5477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7F30F5F-DA34-4883-A518-0CD570F179C4}"/>
              </a:ext>
            </a:extLst>
          </p:cNvPr>
          <p:cNvGrpSpPr/>
          <p:nvPr/>
        </p:nvGrpSpPr>
        <p:grpSpPr>
          <a:xfrm>
            <a:off x="-22391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C2745CC2-7454-461C-AEBD-0466B537A738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5D1376F-C094-49A2-8244-F6D251B0B9B7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2C0324-599C-462F-B691-FFBCA0C43C6E}"/>
                  </a:ext>
                </a:extLst>
              </p:cNvPr>
              <p:cNvSpPr txBox="1"/>
              <p:nvPr/>
            </p:nvSpPr>
            <p:spPr>
              <a:xfrm>
                <a:off x="456286" y="773013"/>
                <a:ext cx="8004145" cy="58477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The diagram shows a particle in equilibrium on an inclined plane under the forces shown. Find the magnitude of the force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600" dirty="0"/>
                  <a:t> and the size of the angle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2C0324-599C-462F-B691-FFBCA0C43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86" y="773013"/>
                <a:ext cx="8004145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4557BD01-C8DA-4B03-B006-2C2658C26436}"/>
              </a:ext>
            </a:extLst>
          </p:cNvPr>
          <p:cNvSpPr/>
          <p:nvPr/>
        </p:nvSpPr>
        <p:spPr>
          <a:xfrm>
            <a:off x="2205433" y="2620328"/>
            <a:ext cx="147285" cy="1462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449F209-5061-4C47-935F-CC1CAA3D6B2B}"/>
              </a:ext>
            </a:extLst>
          </p:cNvPr>
          <p:cNvCxnSpPr>
            <a:cxnSpLocks/>
          </p:cNvCxnSpPr>
          <p:nvPr/>
        </p:nvCxnSpPr>
        <p:spPr>
          <a:xfrm>
            <a:off x="1289050" y="2324100"/>
            <a:ext cx="908050" cy="36195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764DB5-2F99-44C1-A948-832FD15D46B9}"/>
                  </a:ext>
                </a:extLst>
              </p:cNvPr>
              <p:cNvSpPr txBox="1"/>
              <p:nvPr/>
            </p:nvSpPr>
            <p:spPr>
              <a:xfrm>
                <a:off x="1480785" y="2206158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764DB5-2F99-44C1-A948-832FD15D4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785" y="2206158"/>
                <a:ext cx="370676" cy="2616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D2C9420-BF13-45B4-B85E-6DD887DDEEFB}"/>
              </a:ext>
            </a:extLst>
          </p:cNvPr>
          <p:cNvCxnSpPr>
            <a:cxnSpLocks/>
          </p:cNvCxnSpPr>
          <p:nvPr/>
        </p:nvCxnSpPr>
        <p:spPr>
          <a:xfrm flipV="1">
            <a:off x="707390" y="3528060"/>
            <a:ext cx="694690" cy="127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714317-9B74-4619-AD53-D5E2932F6B9D}"/>
              </a:ext>
            </a:extLst>
          </p:cNvPr>
          <p:cNvCxnSpPr>
            <a:cxnSpLocks/>
          </p:cNvCxnSpPr>
          <p:nvPr/>
        </p:nvCxnSpPr>
        <p:spPr>
          <a:xfrm flipH="1" flipV="1">
            <a:off x="2005330" y="2142490"/>
            <a:ext cx="229046" cy="48746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7208394-9F4F-4F6A-99E1-D78D6B45CADF}"/>
                  </a:ext>
                </a:extLst>
              </p:cNvPr>
              <p:cNvSpPr txBox="1"/>
              <p:nvPr/>
            </p:nvSpPr>
            <p:spPr>
              <a:xfrm>
                <a:off x="1732929" y="1901957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14 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7208394-9F4F-4F6A-99E1-D78D6B45C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929" y="1901957"/>
                <a:ext cx="370676" cy="261610"/>
              </a:xfrm>
              <a:prstGeom prst="rect">
                <a:avLst/>
              </a:prstGeom>
              <a:blipFill>
                <a:blip r:embed="rId4"/>
                <a:stretch>
                  <a:fillRect r="-163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4B6019C-0500-4A7D-8C4D-C15FA3ABE046}"/>
              </a:ext>
            </a:extLst>
          </p:cNvPr>
          <p:cNvCxnSpPr>
            <a:cxnSpLocks/>
          </p:cNvCxnSpPr>
          <p:nvPr/>
        </p:nvCxnSpPr>
        <p:spPr>
          <a:xfrm>
            <a:off x="2284139" y="2774236"/>
            <a:ext cx="1861" cy="81351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F083D7C-75EC-400F-AD8F-FC30226E2A04}"/>
              </a:ext>
            </a:extLst>
          </p:cNvPr>
          <p:cNvSpPr/>
          <p:nvPr/>
        </p:nvSpPr>
        <p:spPr>
          <a:xfrm rot="11320860">
            <a:off x="1972672" y="2620565"/>
            <a:ext cx="38100" cy="190500"/>
          </a:xfrm>
          <a:custGeom>
            <a:avLst/>
            <a:gdLst>
              <a:gd name="connsiteX0" fmla="*/ 38100 w 38100"/>
              <a:gd name="connsiteY0" fmla="*/ 190500 h 190500"/>
              <a:gd name="connsiteX1" fmla="*/ 30480 w 38100"/>
              <a:gd name="connsiteY1" fmla="*/ 76200 h 190500"/>
              <a:gd name="connsiteX2" fmla="*/ 0 w 38100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 h="190500">
                <a:moveTo>
                  <a:pt x="38100" y="190500"/>
                </a:moveTo>
                <a:cubicBezTo>
                  <a:pt x="37465" y="149225"/>
                  <a:pt x="36830" y="107950"/>
                  <a:pt x="30480" y="76200"/>
                </a:cubicBezTo>
                <a:cubicBezTo>
                  <a:pt x="24130" y="44450"/>
                  <a:pt x="12065" y="22225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A1DF6D5-403E-4864-937E-E36B7AD2529F}"/>
                  </a:ext>
                </a:extLst>
              </p:cNvPr>
              <p:cNvSpPr txBox="1"/>
              <p:nvPr/>
            </p:nvSpPr>
            <p:spPr>
              <a:xfrm>
                <a:off x="1049700" y="3267597"/>
                <a:ext cx="5029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30°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A1DF6D5-403E-4864-937E-E36B7AD25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700" y="3267597"/>
                <a:ext cx="502919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49B4FF8-BEAE-4E37-A912-A2374D0B8315}"/>
              </a:ext>
            </a:extLst>
          </p:cNvPr>
          <p:cNvSpPr/>
          <p:nvPr/>
        </p:nvSpPr>
        <p:spPr>
          <a:xfrm rot="8820806">
            <a:off x="1083293" y="3308752"/>
            <a:ext cx="78297" cy="220056"/>
          </a:xfrm>
          <a:custGeom>
            <a:avLst/>
            <a:gdLst>
              <a:gd name="connsiteX0" fmla="*/ 0 w 106680"/>
              <a:gd name="connsiteY0" fmla="*/ 236220 h 236220"/>
              <a:gd name="connsiteX1" fmla="*/ 38100 w 106680"/>
              <a:gd name="connsiteY1" fmla="*/ 83820 h 236220"/>
              <a:gd name="connsiteX2" fmla="*/ 106680 w 106680"/>
              <a:gd name="connsiteY2" fmla="*/ 0 h 2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680" h="236220">
                <a:moveTo>
                  <a:pt x="0" y="236220"/>
                </a:moveTo>
                <a:cubicBezTo>
                  <a:pt x="10160" y="179705"/>
                  <a:pt x="20320" y="123190"/>
                  <a:pt x="38100" y="83820"/>
                </a:cubicBezTo>
                <a:cubicBezTo>
                  <a:pt x="55880" y="44450"/>
                  <a:pt x="81280" y="22225"/>
                  <a:pt x="10668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694E7B0-A641-41B0-A66F-02FE6DCC320A}"/>
                  </a:ext>
                </a:extLst>
              </p:cNvPr>
              <p:cNvSpPr txBox="1"/>
              <p:nvPr/>
            </p:nvSpPr>
            <p:spPr>
              <a:xfrm>
                <a:off x="1948860" y="3093720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6 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694E7B0-A641-41B0-A66F-02FE6DCC3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860" y="3093720"/>
                <a:ext cx="370676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04CD730-AAC3-426A-A085-C8B6D1155873}"/>
              </a:ext>
            </a:extLst>
          </p:cNvPr>
          <p:cNvCxnSpPr>
            <a:cxnSpLocks/>
          </p:cNvCxnSpPr>
          <p:nvPr/>
        </p:nvCxnSpPr>
        <p:spPr>
          <a:xfrm flipV="1">
            <a:off x="662940" y="2194841"/>
            <a:ext cx="2916223" cy="130908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F7558A5-CC0A-4983-8584-9889C8509BE1}"/>
              </a:ext>
            </a:extLst>
          </p:cNvPr>
          <p:cNvCxnSpPr>
            <a:cxnSpLocks/>
          </p:cNvCxnSpPr>
          <p:nvPr/>
        </p:nvCxnSpPr>
        <p:spPr>
          <a:xfrm flipH="1">
            <a:off x="1147763" y="2743241"/>
            <a:ext cx="1067823" cy="47620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24DEC00-6358-49B5-B6A6-7628E839D1BD}"/>
                  </a:ext>
                </a:extLst>
              </p:cNvPr>
              <p:cNvSpPr txBox="1"/>
              <p:nvPr/>
            </p:nvSpPr>
            <p:spPr>
              <a:xfrm>
                <a:off x="1001643" y="2907250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5 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24DEC00-6358-49B5-B6A6-7628E839D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643" y="2907250"/>
                <a:ext cx="370676" cy="2616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57D15AB-A1A9-4925-A1BB-33A25853EDF1}"/>
                  </a:ext>
                </a:extLst>
              </p:cNvPr>
              <p:cNvSpPr txBox="1"/>
              <p:nvPr/>
            </p:nvSpPr>
            <p:spPr>
              <a:xfrm>
                <a:off x="1637779" y="2566334"/>
                <a:ext cx="5029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57D15AB-A1A9-4925-A1BB-33A25853E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779" y="2566334"/>
                <a:ext cx="502919" cy="261610"/>
              </a:xfrm>
              <a:prstGeom prst="rect">
                <a:avLst/>
              </a:prstGeom>
              <a:blipFill>
                <a:blip r:embed="rId8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1B04184-84EB-4134-A95E-38799256FFE2}"/>
                  </a:ext>
                </a:extLst>
              </p:cNvPr>
              <p:cNvSpPr txBox="1"/>
              <p:nvPr/>
            </p:nvSpPr>
            <p:spPr>
              <a:xfrm>
                <a:off x="3975404" y="1700808"/>
                <a:ext cx="4388420" cy="3387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↗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𝑄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=5+6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↖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𝑄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+6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𝑄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=14−6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𝑄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=5+6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4−6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30°</m:t>
                              </m:r>
                            </m:e>
                          </m:func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5+6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30°</m:t>
                              </m:r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=47.7° (3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sf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𝑄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47.7…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5+6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=11.9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(3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sf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r>
                  <a:rPr lang="en-GB" dirty="0"/>
                  <a:t/>
                </a:r>
                <a:br>
                  <a:rPr lang="en-GB" dirty="0"/>
                </a:br>
                <a:endParaRPr lang="en-GB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1B04184-84EB-4134-A95E-38799256F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404" y="1700808"/>
                <a:ext cx="4388420" cy="3387402"/>
              </a:xfrm>
              <a:prstGeom prst="rect">
                <a:avLst/>
              </a:prstGeom>
              <a:blipFill>
                <a:blip r:embed="rId9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7DF049FF-47C0-47E7-840A-761A59545FA4}"/>
              </a:ext>
            </a:extLst>
          </p:cNvPr>
          <p:cNvSpPr/>
          <p:nvPr/>
        </p:nvSpPr>
        <p:spPr>
          <a:xfrm>
            <a:off x="4310683" y="1580124"/>
            <a:ext cx="3864147" cy="8876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43F1F6B-07A6-4150-A990-AFEA34D36053}"/>
              </a:ext>
            </a:extLst>
          </p:cNvPr>
          <p:cNvSpPr/>
          <p:nvPr/>
        </p:nvSpPr>
        <p:spPr>
          <a:xfrm>
            <a:off x="4310683" y="2602975"/>
            <a:ext cx="3864147" cy="26844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532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361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</a:t>
              </a:r>
              <a:r>
                <a:rPr lang="en-GB" sz="3200" dirty="0" smtClean="0">
                  <a:latin typeface="+mj-lt"/>
                </a:rPr>
                <a:t>7A - Skipped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2</a:t>
            </a:r>
          </a:p>
          <a:p>
            <a:r>
              <a:rPr lang="en-GB" sz="2400" dirty="0"/>
              <a:t>Pages 130-132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07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9D6F261-3A75-4483-914B-4109E4E7C16B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2B6E6D86-E001-49E7-B3C1-4EFDD8EC159E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Modelling with Statics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F79FCCF-8B54-4040-9E62-205B720061C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E3F2F31-594C-438D-A17F-AD7F0419E420}"/>
              </a:ext>
            </a:extLst>
          </p:cNvPr>
          <p:cNvSpPr txBox="1"/>
          <p:nvPr/>
        </p:nvSpPr>
        <p:spPr>
          <a:xfrm>
            <a:off x="252661" y="731937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can apply this to problems involving tension, weight and pulleys.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37FB08-9EE7-4030-A83E-23B4171A7935}"/>
                  </a:ext>
                </a:extLst>
              </p:cNvPr>
              <p:cNvSpPr txBox="1"/>
              <p:nvPr/>
            </p:nvSpPr>
            <p:spPr>
              <a:xfrm>
                <a:off x="418779" y="1243604"/>
                <a:ext cx="5161334" cy="181588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A smooth bead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sz="1600" dirty="0"/>
                  <a:t> is threaded on a light inextensible string. The ends of the string are attached to two fixed points,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sz="1600" dirty="0"/>
                  <a:t>, on the same horizontal level. The bead is held in equilibrium by a horizontal force of magnitude 8 N acting parallel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𝑍𝑋</m:t>
                    </m:r>
                  </m:oMath>
                </a14:m>
                <a:r>
                  <a:rPr lang="en-GB" sz="1600" dirty="0"/>
                  <a:t>. The bead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sz="1600" dirty="0"/>
                  <a:t> is vertically below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𝑋𝑍𝑌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=30°</m:t>
                    </m:r>
                  </m:oMath>
                </a14:m>
                <a:r>
                  <a:rPr lang="en-GB" sz="1600" dirty="0"/>
                  <a:t> as shown in the diagram.</a:t>
                </a:r>
              </a:p>
              <a:p>
                <a:r>
                  <a:rPr lang="en-GB" sz="1600" dirty="0"/>
                  <a:t>Find the tension in the string and the weight of the bead.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37FB08-9EE7-4030-A83E-23B4171A7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79" y="1243604"/>
                <a:ext cx="5161334" cy="18158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9092EDF7-8D4B-4AC3-ACC4-31EF933A92EF}"/>
              </a:ext>
            </a:extLst>
          </p:cNvPr>
          <p:cNvSpPr/>
          <p:nvPr/>
        </p:nvSpPr>
        <p:spPr>
          <a:xfrm>
            <a:off x="7086405" y="2450974"/>
            <a:ext cx="147285" cy="1462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C19245-B55E-41BB-8207-51FB46C3637F}"/>
              </a:ext>
            </a:extLst>
          </p:cNvPr>
          <p:cNvCxnSpPr>
            <a:cxnSpLocks/>
          </p:cNvCxnSpPr>
          <p:nvPr/>
        </p:nvCxnSpPr>
        <p:spPr>
          <a:xfrm>
            <a:off x="7185660" y="1775460"/>
            <a:ext cx="1341120" cy="762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77D5EBC-408F-4395-AF49-0E640E4BC559}"/>
              </a:ext>
            </a:extLst>
          </p:cNvPr>
          <p:cNvSpPr/>
          <p:nvPr/>
        </p:nvSpPr>
        <p:spPr>
          <a:xfrm rot="10536944">
            <a:off x="7999082" y="1772535"/>
            <a:ext cx="81788" cy="255980"/>
          </a:xfrm>
          <a:custGeom>
            <a:avLst/>
            <a:gdLst>
              <a:gd name="connsiteX0" fmla="*/ 38100 w 38100"/>
              <a:gd name="connsiteY0" fmla="*/ 190500 h 190500"/>
              <a:gd name="connsiteX1" fmla="*/ 30480 w 38100"/>
              <a:gd name="connsiteY1" fmla="*/ 76200 h 190500"/>
              <a:gd name="connsiteX2" fmla="*/ 0 w 38100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 h="190500">
                <a:moveTo>
                  <a:pt x="38100" y="190500"/>
                </a:moveTo>
                <a:cubicBezTo>
                  <a:pt x="37465" y="149225"/>
                  <a:pt x="36830" y="107950"/>
                  <a:pt x="30480" y="76200"/>
                </a:cubicBezTo>
                <a:cubicBezTo>
                  <a:pt x="24130" y="44450"/>
                  <a:pt x="12065" y="22225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1FD38B3-8AFF-4872-B77F-AC1E63AEE431}"/>
                  </a:ext>
                </a:extLst>
              </p:cNvPr>
              <p:cNvSpPr txBox="1"/>
              <p:nvPr/>
            </p:nvSpPr>
            <p:spPr>
              <a:xfrm>
                <a:off x="7924572" y="1738708"/>
                <a:ext cx="5029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30°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1FD38B3-8AFF-4872-B77F-AC1E63AEE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572" y="1738708"/>
                <a:ext cx="502919" cy="2616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13DF450-5127-44E6-95E7-90BC04BDE152}"/>
                  </a:ext>
                </a:extLst>
              </p:cNvPr>
              <p:cNvSpPr txBox="1"/>
              <p:nvPr/>
            </p:nvSpPr>
            <p:spPr>
              <a:xfrm>
                <a:off x="6113552" y="2368106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8 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13DF450-5127-44E6-95E7-90BC04BDE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552" y="2368106"/>
                <a:ext cx="370676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6E0D3ED-BCC3-400D-89F9-4995583489CF}"/>
              </a:ext>
            </a:extLst>
          </p:cNvPr>
          <p:cNvCxnSpPr>
            <a:cxnSpLocks/>
          </p:cNvCxnSpPr>
          <p:nvPr/>
        </p:nvCxnSpPr>
        <p:spPr>
          <a:xfrm flipV="1">
            <a:off x="7189832" y="1790700"/>
            <a:ext cx="1336948" cy="71329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51D17FF-87EF-41BD-9244-FECBADCEB38D}"/>
              </a:ext>
            </a:extLst>
          </p:cNvPr>
          <p:cNvCxnSpPr>
            <a:cxnSpLocks/>
          </p:cNvCxnSpPr>
          <p:nvPr/>
        </p:nvCxnSpPr>
        <p:spPr>
          <a:xfrm flipH="1">
            <a:off x="6446520" y="2528167"/>
            <a:ext cx="657659" cy="167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336A9F7-887E-408A-89B7-424D37C48C15}"/>
              </a:ext>
            </a:extLst>
          </p:cNvPr>
          <p:cNvCxnSpPr>
            <a:cxnSpLocks/>
          </p:cNvCxnSpPr>
          <p:nvPr/>
        </p:nvCxnSpPr>
        <p:spPr>
          <a:xfrm flipV="1">
            <a:off x="7160047" y="1775460"/>
            <a:ext cx="17993" cy="71220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B07A699-2616-4951-84FD-6B9B76F7B72A}"/>
              </a:ext>
            </a:extLst>
          </p:cNvPr>
          <p:cNvCxnSpPr>
            <a:cxnSpLocks/>
          </p:cNvCxnSpPr>
          <p:nvPr/>
        </p:nvCxnSpPr>
        <p:spPr>
          <a:xfrm flipV="1">
            <a:off x="7363460" y="1774190"/>
            <a:ext cx="0" cy="17780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A225076-CFCB-4803-92C4-2C0612E667B6}"/>
              </a:ext>
            </a:extLst>
          </p:cNvPr>
          <p:cNvCxnSpPr>
            <a:cxnSpLocks/>
          </p:cNvCxnSpPr>
          <p:nvPr/>
        </p:nvCxnSpPr>
        <p:spPr>
          <a:xfrm flipH="1">
            <a:off x="7190423" y="1951990"/>
            <a:ext cx="173038" cy="1588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4734CD8-8243-41E0-A3DC-121892153961}"/>
                  </a:ext>
                </a:extLst>
              </p:cNvPr>
              <p:cNvSpPr txBox="1"/>
              <p:nvPr/>
            </p:nvSpPr>
            <p:spPr>
              <a:xfrm>
                <a:off x="7003531" y="1498668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4734CD8-8243-41E0-A3DC-121892153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531" y="1498668"/>
                <a:ext cx="370676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BB85C9C-42A6-4AF8-9D5C-1C6E76EC79CA}"/>
                  </a:ext>
                </a:extLst>
              </p:cNvPr>
              <p:cNvSpPr txBox="1"/>
              <p:nvPr/>
            </p:nvSpPr>
            <p:spPr>
              <a:xfrm>
                <a:off x="8290881" y="1529090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BB85C9C-42A6-4AF8-9D5C-1C6E76EC7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881" y="1529090"/>
                <a:ext cx="370676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18B909D-DE9A-49B9-BC58-FAC5208FEECD}"/>
                  </a:ext>
                </a:extLst>
              </p:cNvPr>
              <p:cNvSpPr txBox="1"/>
              <p:nvPr/>
            </p:nvSpPr>
            <p:spPr>
              <a:xfrm>
                <a:off x="6974709" y="2621472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18B909D-DE9A-49B9-BC58-FAC5208FEE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709" y="2621472"/>
                <a:ext cx="370676" cy="2616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>
            <a:extLst>
              <a:ext uri="{FF2B5EF4-FFF2-40B4-BE49-F238E27FC236}">
                <a16:creationId xmlns:a16="http://schemas.microsoft.com/office/drawing/2014/main" id="{1F2C34F7-D0DE-4CC4-B75B-8DFE370F44AB}"/>
              </a:ext>
            </a:extLst>
          </p:cNvPr>
          <p:cNvSpPr/>
          <p:nvPr/>
        </p:nvSpPr>
        <p:spPr>
          <a:xfrm>
            <a:off x="1815050" y="4458789"/>
            <a:ext cx="147285" cy="1462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F4CBACC-5AC0-436F-9AB4-AAF91026EE89}"/>
              </a:ext>
            </a:extLst>
          </p:cNvPr>
          <p:cNvCxnSpPr>
            <a:cxnSpLocks/>
          </p:cNvCxnSpPr>
          <p:nvPr/>
        </p:nvCxnSpPr>
        <p:spPr>
          <a:xfrm>
            <a:off x="1973028" y="4555062"/>
            <a:ext cx="1341120" cy="762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78A3A284-9BE4-449B-8243-1BBE71E7053D}"/>
              </a:ext>
            </a:extLst>
          </p:cNvPr>
          <p:cNvSpPr/>
          <p:nvPr/>
        </p:nvSpPr>
        <p:spPr>
          <a:xfrm>
            <a:off x="2317261" y="4302600"/>
            <a:ext cx="81788" cy="255980"/>
          </a:xfrm>
          <a:custGeom>
            <a:avLst/>
            <a:gdLst>
              <a:gd name="connsiteX0" fmla="*/ 38100 w 38100"/>
              <a:gd name="connsiteY0" fmla="*/ 190500 h 190500"/>
              <a:gd name="connsiteX1" fmla="*/ 30480 w 38100"/>
              <a:gd name="connsiteY1" fmla="*/ 76200 h 190500"/>
              <a:gd name="connsiteX2" fmla="*/ 0 w 38100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 h="190500">
                <a:moveTo>
                  <a:pt x="38100" y="190500"/>
                </a:moveTo>
                <a:cubicBezTo>
                  <a:pt x="37465" y="149225"/>
                  <a:pt x="36830" y="107950"/>
                  <a:pt x="30480" y="76200"/>
                </a:cubicBezTo>
                <a:cubicBezTo>
                  <a:pt x="24130" y="44450"/>
                  <a:pt x="12065" y="22225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F424772-3678-4E41-8171-71125AB5CCC9}"/>
                  </a:ext>
                </a:extLst>
              </p:cNvPr>
              <p:cNvSpPr txBox="1"/>
              <p:nvPr/>
            </p:nvSpPr>
            <p:spPr>
              <a:xfrm>
                <a:off x="1986467" y="4324373"/>
                <a:ext cx="5029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30°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F424772-3678-4E41-8171-71125AB5C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467" y="4324373"/>
                <a:ext cx="502919" cy="2616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5A2655D-C563-4F2D-8ACE-319129C40380}"/>
                  </a:ext>
                </a:extLst>
              </p:cNvPr>
              <p:cNvSpPr txBox="1"/>
              <p:nvPr/>
            </p:nvSpPr>
            <p:spPr>
              <a:xfrm>
                <a:off x="842197" y="4375921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8 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5A2655D-C563-4F2D-8ACE-319129C40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97" y="4375921"/>
                <a:ext cx="370676" cy="2616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5F370BC-A730-4F56-9094-C24CED7E7F99}"/>
              </a:ext>
            </a:extLst>
          </p:cNvPr>
          <p:cNvCxnSpPr>
            <a:cxnSpLocks/>
          </p:cNvCxnSpPr>
          <p:nvPr/>
        </p:nvCxnSpPr>
        <p:spPr>
          <a:xfrm flipH="1">
            <a:off x="1175165" y="4535982"/>
            <a:ext cx="657659" cy="167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A974FCA-A57C-48F4-BF29-F0841109C7E5}"/>
              </a:ext>
            </a:extLst>
          </p:cNvPr>
          <p:cNvCxnSpPr>
            <a:cxnSpLocks/>
          </p:cNvCxnSpPr>
          <p:nvPr/>
        </p:nvCxnSpPr>
        <p:spPr>
          <a:xfrm flipV="1">
            <a:off x="1936751" y="3956050"/>
            <a:ext cx="1231899" cy="51435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338C546-6EF1-4CCB-A2EF-D4B3466703B3}"/>
              </a:ext>
            </a:extLst>
          </p:cNvPr>
          <p:cNvCxnSpPr>
            <a:cxnSpLocks/>
          </p:cNvCxnSpPr>
          <p:nvPr/>
        </p:nvCxnSpPr>
        <p:spPr>
          <a:xfrm flipV="1">
            <a:off x="1894665" y="3939540"/>
            <a:ext cx="2715" cy="52818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0B88268-6F42-423E-AC21-028EABEC9CE8}"/>
                  </a:ext>
                </a:extLst>
              </p:cNvPr>
              <p:cNvSpPr txBox="1"/>
              <p:nvPr/>
            </p:nvSpPr>
            <p:spPr>
              <a:xfrm>
                <a:off x="1751413" y="3694440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0B88268-6F42-423E-AC21-028EABEC9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413" y="3694440"/>
                <a:ext cx="370676" cy="2616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8335E8A-9F09-4485-8C71-C7616AE00723}"/>
              </a:ext>
            </a:extLst>
          </p:cNvPr>
          <p:cNvCxnSpPr>
            <a:cxnSpLocks/>
          </p:cNvCxnSpPr>
          <p:nvPr/>
        </p:nvCxnSpPr>
        <p:spPr>
          <a:xfrm>
            <a:off x="1882140" y="4610100"/>
            <a:ext cx="0" cy="49530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317D5D7-2CCD-494A-8A5F-B121C538037E}"/>
                  </a:ext>
                </a:extLst>
              </p:cNvPr>
              <p:cNvSpPr txBox="1"/>
              <p:nvPr/>
            </p:nvSpPr>
            <p:spPr>
              <a:xfrm>
                <a:off x="1703354" y="5098686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317D5D7-2CCD-494A-8A5F-B121C5380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354" y="5098686"/>
                <a:ext cx="370676" cy="261610"/>
              </a:xfrm>
              <a:prstGeom prst="rect">
                <a:avLst/>
              </a:prstGeom>
              <a:blipFill>
                <a:blip r:embed="rId10"/>
                <a:stretch>
                  <a:fillRect r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EF8CDD7-A633-4398-B338-DCB32EFCFCD5}"/>
                  </a:ext>
                </a:extLst>
              </p:cNvPr>
              <p:cNvSpPr txBox="1"/>
              <p:nvPr/>
            </p:nvSpPr>
            <p:spPr>
              <a:xfrm>
                <a:off x="2358155" y="3931958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EF8CDD7-A633-4398-B338-DCB32EFCF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155" y="3931958"/>
                <a:ext cx="370676" cy="2616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F015A613-9EFB-4A8A-B9A6-71C5FF9C6F4F}"/>
              </a:ext>
            </a:extLst>
          </p:cNvPr>
          <p:cNvSpPr txBox="1"/>
          <p:nvPr/>
        </p:nvSpPr>
        <p:spPr>
          <a:xfrm>
            <a:off x="4060577" y="3314700"/>
            <a:ext cx="3927495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As the bead is smooth, the two parts of the string can be considered as a single piece of string, and therefore the tension is the same throughout.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64E12EA-7A23-4E66-BD28-876F0A88D050}"/>
                  </a:ext>
                </a:extLst>
              </p:cNvPr>
              <p:cNvSpPr txBox="1"/>
              <p:nvPr/>
            </p:nvSpPr>
            <p:spPr>
              <a:xfrm>
                <a:off x="3923928" y="4464525"/>
                <a:ext cx="44231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=8  ∴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=9.24 (3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sf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↑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          =13.9 (3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sf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64E12EA-7A23-4E66-BD28-876F0A88D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464525"/>
                <a:ext cx="4423118" cy="923330"/>
              </a:xfrm>
              <a:prstGeom prst="rect">
                <a:avLst/>
              </a:prstGeom>
              <a:blipFill>
                <a:blip r:embed="rId11"/>
                <a:stretch>
                  <a:fillRect b="-46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>
            <a:extLst>
              <a:ext uri="{FF2B5EF4-FFF2-40B4-BE49-F238E27FC236}">
                <a16:creationId xmlns:a16="http://schemas.microsoft.com/office/drawing/2014/main" id="{B2697E36-F115-48B9-AB21-7C5D7061C72E}"/>
              </a:ext>
            </a:extLst>
          </p:cNvPr>
          <p:cNvSpPr/>
          <p:nvPr/>
        </p:nvSpPr>
        <p:spPr>
          <a:xfrm>
            <a:off x="4866003" y="4248150"/>
            <a:ext cx="3649347" cy="5334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D27ECFF-5697-4B10-8490-46226BBBAB32}"/>
              </a:ext>
            </a:extLst>
          </p:cNvPr>
          <p:cNvSpPr/>
          <p:nvPr/>
        </p:nvSpPr>
        <p:spPr>
          <a:xfrm>
            <a:off x="4871397" y="4776026"/>
            <a:ext cx="3649347" cy="82820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3C876DE-0A27-44F0-B7A7-5B236CBCA7D3}"/>
              </a:ext>
            </a:extLst>
          </p:cNvPr>
          <p:cNvSpPr/>
          <p:nvPr/>
        </p:nvSpPr>
        <p:spPr>
          <a:xfrm>
            <a:off x="574375" y="3495706"/>
            <a:ext cx="2739773" cy="20215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Force Diagram</a:t>
            </a:r>
          </a:p>
        </p:txBody>
      </p:sp>
    </p:spTree>
    <p:extLst>
      <p:ext uri="{BB962C8B-B14F-4D97-AF65-F5344CB8AC3E}">
        <p14:creationId xmlns:p14="http://schemas.microsoft.com/office/powerpoint/2010/main" val="201729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99EF818-7C64-413C-B592-0561A48FAA99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BB77A835-BBF8-42FE-977D-46E81DA90BF8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Further Example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3A74D8B-4B21-4BA6-9010-4F1A3A65D191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AFAA1B-3178-40A5-BD63-985711D1E8F9}"/>
                  </a:ext>
                </a:extLst>
              </p:cNvPr>
              <p:cNvSpPr txBox="1"/>
              <p:nvPr/>
            </p:nvSpPr>
            <p:spPr>
              <a:xfrm>
                <a:off x="256854" y="729254"/>
                <a:ext cx="6691410" cy="215443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A mass of 3kg rests on the surface of a smooth plane which is inclined at an angle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45°</m:t>
                    </m:r>
                  </m:oMath>
                </a14:m>
                <a:r>
                  <a:rPr lang="en-GB" sz="1400" dirty="0"/>
                  <a:t> to the horizontal. The mass is attached to a cable which passes up the plane along the line of greatest slope and then passes over a smooth pulley at the top of the plane. The cable carries a mass of 1kg freely suspended at the other end. The masses are modelled as particles, and the cable as a light inextensible string. There is a force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N acting horizontally on the 3kg mass and the system is in equilibrium.</a:t>
                </a:r>
              </a:p>
              <a:p>
                <a:endParaRPr lang="en-GB" sz="600" dirty="0"/>
              </a:p>
              <a:p>
                <a:r>
                  <a:rPr lang="en-GB" sz="1400" dirty="0"/>
                  <a:t>Calculate (a) the magnitude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  (b) the normal reaction between the mass and the plane    (c) State how you have used the assumption that the pulley is smooth in your calculations.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AFAA1B-3178-40A5-BD63-985711D1E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54" y="729254"/>
                <a:ext cx="6691410" cy="21544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588467DF-4DBA-4120-BD9F-633335215D53}"/>
              </a:ext>
            </a:extLst>
          </p:cNvPr>
          <p:cNvSpPr/>
          <p:nvPr/>
        </p:nvSpPr>
        <p:spPr>
          <a:xfrm>
            <a:off x="1577909" y="3938846"/>
            <a:ext cx="147285" cy="1462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8B6B021-192D-4462-A7AC-2B28B5281213}"/>
              </a:ext>
            </a:extLst>
          </p:cNvPr>
          <p:cNvSpPr/>
          <p:nvPr/>
        </p:nvSpPr>
        <p:spPr>
          <a:xfrm rot="343802">
            <a:off x="1029451" y="4450080"/>
            <a:ext cx="81788" cy="255980"/>
          </a:xfrm>
          <a:custGeom>
            <a:avLst/>
            <a:gdLst>
              <a:gd name="connsiteX0" fmla="*/ 38100 w 38100"/>
              <a:gd name="connsiteY0" fmla="*/ 190500 h 190500"/>
              <a:gd name="connsiteX1" fmla="*/ 30480 w 38100"/>
              <a:gd name="connsiteY1" fmla="*/ 76200 h 190500"/>
              <a:gd name="connsiteX2" fmla="*/ 0 w 38100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 h="190500">
                <a:moveTo>
                  <a:pt x="38100" y="190500"/>
                </a:moveTo>
                <a:cubicBezTo>
                  <a:pt x="37465" y="149225"/>
                  <a:pt x="36830" y="107950"/>
                  <a:pt x="30480" y="76200"/>
                </a:cubicBezTo>
                <a:cubicBezTo>
                  <a:pt x="24130" y="44450"/>
                  <a:pt x="12065" y="22225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54EC40D-C33E-433F-9727-A8736656F486}"/>
                  </a:ext>
                </a:extLst>
              </p:cNvPr>
              <p:cNvSpPr txBox="1"/>
              <p:nvPr/>
            </p:nvSpPr>
            <p:spPr>
              <a:xfrm>
                <a:off x="632119" y="4496822"/>
                <a:ext cx="5029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45°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54EC40D-C33E-433F-9727-A8736656F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19" y="4496822"/>
                <a:ext cx="502919" cy="2616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D5C9023-0647-4C16-85A7-800E6C870C65}"/>
                  </a:ext>
                </a:extLst>
              </p:cNvPr>
              <p:cNvSpPr txBox="1"/>
              <p:nvPr/>
            </p:nvSpPr>
            <p:spPr>
              <a:xfrm>
                <a:off x="989866" y="3753108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D5C9023-0647-4C16-85A7-800E6C870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866" y="3753108"/>
                <a:ext cx="370676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2AA356D-6E5C-4A3A-872B-FF0F1F73C37A}"/>
              </a:ext>
            </a:extLst>
          </p:cNvPr>
          <p:cNvCxnSpPr>
            <a:cxnSpLocks/>
          </p:cNvCxnSpPr>
          <p:nvPr/>
        </p:nvCxnSpPr>
        <p:spPr>
          <a:xfrm>
            <a:off x="941634" y="4009689"/>
            <a:ext cx="611864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72BE6505-96CC-482A-9E83-F5D9622902DB}"/>
              </a:ext>
            </a:extLst>
          </p:cNvPr>
          <p:cNvSpPr/>
          <p:nvPr/>
        </p:nvSpPr>
        <p:spPr>
          <a:xfrm>
            <a:off x="2370355" y="3569011"/>
            <a:ext cx="147285" cy="1462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48FC2CF-1841-4B1B-AB39-63D1C93E44E5}"/>
              </a:ext>
            </a:extLst>
          </p:cNvPr>
          <p:cNvCxnSpPr>
            <a:cxnSpLocks/>
          </p:cNvCxnSpPr>
          <p:nvPr/>
        </p:nvCxnSpPr>
        <p:spPr>
          <a:xfrm flipV="1">
            <a:off x="545306" y="3714751"/>
            <a:ext cx="1877854" cy="99059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1CBD9AE-5ED6-4C63-A692-F10880B9F2B7}"/>
              </a:ext>
            </a:extLst>
          </p:cNvPr>
          <p:cNvCxnSpPr>
            <a:cxnSpLocks/>
          </p:cNvCxnSpPr>
          <p:nvPr/>
        </p:nvCxnSpPr>
        <p:spPr>
          <a:xfrm>
            <a:off x="542010" y="4705827"/>
            <a:ext cx="115576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15DE861-235D-4FC5-B500-2D57B8A65D82}"/>
              </a:ext>
            </a:extLst>
          </p:cNvPr>
          <p:cNvCxnSpPr>
            <a:cxnSpLocks/>
          </p:cNvCxnSpPr>
          <p:nvPr/>
        </p:nvCxnSpPr>
        <p:spPr>
          <a:xfrm flipH="1" flipV="1">
            <a:off x="1356360" y="3451860"/>
            <a:ext cx="243840" cy="4876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18DC1DC-C31D-4920-A52F-B7A558908F75}"/>
                  </a:ext>
                </a:extLst>
              </p:cNvPr>
              <p:cNvSpPr txBox="1"/>
              <p:nvPr/>
            </p:nvSpPr>
            <p:spPr>
              <a:xfrm>
                <a:off x="1132657" y="3181022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18DC1DC-C31D-4920-A52F-B7A558908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657" y="3181022"/>
                <a:ext cx="370676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F2C77CB-6C33-4D45-AB6E-8F2D981F901E}"/>
              </a:ext>
            </a:extLst>
          </p:cNvPr>
          <p:cNvCxnSpPr>
            <a:cxnSpLocks/>
          </p:cNvCxnSpPr>
          <p:nvPr/>
        </p:nvCxnSpPr>
        <p:spPr>
          <a:xfrm flipV="1">
            <a:off x="1722120" y="3779520"/>
            <a:ext cx="274320" cy="16764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4B1D747-D25B-4AFF-9BE9-6BFE89435E8B}"/>
                  </a:ext>
                </a:extLst>
              </p:cNvPr>
              <p:cNvSpPr txBox="1"/>
              <p:nvPr/>
            </p:nvSpPr>
            <p:spPr>
              <a:xfrm>
                <a:off x="1614601" y="3588621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4B1D747-D25B-4AFF-9BE9-6BFE89435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601" y="3588621"/>
                <a:ext cx="370676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2AA697F-E303-4484-8219-E45AE1C4D863}"/>
              </a:ext>
            </a:extLst>
          </p:cNvPr>
          <p:cNvCxnSpPr>
            <a:cxnSpLocks/>
          </p:cNvCxnSpPr>
          <p:nvPr/>
        </p:nvCxnSpPr>
        <p:spPr>
          <a:xfrm flipH="1">
            <a:off x="1654969" y="4070350"/>
            <a:ext cx="8731" cy="5707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B78FCD6-8980-4D7F-ABC3-C07398075616}"/>
                  </a:ext>
                </a:extLst>
              </p:cNvPr>
              <p:cNvSpPr txBox="1"/>
              <p:nvPr/>
            </p:nvSpPr>
            <p:spPr>
              <a:xfrm>
                <a:off x="1387239" y="4245678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B78FCD6-8980-4D7F-ABC3-C07398075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239" y="4245678"/>
                <a:ext cx="370676" cy="261610"/>
              </a:xfrm>
              <a:prstGeom prst="rect">
                <a:avLst/>
              </a:prstGeom>
              <a:blipFill>
                <a:blip r:embed="rId7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9418405-0907-43A6-892B-285D0EF6E5A2}"/>
              </a:ext>
            </a:extLst>
          </p:cNvPr>
          <p:cNvCxnSpPr>
            <a:cxnSpLocks/>
          </p:cNvCxnSpPr>
          <p:nvPr/>
        </p:nvCxnSpPr>
        <p:spPr>
          <a:xfrm>
            <a:off x="1702594" y="4076700"/>
            <a:ext cx="223837" cy="385763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F39E9AA-B468-447A-A66A-3E043E2DC31D}"/>
              </a:ext>
            </a:extLst>
          </p:cNvPr>
          <p:cNvCxnSpPr>
            <a:cxnSpLocks/>
          </p:cNvCxnSpPr>
          <p:nvPr/>
        </p:nvCxnSpPr>
        <p:spPr>
          <a:xfrm flipH="1">
            <a:off x="1702594" y="4495799"/>
            <a:ext cx="207168" cy="100013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19B7AB-E7F3-469B-A1E8-9F01E12F4679}"/>
                  </a:ext>
                </a:extLst>
              </p:cNvPr>
              <p:cNvSpPr txBox="1"/>
              <p:nvPr/>
            </p:nvSpPr>
            <p:spPr>
              <a:xfrm>
                <a:off x="1761762" y="4476120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func>
                        <m:funcPr>
                          <m:ctrlP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</m:func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19B7AB-E7F3-469B-A1E8-9F01E12F4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762" y="4476120"/>
                <a:ext cx="370676" cy="261610"/>
              </a:xfrm>
              <a:prstGeom prst="rect">
                <a:avLst/>
              </a:prstGeom>
              <a:blipFill>
                <a:blip r:embed="rId8"/>
                <a:stretch>
                  <a:fillRect r="-86885"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AC2BC3A-AFE9-4DD3-B037-7FBCAB9BBEE9}"/>
                  </a:ext>
                </a:extLst>
              </p:cNvPr>
              <p:cNvSpPr txBox="1"/>
              <p:nvPr/>
            </p:nvSpPr>
            <p:spPr>
              <a:xfrm>
                <a:off x="1764088" y="4076536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func>
                        <m:funcPr>
                          <m:ctrlP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</m:func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AC2BC3A-AFE9-4DD3-B037-7FBCAB9BB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088" y="4076536"/>
                <a:ext cx="370676" cy="261610"/>
              </a:xfrm>
              <a:prstGeom prst="rect">
                <a:avLst/>
              </a:prstGeom>
              <a:blipFill>
                <a:blip r:embed="rId9"/>
                <a:stretch>
                  <a:fillRect r="-91803"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C5B998C9-A871-4A6E-87F0-CC312D12906B}"/>
              </a:ext>
            </a:extLst>
          </p:cNvPr>
          <p:cNvSpPr/>
          <p:nvPr/>
        </p:nvSpPr>
        <p:spPr>
          <a:xfrm rot="10610200">
            <a:off x="1291316" y="4011888"/>
            <a:ext cx="81788" cy="255980"/>
          </a:xfrm>
          <a:custGeom>
            <a:avLst/>
            <a:gdLst>
              <a:gd name="connsiteX0" fmla="*/ 38100 w 38100"/>
              <a:gd name="connsiteY0" fmla="*/ 190500 h 190500"/>
              <a:gd name="connsiteX1" fmla="*/ 30480 w 38100"/>
              <a:gd name="connsiteY1" fmla="*/ 76200 h 190500"/>
              <a:gd name="connsiteX2" fmla="*/ 0 w 38100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 h="190500">
                <a:moveTo>
                  <a:pt x="38100" y="190500"/>
                </a:moveTo>
                <a:cubicBezTo>
                  <a:pt x="37465" y="149225"/>
                  <a:pt x="36830" y="107950"/>
                  <a:pt x="30480" y="76200"/>
                </a:cubicBezTo>
                <a:cubicBezTo>
                  <a:pt x="24130" y="44450"/>
                  <a:pt x="12065" y="22225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8DAEE52-B9BF-4349-B060-5D7BA9D5F89C}"/>
                  </a:ext>
                </a:extLst>
              </p:cNvPr>
              <p:cNvSpPr txBox="1"/>
              <p:nvPr/>
            </p:nvSpPr>
            <p:spPr>
              <a:xfrm>
                <a:off x="981030" y="4002295"/>
                <a:ext cx="34294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45°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8DAEE52-B9BF-4349-B060-5D7BA9D5F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030" y="4002295"/>
                <a:ext cx="342945" cy="261610"/>
              </a:xfrm>
              <a:prstGeom prst="rect">
                <a:avLst/>
              </a:prstGeom>
              <a:blipFill>
                <a:blip r:embed="rId10"/>
                <a:stretch>
                  <a:fillRect r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18FBD20-BFDF-4F74-850B-930E3BCDB7F3}"/>
              </a:ext>
            </a:extLst>
          </p:cNvPr>
          <p:cNvCxnSpPr>
            <a:cxnSpLocks/>
          </p:cNvCxnSpPr>
          <p:nvPr/>
        </p:nvCxnSpPr>
        <p:spPr>
          <a:xfrm>
            <a:off x="906819" y="4018559"/>
            <a:ext cx="198081" cy="367704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2C44019-68A6-4CDF-BA9F-75522962AF5D}"/>
              </a:ext>
            </a:extLst>
          </p:cNvPr>
          <p:cNvCxnSpPr>
            <a:cxnSpLocks/>
          </p:cNvCxnSpPr>
          <p:nvPr/>
        </p:nvCxnSpPr>
        <p:spPr>
          <a:xfrm flipV="1">
            <a:off x="1138238" y="4110038"/>
            <a:ext cx="445293" cy="240506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BF8C653-D32D-413E-B79E-2AF0063E9D88}"/>
                  </a:ext>
                </a:extLst>
              </p:cNvPr>
              <p:cNvSpPr txBox="1"/>
              <p:nvPr/>
            </p:nvSpPr>
            <p:spPr>
              <a:xfrm>
                <a:off x="541069" y="4116689"/>
                <a:ext cx="37067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en-GB" sz="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8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</m:func>
                    </m:oMath>
                  </m:oMathPara>
                </a14:m>
                <a:endParaRPr lang="en-GB" sz="1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BF8C653-D32D-413E-B79E-2AF0063E9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69" y="4116689"/>
                <a:ext cx="370676" cy="215444"/>
              </a:xfrm>
              <a:prstGeom prst="rect">
                <a:avLst/>
              </a:prstGeom>
              <a:blipFill>
                <a:blip r:embed="rId11"/>
                <a:stretch>
                  <a:fillRect r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CCDAD9D-C8B6-44A6-B5C7-DC918CB0E69B}"/>
                  </a:ext>
                </a:extLst>
              </p:cNvPr>
              <p:cNvSpPr txBox="1"/>
              <p:nvPr/>
            </p:nvSpPr>
            <p:spPr>
              <a:xfrm rot="19968913">
                <a:off x="1100151" y="4260048"/>
                <a:ext cx="37067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en-GB" sz="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8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</m:func>
                    </m:oMath>
                  </m:oMathPara>
                </a14:m>
                <a:endParaRPr lang="en-GB" sz="1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CCDAD9D-C8B6-44A6-B5C7-DC918CB0E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968913">
                <a:off x="1100151" y="4260048"/>
                <a:ext cx="370676" cy="215444"/>
              </a:xfrm>
              <a:prstGeom prst="rect">
                <a:avLst/>
              </a:prstGeom>
              <a:blipFill>
                <a:blip r:embed="rId12"/>
                <a:stretch>
                  <a:fillRect r="-197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Oval 65">
            <a:extLst>
              <a:ext uri="{FF2B5EF4-FFF2-40B4-BE49-F238E27FC236}">
                <a16:creationId xmlns:a16="http://schemas.microsoft.com/office/drawing/2014/main" id="{0D6D0693-A90D-4AF3-8E36-79EB15276F17}"/>
              </a:ext>
            </a:extLst>
          </p:cNvPr>
          <p:cNvSpPr/>
          <p:nvPr/>
        </p:nvSpPr>
        <p:spPr>
          <a:xfrm>
            <a:off x="2550739" y="4018559"/>
            <a:ext cx="147285" cy="1462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791C91A-40A7-4964-A2E7-4DB7B41E394D}"/>
              </a:ext>
            </a:extLst>
          </p:cNvPr>
          <p:cNvCxnSpPr>
            <a:cxnSpLocks/>
          </p:cNvCxnSpPr>
          <p:nvPr/>
        </p:nvCxnSpPr>
        <p:spPr>
          <a:xfrm flipV="1">
            <a:off x="2622508" y="3740150"/>
            <a:ext cx="6392" cy="27576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E9FDC75-F31E-472C-B0A6-994C5A5297CB}"/>
              </a:ext>
            </a:extLst>
          </p:cNvPr>
          <p:cNvCxnSpPr>
            <a:cxnSpLocks/>
          </p:cNvCxnSpPr>
          <p:nvPr/>
        </p:nvCxnSpPr>
        <p:spPr>
          <a:xfrm>
            <a:off x="2616200" y="4178300"/>
            <a:ext cx="0" cy="22860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7BAD411-2B84-4CDF-91D9-E8B4BB96ABE6}"/>
                  </a:ext>
                </a:extLst>
              </p:cNvPr>
              <p:cNvSpPr txBox="1"/>
              <p:nvPr/>
            </p:nvSpPr>
            <p:spPr>
              <a:xfrm>
                <a:off x="2555589" y="3753108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7BAD411-2B84-4CDF-91D9-E8B4BB96A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589" y="3753108"/>
                <a:ext cx="370676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F4A7F22-65F0-4C42-AD29-AAC44A11A08F}"/>
                  </a:ext>
                </a:extLst>
              </p:cNvPr>
              <p:cNvSpPr txBox="1"/>
              <p:nvPr/>
            </p:nvSpPr>
            <p:spPr>
              <a:xfrm>
                <a:off x="2550739" y="4178300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F4A7F22-65F0-4C42-AD29-AAC44A11A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739" y="4178300"/>
                <a:ext cx="370676" cy="261610"/>
              </a:xfrm>
              <a:prstGeom prst="rect">
                <a:avLst/>
              </a:prstGeom>
              <a:blipFill>
                <a:blip r:embed="rId13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F4F2A97-FDCD-4464-8483-179E46B5A962}"/>
                  </a:ext>
                </a:extLst>
              </p:cNvPr>
              <p:cNvSpPr txBox="1"/>
              <p:nvPr/>
            </p:nvSpPr>
            <p:spPr>
              <a:xfrm>
                <a:off x="3612084" y="3019097"/>
                <a:ext cx="5398566" cy="3816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For 1kg mass: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↑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dirty="0"/>
              </a:p>
              <a:p>
                <a:endParaRPr lang="en-GB" sz="1050" dirty="0"/>
              </a:p>
              <a:p>
                <a:r>
                  <a:rPr lang="en-GB" dirty="0"/>
                  <a:t>For 3kg mass: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↗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45°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45°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𝑔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45°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45°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=16 (2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sf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↖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45°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45°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     =6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=32 (2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sf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endParaRPr lang="en-GB" sz="600" dirty="0"/>
              </a:p>
              <a:p>
                <a:r>
                  <a:rPr lang="en-GB" dirty="0"/>
                  <a:t>Pulley is smooth so tension in string will be same on both sides of the pulley.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F4F2A97-FDCD-4464-8483-179E46B5A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084" y="3019097"/>
                <a:ext cx="5398566" cy="3816301"/>
              </a:xfrm>
              <a:prstGeom prst="rect">
                <a:avLst/>
              </a:prstGeom>
              <a:blipFill>
                <a:blip r:embed="rId14"/>
                <a:stretch>
                  <a:fillRect l="-1017" t="-7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ctangle 74">
            <a:extLst>
              <a:ext uri="{FF2B5EF4-FFF2-40B4-BE49-F238E27FC236}">
                <a16:creationId xmlns:a16="http://schemas.microsoft.com/office/drawing/2014/main" id="{893F310A-C3CD-4C95-A287-C6F0D7E6571D}"/>
              </a:ext>
            </a:extLst>
          </p:cNvPr>
          <p:cNvSpPr/>
          <p:nvPr/>
        </p:nvSpPr>
        <p:spPr>
          <a:xfrm>
            <a:off x="3253264" y="3051917"/>
            <a:ext cx="257666" cy="2616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6DBB2B4-6508-4A7B-A6AA-1EC6E6CADA75}"/>
              </a:ext>
            </a:extLst>
          </p:cNvPr>
          <p:cNvSpPr/>
          <p:nvPr/>
        </p:nvSpPr>
        <p:spPr>
          <a:xfrm>
            <a:off x="3253264" y="5085184"/>
            <a:ext cx="257666" cy="2616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3710121-C32C-4DF1-BC82-66E3E53DE8F0}"/>
              </a:ext>
            </a:extLst>
          </p:cNvPr>
          <p:cNvSpPr/>
          <p:nvPr/>
        </p:nvSpPr>
        <p:spPr>
          <a:xfrm>
            <a:off x="3253264" y="6062085"/>
            <a:ext cx="257666" cy="2616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B818847-30D1-44A8-970B-B9CA564E32C4}"/>
              </a:ext>
            </a:extLst>
          </p:cNvPr>
          <p:cNvSpPr/>
          <p:nvPr/>
        </p:nvSpPr>
        <p:spPr>
          <a:xfrm>
            <a:off x="450550" y="3152806"/>
            <a:ext cx="2568875" cy="20192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Force Diagram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62660CE-6982-44B7-A70C-83DCDFB3233F}"/>
              </a:ext>
            </a:extLst>
          </p:cNvPr>
          <p:cNvSpPr/>
          <p:nvPr/>
        </p:nvSpPr>
        <p:spPr>
          <a:xfrm>
            <a:off x="4278635" y="3327228"/>
            <a:ext cx="3169915" cy="4065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D4D0E68-5748-4EE8-AA85-F694B432B035}"/>
              </a:ext>
            </a:extLst>
          </p:cNvPr>
          <p:cNvSpPr/>
          <p:nvPr/>
        </p:nvSpPr>
        <p:spPr>
          <a:xfrm>
            <a:off x="4319116" y="4060618"/>
            <a:ext cx="4567709" cy="8161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4CDB1B6-96DE-45DD-87F9-A6224EE90E36}"/>
              </a:ext>
            </a:extLst>
          </p:cNvPr>
          <p:cNvSpPr/>
          <p:nvPr/>
        </p:nvSpPr>
        <p:spPr>
          <a:xfrm>
            <a:off x="4278636" y="5085184"/>
            <a:ext cx="3617590" cy="9346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3285CAC-617D-46A5-9AF7-B3C90F487448}"/>
              </a:ext>
            </a:extLst>
          </p:cNvPr>
          <p:cNvSpPr/>
          <p:nvPr/>
        </p:nvSpPr>
        <p:spPr>
          <a:xfrm>
            <a:off x="3510930" y="6062085"/>
            <a:ext cx="5404470" cy="6816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6760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25962</TotalTime>
  <Words>1892</Words>
  <Application>Microsoft Office PowerPoint</Application>
  <PresentationFormat>On-screen Show (4:3)</PresentationFormat>
  <Paragraphs>422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Cambria Math</vt:lpstr>
      <vt:lpstr>Office Theme</vt:lpstr>
      <vt:lpstr>MechYr2 Chapter 7 :: Applications of Forces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Richard Lawton</cp:lastModifiedBy>
  <cp:revision>950</cp:revision>
  <dcterms:created xsi:type="dcterms:W3CDTF">2013-02-28T07:36:55Z</dcterms:created>
  <dcterms:modified xsi:type="dcterms:W3CDTF">2019-08-31T17:10:22Z</dcterms:modified>
</cp:coreProperties>
</file>