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527" r:id="rId2"/>
    <p:sldId id="518" r:id="rId3"/>
    <p:sldId id="523" r:id="rId4"/>
    <p:sldId id="524" r:id="rId5"/>
    <p:sldId id="525" r:id="rId6"/>
    <p:sldId id="526" r:id="rId7"/>
    <p:sldId id="519" r:id="rId8"/>
    <p:sldId id="520" r:id="rId9"/>
    <p:sldId id="529" r:id="rId10"/>
    <p:sldId id="530" r:id="rId11"/>
    <p:sldId id="531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0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46BDF-0B06-4BD4-9E05-D02991B6482C}" type="datetimeFigureOut">
              <a:rPr lang="en-GB" smtClean="0"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E2EDA3-364B-409A-A267-1C0B0A3319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9737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20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Applied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1052736"/>
            <a:ext cx="914285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Constant Acceleration</a:t>
            </a:r>
          </a:p>
          <a:p>
            <a:pPr algn="ctr"/>
            <a:r>
              <a:rPr lang="en-GB" sz="6600" b="1" dirty="0" smtClean="0"/>
              <a:t>- </a:t>
            </a:r>
            <a:r>
              <a:rPr lang="en-GB" sz="6600" dirty="0" smtClean="0"/>
              <a:t>Velocity-Time Graphs</a:t>
            </a:r>
          </a:p>
          <a:p>
            <a:pPr algn="ctr"/>
            <a:endParaRPr lang="en-GB" sz="3600" dirty="0" smtClean="0"/>
          </a:p>
          <a:p>
            <a:pPr algn="ctr"/>
            <a:r>
              <a:rPr lang="en-GB" sz="7200" dirty="0" smtClean="0"/>
              <a:t>Chapter 9</a:t>
            </a:r>
            <a:endParaRPr lang="en-GB" sz="7200" dirty="0"/>
          </a:p>
          <a:p>
            <a:pPr algn="ctr"/>
            <a:r>
              <a:rPr lang="en-GB" sz="7200" dirty="0" smtClean="0"/>
              <a:t>(Part 2 of 4)</a:t>
            </a:r>
          </a:p>
        </p:txBody>
      </p:sp>
    </p:spTree>
    <p:extLst>
      <p:ext uri="{BB962C8B-B14F-4D97-AF65-F5344CB8AC3E}">
        <p14:creationId xmlns:p14="http://schemas.microsoft.com/office/powerpoint/2010/main" val="68393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4" t="7028" r="16506" b="64602"/>
          <a:stretch/>
        </p:blipFill>
        <p:spPr bwMode="auto">
          <a:xfrm>
            <a:off x="611560" y="836712"/>
            <a:ext cx="7056784" cy="3084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C7ACBDEE-B8A2-47E6-9FD9-762877666E83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5" name="TextBox 32">
              <a:extLst>
                <a:ext uri="{FF2B5EF4-FFF2-40B4-BE49-F238E27FC236}">
                  <a16:creationId xmlns:a16="http://schemas.microsoft.com/office/drawing/2014/main" id="{420AACE3-822E-45EC-B80F-D2858D1CBC7B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 smtClean="0">
                  <a:latin typeface="+mj-lt"/>
                </a:rPr>
                <a:t>Constant Acceleration – </a:t>
              </a:r>
              <a:r>
                <a:rPr lang="en-GB" sz="3200" dirty="0" smtClean="0">
                  <a:solidFill>
                    <a:prstClr val="white"/>
                  </a:solidFill>
                </a:rPr>
                <a:t>Two Vehicles</a:t>
              </a:r>
              <a:endParaRPr lang="en-GB" sz="3200" dirty="0">
                <a:solidFill>
                  <a:prstClr val="white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FEF3112C-78CC-4A6C-996C-74E7C352598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185" t="9173" r="346" b="72636"/>
          <a:stretch/>
        </p:blipFill>
        <p:spPr bwMode="auto">
          <a:xfrm>
            <a:off x="7164288" y="833742"/>
            <a:ext cx="1728192" cy="231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07504" y="692696"/>
            <a:ext cx="576064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b="1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(a</a:t>
            </a:r>
            <a:r>
              <a:rPr lang="en-GB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GB" sz="2400" b="1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86" t="40321" r="5407" b="42298"/>
          <a:stretch/>
        </p:blipFill>
        <p:spPr bwMode="auto">
          <a:xfrm>
            <a:off x="219795" y="4627051"/>
            <a:ext cx="8816701" cy="2114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07504" y="4005064"/>
            <a:ext cx="576064" cy="467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2400" b="1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(b)</a:t>
            </a:r>
            <a:endParaRPr lang="en-GB" sz="2400" b="1" dirty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8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9B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</a:t>
            </a:r>
            <a:r>
              <a:rPr lang="en-GB" sz="2400" dirty="0" smtClean="0"/>
              <a:t>Stats/Mechanics</a:t>
            </a:r>
            <a:endParaRPr lang="en-GB" sz="2400" dirty="0"/>
          </a:p>
          <a:p>
            <a:r>
              <a:rPr lang="en-GB" sz="2400" dirty="0"/>
              <a:t>Pages 135-136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C0683D-D518-4462-A673-877CD152F2D8}"/>
              </a:ext>
            </a:extLst>
          </p:cNvPr>
          <p:cNvSpPr txBox="1"/>
          <p:nvPr/>
        </p:nvSpPr>
        <p:spPr>
          <a:xfrm>
            <a:off x="193518" y="1868460"/>
            <a:ext cx="2952328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M1 May 2012 Q4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CBB72DB-D415-45F9-AA32-6ABE63CC8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0939" y="2506041"/>
            <a:ext cx="4420652" cy="384932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BE8260A-084D-489B-B1B3-D1BC80FA7E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0" y="2243108"/>
            <a:ext cx="4712304" cy="243521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1D586FF-B354-4E26-9968-CEA4E71BF99B}"/>
              </a:ext>
            </a:extLst>
          </p:cNvPr>
          <p:cNvSpPr/>
          <p:nvPr/>
        </p:nvSpPr>
        <p:spPr>
          <a:xfrm>
            <a:off x="5004349" y="2498651"/>
            <a:ext cx="4107754" cy="13397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7CA378F-EF91-4BEF-A121-AAF0F33A7837}"/>
              </a:ext>
            </a:extLst>
          </p:cNvPr>
          <p:cNvSpPr/>
          <p:nvPr/>
        </p:nvSpPr>
        <p:spPr>
          <a:xfrm>
            <a:off x="5004349" y="3838353"/>
            <a:ext cx="4107754" cy="6804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0BEE43-6D80-46DE-B19B-A3DD63E673DF}"/>
              </a:ext>
            </a:extLst>
          </p:cNvPr>
          <p:cNvSpPr/>
          <p:nvPr/>
        </p:nvSpPr>
        <p:spPr>
          <a:xfrm>
            <a:off x="4933507" y="4518836"/>
            <a:ext cx="4178596" cy="195639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AD660B3-80D1-4FD6-8055-FA19B3FAB0C6}"/>
                  </a:ext>
                </a:extLst>
              </p:cNvPr>
              <p:cNvSpPr txBox="1"/>
              <p:nvPr/>
            </p:nvSpPr>
            <p:spPr>
              <a:xfrm>
                <a:off x="395536" y="4952754"/>
                <a:ext cx="3154346" cy="73866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For (b), it may be helpful to know that:</a:t>
                </a:r>
              </a:p>
              <a:p>
                <a:r>
                  <a:rPr lang="en-GB" sz="1400" dirty="0"/>
                  <a:t>   final velocity = initial velocity</a:t>
                </a:r>
              </a:p>
              <a:p>
                <a:r>
                  <a:rPr lang="en-GB" sz="1400" dirty="0"/>
                  <a:t>     + (time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1400" dirty="0"/>
                  <a:t> acceleration)</a:t>
                </a: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AD660B3-80D1-4FD6-8055-FA19B3FAB0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952754"/>
                <a:ext cx="3154346" cy="738664"/>
              </a:xfrm>
              <a:prstGeom prst="rect">
                <a:avLst/>
              </a:prstGeom>
              <a:blipFill>
                <a:blip r:embed="rId4"/>
                <a:stretch>
                  <a:fillRect l="-192"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4499992" y="26622"/>
            <a:ext cx="784917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</a:rPr>
              <a:t>Complete before the lesson	</a:t>
            </a:r>
            <a:r>
              <a:rPr lang="en-US" sz="2400" dirty="0" smtClean="0">
                <a:solidFill>
                  <a:schemeClr val="bg1"/>
                </a:solidFill>
              </a:rPr>
              <a:t>Q1-2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</a:t>
            </a:r>
            <a:r>
              <a:rPr lang="en-US" sz="2400" dirty="0" smtClean="0"/>
              <a:t>Q3-4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</a:t>
            </a:r>
            <a:r>
              <a:rPr lang="en-US" sz="2400" dirty="0" smtClean="0"/>
              <a:t>Q5-6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</a:t>
            </a:r>
            <a:r>
              <a:rPr lang="en-US" sz="2400" dirty="0" smtClean="0"/>
              <a:t>Q7-8  &amp; Challenge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269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9A558E7-E638-423B-A226-3C68F4B3701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BCC867B-487C-4689-93BA-D340B5C8025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Velocity-Time </a:t>
              </a:r>
              <a:r>
                <a:rPr lang="en-GB" sz="3200" dirty="0">
                  <a:latin typeface="+mj-lt"/>
                </a:rPr>
                <a:t>Graphs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C1CDE7B-DFBB-4121-B752-F69351E5B8E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272D40B-E0D4-42A5-B7B1-CEBA533B831B}"/>
              </a:ext>
            </a:extLst>
          </p:cNvPr>
          <p:cNvSpPr txBox="1"/>
          <p:nvPr/>
        </p:nvSpPr>
        <p:spPr>
          <a:xfrm>
            <a:off x="0" y="857825"/>
            <a:ext cx="914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Describe the motion of each object: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2023620-6600-4519-A28E-D7C3C2C1E578}"/>
              </a:ext>
            </a:extLst>
          </p:cNvPr>
          <p:cNvSpPr txBox="1"/>
          <p:nvPr/>
        </p:nvSpPr>
        <p:spPr>
          <a:xfrm>
            <a:off x="0" y="5652632"/>
            <a:ext cx="9142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Object is stationary.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844824"/>
            <a:ext cx="5424200" cy="3467140"/>
          </a:xfrm>
          <a:prstGeom prst="rect">
            <a:avLst/>
          </a:prstGeom>
        </p:spPr>
      </p:pic>
      <p:cxnSp>
        <p:nvCxnSpPr>
          <p:cNvPr id="26" name="Straight Connector 25"/>
          <p:cNvCxnSpPr/>
          <p:nvPr/>
        </p:nvCxnSpPr>
        <p:spPr>
          <a:xfrm>
            <a:off x="3203848" y="4725144"/>
            <a:ext cx="194421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597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9A558E7-E638-423B-A226-3C68F4B3701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BCC867B-487C-4689-93BA-D340B5C8025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Velocity-Time </a:t>
              </a:r>
              <a:r>
                <a:rPr lang="en-GB" sz="3200" dirty="0">
                  <a:latin typeface="+mj-lt"/>
                </a:rPr>
                <a:t>Graphs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C1CDE7B-DFBB-4121-B752-F69351E5B8E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272D40B-E0D4-42A5-B7B1-CEBA533B831B}"/>
              </a:ext>
            </a:extLst>
          </p:cNvPr>
          <p:cNvSpPr txBox="1"/>
          <p:nvPr/>
        </p:nvSpPr>
        <p:spPr>
          <a:xfrm>
            <a:off x="0" y="857825"/>
            <a:ext cx="914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Describe the motion of each object: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571E2F8-43AC-4FD0-865A-3E40C81C1CA5}"/>
              </a:ext>
            </a:extLst>
          </p:cNvPr>
          <p:cNvSpPr txBox="1"/>
          <p:nvPr/>
        </p:nvSpPr>
        <p:spPr>
          <a:xfrm>
            <a:off x="0" y="573325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Object is moving with constant </a:t>
            </a:r>
            <a:r>
              <a:rPr lang="en-GB" sz="3600" dirty="0" smtClean="0"/>
              <a:t>velocity.</a:t>
            </a:r>
            <a:endParaRPr lang="en-GB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4726" y="1597886"/>
            <a:ext cx="6006515" cy="3893878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3275856" y="3284984"/>
            <a:ext cx="2736304" cy="0"/>
          </a:xfrm>
          <a:prstGeom prst="line">
            <a:avLst/>
          </a:prstGeom>
          <a:ln w="889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8538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9A558E7-E638-423B-A226-3C68F4B3701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BCC867B-487C-4689-93BA-D340B5C8025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Velocity-Time </a:t>
              </a:r>
              <a:r>
                <a:rPr lang="en-GB" sz="3200" dirty="0">
                  <a:latin typeface="+mj-lt"/>
                </a:rPr>
                <a:t>Graphs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C1CDE7B-DFBB-4121-B752-F69351E5B8E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272D40B-E0D4-42A5-B7B1-CEBA533B831B}"/>
              </a:ext>
            </a:extLst>
          </p:cNvPr>
          <p:cNvSpPr txBox="1"/>
          <p:nvPr/>
        </p:nvSpPr>
        <p:spPr>
          <a:xfrm>
            <a:off x="0" y="857825"/>
            <a:ext cx="914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Describe the motion of each object: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571E2F8-43AC-4FD0-865A-3E40C81C1CA5}"/>
              </a:ext>
            </a:extLst>
          </p:cNvPr>
          <p:cNvSpPr txBox="1"/>
          <p:nvPr/>
        </p:nvSpPr>
        <p:spPr>
          <a:xfrm>
            <a:off x="0" y="558924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4000" dirty="0">
                <a:solidFill>
                  <a:prstClr val="black"/>
                </a:solidFill>
              </a:rPr>
              <a:t>Object has constant acceleration.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b="28178"/>
          <a:stretch/>
        </p:blipFill>
        <p:spPr>
          <a:xfrm>
            <a:off x="1924587" y="1746277"/>
            <a:ext cx="5293682" cy="3571117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 flipV="1">
            <a:off x="3563888" y="2708920"/>
            <a:ext cx="2232248" cy="1008112"/>
          </a:xfrm>
          <a:prstGeom prst="line">
            <a:avLst/>
          </a:prstGeom>
          <a:ln w="889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6276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9A558E7-E638-423B-A226-3C68F4B3701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BCC867B-487C-4689-93BA-D340B5C8025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Velocity-Time </a:t>
              </a:r>
              <a:r>
                <a:rPr lang="en-GB" sz="3200" dirty="0">
                  <a:latin typeface="+mj-lt"/>
                </a:rPr>
                <a:t>Graphs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C1CDE7B-DFBB-4121-B752-F69351E5B8E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AA92A818-98BA-4D3E-A894-1730DD43B7A1}"/>
              </a:ext>
            </a:extLst>
          </p:cNvPr>
          <p:cNvSpPr txBox="1"/>
          <p:nvPr/>
        </p:nvSpPr>
        <p:spPr>
          <a:xfrm>
            <a:off x="0" y="5445224"/>
            <a:ext cx="9142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Acceleration</a:t>
            </a:r>
            <a:r>
              <a:rPr lang="en-GB" sz="3600" dirty="0"/>
              <a:t> is the </a:t>
            </a:r>
            <a:r>
              <a:rPr lang="en-GB" sz="3600" dirty="0" smtClean="0"/>
              <a:t>gradient </a:t>
            </a:r>
            <a:r>
              <a:rPr lang="en-GB" sz="3600" dirty="0"/>
              <a:t>of </a:t>
            </a:r>
            <a:r>
              <a:rPr lang="en-GB" sz="3600" dirty="0" smtClean="0"/>
              <a:t>the line.</a:t>
            </a:r>
            <a:endParaRPr lang="en-GB" sz="36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151672"/>
            <a:ext cx="5976664" cy="3903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16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9A558E7-E638-423B-A226-3C68F4B37010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BCC867B-487C-4689-93BA-D340B5C8025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>
                  <a:latin typeface="+mj-lt"/>
                </a:rPr>
                <a:t>Velocity-Time </a:t>
              </a:r>
              <a:r>
                <a:rPr lang="en-GB" sz="3200" dirty="0">
                  <a:latin typeface="+mj-lt"/>
                </a:rPr>
                <a:t>Graphs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C1CDE7B-DFBB-4121-B752-F69351E5B8E4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1151672"/>
            <a:ext cx="5976664" cy="390367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0230D4-FF27-40BF-9713-6A69C90A7F1C}"/>
              </a:ext>
            </a:extLst>
          </p:cNvPr>
          <p:cNvSpPr txBox="1"/>
          <p:nvPr/>
        </p:nvSpPr>
        <p:spPr>
          <a:xfrm>
            <a:off x="0" y="5229200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/>
              <a:t>Distance </a:t>
            </a:r>
            <a:r>
              <a:rPr lang="en-GB" sz="4000" dirty="0" smtClean="0"/>
              <a:t>travelled is </a:t>
            </a:r>
          </a:p>
          <a:p>
            <a:pPr algn="ctr"/>
            <a:r>
              <a:rPr lang="en-GB" sz="4000" dirty="0" smtClean="0"/>
              <a:t>the area under the graph.</a:t>
            </a:r>
            <a:endParaRPr lang="en-GB" sz="4000" dirty="0"/>
          </a:p>
        </p:txBody>
      </p:sp>
      <p:sp>
        <p:nvSpPr>
          <p:cNvPr id="8" name="Right Triangle 7"/>
          <p:cNvSpPr/>
          <p:nvPr/>
        </p:nvSpPr>
        <p:spPr>
          <a:xfrm flipH="1">
            <a:off x="3203848" y="2420888"/>
            <a:ext cx="2304256" cy="1080120"/>
          </a:xfrm>
          <a:prstGeom prst="rt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203848" y="3501008"/>
            <a:ext cx="2304256" cy="86409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06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EB20763-EEFC-45CD-87E1-396E19922BE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C78DDA5-7EDA-46BB-8AF5-65AE8E688C6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Velocity-Time </a:t>
              </a:r>
              <a:r>
                <a:rPr lang="en-GB" sz="3200" dirty="0" smtClean="0"/>
                <a:t>Graphs – One Vehicle 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8490ABE3-D289-4C9E-8FD6-3BA893F75C4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F9093170-8400-491D-BF29-871DAEE7D66F}"/>
              </a:ext>
            </a:extLst>
          </p:cNvPr>
          <p:cNvSpPr txBox="1"/>
          <p:nvPr/>
        </p:nvSpPr>
        <p:spPr>
          <a:xfrm>
            <a:off x="178940" y="791852"/>
            <a:ext cx="8784976" cy="1754326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figure shows a velocity-time graph illustrating the motion of a cyclist moving along a straight road for a period of 12 seconds. For the first 8 seconds, she moves at a constant speed of 6 m s</a:t>
            </a:r>
            <a:r>
              <a:rPr lang="en-GB" baseline="30000" dirty="0"/>
              <a:t>-1</a:t>
            </a:r>
            <a:r>
              <a:rPr lang="en-GB" dirty="0"/>
              <a:t>. She then decelerates at a constant rate, stopping after a further 4 seconds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pPr marL="342900" indent="-342900">
              <a:buAutoNum type="alphaLcParenBoth"/>
            </a:pPr>
            <a:r>
              <a:rPr lang="en-GB" dirty="0"/>
              <a:t>Find the displacement from the starting point of the cyclist after this 12 second period.</a:t>
            </a:r>
          </a:p>
          <a:p>
            <a:pPr marL="342900" indent="-342900">
              <a:buAutoNum type="alphaLcParenBoth"/>
            </a:pPr>
            <a:r>
              <a:rPr lang="en-GB" dirty="0"/>
              <a:t>Work out the rate at which the cyclist decelerates.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080193" y="2564904"/>
            <a:ext cx="5072198" cy="2672958"/>
            <a:chOff x="2267929" y="3024376"/>
            <a:chExt cx="3465984" cy="1762291"/>
          </a:xfrm>
        </p:grpSpPr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C222FA99-6B21-490F-836D-88AA05AA91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31840" y="3279163"/>
              <a:ext cx="0" cy="11675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B645717E-AC44-46B4-8719-7607A9D5CF30}"/>
                </a:ext>
              </a:extLst>
            </p:cNvPr>
            <p:cNvCxnSpPr>
              <a:cxnSpLocks/>
            </p:cNvCxnSpPr>
            <p:nvPr/>
          </p:nvCxnSpPr>
          <p:spPr>
            <a:xfrm>
              <a:off x="3131840" y="4446718"/>
              <a:ext cx="21602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510DB24E-826B-49C8-91F5-C7EFB67F3049}"/>
                    </a:ext>
                  </a:extLst>
                </p:cNvPr>
                <p:cNvSpPr txBox="1"/>
                <p:nvPr/>
              </p:nvSpPr>
              <p:spPr>
                <a:xfrm>
                  <a:off x="2267929" y="3024376"/>
                  <a:ext cx="112374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8" name="TextBox 7">
                  <a:extLst>
                    <a:ext uri="{FF2B5EF4-FFF2-40B4-BE49-F238E27FC236}">
                      <a16:creationId xmlns="" xmlns:a16="http://schemas.microsoft.com/office/drawing/2014/main" xmlns:a14="http://schemas.microsoft.com/office/drawing/2010/main" id="{510DB24E-826B-49C8-91F5-C7EFB67F304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67929" y="3024376"/>
                  <a:ext cx="1123747" cy="369332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105CEF3F-40C6-406A-BBF5-F31B5ACA57D0}"/>
                    </a:ext>
                  </a:extLst>
                </p:cNvPr>
                <p:cNvSpPr txBox="1"/>
                <p:nvPr/>
              </p:nvSpPr>
              <p:spPr>
                <a:xfrm>
                  <a:off x="5229857" y="4294099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9" name="TextBox 8">
                  <a:extLst>
                    <a:ext uri="{FF2B5EF4-FFF2-40B4-BE49-F238E27FC236}">
                      <a16:creationId xmlns="" xmlns:a16="http://schemas.microsoft.com/office/drawing/2014/main" xmlns:a14="http://schemas.microsoft.com/office/drawing/2010/main" id="{105CEF3F-40C6-406A-BBF5-F31B5ACA57D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29857" y="4294099"/>
                  <a:ext cx="504056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09ABA38-5D39-4E62-9F8C-3AD5D0DE3B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39479" y="3546253"/>
              <a:ext cx="1054100" cy="6351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C7A16FB-4571-4905-8B73-685CCB517BFC}"/>
                </a:ext>
              </a:extLst>
            </p:cNvPr>
            <p:cNvCxnSpPr>
              <a:cxnSpLocks/>
            </p:cNvCxnSpPr>
            <p:nvPr/>
          </p:nvCxnSpPr>
          <p:spPr>
            <a:xfrm>
              <a:off x="4187229" y="3552603"/>
              <a:ext cx="855024" cy="894115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AAE17B7-DBB8-4B08-B8DB-51792F7C55D9}"/>
                </a:ext>
              </a:extLst>
            </p:cNvPr>
            <p:cNvSpPr txBox="1"/>
            <p:nvPr/>
          </p:nvSpPr>
          <p:spPr>
            <a:xfrm>
              <a:off x="2963652" y="3440122"/>
              <a:ext cx="3291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6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7EBDBAC-3384-42B3-B6AF-64799CF06E10}"/>
                </a:ext>
              </a:extLst>
            </p:cNvPr>
            <p:cNvSpPr txBox="1"/>
            <p:nvPr/>
          </p:nvSpPr>
          <p:spPr>
            <a:xfrm>
              <a:off x="4102163" y="4417335"/>
              <a:ext cx="4428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8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3F50EAA-4B76-4D7E-8234-0240867E5216}"/>
                </a:ext>
              </a:extLst>
            </p:cNvPr>
            <p:cNvSpPr txBox="1"/>
            <p:nvPr/>
          </p:nvSpPr>
          <p:spPr>
            <a:xfrm>
              <a:off x="4905904" y="4417335"/>
              <a:ext cx="4428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12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447FEC8-699F-4936-B1A1-92898C38F222}"/>
                </a:ext>
              </a:extLst>
            </p:cNvPr>
            <p:cNvCxnSpPr>
              <a:cxnSpLocks/>
            </p:cNvCxnSpPr>
            <p:nvPr/>
          </p:nvCxnSpPr>
          <p:spPr>
            <a:xfrm>
              <a:off x="4184154" y="3559324"/>
              <a:ext cx="3962" cy="87651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A39CFF3-511C-4930-9BBA-D979A28A9186}"/>
                  </a:ext>
                </a:extLst>
              </p:cNvPr>
              <p:cNvSpPr txBox="1"/>
              <p:nvPr/>
            </p:nvSpPr>
            <p:spPr>
              <a:xfrm>
                <a:off x="994525" y="5268185"/>
                <a:ext cx="3073419" cy="1329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Area of trapezium: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8+12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×6=60 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A39CFF3-511C-4930-9BBA-D979A28A91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525" y="5268185"/>
                <a:ext cx="3073419" cy="1329851"/>
              </a:xfrm>
              <a:prstGeom prst="rect">
                <a:avLst/>
              </a:prstGeom>
              <a:blipFill>
                <a:blip r:embed="rId4"/>
                <a:stretch>
                  <a:fillRect l="-3968" t="-4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extLst>
              <a:ext uri="{FF2B5EF4-FFF2-40B4-BE49-F238E27FC236}">
                <a16:creationId xmlns:a16="http://schemas.microsoft.com/office/drawing/2014/main" id="{39E27CBF-1A61-4497-94B6-229EF16DFA61}"/>
              </a:ext>
            </a:extLst>
          </p:cNvPr>
          <p:cNvSpPr/>
          <p:nvPr/>
        </p:nvSpPr>
        <p:spPr>
          <a:xfrm>
            <a:off x="550570" y="5453579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EF53D9E-92A1-4A6F-B952-D79AC3B89621}"/>
              </a:ext>
            </a:extLst>
          </p:cNvPr>
          <p:cNvSpPr/>
          <p:nvPr/>
        </p:nvSpPr>
        <p:spPr>
          <a:xfrm>
            <a:off x="4912202" y="5354437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412498" y="5282429"/>
                <a:ext cx="3281868" cy="13298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GB" sz="2800" dirty="0">
                    <a:solidFill>
                      <a:prstClr val="black"/>
                    </a:solidFill>
                  </a:rPr>
                  <a:t>Using the gradient:</a:t>
                </a:r>
              </a:p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=−1.5 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2498" y="5282429"/>
                <a:ext cx="3281868" cy="1329851"/>
              </a:xfrm>
              <a:prstGeom prst="rect">
                <a:avLst/>
              </a:prstGeom>
              <a:blipFill>
                <a:blip r:embed="rId5"/>
                <a:stretch>
                  <a:fillRect l="-3903" t="-4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283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9FA32EB-96C7-4242-B40A-CBB474D6752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82B52DB7-D2B0-4D75-B93E-2676CF9CC14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Velocity-Time </a:t>
              </a:r>
              <a:r>
                <a:rPr lang="en-GB" sz="3200" dirty="0" smtClean="0"/>
                <a:t>Graphs – One Vehicle 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65FC665-8924-4162-9661-32C46FE89B90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3B4EE42-D221-4BB5-8FA3-D8A12C61B3A9}"/>
                  </a:ext>
                </a:extLst>
              </p:cNvPr>
              <p:cNvSpPr txBox="1"/>
              <p:nvPr/>
            </p:nvSpPr>
            <p:spPr>
              <a:xfrm>
                <a:off x="286952" y="698802"/>
                <a:ext cx="8568952" cy="230832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dirty="0" smtClean="0"/>
                  <a:t>A </a:t>
                </a:r>
                <a:r>
                  <a:rPr lang="en-GB" dirty="0"/>
                  <a:t>particle moves along a straight line. The particle accelerates uniformly from rest to a velocity of 8 ms</a:t>
                </a:r>
                <a:r>
                  <a:rPr lang="en-GB" baseline="30000" dirty="0"/>
                  <a:t>-1</a:t>
                </a:r>
                <a:r>
                  <a:rPr lang="en-GB" dirty="0"/>
                  <a:t> 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dirty="0"/>
                  <a:t> seconds. The particle then travels at a constant velocity of 8 ms</a:t>
                </a:r>
                <a:r>
                  <a:rPr lang="en-GB" baseline="30000" dirty="0"/>
                  <a:t>-1</a:t>
                </a:r>
                <a:r>
                  <a:rPr lang="en-GB" dirty="0"/>
                  <a:t> for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dirty="0"/>
                  <a:t> seconds. The particle then decelerates uniformly to rest in a further 40 s</a:t>
                </a:r>
                <a:r>
                  <a:rPr lang="en-GB" dirty="0" smtClean="0"/>
                  <a:t>.</a:t>
                </a:r>
              </a:p>
              <a:p>
                <a:endParaRPr lang="en-GB" dirty="0"/>
              </a:p>
              <a:p>
                <a:pPr marL="342900" indent="-342900">
                  <a:buAutoNum type="alphaLcParenBoth"/>
                </a:pPr>
                <a:r>
                  <a:rPr lang="en-GB" dirty="0"/>
                  <a:t>Sketch a velocity-time graph to illustrate the motion of the particle</a:t>
                </a:r>
                <a:r>
                  <a:rPr lang="en-GB" dirty="0" smtClean="0"/>
                  <a:t>.</a:t>
                </a:r>
              </a:p>
              <a:p>
                <a:pPr marL="342900" indent="-342900">
                  <a:buAutoNum type="alphaLcParenBoth"/>
                </a:pPr>
                <a:endParaRPr lang="en-GB" dirty="0"/>
              </a:p>
              <a:p>
                <a:r>
                  <a:rPr lang="en-GB" dirty="0"/>
                  <a:t>Give then the total displacement of the particle is 600m</a:t>
                </a:r>
                <a:r>
                  <a:rPr lang="en-GB" dirty="0" smtClean="0"/>
                  <a:t>.</a:t>
                </a:r>
                <a:endParaRPr lang="en-GB" dirty="0"/>
              </a:p>
              <a:p>
                <a:r>
                  <a:rPr lang="en-GB" dirty="0"/>
                  <a:t>(b)  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dirty="0"/>
                  <a:t>.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B3B4EE42-D221-4BB5-8FA3-D8A12C61B3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952" y="698802"/>
                <a:ext cx="8568952" cy="230832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D2A14B3-338D-4C58-A2D9-89DCE4F4B6CB}"/>
              </a:ext>
            </a:extLst>
          </p:cNvPr>
          <p:cNvCxnSpPr>
            <a:cxnSpLocks/>
          </p:cNvCxnSpPr>
          <p:nvPr/>
        </p:nvCxnSpPr>
        <p:spPr>
          <a:xfrm flipV="1">
            <a:off x="1504386" y="3593699"/>
            <a:ext cx="0" cy="11675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56C900B-88BD-410B-BD0D-AA4659DC1168}"/>
              </a:ext>
            </a:extLst>
          </p:cNvPr>
          <p:cNvCxnSpPr>
            <a:cxnSpLocks/>
          </p:cNvCxnSpPr>
          <p:nvPr/>
        </p:nvCxnSpPr>
        <p:spPr>
          <a:xfrm>
            <a:off x="1504386" y="4761254"/>
            <a:ext cx="21602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9E5E6EA-17FE-4634-AF6D-20A254F926EA}"/>
                  </a:ext>
                </a:extLst>
              </p:cNvPr>
              <p:cNvSpPr txBox="1"/>
              <p:nvPr/>
            </p:nvSpPr>
            <p:spPr>
              <a:xfrm>
                <a:off x="864528" y="3245632"/>
                <a:ext cx="8690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A9E5E6EA-17FE-4634-AF6D-20A254F926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528" y="3245632"/>
                <a:ext cx="869010" cy="369332"/>
              </a:xfrm>
              <a:prstGeom prst="rect">
                <a:avLst/>
              </a:prstGeom>
              <a:blipFill rotWithShape="0">
                <a:blip r:embed="rId3"/>
                <a:stretch>
                  <a:fillRect r="-29577"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2899518-D48B-4C89-86CB-EAAFCB524C3A}"/>
                  </a:ext>
                </a:extLst>
              </p:cNvPr>
              <p:cNvSpPr txBox="1"/>
              <p:nvPr/>
            </p:nvSpPr>
            <p:spPr>
              <a:xfrm>
                <a:off x="3603070" y="4563372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12899518-D48B-4C89-86CB-EAAFCB524C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3070" y="4563372"/>
                <a:ext cx="504056" cy="369332"/>
              </a:xfrm>
              <a:prstGeom prst="rect">
                <a:avLst/>
              </a:prstGeom>
              <a:blipFill rotWithShape="0">
                <a:blip r:embed="rId4"/>
                <a:stretch>
                  <a:fillRect r="-28916"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4048A56-3627-452F-ACAE-AE043BAE5A8A}"/>
              </a:ext>
            </a:extLst>
          </p:cNvPr>
          <p:cNvCxnSpPr>
            <a:cxnSpLocks/>
          </p:cNvCxnSpPr>
          <p:nvPr/>
        </p:nvCxnSpPr>
        <p:spPr>
          <a:xfrm flipV="1">
            <a:off x="1504386" y="3857099"/>
            <a:ext cx="576064" cy="904155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722E073-81D0-4DF8-8CE5-875FBCCD1F10}"/>
              </a:ext>
            </a:extLst>
          </p:cNvPr>
          <p:cNvCxnSpPr>
            <a:cxnSpLocks/>
          </p:cNvCxnSpPr>
          <p:nvPr/>
        </p:nvCxnSpPr>
        <p:spPr>
          <a:xfrm flipV="1">
            <a:off x="2080450" y="3857099"/>
            <a:ext cx="864096" cy="1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B6577F6-5FF8-45AF-9FDC-96DDFC48E77D}"/>
              </a:ext>
            </a:extLst>
          </p:cNvPr>
          <p:cNvCxnSpPr>
            <a:cxnSpLocks/>
          </p:cNvCxnSpPr>
          <p:nvPr/>
        </p:nvCxnSpPr>
        <p:spPr>
          <a:xfrm>
            <a:off x="2944546" y="3857099"/>
            <a:ext cx="470253" cy="904155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B50C2D82-A9C6-499B-87E0-894EA444B9AC}"/>
              </a:ext>
            </a:extLst>
          </p:cNvPr>
          <p:cNvSpPr txBox="1"/>
          <p:nvPr/>
        </p:nvSpPr>
        <p:spPr>
          <a:xfrm>
            <a:off x="1202349" y="3708244"/>
            <a:ext cx="329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E7AF9B1-D327-461A-AB92-D7D70FCFB00F}"/>
                  </a:ext>
                </a:extLst>
              </p:cNvPr>
              <p:cNvSpPr txBox="1"/>
              <p:nvPr/>
            </p:nvSpPr>
            <p:spPr>
              <a:xfrm>
                <a:off x="1589218" y="4820542"/>
                <a:ext cx="4428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CE7AF9B1-D327-461A-AB92-D7D70FCFB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9218" y="4820542"/>
                <a:ext cx="442829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EF08F85-B8DA-48F4-9374-1D86DAD40E7F}"/>
                  </a:ext>
                </a:extLst>
              </p:cNvPr>
              <p:cNvSpPr txBox="1"/>
              <p:nvPr/>
            </p:nvSpPr>
            <p:spPr>
              <a:xfrm>
                <a:off x="2288597" y="4836816"/>
                <a:ext cx="4428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DEF08F85-B8DA-48F4-9374-1D86DAD40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8597" y="4836816"/>
                <a:ext cx="442829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3D85F52-11BC-4E79-BC9A-A8109A1E6D23}"/>
                  </a:ext>
                </a:extLst>
              </p:cNvPr>
              <p:cNvSpPr txBox="1"/>
              <p:nvPr/>
            </p:nvSpPr>
            <p:spPr>
              <a:xfrm>
                <a:off x="2919322" y="4836816"/>
                <a:ext cx="4428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03D85F52-11BC-4E79-BC9A-A8109A1E6D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322" y="4836816"/>
                <a:ext cx="442829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4046880-6A41-4979-978C-5608A392ED53}"/>
              </a:ext>
            </a:extLst>
          </p:cNvPr>
          <p:cNvCxnSpPr>
            <a:cxnSpLocks/>
          </p:cNvCxnSpPr>
          <p:nvPr/>
        </p:nvCxnSpPr>
        <p:spPr>
          <a:xfrm>
            <a:off x="2080450" y="3892910"/>
            <a:ext cx="3962" cy="87651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0BE3DB4-61CE-48AF-870A-6BAEF55D9CBB}"/>
              </a:ext>
            </a:extLst>
          </p:cNvPr>
          <p:cNvCxnSpPr>
            <a:cxnSpLocks/>
          </p:cNvCxnSpPr>
          <p:nvPr/>
        </p:nvCxnSpPr>
        <p:spPr>
          <a:xfrm>
            <a:off x="2932683" y="3884097"/>
            <a:ext cx="3962" cy="87651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F066012-CC0F-497C-88BC-E0868D56BF70}"/>
              </a:ext>
            </a:extLst>
          </p:cNvPr>
          <p:cNvCxnSpPr>
            <a:cxnSpLocks/>
          </p:cNvCxnSpPr>
          <p:nvPr/>
        </p:nvCxnSpPr>
        <p:spPr>
          <a:xfrm flipH="1" flipV="1">
            <a:off x="1510254" y="3855029"/>
            <a:ext cx="573437" cy="573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45363A81-172C-49B2-850F-7FA25DFF96C7}"/>
                  </a:ext>
                </a:extLst>
              </p:cNvPr>
              <p:cNvSpPr txBox="1"/>
              <p:nvPr/>
            </p:nvSpPr>
            <p:spPr>
              <a:xfrm>
                <a:off x="1855085" y="3527948"/>
                <a:ext cx="4428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45363A81-172C-49B2-850F-7FA25DFF96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5085" y="3527948"/>
                <a:ext cx="442829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E690903-9C0F-4472-93CF-CE6B39120DBA}"/>
                  </a:ext>
                </a:extLst>
              </p:cNvPr>
              <p:cNvSpPr txBox="1"/>
              <p:nvPr/>
            </p:nvSpPr>
            <p:spPr>
              <a:xfrm>
                <a:off x="2739277" y="3527948"/>
                <a:ext cx="4428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AE690903-9C0F-4472-93CF-CE6B39120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277" y="3527948"/>
                <a:ext cx="442829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7F5C5EA6-955A-43CE-9544-03E360AEAB10}"/>
                  </a:ext>
                </a:extLst>
              </p:cNvPr>
              <p:cNvSpPr txBox="1"/>
              <p:nvPr/>
            </p:nvSpPr>
            <p:spPr>
              <a:xfrm>
                <a:off x="3297236" y="4378706"/>
                <a:ext cx="4428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7F5C5EA6-955A-43CE-9544-03E360AEAB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7236" y="4378706"/>
                <a:ext cx="442829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5814598-CE61-4663-8C6C-E6EA0E52911F}"/>
                  </a:ext>
                </a:extLst>
              </p:cNvPr>
              <p:cNvSpPr txBox="1"/>
              <p:nvPr/>
            </p:nvSpPr>
            <p:spPr>
              <a:xfrm>
                <a:off x="1457147" y="4478300"/>
                <a:ext cx="4428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65814598-CE61-4663-8C6C-E6EA0E5291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7147" y="4478300"/>
                <a:ext cx="442829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56D8A0A-818B-45C0-84AB-85AA43D2FD7D}"/>
              </a:ext>
            </a:extLst>
          </p:cNvPr>
          <p:cNvCxnSpPr/>
          <p:nvPr/>
        </p:nvCxnSpPr>
        <p:spPr>
          <a:xfrm>
            <a:off x="1504386" y="4860848"/>
            <a:ext cx="575965" cy="567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AF7AA82-023C-48B4-9F7B-427A93125AB8}"/>
              </a:ext>
            </a:extLst>
          </p:cNvPr>
          <p:cNvCxnSpPr>
            <a:cxnSpLocks/>
          </p:cNvCxnSpPr>
          <p:nvPr/>
        </p:nvCxnSpPr>
        <p:spPr>
          <a:xfrm>
            <a:off x="2092974" y="4860848"/>
            <a:ext cx="819227" cy="567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84FCD5E0-C3B6-4D32-9BFE-712E1BCB3B80}"/>
              </a:ext>
            </a:extLst>
          </p:cNvPr>
          <p:cNvCxnSpPr>
            <a:cxnSpLocks/>
          </p:cNvCxnSpPr>
          <p:nvPr/>
        </p:nvCxnSpPr>
        <p:spPr>
          <a:xfrm>
            <a:off x="2957421" y="4860848"/>
            <a:ext cx="475480" cy="567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00E9FB5-4ED1-4814-BB8D-9FECD2E24B50}"/>
              </a:ext>
            </a:extLst>
          </p:cNvPr>
          <p:cNvSpPr txBox="1"/>
          <p:nvPr/>
        </p:nvSpPr>
        <p:spPr>
          <a:xfrm>
            <a:off x="493036" y="5537503"/>
            <a:ext cx="4439004" cy="92333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Sometimes </a:t>
            </a:r>
            <a:r>
              <a:rPr lang="en-GB" dirty="0">
                <a:solidFill>
                  <a:schemeClr val="tx1"/>
                </a:solidFill>
              </a:rPr>
              <a:t>it’s easier to indicate the period of time that has passed </a:t>
            </a:r>
            <a:r>
              <a:rPr lang="en-GB" dirty="0" smtClean="0">
                <a:solidFill>
                  <a:schemeClr val="tx1"/>
                </a:solidFill>
              </a:rPr>
              <a:t>rather </a:t>
            </a:r>
            <a:r>
              <a:rPr lang="en-GB" dirty="0">
                <a:solidFill>
                  <a:schemeClr val="tx1"/>
                </a:solidFill>
              </a:rPr>
              <a:t>than the time at the end of the interval.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D6218B0-6B0C-453A-BD18-4407655811DA}"/>
              </a:ext>
            </a:extLst>
          </p:cNvPr>
          <p:cNvCxnSpPr>
            <a:cxnSpLocks/>
            <a:endCxn id="24" idx="2"/>
          </p:cNvCxnSpPr>
          <p:nvPr/>
        </p:nvCxnSpPr>
        <p:spPr>
          <a:xfrm flipH="1" flipV="1">
            <a:off x="1810633" y="5189874"/>
            <a:ext cx="287800" cy="33725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DD2F8D4-A7AF-4FDD-9864-B42766B8B92E}"/>
                  </a:ext>
                </a:extLst>
              </p:cNvPr>
              <p:cNvSpPr txBox="1"/>
              <p:nvPr/>
            </p:nvSpPr>
            <p:spPr>
              <a:xfrm>
                <a:off x="5183284" y="3386894"/>
                <a:ext cx="3792246" cy="30226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Using area:</a:t>
                </a:r>
              </a:p>
              <a:p>
                <a:pPr algn="ctr"/>
                <a:endParaRPr lang="en-GB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+40</m:t>
                              </m:r>
                            </m:e>
                          </m:d>
                        </m:num>
                        <m:den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×8=600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24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4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44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+160=600</m:t>
                      </m:r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 algn="ctr"/>
                <a:r>
                  <a:rPr lang="en-GB" sz="24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4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DD2F8D4-A7AF-4FDD-9864-B42766B8B9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3284" y="3386894"/>
                <a:ext cx="3792246" cy="3022687"/>
              </a:xfrm>
              <a:prstGeom prst="rect">
                <a:avLst/>
              </a:prstGeom>
              <a:blipFill>
                <a:blip r:embed="rId12"/>
                <a:stretch>
                  <a:fillRect t="-16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>
            <a:extLst>
              <a:ext uri="{FF2B5EF4-FFF2-40B4-BE49-F238E27FC236}">
                <a16:creationId xmlns:a16="http://schemas.microsoft.com/office/drawing/2014/main" id="{44755BAA-E56E-44BC-89D8-B38B602701B9}"/>
              </a:ext>
            </a:extLst>
          </p:cNvPr>
          <p:cNvSpPr/>
          <p:nvPr/>
        </p:nvSpPr>
        <p:spPr>
          <a:xfrm>
            <a:off x="493036" y="3322286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C93A0B3-8571-468D-B5E4-6510D032E38A}"/>
              </a:ext>
            </a:extLst>
          </p:cNvPr>
          <p:cNvSpPr/>
          <p:nvPr/>
        </p:nvSpPr>
        <p:spPr>
          <a:xfrm>
            <a:off x="5068253" y="3431829"/>
            <a:ext cx="216024" cy="2160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86197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3" grpId="0"/>
      <p:bldP spid="24" grpId="0"/>
      <p:bldP spid="25" grpId="0"/>
      <p:bldP spid="26" grpId="0"/>
      <p:bldP spid="30" grpId="0"/>
      <p:bldP spid="31" grpId="0"/>
      <p:bldP spid="32" grpId="0"/>
      <p:bldP spid="33" grpId="0"/>
      <p:bldP spid="40" grpId="0" animBg="1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92696"/>
            <a:ext cx="9142856" cy="6142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Two 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trains </a:t>
            </a:r>
            <a:r>
              <a:rPr lang="en-GB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GB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are moving in the same direction along parallel straight horizontal tracks. </a:t>
            </a:r>
            <a:endParaRPr lang="en-GB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At 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time </a:t>
            </a:r>
            <a:r>
              <a:rPr lang="en-GB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 0, </a:t>
            </a:r>
            <a:r>
              <a:rPr lang="en-GB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overtakes </a:t>
            </a:r>
            <a:r>
              <a:rPr lang="en-GB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whilst they are travelling with speeds 40 m s</a:t>
            </a:r>
            <a:r>
              <a:rPr lang="en-GB" baseline="30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–1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30 m s</a:t>
            </a:r>
            <a:r>
              <a:rPr lang="en-GB" baseline="30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–1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respectively. </a:t>
            </a:r>
            <a:endParaRPr lang="en-GB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Train </a:t>
            </a:r>
            <a:r>
              <a:rPr lang="en-GB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overtakes train </a:t>
            </a:r>
            <a:r>
              <a:rPr lang="en-GB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as they pass a point </a:t>
            </a:r>
            <a:r>
              <a:rPr lang="en-GB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at the side of the tracks.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After overtaking </a:t>
            </a:r>
            <a:r>
              <a:rPr lang="en-GB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train </a:t>
            </a:r>
            <a:r>
              <a:rPr lang="en-GB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maintains its speed of 40 m s</a:t>
            </a:r>
            <a:r>
              <a:rPr lang="en-GB" baseline="30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–1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for </a:t>
            </a:r>
            <a:r>
              <a:rPr lang="en-GB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seconds and then decelerates uniformly, coming to rest next to a point </a:t>
            </a:r>
            <a:r>
              <a:rPr lang="en-GB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at the side of the tracks.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After being overtaken, train </a:t>
            </a:r>
            <a:r>
              <a:rPr lang="en-GB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maintains its speed of 30 m s</a:t>
            </a:r>
            <a:r>
              <a:rPr lang="en-GB" baseline="30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–1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for 25 s and then decelerates uniformly, also coming to rest next to the point </a:t>
            </a:r>
            <a:r>
              <a:rPr lang="en-GB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times taken by the trains to travel between </a:t>
            </a:r>
            <a:r>
              <a:rPr lang="en-GB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GB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are the same.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(a)  Sketch, on the same diagram, the speed-time graphs for the motions of the two trains between </a:t>
            </a:r>
            <a:r>
              <a:rPr lang="en-GB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GB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en-GB" b="1" dirty="0">
                <a:solidFill>
                  <a:srgbClr val="A8AA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(4)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Given that </a:t>
            </a:r>
            <a:r>
              <a:rPr lang="en-GB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XY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= 975 m,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(b)  find the value of </a:t>
            </a:r>
            <a:r>
              <a:rPr lang="en-GB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GB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en-GB" b="1" dirty="0">
                <a:solidFill>
                  <a:srgbClr val="A8AA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(8</a:t>
            </a:r>
            <a:r>
              <a:rPr lang="en-GB" b="1" dirty="0" smtClean="0">
                <a:solidFill>
                  <a:srgbClr val="A8AAAD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en-GB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7ACBDEE-B8A2-47E6-9FD9-762877666E83}"/>
              </a:ext>
            </a:extLst>
          </p:cNvPr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5" name="TextBox 32">
              <a:extLst>
                <a:ext uri="{FF2B5EF4-FFF2-40B4-BE49-F238E27FC236}">
                  <a16:creationId xmlns:a16="http://schemas.microsoft.com/office/drawing/2014/main" id="{420AACE3-822E-45EC-B80F-D2858D1CBC7B}"/>
                </a:ext>
              </a:extLst>
            </p:cNvPr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 smtClean="0">
                  <a:latin typeface="+mj-lt"/>
                </a:rPr>
                <a:t>Constant Acceleration - </a:t>
              </a:r>
              <a:r>
                <a:rPr lang="en-GB" sz="3200" dirty="0">
                  <a:solidFill>
                    <a:prstClr val="white"/>
                  </a:solidFill>
                </a:rPr>
                <a:t>Two Vehicles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FEF3112C-78CC-4A6C-996C-74E7C352598E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4445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21656</TotalTime>
  <Words>527</Words>
  <Application>Microsoft Office PowerPoint</Application>
  <PresentationFormat>On-screen Show (4:3)</PresentationFormat>
  <Paragraphs>92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797</cp:revision>
  <cp:lastPrinted>2018-11-04T04:17:04Z</cp:lastPrinted>
  <dcterms:created xsi:type="dcterms:W3CDTF">2013-02-28T07:36:55Z</dcterms:created>
  <dcterms:modified xsi:type="dcterms:W3CDTF">2019-09-17T04:02:57Z</dcterms:modified>
</cp:coreProperties>
</file>