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703" r:id="rId2"/>
    <p:sldId id="683" r:id="rId3"/>
    <p:sldId id="701" r:id="rId4"/>
    <p:sldId id="700" r:id="rId5"/>
    <p:sldId id="702" r:id="rId6"/>
    <p:sldId id="704" r:id="rId7"/>
    <p:sldId id="705" r:id="rId8"/>
    <p:sldId id="706" r:id="rId9"/>
    <p:sldId id="70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06" autoAdjust="0"/>
    <p:restoredTop sz="92066" autoAdjust="0"/>
  </p:normalViewPr>
  <p:slideViewPr>
    <p:cSldViewPr>
      <p:cViewPr varScale="1">
        <p:scale>
          <a:sx n="50" d="100"/>
          <a:sy n="50" d="100"/>
        </p:scale>
        <p:origin x="1040" y="40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4" Type="http://schemas.openxmlformats.org/officeDocument/2006/relationships/image" Target="NUL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Relationship Id="rId9" Type="http://schemas.openxmlformats.org/officeDocument/2006/relationships/image" Target="NUL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Pure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144" y="836712"/>
            <a:ext cx="914285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 smtClean="0"/>
              <a:t>Exponentials and Logs</a:t>
            </a:r>
          </a:p>
          <a:p>
            <a:pPr algn="ctr"/>
            <a:r>
              <a:rPr lang="en-GB" sz="8000" dirty="0" smtClean="0"/>
              <a:t>- </a:t>
            </a:r>
            <a:r>
              <a:rPr lang="en-GB" sz="8800" dirty="0" smtClean="0"/>
              <a:t>Natural Logs</a:t>
            </a:r>
          </a:p>
          <a:p>
            <a:pPr algn="ctr"/>
            <a:endParaRPr lang="en-GB" sz="2400" dirty="0" smtClean="0"/>
          </a:p>
          <a:p>
            <a:pPr algn="ctr"/>
            <a:r>
              <a:rPr lang="en-GB" sz="8800" dirty="0" smtClean="0"/>
              <a:t>Chapter 14</a:t>
            </a:r>
            <a:endParaRPr lang="en-GB" sz="6000" dirty="0" smtClean="0"/>
          </a:p>
          <a:p>
            <a:pPr algn="ctr"/>
            <a:r>
              <a:rPr lang="en-GB" sz="8000" dirty="0" smtClean="0"/>
              <a:t>(Part </a:t>
            </a:r>
            <a:r>
              <a:rPr lang="en-GB" sz="8000" dirty="0" smtClean="0"/>
              <a:t>6 </a:t>
            </a:r>
            <a:r>
              <a:rPr lang="en-GB" sz="8000" dirty="0" smtClean="0"/>
              <a:t>of 7)</a:t>
            </a:r>
          </a:p>
        </p:txBody>
      </p:sp>
    </p:spTree>
    <p:extLst>
      <p:ext uri="{BB962C8B-B14F-4D97-AF65-F5344CB8AC3E}">
        <p14:creationId xmlns:p14="http://schemas.microsoft.com/office/powerpoint/2010/main" val="127623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Natural Logarithms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60301" y="916737"/>
                <a:ext cx="8422254" cy="83099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800" dirty="0" smtClean="0">
                    <a:solidFill>
                      <a:schemeClr val="tx1"/>
                    </a:solidFill>
                  </a:rPr>
                  <a:t>The </a:t>
                </a:r>
                <a:r>
                  <a:rPr lang="en-GB" sz="4800" dirty="0">
                    <a:solidFill>
                      <a:schemeClr val="tx1"/>
                    </a:solidFill>
                  </a:rPr>
                  <a:t>inverse of </a:t>
                </a:r>
                <a14:m>
                  <m:oMath xmlns:m="http://schemas.openxmlformats.org/officeDocument/2006/math">
                    <m:r>
                      <a:rPr lang="en-GB" sz="4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4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4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4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GB" sz="4800" dirty="0">
                    <a:solidFill>
                      <a:schemeClr val="tx1"/>
                    </a:solidFill>
                  </a:rPr>
                  <a:t> is </a:t>
                </a:r>
                <a14:m>
                  <m:oMath xmlns:m="http://schemas.openxmlformats.org/officeDocument/2006/math">
                    <m:r>
                      <a:rPr lang="en-GB" sz="48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48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48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4800" b="0" i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sz="48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GB" sz="4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301" y="916737"/>
                <a:ext cx="8422254" cy="830997"/>
              </a:xfrm>
              <a:prstGeom prst="rect">
                <a:avLst/>
              </a:prstGeom>
              <a:blipFill>
                <a:blip r:embed="rId2"/>
                <a:stretch>
                  <a:fillRect l="-2750" t="-16058" b="-3795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195736" y="2249042"/>
                <a:ext cx="5112568" cy="4154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88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8800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sSup>
                            <m:sSupPr>
                              <m:ctrlPr>
                                <a:rPr lang="en-GB" sz="8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8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8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func>
                      <m:r>
                        <a:rPr lang="en-GB" sz="8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88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8800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880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880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800" b="0" i="1" smtClean="0">
                          <a:latin typeface="Cambria Math" panose="02040503050406030204" pitchFamily="18" charset="0"/>
                        </a:rPr>
                        <m:t>2=</m:t>
                      </m:r>
                      <m:r>
                        <a:rPr lang="en-GB" sz="88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8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2249042"/>
                <a:ext cx="5112568" cy="415498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79512" y="4326534"/>
                <a:ext cx="3142287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Since “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GB" sz="2400" dirty="0" smtClean="0"/>
                  <a:t>” </a:t>
                </a:r>
                <a:r>
                  <a:rPr lang="en-GB" sz="2400" dirty="0"/>
                  <a:t>and “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𝑙𝑛</m:t>
                    </m:r>
                  </m:oMath>
                </a14:m>
                <a:r>
                  <a:rPr lang="en-GB" sz="2400" dirty="0" smtClean="0"/>
                  <a:t>” </a:t>
                </a:r>
                <a:r>
                  <a:rPr lang="en-GB" sz="2400" dirty="0"/>
                  <a:t>are inverse functions, they cancel each other out!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4326534"/>
                <a:ext cx="3142287" cy="1200329"/>
              </a:xfrm>
              <a:prstGeom prst="rect">
                <a:avLst/>
              </a:prstGeom>
              <a:blipFill>
                <a:blip r:embed="rId4"/>
                <a:stretch>
                  <a:fillRect l="-2907" t="-4061" r="-194" b="-1066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>
          <a:xfrm flipV="1">
            <a:off x="2843808" y="3569495"/>
            <a:ext cx="864096" cy="7920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021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Natural Logarithms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339752" y="1124744"/>
                <a:ext cx="4566178" cy="1015663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6000" dirty="0"/>
                  <a:t>Solve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6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6000" b="1" i="1" smtClean="0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n-GB" sz="60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  <m:r>
                      <a:rPr lang="en-GB" sz="6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6000" b="1" i="1" smtClean="0"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endParaRPr lang="en-GB" sz="6000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1124744"/>
                <a:ext cx="4566178" cy="1015663"/>
              </a:xfrm>
              <a:prstGeom prst="rect">
                <a:avLst/>
              </a:prstGeom>
              <a:blipFill>
                <a:blip r:embed="rId2"/>
                <a:stretch>
                  <a:fillRect l="-1911" t="-9375" b="-28125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329165" y="2708920"/>
                <a:ext cx="5170771" cy="31393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6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𝑙𝑛</m:t>
                    </m:r>
                  </m:oMath>
                </a14:m>
                <a:r>
                  <a:rPr lang="en-GB" sz="66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6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6600" b="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66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GB" sz="6600" b="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6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𝑙𝑛</m:t>
                    </m:r>
                    <m:r>
                      <a:rPr lang="en-GB" sz="6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5</m:t>
                    </m:r>
                  </m:oMath>
                </a14:m>
                <a:endParaRPr lang="en-GB" sz="6600" dirty="0"/>
              </a:p>
              <a:p>
                <a:endParaRPr lang="en-GB" sz="660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66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6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6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6600" i="1">
                              <a:latin typeface="Cambria Math" panose="02040503050406030204" pitchFamily="18" charset="0"/>
                            </a:rPr>
                            <m:t>𝑙𝑛</m:t>
                          </m:r>
                        </m:fName>
                        <m:e>
                          <m:r>
                            <a:rPr lang="en-GB" sz="6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func>
                    </m:oMath>
                  </m:oMathPara>
                </a14:m>
                <a:endParaRPr lang="en-GB" sz="6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9165" y="2708920"/>
                <a:ext cx="5170771" cy="313932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7566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Natural Logarithms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680914" y="836712"/>
                <a:ext cx="5481904" cy="76944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400" dirty="0"/>
                  <a:t>Solve </a:t>
                </a:r>
                <a14:m>
                  <m:oMath xmlns:m="http://schemas.openxmlformats.org/officeDocument/2006/math">
                    <m:r>
                      <a:rPr lang="en-GB" sz="4400" b="1" i="1" smtClean="0">
                        <a:latin typeface="Cambria Math" panose="02040503050406030204" pitchFamily="18" charset="0"/>
                      </a:rPr>
                      <m:t>𝟐</m:t>
                    </m:r>
                    <m:func>
                      <m:funcPr>
                        <m:ctrlPr>
                          <a:rPr lang="en-GB" sz="44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4400" b="1" i="0" smtClean="0">
                            <a:latin typeface="Cambria Math" panose="02040503050406030204" pitchFamily="18" charset="0"/>
                          </a:rPr>
                          <m:t>𝐥𝐧</m:t>
                        </m:r>
                      </m:fName>
                      <m:e>
                        <m:r>
                          <a:rPr lang="en-GB" sz="44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GB" sz="44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44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GB" sz="4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4400" b="1" i="1" smtClean="0"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endParaRPr lang="en-GB" sz="44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0914" y="836712"/>
                <a:ext cx="5481904" cy="769441"/>
              </a:xfrm>
              <a:prstGeom prst="rect">
                <a:avLst/>
              </a:prstGeom>
              <a:blipFill>
                <a:blip r:embed="rId2"/>
                <a:stretch>
                  <a:fillRect t="-5333" b="-23333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763688" y="1772816"/>
                <a:ext cx="5399130" cy="49855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5400" b="0" i="1" smtClean="0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GB" sz="5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5400" b="0" i="1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5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5400" b="0" i="1">
                          <a:latin typeface="Cambria Math" panose="02040503050406030204" pitchFamily="18" charset="0"/>
                        </a:rPr>
                        <m:t>+1</m:t>
                      </m:r>
                      <m:r>
                        <a:rPr lang="en-GB" sz="5400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GB" sz="5400" b="0" i="1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5400" dirty="0" smtClean="0"/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5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GB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54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5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+1  </m:t>
                      </m:r>
                      <m:r>
                        <a:rPr lang="en-GB" sz="5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5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sz="5400" dirty="0">
                  <a:solidFill>
                    <a:prstClr val="black"/>
                  </a:solidFill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GB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54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5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5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GB" sz="5400" b="0" i="1">
                          <a:solidFill>
                            <a:prstClr val="white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5400" b="0" i="1" smtClean="0">
                          <a:solidFill>
                            <a:prstClr val="white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5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5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5400" dirty="0">
                  <a:solidFill>
                    <a:prstClr val="black"/>
                  </a:solidFill>
                </a:endParaRPr>
              </a:p>
              <a:p>
                <a:pPr lvl="0"/>
                <a:endParaRPr lang="en-GB" sz="2400" b="1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540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GB" sz="5400" i="1">
                          <a:latin typeface="Cambria Math" panose="02040503050406030204" pitchFamily="18" charset="0"/>
                        </a:rPr>
                        <m:t> </m:t>
                      </m:r>
                      <m:func>
                        <m:funcPr>
                          <m:ctrlPr>
                            <a:rPr lang="en-GB" sz="5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5400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5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5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5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GB" sz="5400" b="0" i="1" baseline="30000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5400" b="0" i="1" baseline="30000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24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24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54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5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5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5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GB" sz="5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54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1772816"/>
                <a:ext cx="5399130" cy="498559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3997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Natural Logarithms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619672" y="976339"/>
                <a:ext cx="5480434" cy="76944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400" dirty="0" smtClean="0"/>
                  <a:t>Solve </a:t>
                </a:r>
                <a14:m>
                  <m:oMath xmlns:m="http://schemas.openxmlformats.org/officeDocument/2006/math">
                    <m:r>
                      <a:rPr lang="en-GB" sz="4400" b="1" i="1" smtClean="0">
                        <a:latin typeface="Cambria Math" panose="02040503050406030204" pitchFamily="18" charset="0"/>
                      </a:rPr>
                      <m:t>𝟐</m:t>
                    </m:r>
                    <m:func>
                      <m:funcPr>
                        <m:ctrlPr>
                          <a:rPr lang="en-GB" sz="44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4400" b="1" i="0" smtClean="0">
                            <a:latin typeface="Cambria Math" panose="02040503050406030204" pitchFamily="18" charset="0"/>
                          </a:rPr>
                          <m:t>𝐥𝐧</m:t>
                        </m:r>
                      </m:fName>
                      <m:e>
                        <m:r>
                          <a:rPr lang="en-GB" sz="4400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sz="4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GB" sz="44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44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GB" sz="4400" b="1" i="1" smtClean="0">
                        <a:latin typeface="Cambria Math" panose="02040503050406030204" pitchFamily="18" charset="0"/>
                      </a:rPr>
                      <m:t>)=</m:t>
                    </m:r>
                    <m:r>
                      <a:rPr lang="en-GB" sz="4400" b="1" i="1" smtClean="0"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endParaRPr lang="en-GB" sz="44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976339"/>
                <a:ext cx="5480434" cy="769441"/>
              </a:xfrm>
              <a:prstGeom prst="rect">
                <a:avLst/>
              </a:prstGeom>
              <a:blipFill>
                <a:blip r:embed="rId2"/>
                <a:stretch>
                  <a:fillRect l="-852" t="-5333" b="-23333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700976" y="2056285"/>
                <a:ext cx="5399130" cy="46470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5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54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54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54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5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+1)=</m:t>
                      </m:r>
                      <m:r>
                        <a:rPr lang="en-GB" sz="5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5400" dirty="0">
                  <a:solidFill>
                    <a:prstClr val="black"/>
                  </a:solidFill>
                </a:endParaRPr>
              </a:p>
              <a:p>
                <a:pPr lvl="0"/>
                <a:endParaRPr lang="en-GB" sz="240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5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GB" sz="5400" b="0" i="1">
                          <a:latin typeface="Cambria Math" panose="02040503050406030204" pitchFamily="18" charset="0"/>
                        </a:rPr>
                        <m:t> </m:t>
                      </m:r>
                      <m:func>
                        <m:funcPr>
                          <m:ctrlPr>
                            <a:rPr lang="en-GB" sz="5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5400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e>
                      </m:func>
                      <m:r>
                        <a:rPr lang="en-GB" sz="5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5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GB" sz="5400" b="0" i="1" baseline="30000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5400" i="1" baseline="30000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240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240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5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5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 =</m:t>
                      </m:r>
                      <m:sSup>
                        <m:sSupPr>
                          <m:ctrlPr>
                            <a:rPr lang="en-GB" sz="5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5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5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5400" dirty="0" smtClean="0"/>
              </a:p>
              <a:p>
                <a:endParaRPr lang="en-GB" sz="3200" dirty="0" smtClean="0"/>
              </a:p>
              <a:p>
                <a:pPr algn="ctr"/>
                <a14:m>
                  <m:oMath xmlns:m="http://schemas.openxmlformats.org/officeDocument/2006/math">
                    <m:r>
                      <a:rPr lang="en-GB" sz="5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5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5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54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n-GB" sz="5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GB" sz="5400" b="1" dirty="0" smtClean="0">
                    <a:solidFill>
                      <a:schemeClr val="tx1"/>
                    </a:solidFill>
                  </a:rPr>
                  <a:t> - 1</a:t>
                </a:r>
                <a:endParaRPr lang="en-GB" sz="5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0976" y="2056285"/>
                <a:ext cx="5399130" cy="4647041"/>
              </a:xfrm>
              <a:prstGeom prst="rect">
                <a:avLst/>
              </a:prstGeom>
              <a:blipFill>
                <a:blip r:embed="rId3"/>
                <a:stretch>
                  <a:fillRect b="-70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8925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Pure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144" y="836712"/>
            <a:ext cx="9142856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 smtClean="0"/>
              <a:t>Exponentials and Logs</a:t>
            </a:r>
          </a:p>
          <a:p>
            <a:pPr algn="ctr"/>
            <a:r>
              <a:rPr lang="en-GB" sz="8000" dirty="0" smtClean="0"/>
              <a:t>- Quadratic Equations</a:t>
            </a:r>
          </a:p>
          <a:p>
            <a:pPr algn="ctr"/>
            <a:endParaRPr lang="en-GB" sz="2400" dirty="0" smtClean="0"/>
          </a:p>
          <a:p>
            <a:pPr algn="ctr"/>
            <a:r>
              <a:rPr lang="en-GB" sz="8800" dirty="0" smtClean="0"/>
              <a:t>Chapter 14</a:t>
            </a:r>
            <a:endParaRPr lang="en-GB" sz="6000" dirty="0" smtClean="0"/>
          </a:p>
          <a:p>
            <a:pPr algn="ctr"/>
            <a:r>
              <a:rPr lang="en-GB" sz="8000" dirty="0" smtClean="0"/>
              <a:t>(Part 6 of 9)</a:t>
            </a:r>
          </a:p>
        </p:txBody>
      </p:sp>
    </p:spTree>
    <p:extLst>
      <p:ext uri="{BB962C8B-B14F-4D97-AF65-F5344CB8AC3E}">
        <p14:creationId xmlns:p14="http://schemas.microsoft.com/office/powerpoint/2010/main" val="213598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Natural </a:t>
              </a:r>
              <a:r>
                <a:rPr lang="en-GB" sz="3200" dirty="0" smtClean="0"/>
                <a:t>Logarithms - </a:t>
              </a:r>
              <a:r>
                <a:rPr lang="en-GB" sz="3200" dirty="0" smtClean="0">
                  <a:latin typeface="+mj-lt"/>
                </a:rPr>
                <a:t>Quadratics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36931" y="889866"/>
                <a:ext cx="6696744" cy="72180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000" dirty="0"/>
                  <a:t>Solve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0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n-GB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GB" sz="40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𝟐</m:t>
                    </m:r>
                    <m:sSup>
                      <m:sSupPr>
                        <m:ctrlPr>
                          <a:rPr lang="en-GB" sz="40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0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n-GB" sz="40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𝟏𝟓</m:t>
                    </m:r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GB" sz="40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6931" y="889866"/>
                <a:ext cx="6696744" cy="721801"/>
              </a:xfrm>
              <a:prstGeom prst="rect">
                <a:avLst/>
              </a:prstGeom>
              <a:blipFill>
                <a:blip r:embed="rId2"/>
                <a:stretch>
                  <a:fillRect t="-2113" b="-21831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5496" y="1919729"/>
                <a:ext cx="9073008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4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GB" sz="4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  <m:r>
                        <a:rPr lang="en-GB" sz="4000" b="1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GB" sz="4000" b="1" i="1" baseline="30000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40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000" b="1" i="1">
                          <a:latin typeface="Cambria Math" panose="02040503050406030204" pitchFamily="18" charset="0"/>
                        </a:rPr>
                        <m:t>𝟐</m:t>
                      </m:r>
                      <m:sSup>
                        <m:sSupPr>
                          <m:ctrlPr>
                            <a:rPr lang="en-GB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4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GB" sz="4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  <m:r>
                        <a:rPr lang="en-GB" sz="4000" b="1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GB" sz="4000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4000" b="1" i="1">
                          <a:latin typeface="Cambria Math" panose="02040503050406030204" pitchFamily="18" charset="0"/>
                        </a:rPr>
                        <m:t>𝟏𝟓</m:t>
                      </m:r>
                      <m:r>
                        <a:rPr lang="en-GB" sz="40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000" b="1" i="1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sz="4000" dirty="0" smtClean="0"/>
              </a:p>
              <a:p>
                <a:endParaRPr lang="en-GB" sz="4000" dirty="0" smtClean="0"/>
              </a:p>
              <a:p>
                <a:endParaRPr lang="en-GB" sz="4000" dirty="0" smtClean="0"/>
              </a:p>
              <a:p>
                <a:pPr algn="ctr"/>
                <a:r>
                  <a:rPr lang="en-GB" sz="4000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4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4000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4000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GB" sz="4000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+5</m:t>
                        </m:r>
                      </m:e>
                    </m:d>
                    <m:d>
                      <m:dPr>
                        <m:ctrlPr>
                          <a:rPr lang="en-GB" sz="4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4000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4000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GB" sz="4000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e>
                    </m:d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4000" b="0" i="1" dirty="0" smtClean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en-GB" sz="40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40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40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=−5  </m:t>
                      </m:r>
                      <m:r>
                        <a:rPr lang="en-GB" sz="4000" b="1" i="1" smtClean="0">
                          <a:latin typeface="Cambria Math" panose="02040503050406030204" pitchFamily="18" charset="0"/>
                        </a:rPr>
                        <m:t>𝒐𝒓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  </m:t>
                      </m:r>
                      <m:sSup>
                        <m:sSupPr>
                          <m:ctrlPr>
                            <a:rPr lang="en-GB" sz="40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40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4000" dirty="0" smtClean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1919729"/>
                <a:ext cx="9073008" cy="378565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2667931" y="2780928"/>
            <a:ext cx="3834744" cy="769441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400" baseline="30000" dirty="0" smtClean="0">
                <a:solidFill>
                  <a:schemeClr val="tx1"/>
                </a:solidFill>
              </a:rPr>
              <a:t>2</a:t>
            </a:r>
            <a:r>
              <a:rPr lang="en-GB" sz="4400" dirty="0" smtClean="0">
                <a:solidFill>
                  <a:schemeClr val="tx1"/>
                </a:solidFill>
              </a:rPr>
              <a:t> + 2</a:t>
            </a:r>
            <a:r>
              <a:rPr lang="en-GB" sz="4400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400" dirty="0" smtClean="0">
                <a:solidFill>
                  <a:schemeClr val="tx1"/>
                </a:solidFill>
              </a:rPr>
              <a:t> – 15 = 0</a:t>
            </a:r>
            <a:endParaRPr lang="en-GB" sz="44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03291" y="5959443"/>
            <a:ext cx="32403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2400" dirty="0" smtClean="0">
                <a:solidFill>
                  <a:prstClr val="black"/>
                </a:solidFill>
              </a:rPr>
              <a:t>No solution ,</a:t>
            </a:r>
          </a:p>
          <a:p>
            <a:pPr lvl="0" algn="ctr"/>
            <a:r>
              <a:rPr lang="en-GB" sz="2400" dirty="0" smtClean="0">
                <a:solidFill>
                  <a:prstClr val="black"/>
                </a:solidFill>
              </a:rPr>
              <a:t>you cant log a negative</a:t>
            </a:r>
            <a:endParaRPr lang="en-GB" sz="2400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5292080" y="5787872"/>
                <a:ext cx="2177327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4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4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4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𝒍𝒏</m:t>
                          </m:r>
                        </m:fName>
                        <m:e>
                          <m:r>
                            <a:rPr lang="en-GB" sz="4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func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5787872"/>
                <a:ext cx="2177327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 flipV="1">
            <a:off x="2857399" y="5589240"/>
            <a:ext cx="706489" cy="47837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2860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5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Natural Logarithms - </a:t>
              </a:r>
              <a:r>
                <a:rPr lang="en-GB" sz="3200" dirty="0" smtClean="0"/>
                <a:t>Quadratics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907704" y="908720"/>
                <a:ext cx="5256584" cy="76944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400" dirty="0"/>
                  <a:t>Solve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4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400" b="1" i="1" smtClean="0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n-GB" sz="4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  <m:r>
                      <a:rPr lang="en-GB" sz="44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4400" b="1" i="1" smtClean="0">
                        <a:latin typeface="Cambria Math" panose="02040503050406030204" pitchFamily="18" charset="0"/>
                      </a:rPr>
                      <m:t>𝟐</m:t>
                    </m:r>
                    <m:sSup>
                      <m:sSupPr>
                        <m:ctrlPr>
                          <a:rPr lang="en-GB" sz="4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400" b="1" i="1" smtClean="0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n-GB" sz="4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4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  <m:r>
                      <a:rPr lang="en-GB" sz="4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4400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GB" sz="44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908720"/>
                <a:ext cx="5256584" cy="769441"/>
              </a:xfrm>
              <a:prstGeom prst="rect">
                <a:avLst/>
              </a:prstGeom>
              <a:blipFill>
                <a:blip r:embed="rId2"/>
                <a:stretch>
                  <a:fillRect l="-111" t="-5333" b="-23333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195735" y="5581670"/>
                <a:ext cx="5131363" cy="6463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=−1  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𝒐𝒓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  </m:t>
                      </m:r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r>
                  <a:rPr lang="en-GB" sz="36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3600" b="0" i="1" dirty="0" smtClean="0">
                    <a:latin typeface="Cambria Math" panose="02040503050406030204" pitchFamily="18" charset="0"/>
                  </a:rPr>
                </a:br>
                <a:endParaRPr lang="en-GB" sz="36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5" y="5581670"/>
                <a:ext cx="5131363" cy="64639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907704" y="1811735"/>
                <a:ext cx="5418348" cy="1212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3600" b="1" dirty="0">
                    <a:solidFill>
                      <a:prstClr val="black"/>
                    </a:solidFill>
                  </a:rPr>
                  <a:t>Multiply through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36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6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n-GB" sz="36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</m:oMath>
                </a14:m>
                <a:endParaRPr lang="en-GB" sz="3600" b="1" dirty="0">
                  <a:solidFill>
                    <a:prstClr val="black"/>
                  </a:solidFill>
                </a:endParaRPr>
              </a:p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36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36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36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36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GB" sz="36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36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1811735"/>
                <a:ext cx="5418348" cy="1212896"/>
              </a:xfrm>
              <a:prstGeom prst="rect">
                <a:avLst/>
              </a:prstGeom>
              <a:blipFill>
                <a:blip r:embed="rId4"/>
                <a:stretch>
                  <a:fillRect t="-75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195736" y="3129728"/>
                <a:ext cx="5418348" cy="6588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36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36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36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−2=</m:t>
                      </m:r>
                      <m:sSup>
                        <m:sSup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36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3129728"/>
                <a:ext cx="5418348" cy="6588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2196419" y="3890695"/>
                <a:ext cx="5418348" cy="6588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36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36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3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36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36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−2=</m:t>
                      </m:r>
                      <m:r>
                        <a:rPr lang="en-GB" sz="3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6419" y="3890695"/>
                <a:ext cx="5418348" cy="6588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663376" y="4725144"/>
                <a:ext cx="450091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6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36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GB" sz="36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6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36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GB" sz="36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GB" sz="36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36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3376" y="4725144"/>
                <a:ext cx="4500912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5670923" y="6228065"/>
                <a:ext cx="1943161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3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3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3600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𝐥𝐧</m:t>
                          </m:r>
                        </m:fName>
                        <m:e>
                          <m:r>
                            <a:rPr lang="en-GB" sz="3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0923" y="6228065"/>
                <a:ext cx="1943161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179513" y="4294455"/>
            <a:ext cx="2232248" cy="523220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800" baseline="30000" dirty="0" smtClean="0">
                <a:solidFill>
                  <a:schemeClr val="tx1"/>
                </a:solidFill>
              </a:rPr>
              <a:t>2</a:t>
            </a:r>
            <a:r>
              <a:rPr lang="en-GB" sz="2800" dirty="0" smtClean="0">
                <a:solidFill>
                  <a:schemeClr val="tx1"/>
                </a:solidFill>
              </a:rPr>
              <a:t> – </a:t>
            </a:r>
            <a:r>
              <a:rPr lang="en-GB" sz="2800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800" dirty="0" smtClean="0">
                <a:solidFill>
                  <a:schemeClr val="tx1"/>
                </a:solidFill>
              </a:rPr>
              <a:t> – </a:t>
            </a:r>
            <a:r>
              <a:rPr lang="en-GB" sz="2800" dirty="0">
                <a:solidFill>
                  <a:schemeClr val="tx1"/>
                </a:solidFill>
              </a:rPr>
              <a:t>2</a:t>
            </a:r>
            <a:r>
              <a:rPr lang="en-GB" sz="2800" dirty="0" smtClean="0">
                <a:solidFill>
                  <a:schemeClr val="tx1"/>
                </a:solidFill>
              </a:rPr>
              <a:t> = 0</a:t>
            </a:r>
            <a:endParaRPr lang="en-GB" sz="28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1979712" y="6186255"/>
                <a:ext cx="3084499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𝒏𝒐</m:t>
                      </m:r>
                      <m:r>
                        <a:rPr lang="en-GB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𝒔𝒐𝒍𝒖𝒕𝒊𝒐𝒏𝒔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6186255"/>
                <a:ext cx="3084499" cy="64633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3962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8" grpId="0"/>
      <p:bldP spid="10" grpId="0"/>
      <p:bldP spid="6" grpId="0"/>
      <p:bldP spid="11" grpId="0"/>
      <p:bldP spid="12" grpId="0" animBg="1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14G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 327-328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-1144" y="1628800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1707337" y="3140968"/>
            <a:ext cx="529727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Ex3B Q2-4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Complete Ex3B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Ex3C Q1-6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Ex3C Q7-9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63275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41657</TotalTime>
  <Words>137</Words>
  <Application>Microsoft Office PowerPoint</Application>
  <PresentationFormat>On-screen Show (4:3)</PresentationFormat>
  <Paragraphs>68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1580</cp:revision>
  <dcterms:created xsi:type="dcterms:W3CDTF">2013-02-28T07:36:55Z</dcterms:created>
  <dcterms:modified xsi:type="dcterms:W3CDTF">2020-08-07T16:13:05Z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c1703a4-cc6f-4025-8438-815d9f7bd05c_Enabled">
    <vt:lpwstr>True</vt:lpwstr>
  </property>
  <property fmtid="{D5CDD505-2E9C-101B-9397-08002B2CF9AE}" pid="3" name="MSIP_Label_2c1703a4-cc6f-4025-8438-815d9f7bd05c_SiteId">
    <vt:lpwstr>d2b3a7dc-d57e-417f-90ad-149b872e9aa1</vt:lpwstr>
  </property>
  <property fmtid="{D5CDD505-2E9C-101B-9397-08002B2CF9AE}" pid="4" name="MSIP_Label_2c1703a4-cc6f-4025-8438-815d9f7bd05c_Owner">
    <vt:lpwstr>r.lawton_jcd@gemsedu.com</vt:lpwstr>
  </property>
  <property fmtid="{D5CDD505-2E9C-101B-9397-08002B2CF9AE}" pid="5" name="MSIP_Label_2c1703a4-cc6f-4025-8438-815d9f7bd05c_SetDate">
    <vt:lpwstr>2020-08-07T16:03:06.6466978Z</vt:lpwstr>
  </property>
  <property fmtid="{D5CDD505-2E9C-101B-9397-08002B2CF9AE}" pid="6" name="MSIP_Label_2c1703a4-cc6f-4025-8438-815d9f7bd05c_Name">
    <vt:lpwstr>Internal</vt:lpwstr>
  </property>
  <property fmtid="{D5CDD505-2E9C-101B-9397-08002B2CF9AE}" pid="7" name="MSIP_Label_2c1703a4-cc6f-4025-8438-815d9f7bd05c_Application">
    <vt:lpwstr>Microsoft Azure Information Protection</vt:lpwstr>
  </property>
  <property fmtid="{D5CDD505-2E9C-101B-9397-08002B2CF9AE}" pid="8" name="MSIP_Label_2c1703a4-cc6f-4025-8438-815d9f7bd05c_ActionId">
    <vt:lpwstr>88336e69-e13b-4f32-bdf3-c365188ce0eb</vt:lpwstr>
  </property>
  <property fmtid="{D5CDD505-2E9C-101B-9397-08002B2CF9AE}" pid="9" name="MSIP_Label_2c1703a4-cc6f-4025-8438-815d9f7bd05c_Extended_MSFT_Method">
    <vt:lpwstr>Automatic</vt:lpwstr>
  </property>
  <property fmtid="{D5CDD505-2E9C-101B-9397-08002B2CF9AE}" pid="10" name="Sensitivity">
    <vt:lpwstr>Internal</vt:lpwstr>
  </property>
</Properties>
</file>