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481" r:id="rId2"/>
    <p:sldId id="566" r:id="rId3"/>
    <p:sldId id="483" r:id="rId4"/>
    <p:sldId id="531" r:id="rId5"/>
    <p:sldId id="532" r:id="rId6"/>
    <p:sldId id="533" r:id="rId7"/>
    <p:sldId id="534" r:id="rId8"/>
    <p:sldId id="535" r:id="rId9"/>
    <p:sldId id="536" r:id="rId10"/>
    <p:sldId id="537" r:id="rId11"/>
    <p:sldId id="530" r:id="rId12"/>
    <p:sldId id="538" r:id="rId13"/>
    <p:sldId id="539" r:id="rId14"/>
    <p:sldId id="540" r:id="rId15"/>
    <p:sldId id="541" r:id="rId16"/>
    <p:sldId id="543" r:id="rId17"/>
    <p:sldId id="544" r:id="rId18"/>
    <p:sldId id="542" r:id="rId19"/>
    <p:sldId id="545" r:id="rId20"/>
    <p:sldId id="546" r:id="rId21"/>
    <p:sldId id="547" r:id="rId22"/>
    <p:sldId id="548" r:id="rId23"/>
    <p:sldId id="550" r:id="rId24"/>
    <p:sldId id="549" r:id="rId25"/>
    <p:sldId id="565" r:id="rId26"/>
    <p:sldId id="553" r:id="rId27"/>
    <p:sldId id="554" r:id="rId28"/>
    <p:sldId id="555" r:id="rId29"/>
    <p:sldId id="556" r:id="rId30"/>
    <p:sldId id="557" r:id="rId31"/>
    <p:sldId id="558" r:id="rId32"/>
    <p:sldId id="551" r:id="rId33"/>
    <p:sldId id="559" r:id="rId34"/>
    <p:sldId id="561" r:id="rId35"/>
    <p:sldId id="552" r:id="rId36"/>
    <p:sldId id="560" r:id="rId37"/>
    <p:sldId id="562" r:id="rId38"/>
    <p:sldId id="563" r:id="rId39"/>
    <p:sldId id="56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88534" autoAdjust="0"/>
  </p:normalViewPr>
  <p:slideViewPr>
    <p:cSldViewPr>
      <p:cViewPr varScale="1">
        <p:scale>
          <a:sx n="51" d="100"/>
          <a:sy n="51" d="100"/>
        </p:scale>
        <p:origin x="52" y="42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0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1.png"/><Relationship Id="rId4" Type="http://schemas.openxmlformats.org/officeDocument/2006/relationships/image" Target="../media/image1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1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1.png"/><Relationship Id="rId4" Type="http://schemas.openxmlformats.org/officeDocument/2006/relationships/image" Target="../media/image1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2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4" Type="http://schemas.openxmlformats.org/officeDocument/2006/relationships/image" Target="../media/image610.png"/><Relationship Id="rId14" Type="http://schemas.openxmlformats.org/officeDocument/2006/relationships/image" Target="../media/image20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0.png"/><Relationship Id="rId4" Type="http://schemas.openxmlformats.org/officeDocument/2006/relationships/image" Target="../media/image5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0.png"/><Relationship Id="rId5" Type="http://schemas.openxmlformats.org/officeDocument/2006/relationships/image" Target="../media/image560.png"/><Relationship Id="rId4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2" Type="http://schemas.openxmlformats.org/officeDocument/2006/relationships/image" Target="../media/image104.png"/><Relationship Id="rId16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png"/><Relationship Id="rId15" Type="http://schemas.openxmlformats.org/officeDocument/2006/relationships/image" Target="../media/image117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Relationship Id="rId14" Type="http://schemas.openxmlformats.org/officeDocument/2006/relationships/image" Target="../media/image1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130425"/>
            <a:ext cx="8136904" cy="1470025"/>
          </a:xfrm>
        </p:spPr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P2 Chapter 7 :: </a:t>
            </a:r>
            <a:r>
              <a:rPr lang="en-GB" dirty="0"/>
              <a:t>Trigonometry And Modelling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</a:t>
            </a:r>
            <a:r>
              <a:rPr lang="en-GB" dirty="0" smtClean="0"/>
              <a:t>6</a:t>
            </a:r>
            <a:r>
              <a:rPr lang="en-GB" baseline="30000" dirty="0" smtClean="0"/>
              <a:t>th</a:t>
            </a:r>
            <a:r>
              <a:rPr lang="en-GB" dirty="0" smtClean="0"/>
              <a:t> September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99592" y="906977"/>
                <a:ext cx="7527460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Given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</m:oMath>
                </a14:m>
                <a:r>
                  <a:rPr lang="en-GB" dirty="0"/>
                  <a:t> express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 in terms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906977"/>
                <a:ext cx="7527460" cy="369332"/>
              </a:xfrm>
              <a:prstGeom prst="rect">
                <a:avLst/>
              </a:prstGeom>
              <a:blipFill>
                <a:blip r:embed="rId2"/>
                <a:stretch>
                  <a:fillRect b="-4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27014" y="1422930"/>
                <a:ext cx="7289402" cy="2322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Using your formulae: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We need to get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𝐭𝐚𝐧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GB" b="1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𝐭𝐚𝐧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</m:oMath>
                </a14:m>
                <a:r>
                  <a:rPr lang="en-GB" b="1" dirty="0"/>
                  <a:t> in there. Dividing by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</m:oMath>
                </a14:m>
                <a:r>
                  <a:rPr lang="en-GB" b="1" dirty="0"/>
                  <a:t> would seem like a sensible step: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Rearranging: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func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014" y="1422930"/>
                <a:ext cx="7289402" cy="2322046"/>
              </a:xfrm>
              <a:prstGeom prst="rect">
                <a:avLst/>
              </a:prstGeom>
              <a:blipFill>
                <a:blip r:embed="rId3"/>
                <a:stretch>
                  <a:fillRect l="-669" t="-13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67544" y="889322"/>
            <a:ext cx="432048" cy="3869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9592" y="1268760"/>
            <a:ext cx="7527460" cy="24366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4255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Exercises 7A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 144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9B953B3-2C16-452A-B638-AED1CC098D09}"/>
              </a:ext>
            </a:extLst>
          </p:cNvPr>
          <p:cNvSpPr txBox="1"/>
          <p:nvPr/>
        </p:nvSpPr>
        <p:spPr>
          <a:xfrm>
            <a:off x="323528" y="1988840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(Classes in a rush may wish to skip this exercise)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16DD01-30D9-8E4E-8221-158796C8003A}"/>
              </a:ext>
            </a:extLst>
          </p:cNvPr>
          <p:cNvSpPr txBox="1"/>
          <p:nvPr/>
        </p:nvSpPr>
        <p:spPr>
          <a:xfrm>
            <a:off x="1547664" y="2996952"/>
            <a:ext cx="38884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Q1-5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		</a:t>
            </a:r>
            <a:r>
              <a:rPr lang="en-US" sz="2400" dirty="0"/>
              <a:t>Q6-9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Q10-14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Q15 -16 &amp; Challenge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7282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Uses of Addition Formulae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9592" y="836712"/>
                <a:ext cx="7527460" cy="53360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Using a suitable angle formulae, show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15°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836712"/>
                <a:ext cx="7527460" cy="5336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67544" y="836712"/>
            <a:ext cx="432048" cy="5336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82998" y="1484784"/>
                <a:ext cx="6984776" cy="2220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𝟒𝟓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𝟑𝟎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𝟒𝟓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𝟒𝟓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          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1" i="0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        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998" y="1484784"/>
                <a:ext cx="6984776" cy="222035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99592" y="3976959"/>
                <a:ext cx="7776864" cy="76277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Given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180°&lt;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&lt;270°</m:t>
                    </m:r>
                  </m:oMath>
                </a14:m>
                <a:r>
                  <a:rPr lang="en-GB" dirty="0"/>
                  <a:t>, and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GB" dirty="0"/>
                  <a:t>, find the value of: (a)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</m:oMath>
                </a14:m>
                <a:r>
                  <a:rPr lang="en-GB" dirty="0"/>
                  <a:t>   (b)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976959"/>
                <a:ext cx="7776864" cy="762773"/>
              </a:xfrm>
              <a:prstGeom prst="rect">
                <a:avLst/>
              </a:prstGeom>
              <a:blipFill>
                <a:blip r:embed="rId4"/>
                <a:stretch>
                  <a:fillRect b="-1333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4101" y="4827125"/>
                <a:ext cx="6438139" cy="1942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𝒄𝒐𝒔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𝒄𝒐𝒔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𝒄𝒐𝒔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𝒔𝒊𝒏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𝒔𝒊𝒏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</m:oMath>
                  </m:oMathPara>
                </a14:m>
                <a:r>
                  <a:rPr lang="en-GB" sz="1400" b="1" dirty="0"/>
                  <a:t/>
                </a:r>
                <a:br>
                  <a:rPr lang="en-GB" sz="1400" b="1" dirty="0"/>
                </a:b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≡</m:t>
                    </m:r>
                    <m:rad>
                      <m:radPr>
                        <m:degHide m:val="on"/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𝒔𝒊</m:t>
                        </m:r>
                        <m:sSup>
                          <m:sSupPr>
                            <m:ctrlP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rad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=±</m:t>
                    </m:r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GB" sz="1400" b="1" dirty="0"/>
                  <a:t>. But we know from the graph of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𝒄𝒐𝒔</m:t>
                    </m:r>
                  </m:oMath>
                </a14:m>
                <a:r>
                  <a:rPr lang="en-GB" sz="1400" b="1" dirty="0"/>
                  <a:t> that it is negative between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𝟏𝟖𝟎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°&lt;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𝟐𝟕𝟎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1400" b="1" dirty="0"/>
                  <a:t>, so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GB" sz="1400" b="1" dirty="0"/>
                  <a:t>.</a:t>
                </a:r>
              </a:p>
              <a:p>
                <a:r>
                  <a:rPr lang="en-GB" sz="1400" b="1" dirty="0"/>
                  <a:t>Similarly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=±</m:t>
                    </m:r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GB" sz="1400" b="1" dirty="0"/>
                  <a:t>, and similarly considering the graph for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𝒔𝒊𝒏</m:t>
                    </m:r>
                  </m:oMath>
                </a14:m>
                <a:r>
                  <a:rPr lang="en-GB" sz="1400" b="1" dirty="0"/>
                  <a:t>,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=+</m:t>
                    </m:r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GB" sz="1400" b="1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𝒄𝒐𝒔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num>
                            <m:den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𝟏𝟑</m:t>
                              </m:r>
                            </m:den>
                          </m:f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𝟏𝟑</m:t>
                              </m:r>
                            </m:den>
                          </m:f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𝟑𝟑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𝟔𝟓</m:t>
                          </m:r>
                        </m:den>
                      </m:f>
                    </m:oMath>
                  </m:oMathPara>
                </a14:m>
                <a:endParaRPr lang="en-GB" sz="1400" b="1" dirty="0"/>
              </a:p>
              <a:p>
                <a:r>
                  <a:rPr lang="en-GB" sz="1400" b="1" dirty="0"/>
                  <a:t>Continued…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01" y="4827125"/>
                <a:ext cx="6438139" cy="1942840"/>
              </a:xfrm>
              <a:prstGeom prst="rect">
                <a:avLst/>
              </a:prstGeom>
              <a:blipFill>
                <a:blip r:embed="rId5"/>
                <a:stretch>
                  <a:fillRect l="-284" b="-21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67544" y="3959304"/>
            <a:ext cx="432048" cy="3869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99592" y="1362771"/>
            <a:ext cx="7527460" cy="22727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2072" y="4851400"/>
            <a:ext cx="6276528" cy="1854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AF0860-E24B-4C50-98ED-DDAF1996602F}"/>
                  </a:ext>
                </a:extLst>
              </p:cNvPr>
              <p:cNvSpPr txBox="1"/>
              <p:nvPr/>
            </p:nvSpPr>
            <p:spPr>
              <a:xfrm>
                <a:off x="6804248" y="4856460"/>
                <a:ext cx="2240632" cy="11977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Fro Tip</a:t>
                </a:r>
                <a:r>
                  <a:rPr lang="en-GB" sz="1400" dirty="0"/>
                  <a:t>: You can get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𝑐𝑜𝑠</m:t>
                    </m:r>
                  </m:oMath>
                </a14:m>
                <a:r>
                  <a:rPr lang="en-GB" sz="1400" dirty="0"/>
                  <a:t> in terms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𝑠𝑖𝑛</m:t>
                    </m:r>
                  </m:oMath>
                </a14:m>
                <a:r>
                  <a:rPr lang="en-GB" sz="1400" dirty="0"/>
                  <a:t> and vice versa by using a rearrangement of </a:t>
                </a:r>
                <a:br>
                  <a:rPr lang="en-GB" sz="140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≡1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So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sz="1400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</m:e>
                    </m:rad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AF0860-E24B-4C50-98ED-DDAF19966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4856460"/>
                <a:ext cx="2240632" cy="1197700"/>
              </a:xfrm>
              <a:prstGeom prst="rect">
                <a:avLst/>
              </a:prstGeom>
              <a:blipFill>
                <a:blip r:embed="rId6"/>
                <a:stretch>
                  <a:fillRect l="-269" r="-1075" b="-3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705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40D354E-6B87-488C-B222-677BA3AD74B3}"/>
              </a:ext>
            </a:extLst>
          </p:cNvPr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2EBA0147-8002-4EE9-A406-3626762CE060}"/>
                </a:ext>
              </a:extLst>
            </p:cNvPr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Continued…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17AD608-180B-4A1E-89F4-F8C1F377D55D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A65E2D-206F-420E-93F9-E4ADE3B653C8}"/>
                  </a:ext>
                </a:extLst>
              </p:cNvPr>
              <p:cNvSpPr txBox="1"/>
              <p:nvPr/>
            </p:nvSpPr>
            <p:spPr>
              <a:xfrm>
                <a:off x="827584" y="836712"/>
                <a:ext cx="7527460" cy="76277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Given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180°&lt;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&lt;270°</m:t>
                    </m:r>
                  </m:oMath>
                </a14:m>
                <a:r>
                  <a:rPr lang="en-GB" dirty="0"/>
                  <a:t>, and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GB" dirty="0"/>
                  <a:t>, find the value of: (b)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A65E2D-206F-420E-93F9-E4ADE3B65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836712"/>
                <a:ext cx="7527460" cy="762773"/>
              </a:xfrm>
              <a:prstGeom prst="rect">
                <a:avLst/>
              </a:prstGeom>
              <a:blipFill>
                <a:blip r:embed="rId2"/>
                <a:stretch>
                  <a:fillRect b="-2013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B628A02E-85E5-49CE-80F9-63A337DE1E9E}"/>
              </a:ext>
            </a:extLst>
          </p:cNvPr>
          <p:cNvSpPr/>
          <p:nvPr/>
        </p:nvSpPr>
        <p:spPr>
          <a:xfrm>
            <a:off x="395536" y="819057"/>
            <a:ext cx="432048" cy="3869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0C7131-702C-461E-AA68-92B8B64658F5}"/>
                  </a:ext>
                </a:extLst>
              </p:cNvPr>
              <p:cNvSpPr txBox="1"/>
              <p:nvPr/>
            </p:nvSpPr>
            <p:spPr>
              <a:xfrm>
                <a:off x="952500" y="1988840"/>
                <a:ext cx="7507932" cy="279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</m:d>
                            </m:e>
                          </m:func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We earlier found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  <m:r>
                      <a:rPr lang="en-GB" b="1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func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  <m:r>
                      <a:rPr lang="en-GB" b="1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func>
                    <m:r>
                      <a:rPr lang="en-GB" b="1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GB" b="1" dirty="0"/>
                  <a:t> </a:t>
                </a:r>
              </a:p>
              <a:p>
                <a:endParaRPr lang="en-GB" b="1" dirty="0"/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∴</m:t>
                    </m:r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𝐭𝐚𝐧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÷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GB" b="1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𝐭𝐚𝐧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func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÷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num>
                          <m:den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den>
                        </m:f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GB" b="1" dirty="0"/>
              </a:p>
              <a:p>
                <a:endParaRPr lang="en-GB" b="1" dirty="0">
                  <a:latin typeface="+mj-lt"/>
                </a:endParaRPr>
              </a:p>
              <a:p>
                <a:r>
                  <a:rPr lang="en-GB" b="1" dirty="0">
                    <a:latin typeface="+mj-lt"/>
                  </a:rPr>
                  <a:t>By substitution: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𝟔𝟑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0C7131-702C-461E-AA68-92B8B6465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" y="1988840"/>
                <a:ext cx="7507932" cy="2793137"/>
              </a:xfrm>
              <a:prstGeom prst="rect">
                <a:avLst/>
              </a:prstGeom>
              <a:blipFill>
                <a:blip r:embed="rId3"/>
                <a:stretch>
                  <a:fillRect l="-6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D1DAF983-5469-404D-B4B9-55CAB3069C93}"/>
              </a:ext>
            </a:extLst>
          </p:cNvPr>
          <p:cNvSpPr/>
          <p:nvPr/>
        </p:nvSpPr>
        <p:spPr>
          <a:xfrm>
            <a:off x="808160" y="1595399"/>
            <a:ext cx="7546883" cy="31865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776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C086A60-D393-4413-ABB9-ED83AA816BDB}"/>
              </a:ext>
            </a:extLst>
          </p:cNvPr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F738557F-97EE-4C0C-88B5-0FC3616935FC}"/>
                </a:ext>
              </a:extLst>
            </p:cNvPr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B90C361-D63B-4002-89B6-1DDDBEE29F23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A028CF-BC8F-4106-A104-1875DA5D4495}"/>
                  </a:ext>
                </a:extLst>
              </p:cNvPr>
              <p:cNvSpPr txBox="1"/>
              <p:nvPr/>
            </p:nvSpPr>
            <p:spPr>
              <a:xfrm>
                <a:off x="769526" y="952826"/>
                <a:ext cx="7527460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Without using a calculator, determine the exact value of:</a:t>
                </a:r>
              </a:p>
              <a:p>
                <a:pPr marL="342900" indent="-342900">
                  <a:buAutoNum type="alphaLcParenR"/>
                </a:pPr>
                <a:r>
                  <a:rPr lang="en-GB" b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75°</m:t>
                            </m:r>
                          </m:e>
                        </m:d>
                      </m:e>
                    </m:func>
                  </m:oMath>
                </a14:m>
                <a:endParaRPr lang="en-GB" dirty="0"/>
              </a:p>
              <a:p>
                <a:pPr marL="342900" indent="-342900"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75°</m:t>
                            </m:r>
                          </m:e>
                        </m:d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A028CF-BC8F-4106-A104-1875DA5D4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26" y="952826"/>
                <a:ext cx="7527460" cy="923330"/>
              </a:xfrm>
              <a:prstGeom prst="rect">
                <a:avLst/>
              </a:prstGeom>
              <a:blipFill>
                <a:blip r:embed="rId2"/>
                <a:stretch>
                  <a:fillRect b="-113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569DA2-385B-4727-8860-A21548462E9A}"/>
                  </a:ext>
                </a:extLst>
              </p:cNvPr>
              <p:cNvSpPr txBox="1"/>
              <p:nvPr/>
            </p:nvSpPr>
            <p:spPr>
              <a:xfrm>
                <a:off x="1074326" y="2102137"/>
                <a:ext cx="7186850" cy="4338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𝟕𝟓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𝟒𝟓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°+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𝟑𝟎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𝟒𝟓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𝟑𝟎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𝟒𝟓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𝟑𝟎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 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1" i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  <a:p>
                <a:endParaRPr lang="en-GB" b="1" dirty="0"/>
              </a:p>
              <a:p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𝟕𝟓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𝟕𝟓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°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𝟕𝟓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°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𝟕𝟓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𝟒𝟓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°+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𝟑𝟎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𝟒𝟓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𝟑𝟎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𝟒𝟓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𝟑𝟎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             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∴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𝟕𝟓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e>
                              </m:rad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÷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e>
                              </m:rad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569DA2-385B-4727-8860-A21548462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326" y="2102137"/>
                <a:ext cx="7186850" cy="43384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1E5E93AB-F7F2-4647-B3EF-7A5400FD7F25}"/>
              </a:ext>
            </a:extLst>
          </p:cNvPr>
          <p:cNvSpPr/>
          <p:nvPr/>
        </p:nvSpPr>
        <p:spPr>
          <a:xfrm>
            <a:off x="738949" y="1876156"/>
            <a:ext cx="7558037" cy="20569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11BE5E-33B1-4548-BFA8-0F8CF35333F7}"/>
              </a:ext>
            </a:extLst>
          </p:cNvPr>
          <p:cNvSpPr/>
          <p:nvPr/>
        </p:nvSpPr>
        <p:spPr>
          <a:xfrm>
            <a:off x="738949" y="3933056"/>
            <a:ext cx="7558037" cy="25075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267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Challenging question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64704"/>
            <a:ext cx="252028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June 2013 Q3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1134036"/>
            <a:ext cx="5686425" cy="37528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28184" y="1268760"/>
                <a:ext cx="2915598" cy="3728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‘Expanding’ both sides: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50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−2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50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40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40</m:t>
                          </m:r>
                        </m:e>
                      </m:func>
                    </m:oMath>
                  </m:oMathPara>
                </a14:m>
                <a:endParaRPr lang="en-GB" sz="1400" b="0" dirty="0"/>
              </a:p>
              <a:p>
                <a:endParaRPr lang="en-GB" sz="1400" dirty="0"/>
              </a:p>
              <a:p>
                <a:r>
                  <a:rPr lang="en-GB" sz="1400" dirty="0"/>
                  <a:t>Since thing to prove only has 40 in it, use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/>
                          </a:rPr>
                          <m:t>50</m:t>
                        </m:r>
                      </m:e>
                    </m:func>
                    <m:r>
                      <a:rPr lang="en-GB" sz="14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GB" sz="1400" b="0" i="1" smtClean="0">
                            <a:latin typeface="Cambria Math"/>
                          </a:rPr>
                          <m:t>40</m:t>
                        </m:r>
                      </m:e>
                    </m:func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GB" sz="1400" b="0" i="1" smtClean="0">
                            <a:latin typeface="Cambria Math"/>
                          </a:rPr>
                          <m:t>50</m:t>
                        </m:r>
                      </m:e>
                    </m:func>
                    <m:r>
                      <a:rPr lang="en-GB" sz="14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/>
                          </a:rPr>
                          <m:t>40 </m:t>
                        </m:r>
                      </m:e>
                    </m:func>
                    <m:r>
                      <a:rPr lang="en-GB" sz="1400" b="0" i="1" smtClean="0">
                        <a:latin typeface="Cambria Math"/>
                      </a:rPr>
                      <m:t>.</m:t>
                    </m:r>
                  </m:oMath>
                </a14:m>
                <a:endParaRPr lang="en-GB" sz="1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40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−2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40 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40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40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  <a:p>
                <a:endParaRPr lang="en-GB" sz="1400" dirty="0"/>
              </a:p>
              <a:p>
                <a:r>
                  <a:rPr lang="en-GB" sz="1400" dirty="0"/>
                  <a:t>As per usual, when we want tans, divide by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/>
                          </a:rPr>
                          <m:t>𝑥</m:t>
                        </m:r>
                      </m:e>
                    </m:func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/>
                          </a:rPr>
                          <m:t>40</m:t>
                        </m:r>
                      </m:e>
                    </m:func>
                  </m:oMath>
                </a14:m>
                <a:r>
                  <a:rPr lang="en-GB" sz="1400" dirty="0"/>
                  <a:t>:</a:t>
                </a:r>
              </a:p>
              <a:p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40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−2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40</m:t>
                          </m:r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40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=3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40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1268760"/>
                <a:ext cx="2915598" cy="3728713"/>
              </a:xfrm>
              <a:prstGeom prst="rect">
                <a:avLst/>
              </a:prstGeom>
              <a:blipFill rotWithShape="1">
                <a:blip r:embed="rId3"/>
                <a:stretch>
                  <a:fillRect l="-628" t="-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6228184" y="949370"/>
            <a:ext cx="288032" cy="2473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28184" y="1196752"/>
            <a:ext cx="2808312" cy="38884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184305-5161-45C7-AA60-DC794F52864A}"/>
              </a:ext>
            </a:extLst>
          </p:cNvPr>
          <p:cNvSpPr/>
          <p:nvPr/>
        </p:nvSpPr>
        <p:spPr>
          <a:xfrm>
            <a:off x="420688" y="3429000"/>
            <a:ext cx="5700210" cy="14097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16EC6B-4D98-4150-AAE1-1E9E19FE8642}"/>
              </a:ext>
            </a:extLst>
          </p:cNvPr>
          <p:cNvSpPr/>
          <p:nvPr/>
        </p:nvSpPr>
        <p:spPr>
          <a:xfrm>
            <a:off x="5589636" y="1835150"/>
            <a:ext cx="201563" cy="78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91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11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7B</a:t>
              </a:r>
              <a:endParaRPr lang="en-GB" sz="3200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172-173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4D68572-5F92-4215-A3E7-ACE43C0E40D1}"/>
                  </a:ext>
                </a:extLst>
              </p:cNvPr>
              <p:cNvSpPr txBox="1"/>
              <p:nvPr/>
            </p:nvSpPr>
            <p:spPr>
              <a:xfrm>
                <a:off x="3779912" y="2668896"/>
                <a:ext cx="5544616" cy="4176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[STEP I 2010 Q3] Show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and deduce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Show also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The points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/>
                  <a:t> have coordinates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</m:e>
                    </m:d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func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func>
                      </m:e>
                    </m:d>
                  </m:oMath>
                </a14:m>
                <a:r>
                  <a:rPr lang="en-GB" dirty="0"/>
                  <a:t> respectively,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/>
                  <a:t>,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 are positive.</a:t>
                </a:r>
              </a:p>
              <a:p>
                <a:r>
                  <a:rPr lang="en-GB" dirty="0"/>
                  <a:t>Given that neither of the lines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𝑃𝑄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𝑆𝑅</m:t>
                    </m:r>
                  </m:oMath>
                </a14:m>
                <a:r>
                  <a:rPr lang="en-GB" dirty="0"/>
                  <a:t> is vertical, show that these lines are parallel if and only if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4D68572-5F92-4215-A3E7-ACE43C0E4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668896"/>
                <a:ext cx="5544616" cy="4176528"/>
              </a:xfrm>
              <a:prstGeom prst="rect">
                <a:avLst/>
              </a:prstGeom>
              <a:blipFill>
                <a:blip r:embed="rId2"/>
                <a:stretch>
                  <a:fillRect l="-879" t="-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84DDD098-AC67-4E5B-92F2-A7717946F111}"/>
              </a:ext>
            </a:extLst>
          </p:cNvPr>
          <p:cNvSpPr txBox="1"/>
          <p:nvPr/>
        </p:nvSpPr>
        <p:spPr>
          <a:xfrm>
            <a:off x="3779912" y="1975751"/>
            <a:ext cx="253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810111-A53A-1A46-A07D-E6F0C5D584E6}"/>
              </a:ext>
            </a:extLst>
          </p:cNvPr>
          <p:cNvSpPr txBox="1"/>
          <p:nvPr/>
        </p:nvSpPr>
        <p:spPr>
          <a:xfrm>
            <a:off x="118960" y="2283381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Q1-3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Q4-6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Q7-9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Q10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3487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Double Angle Formulae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6009" y="1329635"/>
                <a:ext cx="7704856" cy="348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en-GB" sz="2800" b="0" i="1" smtClean="0">
                          <a:latin typeface="Cambria Math"/>
                        </a:rPr>
                        <m:t>≡2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𝐴</m:t>
                          </m:r>
                        </m:e>
                      </m:func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𝐴</m:t>
                          </m:r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en-GB" sz="2800" b="0" i="1" smtClean="0">
                          <a:latin typeface="Cambria Math"/>
                        </a:rPr>
                        <m:t>≡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𝐴</m:t>
                          </m:r>
                        </m:e>
                      </m:func>
                      <m:r>
                        <a:rPr lang="en-GB" sz="2800" b="0" i="1" smtClean="0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r>
                  <a:rPr lang="en-GB" sz="2800" b="0" i="1" dirty="0">
                    <a:latin typeface="Cambria Math"/>
                  </a:rPr>
                  <a:t/>
                </a:r>
                <a:br>
                  <a:rPr lang="en-GB" sz="2800" b="0" i="1" dirty="0">
                    <a:latin typeface="Cambria Math"/>
                  </a:rPr>
                </a:br>
                <a:r>
                  <a:rPr lang="en-GB" sz="2800" b="0" i="1" dirty="0">
                    <a:latin typeface="Cambria Math"/>
                  </a:rPr>
                  <a:t>                                       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≡2</m:t>
                    </m:r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latin typeface="Cambria Math"/>
                              </a:rPr>
                              <m:t>cos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800" b="0" i="1" smtClean="0">
                            <a:latin typeface="Cambria Math"/>
                          </a:rPr>
                          <m:t>𝐴</m:t>
                        </m:r>
                      </m:e>
                    </m:func>
                    <m:r>
                      <a:rPr lang="en-GB" sz="2800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GB" sz="2800" b="0" i="1" dirty="0">
                    <a:latin typeface="Cambria Math"/>
                  </a:rPr>
                  <a:t/>
                </a:r>
                <a:br>
                  <a:rPr lang="en-GB" sz="2800" b="0" i="1" dirty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          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                            </m:t>
                      </m:r>
                      <m:r>
                        <a:rPr lang="en-GB" sz="2800" b="0" i="1" smtClean="0">
                          <a:latin typeface="Cambria Math"/>
                        </a:rPr>
                        <m:t>≡1−2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r>
                  <a:rPr lang="en-GB" sz="2800" b="0" i="1" dirty="0">
                    <a:latin typeface="Cambria Math"/>
                  </a:rPr>
                  <a:t/>
                </a:r>
                <a:br>
                  <a:rPr lang="en-GB" sz="2800" b="0" i="1" dirty="0">
                    <a:latin typeface="Cambria Math"/>
                  </a:rPr>
                </a:br>
                <a:r>
                  <a:rPr lang="en-GB" sz="2800" b="0" i="1" dirty="0">
                    <a:latin typeface="Cambria Math"/>
                  </a:rPr>
                  <a:t/>
                </a:r>
                <a:br>
                  <a:rPr lang="en-GB" sz="2800" b="0" i="1" dirty="0">
                    <a:latin typeface="Cambria Math"/>
                  </a:rPr>
                </a:br>
                <a:endParaRPr lang="en-GB" sz="2800" i="1" dirty="0">
                  <a:latin typeface="Cambria Math"/>
                </a:endParaRPr>
              </a:p>
              <a:p>
                <a:pPr/>
                <a:r>
                  <a:rPr lang="en-GB" sz="2800" b="0" i="1" dirty="0">
                    <a:latin typeface="Cambria Math"/>
                  </a:rPr>
                  <a:t/>
                </a:r>
                <a:br>
                  <a:rPr lang="en-GB" sz="2800" b="0" i="1" dirty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func>
                        </m:num>
                        <m:den>
                          <m:r>
                            <a:rPr lang="en-GB" sz="2800" b="0" i="1" smtClean="0">
                              <a:latin typeface="Cambria Math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latin typeface="Cambria Math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28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09" y="1329635"/>
                <a:ext cx="7704856" cy="348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585125" y="1980582"/>
            <a:ext cx="2376264" cy="20313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 err="1"/>
              <a:t>Fro</a:t>
            </a:r>
            <a:r>
              <a:rPr lang="en-GB" b="1" dirty="0"/>
              <a:t> Tip</a:t>
            </a:r>
            <a:r>
              <a:rPr lang="en-GB" dirty="0"/>
              <a:t>: The way I remember what way round these go is that the cos on the RHS is ‘attracted’ to the cos on the LHS, whereas the sin is pushed away.</a:t>
            </a: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6008123" y="2665353"/>
            <a:ext cx="577002" cy="3308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9173" y="5162199"/>
                <a:ext cx="676875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dirty="0"/>
                  <a:t>These are all easily derivable by just setting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𝐴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GB" dirty="0"/>
                  <a:t> in the compound angle formulae. e.g. </a:t>
                </a:r>
                <a:r>
                  <a:rPr lang="en-GB" b="0" i="1" dirty="0">
                    <a:latin typeface="Cambria Math" panose="02040503050406030204" pitchFamily="18" charset="0"/>
                  </a:rPr>
                  <a:t/>
                </a:r>
                <a:br>
                  <a:rPr lang="en-GB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73" y="5162199"/>
                <a:ext cx="6768752" cy="1477328"/>
              </a:xfrm>
              <a:prstGeom prst="rect">
                <a:avLst/>
              </a:prstGeom>
              <a:blipFill>
                <a:blip r:embed="rId3"/>
                <a:stretch>
                  <a:fillRect l="-811" t="-24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504121" y="126589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Wingdings" panose="05000000000000000000" pitchFamily="2" charset="2"/>
              </a:rPr>
              <a:t>!</a:t>
            </a:r>
            <a:endParaRPr lang="en-GB" dirty="0">
              <a:latin typeface="Wingdings" panose="05000000000000000000" pitchFamily="2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5125" y="1204342"/>
            <a:ext cx="2376264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This first form is relatively rare.</a:t>
            </a:r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>
            <a:off x="6184641" y="1527508"/>
            <a:ext cx="400484" cy="3231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1D65443-7F56-4433-9880-7D2C952F3803}"/>
              </a:ext>
            </a:extLst>
          </p:cNvPr>
          <p:cNvSpPr txBox="1"/>
          <p:nvPr/>
        </p:nvSpPr>
        <p:spPr>
          <a:xfrm>
            <a:off x="249266" y="735676"/>
            <a:ext cx="731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Double-angle formula allow you to halve the angle within a trig function.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0C15FCC-508F-41AA-BB8F-70C258FDA185}"/>
              </a:ext>
            </a:extLst>
          </p:cNvPr>
          <p:cNvCxnSpPr/>
          <p:nvPr/>
        </p:nvCxnSpPr>
        <p:spPr>
          <a:xfrm>
            <a:off x="899592" y="5013176"/>
            <a:ext cx="73012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240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4B2361B-0CD4-4BC8-BCE2-7853FE87E50E}"/>
              </a:ext>
            </a:extLst>
          </p:cNvPr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326CE14C-86C1-406C-A92D-11993F9E0AEB}"/>
                </a:ext>
              </a:extLst>
            </p:cNvPr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3503E83-B28F-4362-84BE-3ADDE6A9EABF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FFA710-447E-4877-BA54-E0ED5E598F46}"/>
                  </a:ext>
                </a:extLst>
              </p:cNvPr>
              <p:cNvSpPr txBox="1"/>
              <p:nvPr/>
            </p:nvSpPr>
            <p:spPr>
              <a:xfrm>
                <a:off x="508269" y="851226"/>
                <a:ext cx="7527460" cy="196124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Use the double-angle formulae to write each of the following as a single trigonometric ratio.</a:t>
                </a:r>
              </a:p>
              <a:p>
                <a:pPr marL="342900" indent="-342900">
                  <a:buAutoNum type="alphaLcParenR"/>
                </a:pPr>
                <a:r>
                  <a:rPr lang="en-GB" b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50°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50° </m:t>
                        </m:r>
                      </m:e>
                    </m:func>
                  </m:oMath>
                </a14:m>
                <a:endParaRPr lang="en-GB" dirty="0"/>
              </a:p>
              <a:p>
                <a:pPr marL="342900" indent="-342900"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tan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den>
                    </m:f>
                  </m:oMath>
                </a14:m>
                <a:endParaRPr lang="en-GB" dirty="0"/>
              </a:p>
              <a:p>
                <a:pPr marL="342900" indent="-342900"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70°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sec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70°</m:t>
                            </m:r>
                          </m:e>
                        </m:func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FFA710-447E-4877-BA54-E0ED5E598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69" y="851226"/>
                <a:ext cx="7527460" cy="19612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9F96D6-12DD-4635-98F4-7883106DD506}"/>
                  </a:ext>
                </a:extLst>
              </p:cNvPr>
              <p:cNvSpPr txBox="1"/>
              <p:nvPr/>
            </p:nvSpPr>
            <p:spPr>
              <a:xfrm>
                <a:off x="1259632" y="3075950"/>
                <a:ext cx="5328592" cy="353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This matches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d>
                      </m:e>
                    </m:func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0" smtClean="0"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e>
                          <m:sup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0" smtClean="0"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e>
                          <m:sup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</m:oMath>
                </a14:m>
                <a:r>
                  <a:rPr lang="en-GB" b="1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𝟓𝟎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GB" b="1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𝟓𝟎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° 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𝟏𝟎𝟎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b="1" dirty="0"/>
              </a:p>
              <a:p>
                <a:endParaRPr lang="en-GB" b="1" dirty="0"/>
              </a:p>
              <a:p>
                <a:r>
                  <a:rPr lang="en-GB" b="1" dirty="0"/>
                  <a:t>This matches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𝐭𝐚𝐧</m:t>
                        </m:r>
                      </m:fName>
                      <m:e>
                        <m:d>
                          <m:d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d>
                      </m:e>
                    </m:func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b="1" i="0" smtClean="0">
                                <a:latin typeface="Cambria Math" panose="02040503050406030204" pitchFamily="18" charset="0"/>
                              </a:rPr>
                              <m:t>𝐭𝐚𝐧</m:t>
                            </m:r>
                          </m:fName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1" i="0" smtClean="0">
                                    <a:latin typeface="Cambria Math" panose="02040503050406030204" pitchFamily="18" charset="0"/>
                                  </a:rPr>
                                  <m:t>𝐭𝐚𝐧</m:t>
                                </m:r>
                              </m:e>
                              <m:sup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</m:oMath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𝝅</m:t>
                                      </m:r>
                                    </m:num>
                                    <m:den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𝟔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𝒕𝒂𝒏</m:t>
                                  </m:r>
                                </m:e>
                                <m:sup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𝝅</m:t>
                                      </m:r>
                                    </m:num>
                                    <m:den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𝟔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b="1" dirty="0"/>
              </a:p>
              <a:p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𝟕𝟎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𝐬𝐞𝐜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𝟕𝟎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𝟕𝟎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÷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𝟕𝟎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𝟕𝟎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𝟕𝟎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This matches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d>
                          <m:d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d>
                      </m:e>
                    </m:func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𝟕𝟎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𝟕𝟎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°=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𝟏𝟒𝟎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9F96D6-12DD-4635-98F4-7883106DD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075950"/>
                <a:ext cx="5328592" cy="3538341"/>
              </a:xfrm>
              <a:prstGeom prst="rect">
                <a:avLst/>
              </a:prstGeom>
              <a:blipFill>
                <a:blip r:embed="rId3"/>
                <a:stretch>
                  <a:fillRect l="-1030" t="-8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AA40F4-D8DD-4097-BB6D-524E00016EC5}"/>
                  </a:ext>
                </a:extLst>
              </p:cNvPr>
              <p:cNvSpPr txBox="1"/>
              <p:nvPr/>
            </p:nvSpPr>
            <p:spPr>
              <a:xfrm>
                <a:off x="6284685" y="1373178"/>
                <a:ext cx="2694880" cy="172072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 =</m:t>
                      </m:r>
                      <m:r>
                        <a:rPr lang="en-GB" b="0" i="1" smtClean="0">
                          <a:latin typeface="Cambria Math"/>
                        </a:rPr>
                        <m:t>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−1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            =1−2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AA40F4-D8DD-4097-BB6D-524E00016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685" y="1373178"/>
                <a:ext cx="2694880" cy="17207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2F600B19-DD82-471A-B172-C6D58AA371A6}"/>
              </a:ext>
            </a:extLst>
          </p:cNvPr>
          <p:cNvSpPr/>
          <p:nvPr/>
        </p:nvSpPr>
        <p:spPr>
          <a:xfrm>
            <a:off x="816613" y="3125803"/>
            <a:ext cx="247307" cy="2630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EE4F0D-0A42-4B9E-BCCA-537FC8B14DFC}"/>
              </a:ext>
            </a:extLst>
          </p:cNvPr>
          <p:cNvSpPr/>
          <p:nvPr/>
        </p:nvSpPr>
        <p:spPr>
          <a:xfrm>
            <a:off x="804229" y="3945491"/>
            <a:ext cx="247307" cy="2630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38F488-A7AA-4C6A-9ABD-966F96C7C295}"/>
              </a:ext>
            </a:extLst>
          </p:cNvPr>
          <p:cNvSpPr/>
          <p:nvPr/>
        </p:nvSpPr>
        <p:spPr>
          <a:xfrm>
            <a:off x="817395" y="5422026"/>
            <a:ext cx="247307" cy="2630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72BA0C-2A4C-4BFA-9447-65DCAE56D4C9}"/>
              </a:ext>
            </a:extLst>
          </p:cNvPr>
          <p:cNvSpPr/>
          <p:nvPr/>
        </p:nvSpPr>
        <p:spPr>
          <a:xfrm>
            <a:off x="1066152" y="3125803"/>
            <a:ext cx="5522072" cy="5842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B8202E-D3CC-495A-937B-0E0D5A4F9976}"/>
              </a:ext>
            </a:extLst>
          </p:cNvPr>
          <p:cNvSpPr/>
          <p:nvPr/>
        </p:nvSpPr>
        <p:spPr>
          <a:xfrm>
            <a:off x="1066152" y="3938583"/>
            <a:ext cx="5522072" cy="13065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D07A84-D8F1-4826-BF20-2B440786CAA1}"/>
              </a:ext>
            </a:extLst>
          </p:cNvPr>
          <p:cNvSpPr/>
          <p:nvPr/>
        </p:nvSpPr>
        <p:spPr>
          <a:xfrm>
            <a:off x="1085196" y="5422026"/>
            <a:ext cx="5522072" cy="13065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9587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180BF4-E8D9-44B4-AC43-CBAB71E4F4F8}"/>
              </a:ext>
            </a:extLst>
          </p:cNvPr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58BA9D16-B988-49DA-828A-4760952ED7C1}"/>
                </a:ext>
              </a:extLst>
            </p:cNvPr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21A99C1-5346-4041-BC60-9D386F7927B9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3BAD93-9085-4E86-8D4E-E0AD25BA344C}"/>
                  </a:ext>
                </a:extLst>
              </p:cNvPr>
              <p:cNvSpPr txBox="1"/>
              <p:nvPr/>
            </p:nvSpPr>
            <p:spPr>
              <a:xfrm>
                <a:off x="508269" y="851226"/>
                <a:ext cx="5503891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Given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=3−4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, eliminate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 and express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in terms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3BAD93-9085-4E86-8D4E-E0AD25BA3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69" y="851226"/>
                <a:ext cx="5503891" cy="646331"/>
              </a:xfrm>
              <a:prstGeom prst="rect">
                <a:avLst/>
              </a:prstGeom>
              <a:blipFill>
                <a:blip r:embed="rId2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965DE5-220D-49A2-9ECA-0564B513411A}"/>
                  </a:ext>
                </a:extLst>
              </p:cNvPr>
              <p:cNvSpPr txBox="1"/>
              <p:nvPr/>
            </p:nvSpPr>
            <p:spPr>
              <a:xfrm>
                <a:off x="6300192" y="851226"/>
                <a:ext cx="2694880" cy="172072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 =</m:t>
                      </m:r>
                      <m:r>
                        <a:rPr lang="en-GB" b="0" i="1" smtClean="0">
                          <a:latin typeface="Cambria Math"/>
                        </a:rPr>
                        <m:t>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−1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            =1−2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965DE5-220D-49A2-9ECA-0564B5134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851226"/>
                <a:ext cx="2694880" cy="17207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016190D-B658-4A45-A1EB-4EB834B0265A}"/>
              </a:ext>
            </a:extLst>
          </p:cNvPr>
          <p:cNvSpPr txBox="1"/>
          <p:nvPr/>
        </p:nvSpPr>
        <p:spPr>
          <a:xfrm>
            <a:off x="6300192" y="2772610"/>
            <a:ext cx="2694880" cy="11695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 err="1"/>
              <a:t>Fro</a:t>
            </a:r>
            <a:r>
              <a:rPr lang="en-GB" sz="1400" b="1" dirty="0"/>
              <a:t> Note</a:t>
            </a:r>
            <a:r>
              <a:rPr lang="en-GB" sz="1400" dirty="0"/>
              <a:t>: This question is an example of turning a set of </a:t>
            </a:r>
            <a:r>
              <a:rPr lang="en-GB" sz="1400" b="1" dirty="0"/>
              <a:t>parametric equations </a:t>
            </a:r>
            <a:r>
              <a:rPr lang="en-GB" sz="1400" dirty="0"/>
              <a:t>into a single </a:t>
            </a:r>
            <a:r>
              <a:rPr lang="en-GB" sz="1400" b="1" dirty="0"/>
              <a:t>Cartesian</a:t>
            </a:r>
            <a:r>
              <a:rPr lang="en-GB" sz="1400" dirty="0"/>
              <a:t> one. You will cover this in the next chapter.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DDBC082-10B7-4BF4-AC10-B217AB0D3C45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6032500" y="3238500"/>
            <a:ext cx="267692" cy="118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474FE3A-C192-4B73-BA80-A8B8544678D0}"/>
                  </a:ext>
                </a:extLst>
              </p:cNvPr>
              <p:cNvSpPr txBox="1"/>
              <p:nvPr/>
            </p:nvSpPr>
            <p:spPr>
              <a:xfrm>
                <a:off x="645468" y="1645816"/>
                <a:ext cx="4464496" cy="1983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smtClean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𝟖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  <a:p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𝟖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474FE3A-C192-4B73-BA80-A8B854467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68" y="1645816"/>
                <a:ext cx="4464496" cy="19836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E1536F-812F-417F-9E95-EF5F38B286F3}"/>
                  </a:ext>
                </a:extLst>
              </p:cNvPr>
              <p:cNvSpPr txBox="1"/>
              <p:nvPr/>
            </p:nvSpPr>
            <p:spPr>
              <a:xfrm>
                <a:off x="394588" y="3716872"/>
                <a:ext cx="5731251" cy="76104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Given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is acute, find the exact value of</a:t>
                </a:r>
              </a:p>
              <a:p>
                <a:r>
                  <a:rPr lang="en-GB" dirty="0"/>
                  <a:t>(a)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      (b)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E1536F-812F-417F-9E95-EF5F38B28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88" y="3716872"/>
                <a:ext cx="5731251" cy="761042"/>
              </a:xfrm>
              <a:prstGeom prst="rect">
                <a:avLst/>
              </a:prstGeom>
              <a:blipFill>
                <a:blip r:embed="rId5"/>
                <a:stretch>
                  <a:fillRect b="-2013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17F98A-AC22-4E4B-B594-9B86729D1ED1}"/>
                  </a:ext>
                </a:extLst>
              </p:cNvPr>
              <p:cNvSpPr txBox="1"/>
              <p:nvPr/>
            </p:nvSpPr>
            <p:spPr>
              <a:xfrm>
                <a:off x="533669" y="4572546"/>
                <a:ext cx="5854431" cy="2309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Since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𝒔𝒊</m:t>
                    </m:r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1" i="0" smtClean="0">
                        <a:latin typeface="Cambria Math" panose="02040503050406030204" pitchFamily="18" charset="0"/>
                      </a:rPr>
                      <m:t>𝐜𝐨</m:t>
                    </m:r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0" smtClean="0">
                            <a:latin typeface="Cambria Math" panose="02040503050406030204" pitchFamily="18" charset="0"/>
                          </a:rPr>
                          <m:t>𝐬</m:t>
                        </m:r>
                      </m:e>
                      <m:sup>
                        <m:r>
                          <a:rPr lang="en-GB" sz="14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sz="1400" b="1" i="1" dirty="0"/>
                  <a:t>,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𝒄𝒐</m:t>
                        </m:r>
                        <m:sSup>
                          <m:sSupPr>
                            <m:ctrlP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</m:oMath>
                </a14:m>
                <a:endParaRPr lang="en-GB" sz="1400" b="1" i="1" dirty="0"/>
              </a:p>
              <a:p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GB" sz="14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GB" sz="1400" b="1" i="1" dirty="0"/>
                  <a:t> </a:t>
                </a:r>
                <a:r>
                  <a:rPr lang="en-GB" sz="1400" b="1" dirty="0"/>
                  <a:t>(and is positive given </a:t>
                </a:r>
                <a14:m>
                  <m:oMath xmlns:m="http://schemas.openxmlformats.org/officeDocument/2006/math">
                    <m:r>
                      <a:rPr lang="en-GB" sz="1400" b="1" i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1400" b="1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1400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GB" sz="1400" b="1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1400" b="1" i="0" smtClean="0"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GB" sz="1400" b="1" i="0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1400" b="1" dirty="0"/>
                  <a:t>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rad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rad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GB" sz="1400" b="1" i="1" dirty="0"/>
              </a:p>
              <a:p>
                <a:endParaRPr lang="en-GB" sz="1400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𝒕𝒂𝒏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𝒄𝒐𝒔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rad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rad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      ∴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𝒕𝒂𝒏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1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ad>
                                        <m:radPr>
                                          <m:degHide m:val="on"/>
                                          <m:ctrlPr>
                                            <a:rPr lang="en-GB" sz="14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GB" sz="1400" b="1" i="1" smtClean="0">
                                              <a:latin typeface="Cambria Math" panose="02040503050406030204" pitchFamily="18" charset="0"/>
                                            </a:rPr>
                                            <m:t>𝟕</m:t>
                                          </m:r>
                                        </m:e>
                                      </m:rad>
                                    </m:num>
                                    <m:den>
                                      <m:r>
                                        <a:rPr lang="en-GB" sz="1400" b="1" i="1" smtClean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rad>
                    </m:oMath>
                  </m:oMathPara>
                </a14:m>
                <a:endParaRPr lang="en-GB" sz="1400" b="1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17F98A-AC22-4E4B-B594-9B86729D1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69" y="4572546"/>
                <a:ext cx="5854431" cy="2309799"/>
              </a:xfrm>
              <a:prstGeom prst="rect">
                <a:avLst/>
              </a:prstGeom>
              <a:blipFill>
                <a:blip r:embed="rId6"/>
                <a:stretch>
                  <a:fillRect l="-3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823A407D-D14A-471B-A3A2-6CEC937DDEA6}"/>
              </a:ext>
            </a:extLst>
          </p:cNvPr>
          <p:cNvSpPr/>
          <p:nvPr/>
        </p:nvSpPr>
        <p:spPr>
          <a:xfrm>
            <a:off x="508269" y="1497556"/>
            <a:ext cx="5503891" cy="21246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AE290B-0CE6-4DE0-AAB5-C4DFA7BE28E7}"/>
              </a:ext>
            </a:extLst>
          </p:cNvPr>
          <p:cNvSpPr/>
          <p:nvPr/>
        </p:nvSpPr>
        <p:spPr>
          <a:xfrm>
            <a:off x="394588" y="4484466"/>
            <a:ext cx="5731251" cy="23354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6922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2503175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175-177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238F2AE-CFA6-9549-AB76-52172B029DD5}"/>
              </a:ext>
            </a:extLst>
          </p:cNvPr>
          <p:cNvSpPr txBox="1"/>
          <p:nvPr/>
        </p:nvSpPr>
        <p:spPr>
          <a:xfrm>
            <a:off x="188145" y="2268131"/>
            <a:ext cx="37917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Q1-3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Q4-7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Q8-13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Q14-19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0912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96B35D9-EBE8-4EE3-89DF-9071E04CCE04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85B66D88-ADF1-477A-8E39-6BF6E1E438E5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Solving Trigonometric Equations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91B08E6-257F-4C4C-9000-4603784F3D83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C1F0589-F9A1-42F9-8B37-54FA20D39E32}"/>
              </a:ext>
            </a:extLst>
          </p:cNvPr>
          <p:cNvSpPr txBox="1"/>
          <p:nvPr/>
        </p:nvSpPr>
        <p:spPr>
          <a:xfrm>
            <a:off x="379284" y="814410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is effectively the same type of question you encountered in Chapter 6 and in Year 1, except you may need to use either the </a:t>
            </a:r>
            <a:r>
              <a:rPr lang="en-GB" b="1" dirty="0"/>
              <a:t>addition formulae or double angle formulae.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6DF987-EC10-444E-9EFA-80572E42A193}"/>
                  </a:ext>
                </a:extLst>
              </p:cNvPr>
              <p:cNvSpPr txBox="1"/>
              <p:nvPr/>
            </p:nvSpPr>
            <p:spPr>
              <a:xfrm>
                <a:off x="467543" y="1953023"/>
                <a:ext cx="7694653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Solve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+2=0</m:t>
                    </m:r>
                  </m:oMath>
                </a14:m>
                <a:r>
                  <a:rPr lang="en-GB" dirty="0"/>
                  <a:t>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≤360°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6DF987-EC10-444E-9EFA-80572E42A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3" y="1953023"/>
                <a:ext cx="7694653" cy="369332"/>
              </a:xfrm>
              <a:prstGeom prst="rect">
                <a:avLst/>
              </a:prstGeom>
              <a:blipFill>
                <a:blip r:embed="rId2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5658B2-9900-43CE-B991-A7C47F1051A5}"/>
                  </a:ext>
                </a:extLst>
              </p:cNvPr>
              <p:cNvSpPr txBox="1"/>
              <p:nvPr/>
            </p:nvSpPr>
            <p:spPr>
              <a:xfrm>
                <a:off x="467544" y="2492896"/>
                <a:ext cx="5040560" cy="2274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−3−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b="0" dirty="0"/>
              </a:p>
              <a:p>
                <a:pPr/>
                <a:r>
                  <a:rPr lang="en-GB" b="0" dirty="0"/>
                  <a:t/>
                </a:r>
                <a:br>
                  <a:rPr lang="en-GB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=109.5°, 250.5°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=60°,300°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5658B2-9900-43CE-B991-A7C47F105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492896"/>
                <a:ext cx="5040560" cy="22747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33C369-264F-4620-BCEE-805909CE7305}"/>
              </a:ext>
            </a:extLst>
          </p:cNvPr>
          <p:cNvCxnSpPr/>
          <p:nvPr/>
        </p:nvCxnSpPr>
        <p:spPr>
          <a:xfrm>
            <a:off x="2123728" y="4077072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33DE377-B0B9-4A28-B1D5-72BB6226DF8D}"/>
              </a:ext>
            </a:extLst>
          </p:cNvPr>
          <p:cNvCxnSpPr/>
          <p:nvPr/>
        </p:nvCxnSpPr>
        <p:spPr>
          <a:xfrm>
            <a:off x="3563888" y="4077072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02616C-708D-4E0F-BF9E-69835C30724C}"/>
                  </a:ext>
                </a:extLst>
              </p:cNvPr>
              <p:cNvSpPr txBox="1"/>
              <p:nvPr/>
            </p:nvSpPr>
            <p:spPr>
              <a:xfrm>
                <a:off x="5298130" y="2590408"/>
                <a:ext cx="2864068" cy="116955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Recall that we have a choice of double angle identities 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400" dirty="0"/>
                  <a:t>. This is clearly the most sensible choice as we end up with an equation just in terms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𝑐𝑜𝑠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02616C-708D-4E0F-BF9E-69835C307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130" y="2590408"/>
                <a:ext cx="2864068" cy="1169551"/>
              </a:xfrm>
              <a:prstGeom prst="rect">
                <a:avLst/>
              </a:prstGeom>
              <a:blipFill>
                <a:blip r:embed="rId4"/>
                <a:stretch>
                  <a:fillRect l="-211" b="-3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F49F79E-33F5-47DA-93CE-5031407D7DDD}"/>
              </a:ext>
            </a:extLst>
          </p:cNvPr>
          <p:cNvCxnSpPr>
            <a:cxnSpLocks/>
          </p:cNvCxnSpPr>
          <p:nvPr/>
        </p:nvCxnSpPr>
        <p:spPr>
          <a:xfrm flipH="1" flipV="1">
            <a:off x="4694663" y="2720898"/>
            <a:ext cx="603467" cy="310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5C2B04B-35B8-4498-9E92-099DF185F488}"/>
              </a:ext>
            </a:extLst>
          </p:cNvPr>
          <p:cNvSpPr/>
          <p:nvPr/>
        </p:nvSpPr>
        <p:spPr>
          <a:xfrm>
            <a:off x="468844" y="2322355"/>
            <a:ext cx="7693353" cy="25468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2874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DF9139B-28A2-4BA5-BF58-2D52D36A632F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F00078A4-B265-4D58-9FB1-56707FA1ED69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Further Examples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329EFFE-70C0-4D2F-AEA9-530B99997FD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95B064-4C29-4F4C-BB47-62DC8AA39EFB}"/>
                  </a:ext>
                </a:extLst>
              </p:cNvPr>
              <p:cNvSpPr txBox="1"/>
              <p:nvPr/>
            </p:nvSpPr>
            <p:spPr>
              <a:xfrm>
                <a:off x="181763" y="942175"/>
                <a:ext cx="4411590" cy="11004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By noting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3</m:t>
                    </m:r>
                    <m:r>
                      <a:rPr lang="en-GB" sz="1600" b="0" i="1" smtClean="0">
                        <a:latin typeface="Cambria Math"/>
                      </a:rPr>
                      <m:t>𝐴</m:t>
                    </m:r>
                    <m:r>
                      <a:rPr lang="en-GB" sz="1600" b="0" i="1" smtClean="0">
                        <a:latin typeface="Cambria Math"/>
                      </a:rPr>
                      <m:t>=2</m:t>
                    </m:r>
                    <m:r>
                      <a:rPr lang="en-GB" sz="1600" b="0" i="1" smtClean="0">
                        <a:latin typeface="Cambria Math"/>
                      </a:rPr>
                      <m:t>𝐴</m:t>
                    </m:r>
                    <m:r>
                      <a:rPr lang="en-GB" sz="1600" b="0" i="1" smtClean="0">
                        <a:latin typeface="Cambria Math"/>
                      </a:rPr>
                      <m:t>+</m:t>
                    </m:r>
                    <m:r>
                      <a:rPr lang="en-GB" sz="16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GB" sz="1600" dirty="0"/>
                  <a:t>, :</a:t>
                </a:r>
              </a:p>
              <a:p>
                <a:pPr marL="342900" indent="-342900">
                  <a:buAutoNum type="alphaLcParenR"/>
                </a:pPr>
                <a:r>
                  <a:rPr lang="en-GB" sz="1600" b="0" dirty="0"/>
                  <a:t> Show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=3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−4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r>
                  <a:rPr lang="en-GB" sz="1600" dirty="0"/>
                  <a:t>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/>
                  <a:t> Hence or otherwise, solve, for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600" dirty="0"/>
                  <a:t>, the equation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16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−12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95B064-4C29-4F4C-BB47-62DC8AA39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63" y="942175"/>
                <a:ext cx="4411590" cy="11004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7A05C0F-9486-4B3B-BC23-2DD5E6E80107}"/>
                  </a:ext>
                </a:extLst>
              </p:cNvPr>
              <p:cNvSpPr/>
              <p:nvPr/>
            </p:nvSpPr>
            <p:spPr>
              <a:xfrm>
                <a:off x="453544" y="2556004"/>
                <a:ext cx="3886532" cy="3607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1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sz="1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GB" sz="1400" b="1" i="1">
                                  <a:latin typeface="Cambria Math"/>
                                </a:rPr>
                                <m:t>𝑨</m:t>
                              </m:r>
                              <m:r>
                                <a:rPr lang="en-GB" sz="1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400" b="1" i="1">
                                  <a:latin typeface="Cambria Math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sz="1400" b="1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1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GB" sz="1400" b="1" i="1">
                              <a:latin typeface="Cambria Math"/>
                            </a:rPr>
                            <m:t>𝟐</m:t>
                          </m:r>
                          <m:r>
                            <a:rPr lang="en-GB" sz="1400" b="1" i="1">
                              <a:latin typeface="Cambria Math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1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GB" sz="1400" b="1" i="1">
                              <a:latin typeface="Cambria Math"/>
                            </a:rPr>
                            <m:t>𝑨</m:t>
                          </m:r>
                        </m:e>
                      </m:func>
                      <m:r>
                        <a:rPr lang="en-GB" sz="1400" b="1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1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GB" sz="1400" b="1" i="1">
                              <a:latin typeface="Cambria Math"/>
                            </a:rPr>
                            <m:t>𝟐</m:t>
                          </m:r>
                          <m:r>
                            <a:rPr lang="en-GB" sz="1400" b="1" i="1">
                              <a:latin typeface="Cambria Math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1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GB" sz="1400" b="1" i="1">
                              <a:latin typeface="Cambria Math"/>
                            </a:rPr>
                            <m:t>𝑨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400" b="1" i="1">
                          <a:latin typeface="Cambria Math"/>
                        </a:rPr>
                        <m:t>=</m:t>
                      </m:r>
                      <m:r>
                        <a:rPr lang="en-GB" sz="1400" b="1" i="1">
                          <a:latin typeface="Cambria Math"/>
                        </a:rPr>
                        <m:t>𝟐</m:t>
                      </m:r>
                      <m:func>
                        <m:func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1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GB" sz="1400" b="1" i="1">
                              <a:latin typeface="Cambria Math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1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GB" sz="1400" b="1" i="1">
                              <a:latin typeface="Cambria Math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1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GB" sz="1400" b="1" i="1">
                              <a:latin typeface="Cambria Math"/>
                            </a:rPr>
                            <m:t>𝑨</m:t>
                          </m:r>
                        </m:e>
                      </m:func>
                      <m:r>
                        <a:rPr lang="en-GB" sz="1400" b="1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>
                              <a:latin typeface="Cambria Math"/>
                            </a:rPr>
                            <m:t>𝟏</m:t>
                          </m:r>
                          <m:r>
                            <a:rPr lang="en-GB" sz="1400" b="1" i="1">
                              <a:latin typeface="Cambria Math"/>
                            </a:rPr>
                            <m:t>−</m:t>
                          </m:r>
                          <m:r>
                            <a:rPr lang="en-GB" sz="1400" b="1" i="1">
                              <a:latin typeface="Cambria Math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GB" sz="1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>
                                      <a:latin typeface="Cambria Math"/>
                                    </a:rPr>
                                    <m:t>𝐬𝐢𝐧</m:t>
                                  </m:r>
                                </m:e>
                                <m:sup>
                                  <m:r>
                                    <a:rPr lang="en-GB" sz="1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400" b="1" i="1">
                                  <a:latin typeface="Cambria Math"/>
                                </a:rPr>
                                <m:t>𝑨</m:t>
                              </m:r>
                            </m:e>
                          </m:func>
                        </m:e>
                      </m:d>
                      <m:func>
                        <m:func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1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GB" sz="1400" b="1" i="1">
                              <a:latin typeface="Cambria Math"/>
                            </a:rPr>
                            <m:t>𝑨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400" b="1" i="1">
                          <a:latin typeface="Cambria Math"/>
                        </a:rPr>
                        <m:t>=</m:t>
                      </m:r>
                      <m:r>
                        <a:rPr lang="en-GB" sz="1400" b="1" i="1">
                          <a:latin typeface="Cambria Math"/>
                        </a:rPr>
                        <m:t>𝟐</m:t>
                      </m:r>
                      <m:func>
                        <m:func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1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GB" sz="1400" b="1" i="1">
                              <a:latin typeface="Cambria Math"/>
                            </a:rPr>
                            <m:t>𝑨</m:t>
                          </m:r>
                        </m:e>
                      </m:func>
                      <m:d>
                        <m:d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>
                              <a:latin typeface="Cambria Math"/>
                            </a:rPr>
                            <m:t>𝟏</m:t>
                          </m:r>
                          <m:r>
                            <a:rPr lang="en-GB" sz="1400" b="1" i="1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sz="1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>
                                      <a:latin typeface="Cambria Math"/>
                                    </a:rPr>
                                    <m:t>𝐬𝐢𝐧</m:t>
                                  </m:r>
                                </m:e>
                                <m:sup>
                                  <m:r>
                                    <a:rPr lang="en-GB" sz="1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400" b="1" i="1">
                                  <a:latin typeface="Cambria Math"/>
                                </a:rPr>
                                <m:t>𝑨</m:t>
                              </m:r>
                            </m:e>
                          </m:func>
                        </m:e>
                      </m:d>
                      <m:r>
                        <a:rPr lang="en-GB" sz="1400" b="1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1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GB" sz="1400" b="1" i="1">
                              <a:latin typeface="Cambria Math"/>
                            </a:rPr>
                            <m:t>𝑨</m:t>
                          </m:r>
                        </m:e>
                      </m:func>
                      <m:r>
                        <a:rPr lang="en-GB" sz="1400" b="1" i="1">
                          <a:latin typeface="Cambria Math"/>
                        </a:rPr>
                        <m:t>−</m:t>
                      </m:r>
                      <m:r>
                        <a:rPr lang="en-GB" sz="1400" b="1" i="1">
                          <a:latin typeface="Cambria Math"/>
                        </a:rPr>
                        <m:t>𝟐</m:t>
                      </m:r>
                      <m:func>
                        <m:func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>
                                  <a:latin typeface="Cambria Math"/>
                                </a:rPr>
                                <m:t>𝐬𝐢𝐧</m:t>
                              </m:r>
                            </m:e>
                            <m:sup>
                              <m:r>
                                <a:rPr lang="en-GB" sz="1400" b="1" i="1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fName>
                        <m:e>
                          <m:r>
                            <a:rPr lang="en-GB" sz="1400" b="1" i="1">
                              <a:latin typeface="Cambria Math"/>
                            </a:rPr>
                            <m:t>𝑨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400" b="1" i="1">
                          <a:latin typeface="Cambria Math"/>
                        </a:rPr>
                        <m:t>=</m:t>
                      </m:r>
                      <m:r>
                        <a:rPr lang="en-GB" sz="1400" b="1" i="1">
                          <a:latin typeface="Cambria Math"/>
                        </a:rPr>
                        <m:t>𝟐</m:t>
                      </m:r>
                      <m:func>
                        <m:func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1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GB" sz="1400" b="1" i="1">
                              <a:latin typeface="Cambria Math"/>
                            </a:rPr>
                            <m:t>𝑨</m:t>
                          </m:r>
                        </m:e>
                      </m:func>
                      <m:r>
                        <a:rPr lang="en-GB" sz="1400" b="1" i="1">
                          <a:latin typeface="Cambria Math"/>
                        </a:rPr>
                        <m:t>−</m:t>
                      </m:r>
                      <m:r>
                        <a:rPr lang="en-GB" sz="1400" b="1" i="1">
                          <a:latin typeface="Cambria Math"/>
                        </a:rPr>
                        <m:t>𝟐</m:t>
                      </m:r>
                      <m:func>
                        <m:func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>
                                  <a:latin typeface="Cambria Math"/>
                                </a:rPr>
                                <m:t>𝐬𝐢𝐧</m:t>
                              </m:r>
                            </m:e>
                            <m:sup>
                              <m:r>
                                <a:rPr lang="en-GB" sz="1400" b="1" i="1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fName>
                        <m:e>
                          <m:r>
                            <a:rPr lang="en-GB" sz="1400" b="1" i="1">
                              <a:latin typeface="Cambria Math"/>
                            </a:rPr>
                            <m:t>𝑨</m:t>
                          </m:r>
                        </m:e>
                      </m:func>
                      <m:r>
                        <a:rPr lang="en-GB" sz="1400" b="1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1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GB" sz="1400" b="1" i="1">
                              <a:latin typeface="Cambria Math"/>
                            </a:rPr>
                            <m:t>𝑨</m:t>
                          </m:r>
                        </m:e>
                      </m:func>
                      <m:r>
                        <a:rPr lang="en-GB" sz="1400" b="1" i="1">
                          <a:latin typeface="Cambria Math"/>
                        </a:rPr>
                        <m:t>−</m:t>
                      </m:r>
                      <m:r>
                        <a:rPr lang="en-GB" sz="1400" b="1" i="1">
                          <a:latin typeface="Cambria Math"/>
                        </a:rPr>
                        <m:t>𝟐</m:t>
                      </m:r>
                      <m:func>
                        <m:func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>
                                  <a:latin typeface="Cambria Math"/>
                                </a:rPr>
                                <m:t>𝐬𝐢𝐧</m:t>
                              </m:r>
                            </m:e>
                            <m:sup>
                              <m:r>
                                <a:rPr lang="en-GB" sz="1400" b="1" i="1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fName>
                        <m:e>
                          <m:r>
                            <a:rPr lang="en-GB" sz="1400" b="1" i="1">
                              <a:latin typeface="Cambria Math"/>
                            </a:rPr>
                            <m:t>𝑨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400" b="1" i="1">
                          <a:latin typeface="Cambria Math"/>
                        </a:rPr>
                        <m:t>=</m:t>
                      </m:r>
                      <m:r>
                        <a:rPr lang="en-GB" sz="1400" b="1" i="1">
                          <a:latin typeface="Cambria Math"/>
                        </a:rPr>
                        <m:t>𝟑</m:t>
                      </m:r>
                      <m:func>
                        <m:func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1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GB" sz="1400" b="1" i="1">
                              <a:latin typeface="Cambria Math"/>
                            </a:rPr>
                            <m:t>𝑨</m:t>
                          </m:r>
                        </m:e>
                      </m:func>
                      <m:r>
                        <a:rPr lang="en-GB" sz="1400" b="1" i="1">
                          <a:latin typeface="Cambria Math"/>
                        </a:rPr>
                        <m:t>−</m:t>
                      </m:r>
                      <m:r>
                        <a:rPr lang="en-GB" sz="1400" b="1" i="1">
                          <a:latin typeface="Cambria Math"/>
                        </a:rPr>
                        <m:t>𝟒</m:t>
                      </m:r>
                      <m:func>
                        <m:func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>
                                  <a:latin typeface="Cambria Math"/>
                                </a:rPr>
                                <m:t>𝐬𝐢𝐧</m:t>
                              </m:r>
                            </m:e>
                            <m:sup>
                              <m:r>
                                <a:rPr lang="en-GB" sz="1400" b="1" i="1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fName>
                        <m:e>
                          <m:r>
                            <a:rPr lang="en-GB" sz="1400" b="1" i="1">
                              <a:latin typeface="Cambria Math"/>
                            </a:rPr>
                            <m:t>𝑨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  <a:p>
                <a:endParaRPr lang="en-GB" sz="1400" dirty="0"/>
              </a:p>
              <a:p>
                <a:r>
                  <a:rPr lang="en-GB" sz="1400" b="1" dirty="0"/>
                  <a:t>Note that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 panose="02040503050406030204" pitchFamily="18" charset="0"/>
                      </a:rPr>
                      <m:t>𝟏𝟔</m:t>
                    </m:r>
                    <m:func>
                      <m:func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fName>
                      <m:e>
                        <m:r>
                          <a:rPr lang="en-GB" sz="1400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func>
                    <m:r>
                      <a:rPr lang="en-GB" sz="1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400" b="1" i="1">
                        <a:latin typeface="Cambria Math" panose="02040503050406030204" pitchFamily="18" charset="0"/>
                      </a:rPr>
                      <m:t>𝟏𝟐</m:t>
                    </m:r>
                    <m:func>
                      <m:func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1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GB" sz="1400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func>
                  </m:oMath>
                </a14:m>
                <a:r>
                  <a:rPr lang="en-GB" sz="1400" b="1" i="1" dirty="0">
                    <a:latin typeface="Cambria Math" panose="02040503050406030204" pitchFamily="18" charset="0"/>
                  </a:rPr>
                  <a:t/>
                </a:r>
                <a:br>
                  <a:rPr lang="en-GB" sz="1400" b="1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𝟒</m:t>
                    </m:r>
                    <m:d>
                      <m:d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func>
                          <m:funcPr>
                            <m:ctrlP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sz="1400" b="1" i="0" smtClean="0"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func>
                          <m:funcPr>
                            <m:ctrlP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400" b="1" i="0" smtClean="0"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e>
                              <m:sup>
                                <m: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fName>
                          <m:e>
                            <m: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</m:e>
                    </m:d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𝟒</m:t>
                    </m:r>
                    <m:func>
                      <m:func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1400" b="1" i="0" smtClean="0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func>
                  </m:oMath>
                </a14:m>
                <a:r>
                  <a:rPr lang="en-GB" sz="1400" b="1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∴−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𝟒</m:t>
                      </m:r>
                      <m:func>
                        <m:func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1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𝟏𝟏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𝟏𝟕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𝟏𝟏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𝟏𝟕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7A05C0F-9486-4B3B-BC23-2DD5E6E801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44" y="2556004"/>
                <a:ext cx="3886532" cy="3607141"/>
              </a:xfrm>
              <a:prstGeom prst="rect">
                <a:avLst/>
              </a:prstGeom>
              <a:blipFill>
                <a:blip r:embed="rId3"/>
                <a:stretch>
                  <a:fillRect l="-470" b="-3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307E849-9955-42B9-A5CB-215B45AA04B7}"/>
              </a:ext>
            </a:extLst>
          </p:cNvPr>
          <p:cNvSpPr txBox="1"/>
          <p:nvPr/>
        </p:nvSpPr>
        <p:spPr>
          <a:xfrm>
            <a:off x="1912207" y="2022676"/>
            <a:ext cx="2514828" cy="4308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100" b="1" dirty="0" err="1"/>
              <a:t>Fro</a:t>
            </a:r>
            <a:r>
              <a:rPr lang="en-GB" sz="1100" b="1" dirty="0"/>
              <a:t> Exam Note</a:t>
            </a:r>
            <a:r>
              <a:rPr lang="en-GB" sz="1100" dirty="0"/>
              <a:t>: A question pretty much just like this came up in an exam once.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FDAFB5B-8207-4091-BECF-507F49DC4F6C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1561171" y="2040673"/>
            <a:ext cx="351036" cy="197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FBE0CFA-B89E-46F1-B188-5B7DE036D108}"/>
              </a:ext>
            </a:extLst>
          </p:cNvPr>
          <p:cNvSpPr/>
          <p:nvPr/>
        </p:nvSpPr>
        <p:spPr>
          <a:xfrm>
            <a:off x="179513" y="2574631"/>
            <a:ext cx="3816424" cy="1502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39C2DA-5AB6-4189-BBDA-F40D86C8C402}"/>
              </a:ext>
            </a:extLst>
          </p:cNvPr>
          <p:cNvSpPr/>
          <p:nvPr/>
        </p:nvSpPr>
        <p:spPr>
          <a:xfrm>
            <a:off x="179513" y="4077072"/>
            <a:ext cx="3816424" cy="21550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3AF30BA-E6B6-4662-8F63-4EFBE207C84C}"/>
                  </a:ext>
                </a:extLst>
              </p:cNvPr>
              <p:cNvSpPr txBox="1"/>
              <p:nvPr/>
            </p:nvSpPr>
            <p:spPr>
              <a:xfrm>
                <a:off x="4860031" y="955701"/>
                <a:ext cx="4191767" cy="60882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Solve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4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−30°</m:t>
                            </m:r>
                          </m:e>
                        </m:d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=8</m:t>
                    </m:r>
                    <m:rad>
                      <m:radPr>
                        <m:degHide m:val="on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600" dirty="0"/>
                  <a:t>  in the range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&lt;360°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3AF30BA-E6B6-4662-8F63-4EFBE207C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1" y="955701"/>
                <a:ext cx="4191767" cy="6088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163970-0B52-4A37-8FF6-98117730F666}"/>
                  </a:ext>
                </a:extLst>
              </p:cNvPr>
              <p:cNvSpPr txBox="1"/>
              <p:nvPr/>
            </p:nvSpPr>
            <p:spPr>
              <a:xfrm>
                <a:off x="4739269" y="1700808"/>
                <a:ext cx="4225220" cy="25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Your instinct should be to use the addition formulae first to break up the </a:t>
                </a:r>
                <a14:m>
                  <m:oMath xmlns:m="http://schemas.openxmlformats.org/officeDocument/2006/math">
                    <m:r>
                      <a:rPr lang="en-GB" sz="1600" b="1" i="1">
                        <a:latin typeface="Cambria Math" panose="02040503050406030204" pitchFamily="18" charset="0"/>
                      </a:rPr>
                      <m:t>𝟒</m:t>
                    </m:r>
                    <m:func>
                      <m:funcPr>
                        <m:ctrlPr>
                          <a:rPr lang="en-GB" sz="16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16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GB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  <m:r>
                              <a:rPr lang="en-GB" sz="1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600" b="1" i="1">
                                <a:latin typeface="Cambria Math" panose="02040503050406030204" pitchFamily="18" charset="0"/>
                              </a:rPr>
                              <m:t>𝟑𝟎</m:t>
                            </m:r>
                            <m:r>
                              <a:rPr lang="en-GB" sz="1600" b="1" i="1">
                                <a:latin typeface="Cambria Math" panose="02040503050406030204" pitchFamily="18" charset="0"/>
                              </a:rPr>
                              <m:t>°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1600" b="1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𝟖</m:t>
                      </m:r>
                      <m:rad>
                        <m:radPr>
                          <m:degHide m:val="on"/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𝟖</m:t>
                      </m:r>
                      <m:rad>
                        <m:radPr>
                          <m:degHide m:val="on"/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𝟖</m:t>
                      </m:r>
                      <m:rad>
                        <m:radPr>
                          <m:degHide m:val="on"/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ad>
                            <m:radPr>
                              <m:degHide m:val="on"/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ad>
                            <m:radPr>
                              <m:degHide m:val="on"/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1600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1600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</m:oMath>
                  </m:oMathPara>
                </a14:m>
                <a:r>
                  <a:rPr lang="en-GB" sz="1600" b="1" dirty="0"/>
                  <a:t/>
                </a:r>
                <a:br>
                  <a:rPr lang="en-GB" sz="1600" b="1" dirty="0"/>
                </a:b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°, 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𝟐𝟎𝟎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1600" b="1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163970-0B52-4A37-8FF6-98117730F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269" y="1700808"/>
                <a:ext cx="4225220" cy="2515882"/>
              </a:xfrm>
              <a:prstGeom prst="rect">
                <a:avLst/>
              </a:prstGeom>
              <a:blipFill>
                <a:blip r:embed="rId5"/>
                <a:stretch>
                  <a:fillRect l="-720" t="-7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AEC82915-4B80-426E-BB2A-ADA1493B353A}"/>
              </a:ext>
            </a:extLst>
          </p:cNvPr>
          <p:cNvSpPr/>
          <p:nvPr/>
        </p:nvSpPr>
        <p:spPr>
          <a:xfrm>
            <a:off x="4838928" y="1552001"/>
            <a:ext cx="4212870" cy="266468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3031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DDBAA27-6CB4-40CB-A881-5151B0817313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F4CECA0B-F8EE-4462-BA49-0046DB999CA9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947E230-4084-455A-BFB6-836A1B875A8F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494CB498-1820-4021-A914-2D1DF1303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0" y="1155141"/>
            <a:ext cx="4922975" cy="272701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1F66D9-4123-48D2-9CE9-F1156370FFAE}"/>
              </a:ext>
            </a:extLst>
          </p:cNvPr>
          <p:cNvSpPr txBox="1"/>
          <p:nvPr/>
        </p:nvSpPr>
        <p:spPr>
          <a:xfrm>
            <a:off x="181382" y="785809"/>
            <a:ext cx="252028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C3 Jan 2013 Q6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C4B6AFCA-2C89-415A-A8E1-E9CF2BFD7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230" y="970475"/>
            <a:ext cx="3957242" cy="338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D741D0-3B8D-4C71-9215-A09AB2CE6821}"/>
              </a:ext>
            </a:extLst>
          </p:cNvPr>
          <p:cNvSpPr/>
          <p:nvPr/>
        </p:nvSpPr>
        <p:spPr>
          <a:xfrm>
            <a:off x="5104534" y="968277"/>
            <a:ext cx="3926937" cy="33839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02829-0893-4644-91C4-06B4005AA1F2}"/>
              </a:ext>
            </a:extLst>
          </p:cNvPr>
          <p:cNvSpPr txBox="1"/>
          <p:nvPr/>
        </p:nvSpPr>
        <p:spPr>
          <a:xfrm>
            <a:off x="117705" y="394835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you finish that quickly…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23D57E-E00B-4B0D-82C5-A47AA46AED54}"/>
                  </a:ext>
                </a:extLst>
              </p:cNvPr>
              <p:cNvSpPr txBox="1"/>
              <p:nvPr/>
            </p:nvSpPr>
            <p:spPr>
              <a:xfrm>
                <a:off x="229218" y="4391370"/>
                <a:ext cx="7488832" cy="33855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Solve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600" dirty="0"/>
                  <a:t> for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600" dirty="0"/>
                  <a:t>, giving your answer to 2dp.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23D57E-E00B-4B0D-82C5-A47AA46AE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18" y="4391370"/>
                <a:ext cx="7488832" cy="338554"/>
              </a:xfrm>
              <a:prstGeom prst="rect">
                <a:avLst/>
              </a:prstGeom>
              <a:blipFill>
                <a:blip r:embed="rId4"/>
                <a:stretch>
                  <a:fillRect b="-128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BEB7806-EA37-49E3-A172-F99DA288ECE9}"/>
                  </a:ext>
                </a:extLst>
              </p:cNvPr>
              <p:cNvSpPr txBox="1"/>
              <p:nvPr/>
            </p:nvSpPr>
            <p:spPr>
              <a:xfrm>
                <a:off x="601359" y="4767848"/>
                <a:ext cx="2933578" cy="2074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func>
                      <m:func>
                        <m:func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func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func>
                                <m:func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GB" sz="1400" b="1" i="0" smtClean="0">
                                      <a:latin typeface="Cambria Math" panose="02040503050406030204" pitchFamily="18" charset="0"/>
                                    </a:rPr>
                                    <m:t>𝐭𝐚𝐧</m:t>
                                  </m:r>
                                </m:fName>
                                <m:e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sz="1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b="1" i="0" smtClean="0">
                                          <a:latin typeface="Cambria Math" panose="02040503050406030204" pitchFamily="18" charset="0"/>
                                        </a:rPr>
                                        <m:t>𝐭𝐚𝐧</m:t>
                                      </m:r>
                                    </m:e>
                                    <m:sup>
                                      <m:r>
                                        <a:rPr lang="en-GB" sz="14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func>
                            </m:den>
                          </m:f>
                        </m:e>
                      </m:d>
                      <m:func>
                        <m:func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func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𝟕</m:t>
                      </m:r>
                      <m:func>
                        <m:func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e>
                            <m: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func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func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den>
                          </m:f>
                        </m:e>
                      </m:rad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𝟓𝟖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𝟓𝟔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𝟕𝟐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𝟕𝟎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BEB7806-EA37-49E3-A172-F99DA288E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59" y="4767848"/>
                <a:ext cx="2933578" cy="20746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80E503-1474-4676-A3E9-D2B71D629B54}"/>
                  </a:ext>
                </a:extLst>
              </p:cNvPr>
              <p:cNvSpPr txBox="1"/>
              <p:nvPr/>
            </p:nvSpPr>
            <p:spPr>
              <a:xfrm>
                <a:off x="3534937" y="5733256"/>
                <a:ext cx="2514828" cy="43088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Forgetting the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GB" sz="1100" dirty="0"/>
                  <a:t> is an incredibly common source of lost marks.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80E503-1474-4676-A3E9-D2B71D629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937" y="5733256"/>
                <a:ext cx="2514828" cy="430887"/>
              </a:xfrm>
              <a:prstGeom prst="rect">
                <a:avLst/>
              </a:prstGeom>
              <a:blipFill>
                <a:blip r:embed="rId6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DCAFA67-0F25-4F0C-B299-F418959E6EFC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3021980" y="5948700"/>
            <a:ext cx="512957" cy="284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A75A6E9-B13D-4853-AF97-F0F7A37C8303}"/>
              </a:ext>
            </a:extLst>
          </p:cNvPr>
          <p:cNvSpPr/>
          <p:nvPr/>
        </p:nvSpPr>
        <p:spPr>
          <a:xfrm>
            <a:off x="230024" y="4721397"/>
            <a:ext cx="7488026" cy="20858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3916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20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7D</a:t>
              </a:r>
              <a:endParaRPr lang="en-GB" sz="3200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180-181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55BB859-2D04-4A8C-8987-DDDF299565D7}"/>
              </a:ext>
            </a:extLst>
          </p:cNvPr>
          <p:cNvSpPr txBox="1"/>
          <p:nvPr/>
        </p:nvSpPr>
        <p:spPr>
          <a:xfrm>
            <a:off x="4728716" y="1723844"/>
            <a:ext cx="1552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1AEF80-6DE3-4BF3-861E-8D75DDCF2773}"/>
              </a:ext>
            </a:extLst>
          </p:cNvPr>
          <p:cNvSpPr txBox="1"/>
          <p:nvPr/>
        </p:nvSpPr>
        <p:spPr>
          <a:xfrm>
            <a:off x="4716016" y="2055076"/>
            <a:ext cx="2488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[AEA 2013 Q2]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26EF0C8-BD8D-4AE7-8DCA-A1D2D22167C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846" y="4345623"/>
            <a:ext cx="4940801" cy="174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2BA92BB-A39C-475A-A8B8-223877FFE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853" y="2482181"/>
            <a:ext cx="4238110" cy="155611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AA73278-34DB-496E-A018-734EE0054BE5}"/>
              </a:ext>
            </a:extLst>
          </p:cNvPr>
          <p:cNvSpPr/>
          <p:nvPr/>
        </p:nvSpPr>
        <p:spPr>
          <a:xfrm>
            <a:off x="4436617" y="2511705"/>
            <a:ext cx="258445" cy="2545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E160C19-8E83-42A2-8546-959E93D6BBED}"/>
              </a:ext>
            </a:extLst>
          </p:cNvPr>
          <p:cNvSpPr/>
          <p:nvPr/>
        </p:nvSpPr>
        <p:spPr>
          <a:xfrm>
            <a:off x="4021662" y="4258076"/>
            <a:ext cx="4980757" cy="19227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5002871-70A1-3441-9FED-1E2F07234A7A}"/>
              </a:ext>
            </a:extLst>
          </p:cNvPr>
          <p:cNvSpPr txBox="1"/>
          <p:nvPr/>
        </p:nvSpPr>
        <p:spPr>
          <a:xfrm>
            <a:off x="188145" y="2268131"/>
            <a:ext cx="37917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Q1-3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Q4-5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Q6-9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Q10-14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217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9022F46-5D25-4BC9-9C1A-ADA7F31B3C05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52811AD5-1EED-4D7E-AFA3-188FB69FF091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Solution to Extension Question 2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FC5BDE4-536A-4DA3-8887-9EB09BD462D9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083D058-9B7B-453C-83C8-B7167BED822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68760"/>
            <a:ext cx="5392807" cy="504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F2512A-B674-4B32-AAC3-2D95D3D8D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8" y="739303"/>
            <a:ext cx="3609751" cy="18454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5386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/>
                          </a:rPr>
                          <m:t>𝑎</m:t>
                        </m:r>
                        <m:func>
                          <m:func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3200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3200" b="0" i="1" smtClean="0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r>
                          <a:rPr lang="en-GB" sz="3200" b="0" i="1" smtClean="0">
                            <a:latin typeface="Cambria Math"/>
                          </a:rPr>
                          <m:t>+</m:t>
                        </m:r>
                        <m:r>
                          <a:rPr lang="en-GB" sz="3200" b="0" i="1" smtClean="0">
                            <a:latin typeface="Cambria Math"/>
                          </a:rPr>
                          <m:t>𝑏</m:t>
                        </m:r>
                        <m:func>
                          <m:func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3200" b="0" i="0" smtClean="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3200" b="0" i="1" smtClean="0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764704"/>
                <a:ext cx="48245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Here’s a sketch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=3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/>
                      </a:rPr>
                      <m:t>+4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What do you notice?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64704"/>
                <a:ext cx="4824536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1011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4824536" cy="31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1431" y="5445224"/>
                <a:ext cx="82809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It’s a sin graph that seems to be translated on the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GB" b="1" dirty="0"/>
                  <a:t>-axis and stretched on the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𝒚</m:t>
                    </m:r>
                  </m:oMath>
                </a14:m>
                <a:r>
                  <a:rPr lang="en-GB" b="1" dirty="0"/>
                  <a:t> axis. </a:t>
                </a:r>
              </a:p>
              <a:p>
                <a:r>
                  <a:rPr lang="en-GB" b="1" dirty="0"/>
                  <a:t>This suggests we can represent it as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/>
                      </a:rPr>
                      <m:t>𝑹</m:t>
                    </m:r>
                    <m:r>
                      <a:rPr lang="en-GB" b="1" i="1" smtClean="0">
                        <a:latin typeface="Cambria Math"/>
                      </a:rPr>
                      <m:t> </m:t>
                    </m:r>
                    <m:r>
                      <a:rPr lang="en-GB" b="1" i="0" smtClean="0">
                        <a:latin typeface="Cambria Math"/>
                      </a:rPr>
                      <m:t>𝐬𝐢𝐧</m:t>
                    </m:r>
                    <m:r>
                      <a:rPr lang="en-GB" b="1" i="1" smtClean="0">
                        <a:latin typeface="Cambria Math"/>
                      </a:rPr>
                      <m:t>⁡(</m:t>
                    </m:r>
                    <m:r>
                      <a:rPr lang="en-GB" b="1" i="1" smtClean="0">
                        <a:latin typeface="Cambria Math"/>
                      </a:rPr>
                      <m:t>𝒙</m:t>
                    </m:r>
                    <m:r>
                      <a:rPr lang="en-GB" b="1" i="1" smtClean="0">
                        <a:latin typeface="Cambria Math"/>
                      </a:rPr>
                      <m:t>+</m:t>
                    </m:r>
                    <m:r>
                      <a:rPr lang="en-GB" b="1" i="1" smtClean="0">
                        <a:latin typeface="Cambria Math"/>
                      </a:rPr>
                      <m:t>𝜶</m:t>
                    </m:r>
                    <m:r>
                      <a:rPr lang="en-GB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b="1" dirty="0"/>
                  <a:t>, where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GB" b="1" dirty="0"/>
                  <a:t> is the horizontal translation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GB" b="1" dirty="0"/>
                  <a:t> the stretch on the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b="1" dirty="0"/>
                  <a:t>-axis.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31" y="5445224"/>
                <a:ext cx="8280920" cy="923330"/>
              </a:xfrm>
              <a:prstGeom prst="rect">
                <a:avLst/>
              </a:prstGeom>
              <a:blipFill>
                <a:blip r:embed="rId5"/>
                <a:stretch>
                  <a:fillRect l="-663" t="-3289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67543" y="5367032"/>
            <a:ext cx="8244807" cy="10797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5707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/>
                          </a:rPr>
                          <m:t>𝑎</m:t>
                        </m:r>
                        <m:func>
                          <m:func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3200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3200" b="0" i="1" smtClean="0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r>
                          <a:rPr lang="en-GB" sz="3200" b="0" i="1" smtClean="0">
                            <a:latin typeface="Cambria Math"/>
                          </a:rPr>
                          <m:t>+</m:t>
                        </m:r>
                        <m:r>
                          <a:rPr lang="en-GB" sz="3200" b="0" i="1" smtClean="0">
                            <a:latin typeface="Cambria Math"/>
                          </a:rPr>
                          <m:t>𝑏</m:t>
                        </m:r>
                        <m:func>
                          <m:func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32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3200" b="0" i="1" smtClean="0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5576" y="764704"/>
                <a:ext cx="7488832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Put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3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/>
                      </a:rPr>
                      <m:t>+4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 in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𝑅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</m:func>
                  </m:oMath>
                </a14:m>
                <a:r>
                  <a:rPr lang="en-GB" dirty="0"/>
                  <a:t> giving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GB" dirty="0"/>
                  <a:t> in degrees to 1dp.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764704"/>
                <a:ext cx="7488832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19129" y="764704"/>
            <a:ext cx="39067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Q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16216" y="1412776"/>
            <a:ext cx="2160240" cy="18158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 err="1"/>
              <a:t>Fro</a:t>
            </a:r>
            <a:r>
              <a:rPr lang="en-GB" sz="1400" b="1" dirty="0"/>
              <a:t> Tip</a:t>
            </a:r>
            <a:r>
              <a:rPr lang="en-GB" sz="1400" dirty="0"/>
              <a:t>: I recommend you follow this procedure every time – I’ve tutored students who’ve been taught a ‘shortcut’ (usually skipping Step 1), and they more often than not make a mistake.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9090" y="1268760"/>
                <a:ext cx="5497694" cy="4681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latin typeface="+mj-lt"/>
                  </a:rPr>
                  <a:t>STEP 1</a:t>
                </a:r>
                <a:r>
                  <a:rPr lang="en-GB" b="0" dirty="0">
                    <a:latin typeface="+mj-lt"/>
                  </a:rPr>
                  <a:t>: Expanding: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𝛼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b="1" dirty="0"/>
                  <a:t>STEP 2</a:t>
                </a:r>
                <a:r>
                  <a:rPr lang="en-GB" dirty="0"/>
                  <a:t>: Comparing coefficients: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𝛼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=3         </m:t>
                      </m:r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𝛼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b="1" dirty="0"/>
                  <a:t>STEP 3</a:t>
                </a:r>
                <a:r>
                  <a:rPr lang="en-GB" dirty="0"/>
                  <a:t>: Using the fact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𝛼</m:t>
                        </m:r>
                      </m:e>
                    </m:func>
                    <m:r>
                      <a:rPr lang="en-GB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cos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𝛼</m:t>
                        </m:r>
                      </m:e>
                    </m:func>
                    <m:r>
                      <a:rPr lang="en-GB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GB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b="1" dirty="0"/>
                  <a:t>STEP 4</a:t>
                </a:r>
                <a:r>
                  <a:rPr lang="en-GB" dirty="0"/>
                  <a:t>: Using the fact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𝑅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𝛼</m:t>
                            </m:r>
                          </m:e>
                        </m:func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𝑅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𝛼</m:t>
                            </m:r>
                          </m:e>
                        </m:func>
                      </m:den>
                    </m:f>
                    <m:r>
                      <a:rPr lang="en-GB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𝛼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𝛼</m:t>
                      </m:r>
                      <m:r>
                        <a:rPr lang="en-GB" b="0" i="1" smtClean="0">
                          <a:latin typeface="Cambria Math"/>
                        </a:rPr>
                        <m:t>=53.1°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b="1" dirty="0"/>
                  <a:t>STEP 5</a:t>
                </a:r>
                <a:r>
                  <a:rPr lang="en-GB" dirty="0"/>
                  <a:t>: Put values back into original expression.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3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+4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≡5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+53.1°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90" y="1268760"/>
                <a:ext cx="5497694" cy="4681731"/>
              </a:xfrm>
              <a:prstGeom prst="rect">
                <a:avLst/>
              </a:prstGeom>
              <a:blipFill rotWithShape="1">
                <a:blip r:embed="rId4"/>
                <a:stretch>
                  <a:fillRect l="-887" t="-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331640" y="1556792"/>
            <a:ext cx="4680520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31640" y="2420888"/>
            <a:ext cx="4680520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31640" y="3212976"/>
            <a:ext cx="4680520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31640" y="4276436"/>
            <a:ext cx="4680520" cy="7367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31640" y="5589240"/>
            <a:ext cx="4680520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0039A4B-D1C1-4358-BD0D-9E9D11254A88}"/>
                  </a:ext>
                </a:extLst>
              </p:cNvPr>
              <p:cNvSpPr txBox="1"/>
              <p:nvPr/>
            </p:nvSpPr>
            <p:spPr>
              <a:xfrm>
                <a:off x="6516216" y="3548549"/>
                <a:ext cx="2160240" cy="165628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If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𝑅</m:t>
                    </m:r>
                    <m:func>
                      <m:func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1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=3</m:t>
                        </m:r>
                      </m:e>
                    </m:func>
                  </m:oMath>
                </a14:m>
                <a:r>
                  <a:rPr lang="en-GB" sz="1100" dirty="0"/>
                  <a:t> and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𝑅</m:t>
                    </m:r>
                    <m:func>
                      <m:func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1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=4</m:t>
                        </m:r>
                      </m:e>
                    </m:func>
                  </m:oMath>
                </a14:m>
                <a:r>
                  <a:rPr lang="en-GB" sz="1100" dirty="0"/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1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1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1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GB" sz="1100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1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1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1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1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100" dirty="0"/>
              </a:p>
              <a:p>
                <a:r>
                  <a:rPr lang="en-GB" sz="1100" dirty="0"/>
                  <a:t>(You can write just the last line in exams)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0039A4B-D1C1-4358-BD0D-9E9D11254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3548549"/>
                <a:ext cx="2160240" cy="1656287"/>
              </a:xfrm>
              <a:prstGeom prst="rect">
                <a:avLst/>
              </a:prstGeom>
              <a:blipFill>
                <a:blip r:embed="rId5"/>
                <a:stretch>
                  <a:fillRect b="-7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4049D73-455F-461D-B5EA-FBFA86AACF94}"/>
              </a:ext>
            </a:extLst>
          </p:cNvPr>
          <p:cNvCxnSpPr>
            <a:stCxn id="14" idx="1"/>
          </p:cNvCxnSpPr>
          <p:nvPr/>
        </p:nvCxnSpPr>
        <p:spPr>
          <a:xfrm flipH="1" flipV="1">
            <a:off x="6084168" y="3140970"/>
            <a:ext cx="432048" cy="1235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10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47612" y="780093"/>
                <a:ext cx="6028644" cy="33855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Put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GB" sz="1600" b="0" i="1" smtClean="0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600" dirty="0"/>
                  <a:t> in the form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𝑅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GB" sz="16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GB" sz="1600" b="0" i="1" smtClean="0"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1600" dirty="0"/>
                  <a:t> giving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GB" sz="1600" dirty="0"/>
                  <a:t> in terms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612" y="780093"/>
                <a:ext cx="6028644" cy="338554"/>
              </a:xfrm>
              <a:prstGeom prst="rect">
                <a:avLst/>
              </a:prstGeom>
              <a:blipFill rotWithShape="1">
                <a:blip r:embed="rId2"/>
                <a:stretch>
                  <a:fillRect b="-128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56938" y="780093"/>
            <a:ext cx="39067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56234" y="1268760"/>
                <a:ext cx="5497694" cy="2207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≡</m:t>
                      </m:r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𝛼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𝛼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=1         </m:t>
                      </m:r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𝛼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𝛼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𝛼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≡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234" y="1268760"/>
                <a:ext cx="5497694" cy="22077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82752" y="3717032"/>
                <a:ext cx="5993504" cy="36176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Put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GB" sz="1600" b="0" i="1" smtClean="0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b="0" i="1" smtClean="0">
                            <a:latin typeface="Cambria Math"/>
                          </a:rPr>
                          <m:t>3</m:t>
                        </m:r>
                      </m:e>
                    </m:rad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600" dirty="0"/>
                  <a:t> in the form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𝑅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GB" sz="16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GB" sz="1600" b="0" i="1" smtClean="0"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1600" dirty="0"/>
                  <a:t> giving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GB" sz="1600" dirty="0"/>
                  <a:t> in terms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52" y="3717032"/>
                <a:ext cx="5993504" cy="361766"/>
              </a:xfrm>
              <a:prstGeom prst="rect">
                <a:avLst/>
              </a:prstGeom>
              <a:blipFill rotWithShape="1">
                <a:blip r:embed="rId4"/>
                <a:stretch>
                  <a:fillRect b="-1205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92078" y="3717032"/>
            <a:ext cx="39067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83616" y="4224714"/>
                <a:ext cx="5497694" cy="1900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≡</m:t>
                      </m:r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𝛼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−</m:t>
                      </m:r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𝛼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=1         </m:t>
                      </m:r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𝛼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r>
                        <a:rPr lang="en-GB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𝛼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GB" b="0" i="1" smtClean="0">
                          <a:latin typeface="Cambria Math"/>
                        </a:rPr>
                        <m:t>   </m:t>
                      </m:r>
                      <m:r>
                        <a:rPr lang="en-GB" b="0" i="1" smtClean="0">
                          <a:latin typeface="Cambria Math"/>
                        </a:rPr>
                        <m:t>𝑠𝑜</m:t>
                      </m:r>
                      <m:r>
                        <a:rPr lang="en-GB" b="0" i="1" smtClean="0">
                          <a:latin typeface="Cambria Math"/>
                        </a:rPr>
                        <m:t>  </m:t>
                      </m:r>
                      <m:r>
                        <a:rPr lang="en-GB" b="0" i="1" smtClean="0">
                          <a:latin typeface="Cambria Math"/>
                        </a:rPr>
                        <m:t>𝛼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≡2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16" y="4224714"/>
                <a:ext cx="5497694" cy="19008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883616" y="4086364"/>
            <a:ext cx="5992640" cy="21192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83616" y="1268760"/>
            <a:ext cx="5992640" cy="21192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8779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Further Examples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47612" y="780093"/>
                <a:ext cx="6028644" cy="58477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Put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GB" sz="1600" b="0" i="1" smtClean="0">
                        <a:latin typeface="Cambria Math"/>
                      </a:rPr>
                      <m:t>+5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600" dirty="0"/>
                  <a:t> in the form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𝑅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/>
                              </a:rPr>
                              <m:t>𝜃</m:t>
                            </m:r>
                            <m:r>
                              <a:rPr lang="en-GB" sz="16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GB" sz="1600" b="0" i="1" smtClean="0"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1600" dirty="0"/>
                  <a:t>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0&lt;</m:t>
                    </m:r>
                    <m:r>
                      <a:rPr lang="en-GB" sz="1600" b="0" i="1" smtClean="0">
                        <a:latin typeface="Cambria Math"/>
                      </a:rPr>
                      <m:t>𝛼</m:t>
                    </m:r>
                    <m:r>
                      <a:rPr lang="en-GB" sz="1600" b="0" i="1" smtClean="0">
                        <a:latin typeface="Cambria Math"/>
                      </a:rPr>
                      <m:t>&lt;90°</m:t>
                    </m:r>
                  </m:oMath>
                </a14:m>
                <a:endParaRPr lang="en-GB" sz="1600" dirty="0"/>
              </a:p>
              <a:p>
                <a:r>
                  <a:rPr lang="en-GB" sz="1600" dirty="0"/>
                  <a:t>Hence solve, for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0&lt;</m:t>
                    </m:r>
                    <m:r>
                      <a:rPr lang="en-GB" sz="1600" b="0" i="1" smtClean="0">
                        <a:latin typeface="Cambria Math"/>
                      </a:rPr>
                      <m:t>𝜃</m:t>
                    </m:r>
                    <m:r>
                      <a:rPr lang="en-GB" sz="1600" b="0" i="1" smtClean="0">
                        <a:latin typeface="Cambria Math"/>
                      </a:rPr>
                      <m:t>&lt;360</m:t>
                    </m:r>
                  </m:oMath>
                </a14:m>
                <a:r>
                  <a:rPr lang="en-GB" sz="1600" dirty="0"/>
                  <a:t>, the equation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GB" sz="1600" b="0" i="1" smtClean="0">
                        <a:latin typeface="Cambria Math"/>
                      </a:rPr>
                      <m:t>+5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GB" sz="1600" b="0" i="1" smtClean="0">
                        <a:latin typeface="Cambria Math"/>
                      </a:rPr>
                      <m:t>=3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612" y="780093"/>
                <a:ext cx="6028644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67544" y="780093"/>
            <a:ext cx="380068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19672" y="1412776"/>
                <a:ext cx="4824536" cy="2114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+5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≡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29</m:t>
                          </m:r>
                        </m:e>
                      </m:rad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𝜃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−68.2°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r>
                  <a:rPr lang="en-GB" b="0" dirty="0"/>
                  <a:t/>
                </a:r>
                <a:br>
                  <a:rPr lang="en-GB" b="0" dirty="0"/>
                </a:br>
                <a:r>
                  <a:rPr lang="en-GB" b="0" dirty="0"/>
                  <a:t>Therefore: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29</m:t>
                          </m:r>
                        </m:e>
                      </m:rad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𝜃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−68.2°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=3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𝜃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−68.2°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29</m:t>
                              </m:r>
                            </m:e>
                          </m:rad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</a:rPr>
                        <m:t>−68.2°=−56.1…°, 56.1…°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</a:rPr>
                        <m:t>=12.1°, 124.3°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412776"/>
                <a:ext cx="4824536" cy="2114874"/>
              </a:xfrm>
              <a:prstGeom prst="rect">
                <a:avLst/>
              </a:prstGeom>
              <a:blipFill rotWithShape="1">
                <a:blip r:embed="rId3"/>
                <a:stretch>
                  <a:fillRect l="-1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47612" y="3789040"/>
                <a:ext cx="6748724" cy="58477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(Without using calculus), find the maximum value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12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GB" sz="1600" b="0" i="1" smtClean="0">
                        <a:latin typeface="Cambria Math"/>
                      </a:rPr>
                      <m:t>+5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600" dirty="0"/>
                  <a:t>, and give the smallest positive value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GB" sz="1600" dirty="0"/>
                  <a:t> at which it arises.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612" y="3789040"/>
                <a:ext cx="6748724" cy="584775"/>
              </a:xfrm>
              <a:prstGeom prst="rect">
                <a:avLst/>
              </a:prstGeom>
              <a:blipFill rotWithShape="1">
                <a:blip r:embed="rId4"/>
                <a:stretch>
                  <a:fillRect b="-84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67544" y="3789040"/>
            <a:ext cx="380068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71600" y="4509120"/>
                <a:ext cx="619268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Use either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𝑅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(</m:t>
                        </m:r>
                        <m:r>
                          <a:rPr lang="en-GB" b="0" i="1" smtClean="0">
                            <a:latin typeface="Cambria Math"/>
                          </a:rPr>
                          <m:t>𝜃</m:t>
                        </m:r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  <m:r>
                          <a:rPr lang="en-GB" b="0" i="1" smtClean="0">
                            <a:latin typeface="Cambria Math"/>
                          </a:rPr>
                          <m:t>𝛼</m:t>
                        </m:r>
                        <m:r>
                          <a:rPr lang="en-GB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𝑅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(</m:t>
                        </m:r>
                        <m:r>
                          <a:rPr lang="en-GB" b="0" i="1" smtClean="0">
                            <a:latin typeface="Cambria Math"/>
                          </a:rPr>
                          <m:t>𝜃</m:t>
                        </m:r>
                        <m:r>
                          <a:rPr lang="en-GB" b="0" i="1" smtClean="0">
                            <a:latin typeface="Cambria Math"/>
                          </a:rPr>
                          <m:t>−</m:t>
                        </m:r>
                        <m:r>
                          <a:rPr lang="en-GB" b="0" i="1" smtClean="0">
                            <a:latin typeface="Cambria Math"/>
                          </a:rPr>
                          <m:t>𝛼</m:t>
                        </m:r>
                      </m:e>
                    </m:func>
                    <m:r>
                      <a:rPr lang="en-GB" b="0" i="1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GB" dirty="0"/>
                  <a:t>before that way the + sign in the middle matches up.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≡13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𝜃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−22.6°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𝑐𝑜𝑠</m:t>
                    </m:r>
                  </m:oMath>
                </a14:m>
                <a:r>
                  <a:rPr lang="en-GB" dirty="0"/>
                  <a:t> is at most 1,thus the expression has value at most 13.</a:t>
                </a:r>
              </a:p>
              <a:p>
                <a:r>
                  <a:rPr lang="en-GB" dirty="0"/>
                  <a:t>This occurs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𝜃</m:t>
                    </m:r>
                    <m:r>
                      <a:rPr lang="en-GB" b="0" i="1" smtClean="0">
                        <a:latin typeface="Cambria Math"/>
                      </a:rPr>
                      <m:t>−22.6=0</m:t>
                    </m:r>
                  </m:oMath>
                </a14:m>
                <a:r>
                  <a:rPr lang="en-GB" dirty="0"/>
                  <a:t> (as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0</m:t>
                        </m:r>
                      </m:e>
                    </m:func>
                    <m:r>
                      <a:rPr lang="en-GB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GB" dirty="0"/>
                  <a:t>) thus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𝜃</m:t>
                    </m:r>
                    <m:r>
                      <a:rPr lang="en-GB" b="0" i="1" smtClean="0">
                        <a:latin typeface="Cambria Math"/>
                      </a:rPr>
                      <m:t>=22.6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509120"/>
                <a:ext cx="6192688" cy="1754326"/>
              </a:xfrm>
              <a:prstGeom prst="rect">
                <a:avLst/>
              </a:prstGeom>
              <a:blipFill>
                <a:blip r:embed="rId5"/>
                <a:stretch>
                  <a:fillRect l="-787" t="-2091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839922" y="4373815"/>
            <a:ext cx="6748724" cy="21192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47612" y="1364868"/>
            <a:ext cx="6748724" cy="21192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59972" y="3273362"/>
            <a:ext cx="1944216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b="1" dirty="0" err="1"/>
              <a:t>Fro</a:t>
            </a:r>
            <a:r>
              <a:rPr lang="en-GB" sz="1600" b="1" dirty="0"/>
              <a:t> Tip</a:t>
            </a:r>
            <a:r>
              <a:rPr lang="en-GB" sz="1600" dirty="0"/>
              <a:t>: This is an exam favourite!</a:t>
            </a:r>
          </a:p>
        </p:txBody>
      </p:sp>
      <p:cxnSp>
        <p:nvCxnSpPr>
          <p:cNvPr id="7" name="Straight Arrow Connector 6"/>
          <p:cNvCxnSpPr>
            <a:stCxn id="12" idx="2"/>
          </p:cNvCxnSpPr>
          <p:nvPr/>
        </p:nvCxnSpPr>
        <p:spPr>
          <a:xfrm flipH="1">
            <a:off x="7740352" y="3858137"/>
            <a:ext cx="391728" cy="2232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26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Chapter Overview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6026" y="2275461"/>
                <a:ext cx="3652536" cy="33855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26" y="2275461"/>
                <a:ext cx="3652536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36026" y="1895459"/>
            <a:ext cx="365253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1a</a:t>
            </a:r>
            <a:r>
              <a:rPr lang="en-GB" dirty="0"/>
              <a:t>:: Addition Formulae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55976" y="2295155"/>
                <a:ext cx="3805792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b="0" dirty="0"/>
                  <a:t>“</a:t>
                </a:r>
                <a:r>
                  <a:rPr lang="en-GB" dirty="0"/>
                  <a:t>Solve,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0≤</m:t>
                    </m:r>
                    <m:r>
                      <a:rPr lang="en-GB" i="1">
                        <a:latin typeface="Cambria Math"/>
                      </a:rPr>
                      <m:t>𝑥</m:t>
                    </m:r>
                    <m:r>
                      <a:rPr lang="en-GB" i="1">
                        <a:latin typeface="Cambria Math"/>
                      </a:rPr>
                      <m:t>&lt;2</m:t>
                    </m:r>
                    <m:r>
                      <a:rPr lang="en-GB" i="1">
                        <a:latin typeface="Cambria Math"/>
                      </a:rPr>
                      <m:t>𝜋</m:t>
                    </m:r>
                  </m:oMath>
                </a14:m>
                <a:r>
                  <a:rPr lang="en-GB" dirty="0"/>
                  <a:t>, the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b="0" dirty="0"/>
              </a:p>
              <a:p>
                <a:r>
                  <a:rPr lang="en-GB" dirty="0"/>
                  <a:t>giving your solutions to 3sf.”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295155"/>
                <a:ext cx="3805792" cy="923330"/>
              </a:xfrm>
              <a:prstGeom prst="rect">
                <a:avLst/>
              </a:prstGeom>
              <a:blipFill>
                <a:blip r:embed="rId3"/>
                <a:stretch>
                  <a:fillRect b="-171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355976" y="1911519"/>
            <a:ext cx="380579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1b</a:t>
            </a:r>
            <a:r>
              <a:rPr lang="en-GB" dirty="0"/>
              <a:t>:: Double Angle Formulae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5536" y="4314570"/>
                <a:ext cx="3494664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“Find the maximum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 and the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for which this maximum occurs.”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314570"/>
                <a:ext cx="3494664" cy="923330"/>
              </a:xfrm>
              <a:prstGeom prst="rect">
                <a:avLst/>
              </a:prstGeom>
              <a:blipFill>
                <a:blip r:embed="rId4"/>
                <a:stretch>
                  <a:fillRect b="-171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5536" y="3934568"/>
                <a:ext cx="3494664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3</a:t>
                </a:r>
                <a:r>
                  <a:rPr lang="en-GB" dirty="0"/>
                  <a:t>:: Simplifying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934568"/>
                <a:ext cx="3494664" cy="369332"/>
              </a:xfrm>
              <a:prstGeom prst="rect">
                <a:avLst/>
              </a:prstGeom>
              <a:blipFill>
                <a:blip r:embed="rId5"/>
                <a:stretch>
                  <a:fillRect l="-1213" t="-4615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361E99B-84B2-43CC-8107-151D21D9A771}"/>
                  </a:ext>
                </a:extLst>
              </p:cNvPr>
              <p:cNvSpPr txBox="1"/>
              <p:nvPr/>
            </p:nvSpPr>
            <p:spPr>
              <a:xfrm>
                <a:off x="395536" y="836712"/>
                <a:ext cx="79928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This chapter is very similar to the trigonometry chapters in Year 1. The only difference is that new trig functions: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𝑠𝑒𝑐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𝑐𝑜𝑠𝑒𝑐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𝑐𝑜𝑡</m:t>
                    </m:r>
                  </m:oMath>
                </a14:m>
                <a:r>
                  <a:rPr lang="en-GB" dirty="0"/>
                  <a:t>, are introduced.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361E99B-84B2-43CC-8107-151D21D9A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36712"/>
                <a:ext cx="7992888" cy="646331"/>
              </a:xfrm>
              <a:prstGeom prst="rect">
                <a:avLst/>
              </a:prstGeom>
              <a:blipFill>
                <a:blip r:embed="rId14"/>
                <a:stretch>
                  <a:fillRect l="-686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D4F59F3-C469-445D-B7D3-2D5E7D739739}"/>
                  </a:ext>
                </a:extLst>
              </p:cNvPr>
              <p:cNvSpPr txBox="1"/>
              <p:nvPr/>
            </p:nvSpPr>
            <p:spPr>
              <a:xfrm>
                <a:off x="4391980" y="4316867"/>
                <a:ext cx="4352718" cy="106086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“The sea depth of the tide at a beach can be modelled by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𝑅𝑠𝑖𝑛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is the hours after midnight...”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D4F59F3-C469-445D-B7D3-2D5E7D739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980" y="4316867"/>
                <a:ext cx="4352718" cy="1060868"/>
              </a:xfrm>
              <a:prstGeom prst="rect">
                <a:avLst/>
              </a:prstGeom>
              <a:blipFill>
                <a:blip r:embed="rId15"/>
                <a:stretch>
                  <a:fillRect b="-5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8BB77109-BF35-4CE2-AF5F-C7E21F94269D}"/>
              </a:ext>
            </a:extLst>
          </p:cNvPr>
          <p:cNvSpPr txBox="1"/>
          <p:nvPr/>
        </p:nvSpPr>
        <p:spPr>
          <a:xfrm>
            <a:off x="4402901" y="3955834"/>
            <a:ext cx="435271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  <a:r>
              <a:rPr lang="en-GB" dirty="0"/>
              <a:t>:: Modelling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9E4421-EB0F-41D6-B7C1-A9128A1259BA}"/>
              </a:ext>
            </a:extLst>
          </p:cNvPr>
          <p:cNvSpPr txBox="1"/>
          <p:nvPr/>
        </p:nvSpPr>
        <p:spPr>
          <a:xfrm>
            <a:off x="1937908" y="5902643"/>
            <a:ext cx="4929986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Teacher Note</a:t>
            </a:r>
            <a:r>
              <a:rPr lang="en-GB" dirty="0"/>
              <a:t>: There is again no change in this chapter relative to the old pre-2017 syllabus.</a:t>
            </a:r>
          </a:p>
        </p:txBody>
      </p:sp>
    </p:spTree>
    <p:extLst>
      <p:ext uri="{BB962C8B-B14F-4D97-AF65-F5344CB8AC3E}">
        <p14:creationId xmlns:p14="http://schemas.microsoft.com/office/powerpoint/2010/main" val="3808051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err="1"/>
                <a:t>Quickfire</a:t>
              </a:r>
              <a:r>
                <a:rPr lang="en-GB" sz="3200" dirty="0"/>
                <a:t> Maxima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908720"/>
                <a:ext cx="75608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What is the maximum value of the expression and determine the smallest positive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GB" dirty="0"/>
                  <a:t> (in degrees) at which it occurs.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08720"/>
                <a:ext cx="7560840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726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403648" y="1916832"/>
              <a:ext cx="6096000" cy="2129028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Expression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Maximum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(Smallest) </a:t>
                          </a:r>
                          <a14:m>
                            <m:oMath xmlns:m="http://schemas.openxmlformats.org/officeDocument/2006/math">
                              <m:r>
                                <a:rPr lang="en-GB" smtClean="0">
                                  <a:latin typeface="Cambria Math"/>
                                </a:rPr>
                                <m:t>𝜽</m:t>
                              </m:r>
                            </m:oMath>
                          </a14:m>
                          <a:r>
                            <a:rPr lang="en-GB" dirty="0"/>
                            <a:t> at max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/>
                                  </a:rPr>
                                  <m:t>20</m:t>
                                </m:r>
                                <m:func>
                                  <m:func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smtClean="0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/>
                                  </a:rPr>
                                  <m:t>90°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/>
                                  </a:rPr>
                                  <m:t>5−10</m:t>
                                </m:r>
                                <m:func>
                                  <m:func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smtClean="0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/>
                                  </a:rPr>
                                  <m:t>270°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/>
                                  </a:rPr>
                                  <m:t>3</m:t>
                                </m:r>
                                <m:func>
                                  <m:func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mtClean="0">
                                            <a:latin typeface="Cambria Math"/>
                                          </a:rPr>
                                          <m:t>𝜃</m:t>
                                        </m:r>
                                        <m:r>
                                          <a:rPr lang="en-GB" smtClean="0">
                                            <a:latin typeface="Cambria Math"/>
                                          </a:rPr>
                                          <m:t>+20°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/>
                                  </a:rPr>
                                  <m:t>340°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mtClean="0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mtClean="0">
                                        <a:latin typeface="Cambria Math"/>
                                      </a:rPr>
                                      <m:t>10+3</m:t>
                                    </m:r>
                                    <m:func>
                                      <m:funcPr>
                                        <m:ctrlP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smtClean="0">
                                            <a:latin typeface="Cambria Math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mtClean="0">
                                                <a:latin typeface="Cambria Math"/>
                                              </a:rPr>
                                              <m:t>𝜃</m:t>
                                            </m:r>
                                            <m:r>
                                              <a:rPr lang="en-GB" smtClean="0">
                                                <a:latin typeface="Cambria Math"/>
                                              </a:rPr>
                                              <m:t>−30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mtClean="0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mtClean="0">
                                        <a:latin typeface="Cambria Math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/>
                                  </a:rPr>
                                  <m:t>300°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9555619"/>
                  </p:ext>
                </p:extLst>
              </p:nvPr>
            </p:nvGraphicFramePr>
            <p:xfrm>
              <a:off x="1403648" y="1916832"/>
              <a:ext cx="6096000" cy="2129028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032000"/>
                    <a:gridCol w="2032000"/>
                    <a:gridCol w="2032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Expression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Maximum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300" t="-8197" r="-300" b="-47377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08197" r="-200601" b="-373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701" t="-108197" r="-100000" b="-373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300" t="-108197" r="-300" b="-37377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208197" r="-200601" b="-273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701" t="-208197" r="-100000" b="-273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300" t="-208197" r="-300" b="-27377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308197" r="-200601" b="-173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701" t="-308197" r="-100000" b="-173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300" t="-308197" r="-300" b="-173770"/>
                          </a:stretch>
                        </a:blipFill>
                      </a:tcPr>
                    </a:tc>
                  </a:tr>
                  <a:tr h="6456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234906" r="-2006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701" t="-234906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300" t="-234906" r="-3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Rectangle 6"/>
          <p:cNvSpPr/>
          <p:nvPr/>
        </p:nvSpPr>
        <p:spPr>
          <a:xfrm>
            <a:off x="3419871" y="2272144"/>
            <a:ext cx="2038819" cy="3582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5458690" y="2272144"/>
            <a:ext cx="2038819" cy="3582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3419871" y="2630369"/>
            <a:ext cx="2038819" cy="4083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58690" y="2630369"/>
            <a:ext cx="2038819" cy="4083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19871" y="3038765"/>
            <a:ext cx="2038819" cy="3694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58690" y="3038765"/>
            <a:ext cx="2038819" cy="3694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19871" y="3408218"/>
            <a:ext cx="2038819" cy="6095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58690" y="3408218"/>
            <a:ext cx="2038819" cy="6095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0755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0B57BC9-5111-40DB-9C17-A114D734B02B}"/>
              </a:ext>
            </a:extLst>
          </p:cNvPr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7" name="TextBox 32">
              <a:extLst>
                <a:ext uri="{FF2B5EF4-FFF2-40B4-BE49-F238E27FC236}">
                  <a16:creationId xmlns:a16="http://schemas.microsoft.com/office/drawing/2014/main" id="{A0C9BE09-B8C3-4F86-B301-CF97337E3482}"/>
                </a:ext>
              </a:extLst>
            </p:cNvPr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Further Test Your Understanding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661B8D2-9076-4D26-B99B-BF681AF3B907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9" name="Picture 4">
            <a:extLst>
              <a:ext uri="{FF2B5EF4-FFF2-40B4-BE49-F238E27FC236}">
                <a16:creationId xmlns:a16="http://schemas.microsoft.com/office/drawing/2014/main" id="{24212105-411E-4704-A164-85F0255DF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42" y="1278052"/>
            <a:ext cx="5848898" cy="261399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45D02E1-4EB7-4CC9-9BFF-8392D8F90F0D}"/>
              </a:ext>
            </a:extLst>
          </p:cNvPr>
          <p:cNvSpPr txBox="1"/>
          <p:nvPr/>
        </p:nvSpPr>
        <p:spPr>
          <a:xfrm>
            <a:off x="395536" y="908720"/>
            <a:ext cx="308933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C3 Jan 2013 Q4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46ABE91C-D990-43E1-8294-F4F7A24F9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41" y="3879905"/>
            <a:ext cx="3324371" cy="294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B838F0A-9FD6-4D12-999F-F5BEA9E1AED1}"/>
              </a:ext>
            </a:extLst>
          </p:cNvPr>
          <p:cNvSpPr/>
          <p:nvPr/>
        </p:nvSpPr>
        <p:spPr>
          <a:xfrm>
            <a:off x="5805376" y="3880884"/>
            <a:ext cx="3346343" cy="29593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6042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184-186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7FD6AEF-2D1B-3A47-AAAA-870A09749CBA}"/>
              </a:ext>
            </a:extLst>
          </p:cNvPr>
          <p:cNvSpPr txBox="1"/>
          <p:nvPr/>
        </p:nvSpPr>
        <p:spPr>
          <a:xfrm>
            <a:off x="188145" y="2268131"/>
            <a:ext cx="37917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Q1-4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Q5-9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Q10-12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Q13-15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65117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D6AF39F-A46B-433B-9E4E-174F5B853AC9}"/>
              </a:ext>
            </a:extLst>
          </p:cNvPr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9B156B2C-875D-431F-93FE-7D52A8F81E3A}"/>
                </a:ext>
              </a:extLst>
            </p:cNvPr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Proving Trigonometric Identities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9815C52-F3F2-4701-8632-33692BB77C2A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0DDD5B-AF6C-4FCC-84D6-1327DB9064F7}"/>
                  </a:ext>
                </a:extLst>
              </p:cNvPr>
              <p:cNvSpPr txBox="1"/>
              <p:nvPr/>
            </p:nvSpPr>
            <p:spPr>
              <a:xfrm>
                <a:off x="432211" y="1702252"/>
                <a:ext cx="3744416" cy="48558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Prove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  <m:r>
                          <a:rPr lang="en-GB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GB" b="0" i="1" smtClean="0">
                        <a:latin typeface="Cambria Math"/>
                      </a:rPr>
                      <m:t>≡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cot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r>
                          <a:rPr lang="en-GB" b="0" i="1" smtClean="0"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tan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den>
                    </m:f>
                  </m:oMath>
                </a14:m>
                <a:endParaRPr lang="en-GB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0DDD5B-AF6C-4FCC-84D6-1327DB906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11" y="1702252"/>
                <a:ext cx="3744416" cy="4855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6B559E-8284-4921-B8D6-07BC3D37C378}"/>
                  </a:ext>
                </a:extLst>
              </p:cNvPr>
              <p:cNvSpPr txBox="1"/>
              <p:nvPr/>
            </p:nvSpPr>
            <p:spPr>
              <a:xfrm>
                <a:off x="406740" y="3917848"/>
                <a:ext cx="3744416" cy="49853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Prove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1−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den>
                    </m:f>
                    <m:r>
                      <a:rPr lang="en-GB" b="0" i="1" smtClean="0">
                        <a:latin typeface="Cambria Math"/>
                      </a:rPr>
                      <m:t>≡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endParaRPr lang="en-GB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6B559E-8284-4921-B8D6-07BC3D37C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40" y="3917848"/>
                <a:ext cx="3744416" cy="4985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73618F2-9C54-41B5-9BB0-A1F1DE491A85}"/>
              </a:ext>
            </a:extLst>
          </p:cNvPr>
          <p:cNvSpPr txBox="1"/>
          <p:nvPr/>
        </p:nvSpPr>
        <p:spPr>
          <a:xfrm>
            <a:off x="270365" y="741019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Just like Chapter 6 had ‘</a:t>
            </a:r>
            <a:r>
              <a:rPr lang="en-GB" dirty="0" err="1"/>
              <a:t>provey</a:t>
            </a:r>
            <a:r>
              <a:rPr lang="en-GB" dirty="0"/>
              <a:t>’ and ‘</a:t>
            </a:r>
            <a:r>
              <a:rPr lang="en-GB" dirty="0" err="1"/>
              <a:t>solvey</a:t>
            </a:r>
            <a:r>
              <a:rPr lang="en-GB" dirty="0"/>
              <a:t>’ questions, we also get the ‘</a:t>
            </a:r>
            <a:r>
              <a:rPr lang="en-GB" dirty="0" err="1"/>
              <a:t>provey</a:t>
            </a:r>
            <a:r>
              <a:rPr lang="en-GB" dirty="0"/>
              <a:t>’ questions in Chapter 7. Just use the appropriate double angle or addition formula.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36D4FF-FAC1-462A-9D36-6820FC28B2C4}"/>
                  </a:ext>
                </a:extLst>
              </p:cNvPr>
              <p:cNvSpPr txBox="1"/>
              <p:nvPr/>
            </p:nvSpPr>
            <p:spPr>
              <a:xfrm>
                <a:off x="192760" y="2302160"/>
                <a:ext cx="4223319" cy="1359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  <m:r>
                            <a:rPr lang="en-GB" i="1"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GB" i="1">
                          <a:latin typeface="Cambria Math"/>
                        </a:rPr>
                        <m:t>≡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GB" i="1">
                          <a:latin typeface="Cambria Math"/>
                        </a:rPr>
                        <m:t>≡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</m:num>
                        <m:den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den>
                          </m:f>
                          <m:r>
                            <a:rPr lang="en-GB" i="1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    ≡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</m:num>
                        <m:den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/>
                                </a:rPr>
                                <m:t>cot</m:t>
                              </m:r>
                            </m:fName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i="1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36D4FF-FAC1-462A-9D36-6820FC28B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60" y="2302160"/>
                <a:ext cx="4223319" cy="13590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EE9F8581-48DC-446E-AE2B-8D7C681173EF}"/>
              </a:ext>
            </a:extLst>
          </p:cNvPr>
          <p:cNvSpPr/>
          <p:nvPr/>
        </p:nvSpPr>
        <p:spPr>
          <a:xfrm>
            <a:off x="435977" y="2194691"/>
            <a:ext cx="3736883" cy="14841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E89626-62B9-4B61-A423-31668DD4680B}"/>
                  </a:ext>
                </a:extLst>
              </p:cNvPr>
              <p:cNvSpPr txBox="1"/>
              <p:nvPr/>
            </p:nvSpPr>
            <p:spPr>
              <a:xfrm>
                <a:off x="270365" y="4547900"/>
                <a:ext cx="4536504" cy="925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1−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1−2</m:t>
                              </m:r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b="0" i="0" smtClean="0">
                                          <a:latin typeface="Cambria Math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≡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≡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E89626-62B9-4B61-A423-31668DD46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65" y="4547900"/>
                <a:ext cx="4536504" cy="9251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EAEF1953-67CA-4689-8A66-6A81EA12126B}"/>
              </a:ext>
            </a:extLst>
          </p:cNvPr>
          <p:cNvSpPr/>
          <p:nvPr/>
        </p:nvSpPr>
        <p:spPr>
          <a:xfrm>
            <a:off x="400872" y="4416382"/>
            <a:ext cx="3750284" cy="11728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3120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35D6E46-D307-4827-BA0E-722E62590173}"/>
              </a:ext>
            </a:extLst>
          </p:cNvPr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009AC0B0-B072-483A-B7A3-61DA67830D06}"/>
                </a:ext>
              </a:extLst>
            </p:cNvPr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2CA7616-F83C-43B1-A4C7-AD8F17F9DB16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F5100-B03F-4C8D-B3EC-04F7BDB7DBA0}"/>
                  </a:ext>
                </a:extLst>
              </p:cNvPr>
              <p:cNvSpPr txBox="1"/>
              <p:nvPr/>
            </p:nvSpPr>
            <p:spPr>
              <a:xfrm>
                <a:off x="410945" y="947340"/>
                <a:ext cx="5147901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[OCR] Prove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𝑐𝑜𝑠𝑒𝑐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F5100-B03F-4C8D-B3EC-04F7BDB7D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45" y="947340"/>
                <a:ext cx="5147901" cy="369332"/>
              </a:xfrm>
              <a:prstGeom prst="rect">
                <a:avLst/>
              </a:prstGeom>
              <a:blipFill>
                <a:blip r:embed="rId2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411050-20C8-4866-B68F-5E66F1039907}"/>
                  </a:ext>
                </a:extLst>
              </p:cNvPr>
              <p:cNvSpPr txBox="1"/>
              <p:nvPr/>
            </p:nvSpPr>
            <p:spPr>
              <a:xfrm>
                <a:off x="611560" y="1556792"/>
                <a:ext cx="4536504" cy="1724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smtClean="0"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𝟐𝐬𝐢𝐧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smtClean="0"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𝐜𝐨𝐭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411050-20C8-4866-B68F-5E66F1039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556792"/>
                <a:ext cx="4536504" cy="1724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95A18B-87EA-4624-9CDD-D0CBFEF4A083}"/>
                  </a:ext>
                </a:extLst>
              </p:cNvPr>
              <p:cNvSpPr txBox="1"/>
              <p:nvPr/>
            </p:nvSpPr>
            <p:spPr>
              <a:xfrm>
                <a:off x="357781" y="3438812"/>
                <a:ext cx="5147901" cy="92140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[OCR] By writing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2×</m:t>
                            </m:r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GB" b="0" dirty="0"/>
                  <a:t> or otherwise, prove the identity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GB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95A18B-87EA-4624-9CDD-D0CBFEF4A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81" y="3438812"/>
                <a:ext cx="5147901" cy="9214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A6CE233-D62D-4712-936B-A148D2041253}"/>
                  </a:ext>
                </a:extLst>
              </p:cNvPr>
              <p:cNvSpPr txBox="1"/>
              <p:nvPr/>
            </p:nvSpPr>
            <p:spPr>
              <a:xfrm>
                <a:off x="309009" y="4422593"/>
                <a:ext cx="5112568" cy="2302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∴ 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num>
                        <m:den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func>
                                <m:func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1" i="0" smtClean="0">
                                          <a:latin typeface="Cambria Math" panose="02040503050406030204" pitchFamily="18" charset="0"/>
                                        </a:rPr>
                                        <m:t>𝐜𝐨𝐬</m:t>
                                      </m:r>
                                    </m:e>
                                    <m:sup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num>
                                        <m:den>
                                          <m:r>
                                            <a:rPr lang="en-GB" b="1" i="1" smtClean="0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func>
                            </m:e>
                          </m:d>
                        </m:num>
                        <m:den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func>
                                <m:func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𝒄𝒐𝒔</m:t>
                                      </m:r>
                                    </m:e>
                                    <m:sup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num>
                                        <m:den>
                                          <m:r>
                                            <a:rPr lang="en-GB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func>
                            </m:e>
                          </m:d>
                        </m:den>
                      </m:f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1" i="0" smtClean="0">
                                          <a:latin typeface="Cambria Math" panose="02040503050406030204" pitchFamily="18" charset="0"/>
                                        </a:rPr>
                                        <m:t>𝐜𝐨𝐬</m:t>
                                      </m:r>
                                    </m:e>
                                    <m:sup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num>
                                        <m:den>
                                          <m:r>
                                            <a:rPr lang="en-GB" b="1" i="1" smtClean="0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smtClean="0"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num>
                                    <m:den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smtClean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num>
                                    <m:den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smtClean="0"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num>
                                    <m:den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A6CE233-D62D-4712-936B-A148D2041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09" y="4422593"/>
                <a:ext cx="5112568" cy="23026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9EEA12D2-A3B8-4B97-BDCC-DFD9E9C9060B}"/>
              </a:ext>
            </a:extLst>
          </p:cNvPr>
          <p:cNvSpPr/>
          <p:nvPr/>
        </p:nvSpPr>
        <p:spPr>
          <a:xfrm>
            <a:off x="410945" y="1316672"/>
            <a:ext cx="5147901" cy="19644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B6740C-1D99-400B-8E9B-DC2E77EEFD3A}"/>
              </a:ext>
            </a:extLst>
          </p:cNvPr>
          <p:cNvSpPr/>
          <p:nvPr/>
        </p:nvSpPr>
        <p:spPr>
          <a:xfrm>
            <a:off x="357781" y="4360218"/>
            <a:ext cx="5147901" cy="23808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1571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7F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187-188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8452AC5-08F0-4058-91BF-601A4237E38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38" y="2457543"/>
            <a:ext cx="6768752" cy="17519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D4C6B6-63C4-48C9-902A-3E4057D3A5D9}"/>
              </a:ext>
            </a:extLst>
          </p:cNvPr>
          <p:cNvSpPr txBox="1"/>
          <p:nvPr/>
        </p:nvSpPr>
        <p:spPr>
          <a:xfrm>
            <a:off x="437291" y="1844824"/>
            <a:ext cx="1326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FCCDB3-1FA1-4125-8395-B46CA502C7D5}"/>
              </a:ext>
            </a:extLst>
          </p:cNvPr>
          <p:cNvSpPr txBox="1"/>
          <p:nvPr/>
        </p:nvSpPr>
        <p:spPr>
          <a:xfrm>
            <a:off x="428039" y="219786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[STEP I 2005 Q4]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6465ADE-8B36-4044-AF8F-0845BFE24DF9}"/>
                  </a:ext>
                </a:extLst>
              </p:cNvPr>
              <p:cNvSpPr/>
              <p:nvPr/>
            </p:nvSpPr>
            <p:spPr>
              <a:xfrm>
                <a:off x="612763" y="4389428"/>
                <a:ext cx="5220880" cy="512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(a)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117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125</m:t>
                        </m:r>
                      </m:den>
                    </m:f>
                  </m:oMath>
                </a14:m>
                <a:r>
                  <a:rPr lang="en-GB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(b)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𝑡𝑎𝑛</m:t>
                    </m:r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=8+</m:t>
                    </m:r>
                    <m:rad>
                      <m:radPr>
                        <m:degHide m:val="on"/>
                        <m:ctrlP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75</m:t>
                        </m:r>
                      </m:e>
                    </m:rad>
                  </m:oMath>
                </a14:m>
                <a:endParaRPr lang="en-GB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6465ADE-8B36-4044-AF8F-0845BFE24D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63" y="4389428"/>
                <a:ext cx="5220880" cy="512704"/>
              </a:xfrm>
              <a:prstGeom prst="rect">
                <a:avLst/>
              </a:prstGeom>
              <a:blipFill>
                <a:blip r:embed="rId3"/>
                <a:stretch>
                  <a:fillRect l="-1051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6C376909-7EE6-4BF5-ACB2-1751F9027F0F}"/>
              </a:ext>
            </a:extLst>
          </p:cNvPr>
          <p:cNvSpPr/>
          <p:nvPr/>
        </p:nvSpPr>
        <p:spPr>
          <a:xfrm>
            <a:off x="974472" y="4357583"/>
            <a:ext cx="641678" cy="6184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32A398-0639-41B2-ABA5-6BA2E45F8555}"/>
              </a:ext>
            </a:extLst>
          </p:cNvPr>
          <p:cNvSpPr/>
          <p:nvPr/>
        </p:nvSpPr>
        <p:spPr>
          <a:xfrm>
            <a:off x="1943692" y="4356882"/>
            <a:ext cx="2124252" cy="6184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FD6AEF-2D1B-3A47-AAAA-870A09749CBA}"/>
              </a:ext>
            </a:extLst>
          </p:cNvPr>
          <p:cNvSpPr txBox="1"/>
          <p:nvPr/>
        </p:nvSpPr>
        <p:spPr>
          <a:xfrm>
            <a:off x="4820630" y="4209538"/>
            <a:ext cx="37917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Q1-2</a:t>
            </a:r>
          </a:p>
          <a:p>
            <a:endParaRPr lang="en-US" sz="2400" dirty="0"/>
          </a:p>
          <a:p>
            <a:r>
              <a:rPr lang="en-US" sz="2400" dirty="0"/>
              <a:t>In Class:		</a:t>
            </a:r>
            <a:endParaRPr lang="en-US" sz="2400" dirty="0"/>
          </a:p>
          <a:p>
            <a:r>
              <a:rPr lang="en-US" sz="2400" dirty="0" smtClean="0">
                <a:solidFill>
                  <a:srgbClr val="00B050"/>
                </a:solidFill>
              </a:rPr>
              <a:t>Green</a:t>
            </a:r>
            <a:r>
              <a:rPr lang="en-US" sz="2400" dirty="0"/>
              <a:t>		Q3-5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Q6-7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Q8-10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192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5E47B9-1229-4317-A883-56FDDB916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37" y="1066716"/>
            <a:ext cx="5071254" cy="21547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03DDC77-B938-4E25-B196-AB695621208C}"/>
              </a:ext>
            </a:extLst>
          </p:cNvPr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4BEF77B1-69E8-4CBB-972B-5DAED91F67AA}"/>
                </a:ext>
              </a:extLst>
            </p:cNvPr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Very Challenging Exam Example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E39C5CB-C05C-47EC-8956-8C326E67CA7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A51ABE2-4593-4BFB-AC93-467602D71A2B}"/>
              </a:ext>
            </a:extLst>
          </p:cNvPr>
          <p:cNvSpPr txBox="1"/>
          <p:nvPr/>
        </p:nvSpPr>
        <p:spPr>
          <a:xfrm>
            <a:off x="293936" y="705520"/>
            <a:ext cx="308933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C3 June 2015 Q8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9B9D79-75F3-484C-8EE4-4A661A88A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452" y="3305175"/>
            <a:ext cx="5105400" cy="2828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93FEDD-2ADD-4BF3-8FCA-74E1217EA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8852" y="3632405"/>
            <a:ext cx="3553408" cy="157851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A12C9C6-1A89-44AB-91AB-8E3BDFAF7A38}"/>
              </a:ext>
            </a:extLst>
          </p:cNvPr>
          <p:cNvSpPr/>
          <p:nvPr/>
        </p:nvSpPr>
        <p:spPr>
          <a:xfrm>
            <a:off x="5562600" y="3582680"/>
            <a:ext cx="3469940" cy="16497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DDB2854-E5D0-4705-860F-895F29211257}"/>
                  </a:ext>
                </a:extLst>
              </p:cNvPr>
              <p:cNvSpPr/>
              <p:nvPr/>
            </p:nvSpPr>
            <p:spPr>
              <a:xfrm>
                <a:off x="2915816" y="3272905"/>
                <a:ext cx="2164184" cy="82919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1100" dirty="0"/>
                  <a:t>We eventually want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1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1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r>
                  <a:rPr lang="en-GB" sz="1100" dirty="0"/>
                  <a:t> so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1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1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r>
                  <a:rPr lang="en-GB" sz="1100" dirty="0"/>
                  <a:t> is best choice of double-angle formula because this can be factorise to give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1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1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r>
                  <a:rPr lang="en-GB" sz="1100" dirty="0"/>
                  <a:t> as a factor.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DDB2854-E5D0-4705-860F-895F292112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3272905"/>
                <a:ext cx="2164184" cy="829195"/>
              </a:xfrm>
              <a:prstGeom prst="rect">
                <a:avLst/>
              </a:prstGeom>
              <a:blipFill>
                <a:blip r:embed="rId5"/>
                <a:stretch>
                  <a:fillRect t="-4286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8E5B646-8BCB-40DB-9750-4758150BDE56}"/>
              </a:ext>
            </a:extLst>
          </p:cNvPr>
          <p:cNvCxnSpPr>
            <a:cxnSpLocks/>
          </p:cNvCxnSpPr>
          <p:nvPr/>
        </p:nvCxnSpPr>
        <p:spPr>
          <a:xfrm flipH="1">
            <a:off x="2578100" y="4102100"/>
            <a:ext cx="368300" cy="393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1A779AF-B395-4ED2-BB4B-867CA6E8DAF8}"/>
                  </a:ext>
                </a:extLst>
              </p:cNvPr>
              <p:cNvSpPr txBox="1"/>
              <p:nvPr/>
            </p:nvSpPr>
            <p:spPr>
              <a:xfrm>
                <a:off x="2867608" y="5964237"/>
                <a:ext cx="5610336" cy="8309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This is even less obvious. Knowing that we’ll have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2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2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</m:e>
                    </m:d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2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2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</m:e>
                    </m:d>
                  </m:oMath>
                </a14:m>
                <a:r>
                  <a:rPr lang="en-GB" sz="1200" dirty="0"/>
                  <a:t> in the denominator and that the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r>
                  <a:rPr lang="en-GB" sz="1200" dirty="0"/>
                  <a:t> will cancel, we might work backwards from the final result and multiply by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r>
                  <a:rPr lang="en-GB" sz="1200" dirty="0"/>
                  <a:t>! Working backwards from the thing we’re trying to prove is occasionally a good strategy (provided the steps are reversible!)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1A779AF-B395-4ED2-BB4B-867CA6E8D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608" y="5964237"/>
                <a:ext cx="5610336" cy="830997"/>
              </a:xfrm>
              <a:prstGeom prst="rect">
                <a:avLst/>
              </a:prstGeom>
              <a:blipFill>
                <a:blip r:embed="rId6"/>
                <a:stretch>
                  <a:fillRect r="-216" b="-28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F3C8AAD-6DE8-4428-A2E7-0F74D7D5A09C}"/>
              </a:ext>
            </a:extLst>
          </p:cNvPr>
          <p:cNvCxnSpPr>
            <a:cxnSpLocks/>
          </p:cNvCxnSpPr>
          <p:nvPr/>
        </p:nvCxnSpPr>
        <p:spPr>
          <a:xfrm flipH="1" flipV="1">
            <a:off x="3619500" y="4749801"/>
            <a:ext cx="787400" cy="1231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28F359F1-4582-4A8D-A7A6-B8E12B922F33}"/>
              </a:ext>
            </a:extLst>
          </p:cNvPr>
          <p:cNvSpPr/>
          <p:nvPr/>
        </p:nvSpPr>
        <p:spPr>
          <a:xfrm>
            <a:off x="35824" y="3314904"/>
            <a:ext cx="5057124" cy="30604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</a:t>
            </a:r>
          </a:p>
        </p:txBody>
      </p:sp>
    </p:spTree>
    <p:extLst>
      <p:ext uri="{BB962C8B-B14F-4D97-AF65-F5344CB8AC3E}">
        <p14:creationId xmlns:p14="http://schemas.microsoft.com/office/powerpoint/2010/main" val="254375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4" grpId="0" animBg="1"/>
      <p:bldP spid="2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5D66C5-C7A9-43A7-952D-BA7755ADC159}"/>
              </a:ext>
            </a:extLst>
          </p:cNvPr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375E86F5-33EB-4B6E-AD7F-15C2D5C9601D}"/>
                </a:ext>
              </a:extLst>
            </p:cNvPr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Modelling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5DF8A12-A7BB-4169-A7AC-AD4274542F57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EFA526B-11CD-4291-B797-60EFFA010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509120"/>
            <a:ext cx="3895725" cy="213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B30489-4D94-47B9-B1E7-C93A14D96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4163698"/>
            <a:ext cx="4779268" cy="26321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32508C-123A-4DF3-BFFA-B6C6D371F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764704"/>
            <a:ext cx="4862388" cy="34815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17D0A9A-5CA0-4CDB-A47F-0BAE10C8427F}"/>
              </a:ext>
            </a:extLst>
          </p:cNvPr>
          <p:cNvSpPr/>
          <p:nvPr/>
        </p:nvSpPr>
        <p:spPr>
          <a:xfrm>
            <a:off x="622300" y="4473853"/>
            <a:ext cx="3378200" cy="12538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9E0BD2-1FE6-4BF5-B8EE-8076B1E8F3E1}"/>
              </a:ext>
            </a:extLst>
          </p:cNvPr>
          <p:cNvSpPr/>
          <p:nvPr/>
        </p:nvSpPr>
        <p:spPr>
          <a:xfrm>
            <a:off x="622300" y="5714299"/>
            <a:ext cx="3378200" cy="9659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1E648F-000A-47D7-83DE-F3FC554E0725}"/>
              </a:ext>
            </a:extLst>
          </p:cNvPr>
          <p:cNvSpPr/>
          <p:nvPr/>
        </p:nvSpPr>
        <p:spPr>
          <a:xfrm>
            <a:off x="4355990" y="4241166"/>
            <a:ext cx="4661009" cy="16135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F47D0E-6504-4DDD-A1A4-F87D5A26FD2D}"/>
              </a:ext>
            </a:extLst>
          </p:cNvPr>
          <p:cNvSpPr/>
          <p:nvPr/>
        </p:nvSpPr>
        <p:spPr>
          <a:xfrm>
            <a:off x="4355990" y="5835953"/>
            <a:ext cx="4661009" cy="9458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F80E20-B3F4-47DE-9836-447CB94937E7}"/>
                  </a:ext>
                </a:extLst>
              </p:cNvPr>
              <p:cNvSpPr txBox="1"/>
              <p:nvPr/>
            </p:nvSpPr>
            <p:spPr>
              <a:xfrm>
                <a:off x="5305337" y="764704"/>
                <a:ext cx="3384376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When trigonometric equations are in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𝑅𝑠𝑖𝑛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𝑅𝑐𝑜𝑠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dirty="0"/>
                  <a:t>, they can be used to model various things which have an oscillating behaviour, e.g. tides, the swing of a pendulum and sound waves.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F80E20-B3F4-47DE-9836-447CB9493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337" y="764704"/>
                <a:ext cx="3384376" cy="2031325"/>
              </a:xfrm>
              <a:prstGeom prst="rect">
                <a:avLst/>
              </a:prstGeom>
              <a:blipFill>
                <a:blip r:embed="rId5"/>
                <a:stretch>
                  <a:fillRect l="-1441" t="-1497" r="-901" b="-35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387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264D2DD-5C08-4C71-961A-2EDA855216A4}"/>
              </a:ext>
            </a:extLst>
          </p:cNvPr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E8C29BE1-DD2F-4E99-BEAE-919CB50D8A2E}"/>
                </a:ext>
              </a:extLst>
            </p:cNvPr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A2E9A52-0F15-475B-A769-BB29EB23CAA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1E21195-1749-4BB5-BF14-330561486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692696"/>
            <a:ext cx="5851568" cy="27000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C201AC-03E9-4760-8C04-32B43D5F04B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86" y="3476847"/>
            <a:ext cx="6150588" cy="338115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1132FD-4E92-4FF6-9EEB-92D4DC57738F}"/>
              </a:ext>
            </a:extLst>
          </p:cNvPr>
          <p:cNvSpPr/>
          <p:nvPr/>
        </p:nvSpPr>
        <p:spPr>
          <a:xfrm>
            <a:off x="1513748" y="3442495"/>
            <a:ext cx="5758921" cy="5553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5AF670-B219-47F2-B5A1-F70794DEE25E}"/>
              </a:ext>
            </a:extLst>
          </p:cNvPr>
          <p:cNvSpPr/>
          <p:nvPr/>
        </p:nvSpPr>
        <p:spPr>
          <a:xfrm>
            <a:off x="1513748" y="3997843"/>
            <a:ext cx="5758921" cy="2232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bi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7CD371-C57C-4068-9011-D5A5C3A18D26}"/>
              </a:ext>
            </a:extLst>
          </p:cNvPr>
          <p:cNvSpPr/>
          <p:nvPr/>
        </p:nvSpPr>
        <p:spPr>
          <a:xfrm>
            <a:off x="1513748" y="4221126"/>
            <a:ext cx="5758921" cy="3296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  <a:r>
              <a:rPr lang="en-GB" sz="2800" dirty="0" err="1"/>
              <a:t>bii</a:t>
            </a:r>
            <a:endParaRPr lang="en-GB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B0AE97-E16C-4FC3-91BE-80F89D2177F7}"/>
              </a:ext>
            </a:extLst>
          </p:cNvPr>
          <p:cNvSpPr/>
          <p:nvPr/>
        </p:nvSpPr>
        <p:spPr>
          <a:xfrm>
            <a:off x="1513748" y="4550734"/>
            <a:ext cx="5758921" cy="7017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AC03C2-D42B-47D6-B3DA-C5811C8D0D33}"/>
              </a:ext>
            </a:extLst>
          </p:cNvPr>
          <p:cNvSpPr/>
          <p:nvPr/>
        </p:nvSpPr>
        <p:spPr>
          <a:xfrm>
            <a:off x="1513748" y="5252483"/>
            <a:ext cx="5758921" cy="15736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486E40-CFA5-42BA-AEEA-836451174449}"/>
                  </a:ext>
                </a:extLst>
              </p:cNvPr>
              <p:cNvSpPr txBox="1"/>
              <p:nvPr/>
            </p:nvSpPr>
            <p:spPr>
              <a:xfrm>
                <a:off x="6624961" y="1904494"/>
                <a:ext cx="2232248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Tip: Reflect carefully on the substitution you use to allow (</a:t>
                </a:r>
                <a:r>
                  <a:rPr lang="en-GB" sz="1400" dirty="0" err="1"/>
                  <a:t>bii</a:t>
                </a:r>
                <a:r>
                  <a:rPr lang="en-GB" sz="1400" dirty="0"/>
                  <a:t>) to match your identity in (a).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486E40-CFA5-42BA-AEEA-836451174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961" y="1904494"/>
                <a:ext cx="2232248" cy="954107"/>
              </a:xfrm>
              <a:prstGeom prst="rect">
                <a:avLst/>
              </a:prstGeom>
              <a:blipFill>
                <a:blip r:embed="rId4"/>
                <a:stretch>
                  <a:fillRect l="-270"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FBCF956-CDA0-4A4F-B3A2-A0695EBF1A54}"/>
              </a:ext>
            </a:extLst>
          </p:cNvPr>
          <p:cNvCxnSpPr>
            <a:stCxn id="12" idx="1"/>
          </p:cNvCxnSpPr>
          <p:nvPr/>
        </p:nvCxnSpPr>
        <p:spPr>
          <a:xfrm flipH="1" flipV="1">
            <a:off x="5879805" y="2275367"/>
            <a:ext cx="745156" cy="1061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70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190-191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B21A592-F457-1641-80E3-BA647E237EBC}"/>
              </a:ext>
            </a:extLst>
          </p:cNvPr>
          <p:cNvSpPr txBox="1"/>
          <p:nvPr/>
        </p:nvSpPr>
        <p:spPr>
          <a:xfrm>
            <a:off x="188144" y="2268131"/>
            <a:ext cx="56079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Q1-2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Q3-5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Q6-7 &amp; Challenge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9683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Addition Formulae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836712"/>
                <a:ext cx="5917784" cy="3907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Addition Formulae allow us to deal with a </a:t>
                </a:r>
                <a:r>
                  <a:rPr lang="en-GB" b="1" u="sng" dirty="0"/>
                  <a:t>sum or difference of angles</a:t>
                </a:r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func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func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𝒕𝒂𝒏</m:t>
                          </m:r>
                        </m:fName>
                        <m:e>
                          <m:d>
                            <m:d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func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func>
                        </m:num>
                        <m:den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r>
                  <a:rPr lang="en-GB" dirty="0"/>
                  <a:t/>
                </a:r>
                <a:br>
                  <a:rPr lang="en-GB" dirty="0"/>
                </a:br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36712"/>
                <a:ext cx="5917784" cy="3907801"/>
              </a:xfrm>
              <a:prstGeom prst="rect">
                <a:avLst/>
              </a:prstGeom>
              <a:blipFill>
                <a:blip r:embed="rId2"/>
                <a:stretch>
                  <a:fillRect l="-824" t="-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34059" y="5210355"/>
                <a:ext cx="3168352" cy="132343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Do I need to memorise these?</a:t>
                </a:r>
              </a:p>
              <a:p>
                <a:r>
                  <a:rPr lang="en-GB" sz="1600" dirty="0"/>
                  <a:t>They’re all technically in the formula booklet, but you REALLY want to eventually memorise these (particularly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𝑠𝑖𝑛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𝑐𝑜𝑠</m:t>
                    </m:r>
                  </m:oMath>
                </a14:m>
                <a:r>
                  <a:rPr lang="en-GB" sz="1600" dirty="0"/>
                  <a:t> ones).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059" y="5210355"/>
                <a:ext cx="3168352" cy="1323439"/>
              </a:xfrm>
              <a:prstGeom prst="rect">
                <a:avLst/>
              </a:prstGeom>
              <a:blipFill>
                <a:blip r:embed="rId3"/>
                <a:stretch>
                  <a:fillRect l="-763" t="-452" b="-40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732240" y="990823"/>
            <a:ext cx="2016224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How to memorise: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796136" y="1628800"/>
            <a:ext cx="936104" cy="216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652120" y="1628800"/>
            <a:ext cx="1080120" cy="10081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32240" y="1484784"/>
            <a:ext cx="201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6"/>
                </a:solidFill>
              </a:rPr>
              <a:t>First notice that for all of these the first thing on the RHS is the same as the first thing on the LHS!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508104" y="1628800"/>
            <a:ext cx="1224136" cy="20162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01929" y="3048514"/>
            <a:ext cx="26260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6"/>
                </a:solidFill>
              </a:rPr>
              <a:t>For sin, the operator in the middle is the same as on the LHS.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6"/>
                </a:solidFill>
              </a:rPr>
              <a:t>For cos, it’s the opposite.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6"/>
                </a:solidFill>
              </a:rPr>
              <a:t>For tan, it’s the same in the numerator, opposite in the denominator.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22370" y="5275998"/>
            <a:ext cx="26260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6"/>
                </a:solidFill>
              </a:rPr>
              <a:t>For sin, we mix sin and cos.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6"/>
                </a:solidFill>
              </a:rPr>
              <a:t>For cos, we keep the cos’s and sin’s together.</a:t>
            </a:r>
          </a:p>
        </p:txBody>
      </p:sp>
    </p:spTree>
    <p:extLst>
      <p:ext uri="{BB962C8B-B14F-4D97-AF65-F5344CB8AC3E}">
        <p14:creationId xmlns:p14="http://schemas.microsoft.com/office/powerpoint/2010/main" val="4068802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Common Schoolboy/Schoolgirl Error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3439" y="1186871"/>
                <a:ext cx="8136904" cy="157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Why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 not just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?</a:t>
                </a:r>
              </a:p>
              <a:p>
                <a:r>
                  <a:rPr lang="en-GB" sz="2400" b="1" dirty="0"/>
                  <a:t>Because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𝒔𝒊𝒏</m:t>
                    </m:r>
                  </m:oMath>
                </a14:m>
                <a:r>
                  <a:rPr lang="en-GB" sz="2400" b="1" dirty="0"/>
                  <a:t> is a </a:t>
                </a:r>
                <a:r>
                  <a:rPr lang="en-GB" sz="2400" b="1" u="sng" dirty="0"/>
                  <a:t>function</a:t>
                </a:r>
                <a:r>
                  <a:rPr lang="en-GB" sz="2400" b="1" dirty="0"/>
                  <a:t>, not a quantity that can be expanded out like this. It’s a bit like how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≢</m:t>
                    </m:r>
                    <m:sSup>
                      <m:sSupPr>
                        <m:ctrlP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400" b="1" dirty="0"/>
                  <a:t>.</a:t>
                </a:r>
              </a:p>
              <a:p>
                <a:r>
                  <a:rPr lang="en-GB" sz="2400" b="1" dirty="0"/>
                  <a:t>We can easily disprove it with a counterexample.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39" y="1186871"/>
                <a:ext cx="8136904" cy="1577996"/>
              </a:xfrm>
              <a:prstGeom prst="rect">
                <a:avLst/>
              </a:prstGeom>
              <a:blipFill rotWithShape="0">
                <a:blip r:embed="rId2"/>
                <a:stretch>
                  <a:fillRect l="-1199" t="-3089" r="-1649" b="-77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03439" y="1608533"/>
            <a:ext cx="8136904" cy="11563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7217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Addition Formulae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836712"/>
                <a:ext cx="6120680" cy="3628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Now can you reproduce them without peeking at your notes?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m:rPr>
                          <m:nor/>
                        </m:rPr>
                        <a:rPr lang="en-GB" b="1">
                          <a:latin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m:rPr>
                          <m:nor/>
                        </m:rPr>
                        <a:rPr lang="en-GB" b="1">
                          <a:latin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en-GB" b="1" i="1">
                          <a:latin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en-GB" b="1" i="1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func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func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𝒕𝒂𝒏</m:t>
                          </m:r>
                        </m:fName>
                        <m:e>
                          <m:d>
                            <m:d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en-GB" b="1" i="1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func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func>
                        </m:num>
                        <m:den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r>
                  <a:rPr lang="en-GB" dirty="0"/>
                  <a:t/>
                </a:r>
                <a:br>
                  <a:rPr lang="en-GB" dirty="0"/>
                </a:br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36712"/>
                <a:ext cx="6120680" cy="3628750"/>
              </a:xfrm>
              <a:prstGeom prst="rect">
                <a:avLst/>
              </a:prstGeom>
              <a:blipFill rotWithShape="0">
                <a:blip r:embed="rId2"/>
                <a:stretch>
                  <a:fillRect l="-797" t="-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732240" y="990823"/>
            <a:ext cx="2016224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How to memorise: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32240" y="1484784"/>
            <a:ext cx="201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6"/>
                </a:solidFill>
              </a:rPr>
              <a:t>First notice that for all of these the first thing on the RHS is the same as the first thing on the LHS!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01929" y="3048514"/>
            <a:ext cx="26260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6"/>
                </a:solidFill>
              </a:rPr>
              <a:t>For sin, the operator in the middle is the same as on the LHS.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6"/>
                </a:solidFill>
              </a:rPr>
              <a:t>For cos, it’s the opposite.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6"/>
                </a:solidFill>
              </a:rPr>
              <a:t>For tan, it’s the same in the numerator, opposite in the denominator.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22370" y="5275998"/>
            <a:ext cx="26260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6"/>
                </a:solidFill>
              </a:rPr>
              <a:t>For sin, we mix sin and cos.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6"/>
                </a:solidFill>
              </a:rPr>
              <a:t>For cos, we keep the cos’s and sin’s together.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93106" y="1336227"/>
            <a:ext cx="2714998" cy="3645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93106" y="1700808"/>
            <a:ext cx="2714998" cy="3645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793106" y="2156734"/>
            <a:ext cx="2714998" cy="3645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93106" y="2521315"/>
            <a:ext cx="2714998" cy="3645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793106" y="3044296"/>
            <a:ext cx="2714998" cy="6727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93106" y="3717032"/>
            <a:ext cx="2714998" cy="7321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740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/>
                    <a:t>Proof of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7" name="Straight Connector 6"/>
          <p:cNvCxnSpPr/>
          <p:nvPr/>
        </p:nvCxnSpPr>
        <p:spPr>
          <a:xfrm>
            <a:off x="1691680" y="5229200"/>
            <a:ext cx="60486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691680" y="2255044"/>
            <a:ext cx="2199283" cy="29741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691680" y="2499360"/>
            <a:ext cx="4244300" cy="27298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2313542" y="4836405"/>
            <a:ext cx="113349" cy="418641"/>
          </a:xfrm>
          <a:custGeom>
            <a:avLst/>
            <a:gdLst>
              <a:gd name="connsiteX0" fmla="*/ 0 w 113349"/>
              <a:gd name="connsiteY0" fmla="*/ 0 h 418641"/>
              <a:gd name="connsiteX1" fmla="*/ 77118 w 113349"/>
              <a:gd name="connsiteY1" fmla="*/ 110168 h 418641"/>
              <a:gd name="connsiteX2" fmla="*/ 110169 w 113349"/>
              <a:gd name="connsiteY2" fmla="*/ 286438 h 418641"/>
              <a:gd name="connsiteX3" fmla="*/ 110169 w 113349"/>
              <a:gd name="connsiteY3" fmla="*/ 418641 h 41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349" h="418641">
                <a:moveTo>
                  <a:pt x="0" y="0"/>
                </a:moveTo>
                <a:cubicBezTo>
                  <a:pt x="29378" y="31214"/>
                  <a:pt x="58757" y="62428"/>
                  <a:pt x="77118" y="110168"/>
                </a:cubicBezTo>
                <a:cubicBezTo>
                  <a:pt x="95480" y="157908"/>
                  <a:pt x="104661" y="235026"/>
                  <a:pt x="110169" y="286438"/>
                </a:cubicBezTo>
                <a:cubicBezTo>
                  <a:pt x="115678" y="337850"/>
                  <a:pt x="112923" y="378245"/>
                  <a:pt x="110169" y="418641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>
            <a:off x="2225407" y="4505899"/>
            <a:ext cx="210544" cy="253388"/>
          </a:xfrm>
          <a:custGeom>
            <a:avLst/>
            <a:gdLst>
              <a:gd name="connsiteX0" fmla="*/ 0 w 210544"/>
              <a:gd name="connsiteY0" fmla="*/ 0 h 253388"/>
              <a:gd name="connsiteX1" fmla="*/ 121186 w 210544"/>
              <a:gd name="connsiteY1" fmla="*/ 99152 h 253388"/>
              <a:gd name="connsiteX2" fmla="*/ 198304 w 210544"/>
              <a:gd name="connsiteY2" fmla="*/ 220337 h 253388"/>
              <a:gd name="connsiteX3" fmla="*/ 209321 w 210544"/>
              <a:gd name="connsiteY3" fmla="*/ 253388 h 25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544" h="253388">
                <a:moveTo>
                  <a:pt x="0" y="0"/>
                </a:moveTo>
                <a:cubicBezTo>
                  <a:pt x="44067" y="31214"/>
                  <a:pt x="88135" y="62429"/>
                  <a:pt x="121186" y="99152"/>
                </a:cubicBezTo>
                <a:cubicBezTo>
                  <a:pt x="154237" y="135875"/>
                  <a:pt x="183615" y="194631"/>
                  <a:pt x="198304" y="220337"/>
                </a:cubicBezTo>
                <a:cubicBezTo>
                  <a:pt x="212993" y="246043"/>
                  <a:pt x="211157" y="249715"/>
                  <a:pt x="209321" y="25338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71921" y="4321232"/>
                <a:ext cx="3691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921" y="4321232"/>
                <a:ext cx="369113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370216" y="4791145"/>
                <a:ext cx="3691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216" y="4791145"/>
                <a:ext cx="369113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626146" y="3134397"/>
                <a:ext cx="3467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146" y="3134397"/>
                <a:ext cx="346790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206497" y="634105"/>
            <a:ext cx="424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(Not needed for exam)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73742" y="1200301"/>
                <a:ext cx="2304256" cy="255454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1:</a:t>
                </a:r>
                <a:r>
                  <a:rPr lang="en-GB" sz="1600" dirty="0"/>
                  <a:t> Suppose we had a line of length 1 projected an angle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/>
                  <a:t> above the horizontal.</a:t>
                </a:r>
              </a:p>
              <a:p>
                <a:r>
                  <a:rPr lang="en-GB" sz="1600" dirty="0"/>
                  <a:t>Then the length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𝑋𝑌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</m:oMath>
                </a14:m>
                <a:endParaRPr lang="en-GB" sz="1600" dirty="0"/>
              </a:p>
              <a:p>
                <a:r>
                  <a:rPr lang="en-GB" sz="1600" dirty="0"/>
                  <a:t>It would seem sensible to try and find this same length in terms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/>
                  <a:t> individually.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42" y="1200301"/>
                <a:ext cx="2304256" cy="255454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395384" y="5166792"/>
                <a:ext cx="3691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384" y="5166792"/>
                <a:ext cx="369113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3695817" y="1880167"/>
            <a:ext cx="463155" cy="3751416"/>
            <a:chOff x="3695817" y="1880167"/>
            <a:chExt cx="463155" cy="37514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3695817" y="5262251"/>
                  <a:ext cx="3691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5817" y="5262251"/>
                  <a:ext cx="3691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706540" y="1880167"/>
                  <a:ext cx="3691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6540" y="1880167"/>
                  <a:ext cx="369113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Connector 28"/>
            <p:cNvCxnSpPr>
              <a:stCxn id="23" idx="0"/>
            </p:cNvCxnSpPr>
            <p:nvPr/>
          </p:nvCxnSpPr>
          <p:spPr>
            <a:xfrm flipV="1">
              <a:off x="3880374" y="2255044"/>
              <a:ext cx="3445" cy="3007207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 rot="16200000">
                  <a:off x="3253832" y="3731760"/>
                  <a:ext cx="150250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sz="14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GB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GB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253832" y="3731760"/>
                  <a:ext cx="1502503" cy="3077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r="-8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TextBox 33"/>
          <p:cNvSpPr txBox="1"/>
          <p:nvPr/>
        </p:nvSpPr>
        <p:spPr>
          <a:xfrm>
            <a:off x="4237898" y="833006"/>
            <a:ext cx="2304256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b="1" dirty="0"/>
              <a:t>2: </a:t>
            </a:r>
            <a:r>
              <a:rPr lang="en-GB" sz="1600" dirty="0"/>
              <a:t>We can achieve this by forming two right-angled triangles.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3891097" y="2249499"/>
            <a:ext cx="693603" cy="2983513"/>
            <a:chOff x="3891097" y="2249499"/>
            <a:chExt cx="693603" cy="2983513"/>
          </a:xfrm>
        </p:grpSpPr>
        <p:cxnSp>
          <p:nvCxnSpPr>
            <p:cNvPr id="36" name="Straight Connector 35"/>
            <p:cNvCxnSpPr>
              <a:stCxn id="24" idx="2"/>
            </p:cNvCxnSpPr>
            <p:nvPr/>
          </p:nvCxnSpPr>
          <p:spPr>
            <a:xfrm>
              <a:off x="3891097" y="2249499"/>
              <a:ext cx="693603" cy="112870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583017" y="3382178"/>
              <a:ext cx="0" cy="18508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 rot="19637654">
              <a:off x="4412926" y="3281362"/>
              <a:ext cx="144016" cy="144016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438793" y="5085123"/>
              <a:ext cx="144016" cy="144016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890963" y="2247900"/>
            <a:ext cx="754021" cy="1128714"/>
            <a:chOff x="3890963" y="2247900"/>
            <a:chExt cx="754021" cy="11287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4275871" y="2662039"/>
                  <a:ext cx="3691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5871" y="2662039"/>
                  <a:ext cx="369113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Straight Connector 49"/>
            <p:cNvCxnSpPr/>
            <p:nvPr/>
          </p:nvCxnSpPr>
          <p:spPr>
            <a:xfrm flipV="1">
              <a:off x="4581525" y="2247900"/>
              <a:ext cx="4763" cy="11287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3890963" y="2247900"/>
              <a:ext cx="700087" cy="47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4438047" y="2252653"/>
              <a:ext cx="144016" cy="144016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4381500" y="2957693"/>
              <a:ext cx="200025" cy="52207"/>
            </a:xfrm>
            <a:custGeom>
              <a:avLst/>
              <a:gdLst>
                <a:gd name="connsiteX0" fmla="*/ 0 w 200025"/>
                <a:gd name="connsiteY0" fmla="*/ 52207 h 52207"/>
                <a:gd name="connsiteX1" fmla="*/ 104775 w 200025"/>
                <a:gd name="connsiteY1" fmla="*/ 4582 h 52207"/>
                <a:gd name="connsiteX2" fmla="*/ 200025 w 200025"/>
                <a:gd name="connsiteY2" fmla="*/ 4582 h 5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0025" h="52207">
                  <a:moveTo>
                    <a:pt x="0" y="52207"/>
                  </a:moveTo>
                  <a:cubicBezTo>
                    <a:pt x="35719" y="32363"/>
                    <a:pt x="71438" y="12519"/>
                    <a:pt x="104775" y="4582"/>
                  </a:cubicBezTo>
                  <a:cubicBezTo>
                    <a:pt x="138112" y="-3355"/>
                    <a:pt x="169068" y="613"/>
                    <a:pt x="200025" y="4582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6676975" y="818771"/>
            <a:ext cx="2304256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b="1" dirty="0"/>
              <a:t>3: </a:t>
            </a:r>
            <a:r>
              <a:rPr lang="en-GB" sz="1600" dirty="0"/>
              <a:t>Then we’re looking for the combined length of these two lines.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4581525" y="3367088"/>
            <a:ext cx="2382" cy="186213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576762" y="2243113"/>
            <a:ext cx="9526" cy="112873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 rot="19565511">
                <a:off x="2812768" y="3876568"/>
                <a:ext cx="9537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565511">
                <a:off x="2812768" y="3876568"/>
                <a:ext cx="953726" cy="33855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 rot="3564541">
                <a:off x="3658690" y="2629611"/>
                <a:ext cx="9537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564541">
                <a:off x="3658690" y="2629611"/>
                <a:ext cx="953726" cy="33855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/>
          <p:cNvSpPr txBox="1"/>
          <p:nvPr/>
        </p:nvSpPr>
        <p:spPr>
          <a:xfrm>
            <a:off x="6676975" y="2073481"/>
            <a:ext cx="2304256" cy="58477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b="1" dirty="0"/>
              <a:t>4: </a:t>
            </a:r>
            <a:r>
              <a:rPr lang="en-GB" sz="1600" dirty="0"/>
              <a:t>We can get the lengths of the top triangle…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 rot="16200000">
                <a:off x="4274734" y="4169883"/>
                <a:ext cx="9537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274734" y="4169883"/>
                <a:ext cx="953726" cy="338554"/>
              </a:xfrm>
              <a:prstGeom prst="rect">
                <a:avLst/>
              </a:prstGeom>
              <a:blipFill rotWithShape="0">
                <a:blip r:embed="rId14"/>
                <a:stretch>
                  <a:fillRect t="-121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 rot="16200000">
                <a:off x="4239153" y="2581885"/>
                <a:ext cx="9537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239153" y="2581885"/>
                <a:ext cx="953726" cy="338554"/>
              </a:xfrm>
              <a:prstGeom prst="rect">
                <a:avLst/>
              </a:prstGeom>
              <a:blipFill rotWithShape="0">
                <a:blip r:embed="rId15"/>
                <a:stretch>
                  <a:fillRect t="-165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/>
          <p:cNvSpPr txBox="1"/>
          <p:nvPr/>
        </p:nvSpPr>
        <p:spPr>
          <a:xfrm>
            <a:off x="6689411" y="2843399"/>
            <a:ext cx="2304256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b="1" dirty="0"/>
              <a:t>5: </a:t>
            </a:r>
            <a:r>
              <a:rPr lang="en-GB" sz="1600" dirty="0"/>
              <a:t>Which in turn allows us to find the green and blue lengths.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660232" y="3898055"/>
                <a:ext cx="2304256" cy="8309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6: </a:t>
                </a:r>
                <a:r>
                  <a:rPr lang="en-GB" sz="1600" dirty="0"/>
                  <a:t>Hence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</m:oMath>
                </a14:m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3898055"/>
                <a:ext cx="2304256" cy="83099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710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4" grpId="0" animBg="1"/>
      <p:bldP spid="62" grpId="0" animBg="1"/>
      <p:bldP spid="74" grpId="0"/>
      <p:bldP spid="75" grpId="0"/>
      <p:bldP spid="76" grpId="0" animBg="1"/>
      <p:bldP spid="77" grpId="0"/>
      <p:bldP spid="78" grpId="0"/>
      <p:bldP spid="79" grpId="0" animBg="1"/>
      <p:bldP spid="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Proof of other identities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908720"/>
                <a:ext cx="8352928" cy="3990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Can you think how to use our geometrically proven result </a:t>
                </a:r>
                <a:endParaRPr lang="en-GB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</m:oMath>
                </a14:m>
                <a:r>
                  <a:rPr lang="en-GB" dirty="0"/>
                  <a:t> to prove the identity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?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                  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                  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  <a:p>
                <a:endParaRPr lang="en-GB" dirty="0"/>
              </a:p>
              <a:p>
                <a:r>
                  <a:rPr lang="en-GB" dirty="0"/>
                  <a:t>What about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? (Hint: what links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𝑠𝑖𝑛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𝑐𝑜𝑠</m:t>
                    </m:r>
                  </m:oMath>
                </a14:m>
                <a:r>
                  <a:rPr lang="en-GB" dirty="0"/>
                  <a:t>?)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𝝅</m:t>
                                      </m:r>
                                    </m:num>
                                    <m:den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</m:d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       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       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08720"/>
                <a:ext cx="8352928" cy="3990964"/>
              </a:xfrm>
              <a:prstGeom prst="rect">
                <a:avLst/>
              </a:prstGeom>
              <a:blipFill rotWithShape="0">
                <a:blip r:embed="rId2"/>
                <a:stretch>
                  <a:fillRect l="-584" t="-7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419872" y="2132856"/>
            <a:ext cx="3600400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3419872" y="1700808"/>
            <a:ext cx="3600400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411760" y="4077073"/>
            <a:ext cx="5112568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2987824" y="3428999"/>
            <a:ext cx="4536504" cy="6402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2965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Proof of other identities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B278345-CB3F-4FC4-9F4F-C5D800899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49921"/>
            <a:ext cx="6621463" cy="11389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A741A1-2D86-476E-881E-8A2CF1966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773589"/>
            <a:ext cx="6000750" cy="1809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078B96-A3E8-4F10-B4F2-9E1BE114CA53}"/>
              </a:ext>
            </a:extLst>
          </p:cNvPr>
          <p:cNvSpPr txBox="1"/>
          <p:nvPr/>
        </p:nvSpPr>
        <p:spPr>
          <a:xfrm>
            <a:off x="323528" y="780589"/>
            <a:ext cx="244827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C3 Jan 2012 Q8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471C8D-A5E8-44F0-9044-ED6604D3F0A9}"/>
                  </a:ext>
                </a:extLst>
              </p:cNvPr>
              <p:cNvSpPr txBox="1"/>
              <p:nvPr/>
            </p:nvSpPr>
            <p:spPr>
              <a:xfrm>
                <a:off x="5972046" y="4869160"/>
                <a:ext cx="1945890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 important thing is that you explicit show the division of each term by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𝑐𝑜𝑠𝐴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471C8D-A5E8-44F0-9044-ED6604D3F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046" y="4869160"/>
                <a:ext cx="1945890" cy="954107"/>
              </a:xfrm>
              <a:prstGeom prst="rect">
                <a:avLst/>
              </a:prstGeom>
              <a:blipFill>
                <a:blip r:embed="rId4"/>
                <a:stretch>
                  <a:fillRect l="-310" b="-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B59FC70-02FF-4DC7-AEFF-B94786A04FBF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4427984" y="3789040"/>
            <a:ext cx="1544062" cy="1557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23528" y="2420888"/>
            <a:ext cx="8208912" cy="3600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1079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44898</TotalTime>
  <Words>1553</Words>
  <Application>Microsoft Office PowerPoint</Application>
  <PresentationFormat>On-screen Show (4:3)</PresentationFormat>
  <Paragraphs>450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Cambria Math</vt:lpstr>
      <vt:lpstr>Times New Roman</vt:lpstr>
      <vt:lpstr>Wingdings</vt:lpstr>
      <vt:lpstr>Office Theme</vt:lpstr>
      <vt:lpstr>P2 Chapter 7 :: Trigonometry And Modelling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Richard Lawton</cp:lastModifiedBy>
  <cp:revision>1039</cp:revision>
  <dcterms:created xsi:type="dcterms:W3CDTF">2013-02-28T07:36:55Z</dcterms:created>
  <dcterms:modified xsi:type="dcterms:W3CDTF">2019-08-31T16:26:29Z</dcterms:modified>
</cp:coreProperties>
</file>