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521" r:id="rId5"/>
    <p:sldId id="519" r:id="rId6"/>
    <p:sldId id="522" r:id="rId7"/>
    <p:sldId id="518" r:id="rId8"/>
    <p:sldId id="507" r:id="rId9"/>
    <p:sldId id="505" r:id="rId10"/>
    <p:sldId id="52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5" autoAdjust="0"/>
    <p:restoredTop sz="88534" autoAdjust="0"/>
  </p:normalViewPr>
  <p:slideViewPr>
    <p:cSldViewPr>
      <p:cViewPr varScale="1">
        <p:scale>
          <a:sx n="91" d="100"/>
          <a:sy n="91" d="100"/>
        </p:scale>
        <p:origin x="777" y="81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80.png"/><Relationship Id="rId18" Type="http://schemas.openxmlformats.org/officeDocument/2006/relationships/image" Target="../media/image19.png"/><Relationship Id="rId3" Type="http://schemas.openxmlformats.org/officeDocument/2006/relationships/image" Target="../media/image280.png"/><Relationship Id="rId7" Type="http://schemas.openxmlformats.org/officeDocument/2006/relationships/image" Target="../media/image320.png"/><Relationship Id="rId12" Type="http://schemas.openxmlformats.org/officeDocument/2006/relationships/image" Target="../media/image370.png"/><Relationship Id="rId17" Type="http://schemas.openxmlformats.org/officeDocument/2006/relationships/image" Target="../media/image17.png"/><Relationship Id="rId2" Type="http://schemas.openxmlformats.org/officeDocument/2006/relationships/image" Target="../media/image270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0.png"/><Relationship Id="rId11" Type="http://schemas.openxmlformats.org/officeDocument/2006/relationships/image" Target="../media/image360.png"/><Relationship Id="rId5" Type="http://schemas.openxmlformats.org/officeDocument/2006/relationships/image" Target="../media/image300.png"/><Relationship Id="rId15" Type="http://schemas.openxmlformats.org/officeDocument/2006/relationships/image" Target="../media/image16.png"/><Relationship Id="rId10" Type="http://schemas.openxmlformats.org/officeDocument/2006/relationships/image" Target="../media/image350.png"/><Relationship Id="rId4" Type="http://schemas.openxmlformats.org/officeDocument/2006/relationships/image" Target="../media/image290.png"/><Relationship Id="rId9" Type="http://schemas.openxmlformats.org/officeDocument/2006/relationships/image" Target="../media/image18.png"/><Relationship Id="rId14" Type="http://schemas.openxmlformats.org/officeDocument/2006/relationships/image" Target="../media/image3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1153638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Equations and Inequalities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000" dirty="0" smtClean="0"/>
              <a:t>Set Notation</a:t>
            </a:r>
            <a:endParaRPr lang="en-GB" sz="8000" dirty="0" smtClean="0"/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3</a:t>
            </a:r>
            <a:endParaRPr lang="en-GB" sz="54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3 </a:t>
            </a:r>
            <a:r>
              <a:rPr lang="en-GB" sz="8000" dirty="0" smtClean="0"/>
              <a:t>of 3)</a:t>
            </a:r>
          </a:p>
        </p:txBody>
      </p:sp>
    </p:spTree>
    <p:extLst>
      <p:ext uri="{BB962C8B-B14F-4D97-AF65-F5344CB8AC3E}">
        <p14:creationId xmlns:p14="http://schemas.microsoft.com/office/powerpoint/2010/main" val="43448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Set </a:t>
              </a:r>
              <a:r>
                <a:rPr lang="en-GB" sz="3200" dirty="0" smtClean="0">
                  <a:latin typeface="+mj-lt"/>
                </a:rPr>
                <a:t>Notation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95536" y="1988840"/>
                <a:ext cx="828092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en-GB" sz="4000" dirty="0" smtClean="0"/>
                  <a:t>Use </a:t>
                </a:r>
                <a:r>
                  <a:rPr lang="en-GB" sz="4000" dirty="0"/>
                  <a:t>curly braces to list the values </a:t>
                </a:r>
                <a:endParaRPr lang="en-GB" sz="4000" dirty="0" smtClean="0"/>
              </a:p>
              <a:p>
                <a:pPr algn="ctr"/>
                <a:r>
                  <a:rPr lang="en-GB" sz="4000" dirty="0" smtClean="0"/>
                  <a:t>in </a:t>
                </a:r>
                <a:r>
                  <a:rPr lang="en-GB" sz="4000" dirty="0"/>
                  <a:t>a </a:t>
                </a:r>
                <a:r>
                  <a:rPr lang="en-GB" sz="4000" dirty="0" smtClean="0"/>
                  <a:t>set</a:t>
                </a:r>
                <a:endParaRPr lang="en-GB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: 1,4,6,7</m:t>
                          </m:r>
                        </m:e>
                      </m:d>
                    </m:oMath>
                  </m:oMathPara>
                </a14:m>
                <a:endParaRPr lang="en-GB" sz="4400" dirty="0" smtClean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988840"/>
                <a:ext cx="8280920" cy="1938992"/>
              </a:xfrm>
              <a:prstGeom prst="rect">
                <a:avLst/>
              </a:prstGeom>
              <a:blipFill>
                <a:blip r:embed="rId2"/>
                <a:stretch>
                  <a:fillRect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44" y="683985"/>
            <a:ext cx="9142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Sets are a list of numbers </a:t>
            </a:r>
            <a:endParaRPr lang="en-GB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382279" y="4941168"/>
                <a:ext cx="637829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en-GB" sz="4000" dirty="0" smtClean="0"/>
                  <a:t>The list can be </a:t>
                </a:r>
                <a:r>
                  <a:rPr lang="en-GB" sz="4000" dirty="0" smtClean="0"/>
                  <a:t>infinite </a:t>
                </a:r>
                <a:endParaRPr lang="en-GB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&lt;7</m:t>
                          </m:r>
                        </m:e>
                      </m:d>
                    </m:oMath>
                  </m:oMathPara>
                </a14:m>
                <a:endParaRPr lang="en-GB" sz="4400" dirty="0" smtClean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279" y="4941168"/>
                <a:ext cx="6378298" cy="1323439"/>
              </a:xfrm>
              <a:prstGeom prst="rect">
                <a:avLst/>
              </a:prstGeom>
              <a:blipFill>
                <a:blip r:embed="rId3"/>
                <a:stretch>
                  <a:fillRect t="-8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78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Set </a:t>
              </a:r>
              <a:r>
                <a:rPr lang="en-GB" sz="3200" dirty="0" smtClean="0">
                  <a:latin typeface="+mj-lt"/>
                </a:rPr>
                <a:t>Notation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39552" y="1186871"/>
                <a:ext cx="784887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GB" sz="4000" dirty="0"/>
                  <a:t> is </a:t>
                </a:r>
                <a:r>
                  <a:rPr lang="en-GB" sz="4000" dirty="0" smtClean="0"/>
                  <a:t>the notation for an </a:t>
                </a:r>
                <a:r>
                  <a:rPr lang="en-GB" sz="4000" dirty="0"/>
                  <a:t>empty </a:t>
                </a:r>
                <a:r>
                  <a:rPr lang="en-GB" sz="4000" dirty="0" smtClean="0"/>
                  <a:t>set</a:t>
                </a:r>
                <a:endParaRPr lang="en-GB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:∅</m:t>
                          </m:r>
                        </m:e>
                      </m:d>
                    </m:oMath>
                  </m:oMathPara>
                </a14:m>
                <a:endParaRPr lang="en-GB" sz="440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86871"/>
                <a:ext cx="7848872" cy="1323439"/>
              </a:xfrm>
              <a:prstGeom prst="rect">
                <a:avLst/>
              </a:prstGeom>
              <a:blipFill>
                <a:blip r:embed="rId2"/>
                <a:stretch>
                  <a:fillRect t="-8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187624" y="3789040"/>
                <a:ext cx="6948264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400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4000" dirty="0"/>
                  <a:t> is the set of all real numbers </a:t>
                </a:r>
                <a:endParaRPr lang="en-GB" sz="4000" dirty="0" smtClean="0"/>
              </a:p>
              <a:p>
                <a:pPr algn="ctr"/>
                <a:r>
                  <a:rPr lang="en-GB" sz="4000" dirty="0" smtClean="0"/>
                  <a:t>(</a:t>
                </a:r>
                <a:r>
                  <a:rPr lang="en-GB" sz="4000" dirty="0"/>
                  <a:t>including all possible decimals</a:t>
                </a:r>
                <a:r>
                  <a:rPr lang="en-GB" sz="4000" dirty="0" smtClean="0"/>
                  <a:t>)</a:t>
                </a:r>
                <a:endParaRPr lang="en-GB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ℝ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ℝ</m:t>
                          </m:r>
                        </m:e>
                      </m:d>
                    </m:oMath>
                  </m:oMathPara>
                </a14:m>
                <a:endParaRPr lang="en-GB" sz="4400" dirty="0" smtClean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789040"/>
                <a:ext cx="6948264" cy="2000548"/>
              </a:xfrm>
              <a:prstGeom prst="rect">
                <a:avLst/>
              </a:prstGeom>
              <a:blipFill>
                <a:blip r:embed="rId3"/>
                <a:stretch>
                  <a:fillRect l="-1140" t="-5488" r="-3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23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Set </a:t>
              </a:r>
              <a:r>
                <a:rPr lang="en-GB" sz="3200" dirty="0" smtClean="0">
                  <a:latin typeface="+mj-lt"/>
                </a:rPr>
                <a:t>Notation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908720"/>
                <a:ext cx="91440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1,2,3</m:t>
                          </m:r>
                        </m:e>
                      </m:d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∩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3,4,5</m:t>
                          </m:r>
                        </m:e>
                      </m: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4400" b="1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8720"/>
                <a:ext cx="914400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1560" y="4804428"/>
                <a:ext cx="770485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3,4</m:t>
                          </m:r>
                        </m:e>
                      </m:d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GB" sz="4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GB" sz="4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804428"/>
                <a:ext cx="7704856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2555776" y="1582562"/>
            <a:ext cx="1224136" cy="5502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3568" y="3956481"/>
            <a:ext cx="987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OR</a:t>
            </a:r>
            <a:endParaRPr lang="en-GB" sz="3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0" y="2821531"/>
                <a:ext cx="910850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1,2,3</m:t>
                          </m:r>
                        </m:e>
                      </m:d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3,4,5</m:t>
                          </m:r>
                        </m:e>
                      </m:d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21531"/>
                <a:ext cx="9108504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1475656" y="3618555"/>
            <a:ext cx="1224136" cy="5502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75656" y="1841972"/>
            <a:ext cx="134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AND</a:t>
            </a:r>
            <a:endParaRPr lang="en-GB" sz="36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436096" y="5565541"/>
            <a:ext cx="792088" cy="6439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42692" y="590544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Nothing in the set </a:t>
            </a:r>
            <a:endParaRPr lang="en-GB" sz="3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444208" y="915828"/>
                <a:ext cx="108805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915828"/>
                <a:ext cx="1088054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348780" y="2793948"/>
                <a:ext cx="327891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780" y="2793948"/>
                <a:ext cx="3278910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110623" y="4796100"/>
                <a:ext cx="6671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0623" y="4796100"/>
                <a:ext cx="667169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12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787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Can you use set </a:t>
            </a:r>
            <a:r>
              <a:rPr lang="en-GB" sz="3200" dirty="0" smtClean="0"/>
              <a:t>notation </a:t>
            </a:r>
            <a:r>
              <a:rPr lang="en-GB" sz="3200" dirty="0"/>
              <a:t>to specify the following sets?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Set Builder Notation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834538" y="2249389"/>
            <a:ext cx="3521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All (real) numbers greater than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83969" y="2386112"/>
                <a:ext cx="227968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&gt;5}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9" y="2386112"/>
                <a:ext cx="227968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63941" y="3487444"/>
            <a:ext cx="39808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All (real) numbers less than 5 </a:t>
            </a:r>
            <a:r>
              <a:rPr lang="en-GB" sz="2800" b="1" dirty="0"/>
              <a:t>or</a:t>
            </a:r>
            <a:r>
              <a:rPr lang="en-GB" sz="2800" dirty="0"/>
              <a:t> greater than 7.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44008" y="3607989"/>
                <a:ext cx="42992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&lt;5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&gt;7}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607989"/>
                <a:ext cx="429921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35949" y="4855976"/>
            <a:ext cx="42685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All (real) numbers between 5 </a:t>
            </a:r>
            <a:r>
              <a:rPr lang="en-GB" sz="2800" b="1" dirty="0"/>
              <a:t>and</a:t>
            </a:r>
            <a:r>
              <a:rPr lang="en-GB" sz="2800" dirty="0"/>
              <a:t> 7 inclusive.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92081" y="5157192"/>
                <a:ext cx="28907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:  5≤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≤7</m:t>
                          </m:r>
                        </m:e>
                      </m:d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1" y="5157192"/>
                <a:ext cx="289071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4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Set </a:t>
              </a:r>
              <a:r>
                <a:rPr lang="en-GB" sz="3200" dirty="0" smtClean="0">
                  <a:latin typeface="+mj-lt"/>
                </a:rPr>
                <a:t>Notation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496" y="836712"/>
                <a:ext cx="9144000" cy="5570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∩</m:t>
                    </m:r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4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dirty="0" smtClean="0"/>
                  <a:t>= </a:t>
                </a:r>
                <a14:m>
                  <m:oMath xmlns:m="http://schemas.openxmlformats.org/officeDocument/2006/math">
                    <m:r>
                      <a:rPr lang="en-GB" sz="4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400" dirty="0">
                    <a:solidFill>
                      <a:srgbClr val="FF0000"/>
                    </a:solidFill>
                  </a:rPr>
                  <a:t> </a:t>
                </a:r>
                <a:r>
                  <a:rPr lang="en-GB" sz="4400" b="1" dirty="0"/>
                  <a:t>and</a:t>
                </a:r>
                <a:r>
                  <a:rPr lang="en-GB" sz="4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2400" dirty="0" smtClean="0">
                  <a:solidFill>
                    <a:srgbClr val="FF0000"/>
                  </a:solidFill>
                </a:endParaRPr>
              </a:p>
              <a:p>
                <a:pPr algn="ctr"/>
                <a:endParaRPr lang="en-GB" sz="2400" dirty="0" smtClean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3&lt;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GB" sz="44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&gt;3</m:t>
                          </m:r>
                        </m:e>
                      </m:d>
                      <m:r>
                        <a:rPr lang="en-GB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&lt;6</m:t>
                      </m:r>
                      <m:r>
                        <a:rPr lang="en-GB" sz="4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GB" sz="4400" dirty="0" smtClean="0">
                  <a:solidFill>
                    <a:srgbClr val="FF0000"/>
                  </a:solidFill>
                </a:endParaRPr>
              </a:p>
              <a:p>
                <a:pPr algn="ctr"/>
                <a:endParaRPr lang="en-GB" sz="44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GB" sz="4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4400" dirty="0">
                    <a:solidFill>
                      <a:srgbClr val="0000FF"/>
                    </a:solidFill>
                  </a:rPr>
                  <a:t> =</a:t>
                </a:r>
                <a:r>
                  <a:rPr lang="en-GB" sz="440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4400" dirty="0">
                    <a:solidFill>
                      <a:srgbClr val="0000FF"/>
                    </a:solidFill>
                  </a:rPr>
                  <a:t> </a:t>
                </a:r>
                <a:r>
                  <a:rPr lang="en-GB" sz="4400" b="1" dirty="0" smtClean="0"/>
                  <a:t>or</a:t>
                </a:r>
                <a:r>
                  <a:rPr lang="en-GB" sz="440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2400" dirty="0" smtClean="0">
                  <a:solidFill>
                    <a:srgbClr val="0000FF"/>
                  </a:solidFill>
                </a:endParaRPr>
              </a:p>
              <a:p>
                <a:pPr algn="ctr"/>
                <a:endParaRPr lang="en-GB" sz="2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4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GB" sz="4400" dirty="0">
                    <a:solidFill>
                      <a:srgbClr val="0000FF"/>
                    </a:solidFill>
                  </a:rPr>
                  <a:t> </a:t>
                </a:r>
                <a:r>
                  <a:rPr lang="en-GB" sz="4400" b="1" dirty="0"/>
                  <a:t>or</a:t>
                </a:r>
                <a:r>
                  <a:rPr lang="en-GB" sz="44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&gt;7</m:t>
                    </m:r>
                  </m:oMath>
                </a14:m>
                <a:endParaRPr lang="en-GB" sz="4400" dirty="0" smtClean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4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GB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&lt;−4</m:t>
                          </m:r>
                        </m:e>
                      </m:d>
                      <m:r>
                        <a:rPr lang="en-GB" sz="4400" i="1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&gt;7}</m:t>
                      </m:r>
                    </m:oMath>
                  </m:oMathPara>
                </a14:m>
                <a:endParaRPr lang="en-GB" sz="4400" dirty="0" smtClean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836712"/>
                <a:ext cx="9144000" cy="5570756"/>
              </a:xfrm>
              <a:prstGeom prst="rect">
                <a:avLst/>
              </a:prstGeom>
              <a:blipFill>
                <a:blip r:embed="rId2"/>
                <a:stretch>
                  <a:fillRect t="-2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3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Quadratic Inequalities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836712"/>
                <a:ext cx="345638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≥−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+4≥0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3456384" cy="1384995"/>
              </a:xfrm>
              <a:prstGeom prst="rect">
                <a:avLst/>
              </a:prstGeom>
              <a:blipFill>
                <a:blip r:embed="rId2"/>
                <a:stretch>
                  <a:fillRect l="-3527" t="-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555" y="2512372"/>
            <a:ext cx="3840173" cy="2122155"/>
            <a:chOff x="151571" y="3378807"/>
            <a:chExt cx="3840173" cy="2122155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2836837" y="3702983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688172" y="3378807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8172" y="3378807"/>
                  <a:ext cx="288032" cy="369332"/>
                </a:xfrm>
                <a:prstGeom prst="rect">
                  <a:avLst/>
                </a:prstGeom>
                <a:blipFill>
                  <a:blip r:embed="rId4"/>
                  <a:stretch>
                    <a:fillRect r="-4167"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Freeform: Shape 10"/>
            <p:cNvSpPr/>
            <p:nvPr/>
          </p:nvSpPr>
          <p:spPr>
            <a:xfrm>
              <a:off x="1011766" y="3857990"/>
              <a:ext cx="2123805" cy="1483068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388469" y="4895230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8469" y="4895230"/>
                  <a:ext cx="48646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51571" y="3499698"/>
                  <a:ext cx="29523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+4)(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571" y="3499698"/>
                  <a:ext cx="295232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Freeform: Shape 14"/>
          <p:cNvSpPr/>
          <p:nvPr/>
        </p:nvSpPr>
        <p:spPr>
          <a:xfrm>
            <a:off x="869245" y="2991556"/>
            <a:ext cx="591608" cy="1071385"/>
          </a:xfrm>
          <a:custGeom>
            <a:avLst/>
            <a:gdLst>
              <a:gd name="connsiteX0" fmla="*/ 561975 w 561975"/>
              <a:gd name="connsiteY0" fmla="*/ 971550 h 971550"/>
              <a:gd name="connsiteX1" fmla="*/ 247650 w 561975"/>
              <a:gd name="connsiteY1" fmla="*/ 466725 h 971550"/>
              <a:gd name="connsiteX2" fmla="*/ 0 w 561975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975" h="971550">
                <a:moveTo>
                  <a:pt x="561975" y="971550"/>
                </a:moveTo>
                <a:cubicBezTo>
                  <a:pt x="451643" y="800100"/>
                  <a:pt x="341312" y="628650"/>
                  <a:pt x="247650" y="466725"/>
                </a:cubicBezTo>
                <a:cubicBezTo>
                  <a:pt x="153988" y="304800"/>
                  <a:pt x="76994" y="152400"/>
                  <a:pt x="0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6" name="Freeform: Shape 15"/>
          <p:cNvSpPr/>
          <p:nvPr/>
        </p:nvSpPr>
        <p:spPr>
          <a:xfrm flipH="1">
            <a:off x="2422793" y="3048000"/>
            <a:ext cx="568762" cy="1022268"/>
          </a:xfrm>
          <a:custGeom>
            <a:avLst/>
            <a:gdLst>
              <a:gd name="connsiteX0" fmla="*/ 561975 w 561975"/>
              <a:gd name="connsiteY0" fmla="*/ 971550 h 971550"/>
              <a:gd name="connsiteX1" fmla="*/ 247650 w 561975"/>
              <a:gd name="connsiteY1" fmla="*/ 466725 h 971550"/>
              <a:gd name="connsiteX2" fmla="*/ 0 w 561975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975" h="971550">
                <a:moveTo>
                  <a:pt x="561975" y="971550"/>
                </a:moveTo>
                <a:cubicBezTo>
                  <a:pt x="451643" y="800100"/>
                  <a:pt x="341312" y="628650"/>
                  <a:pt x="247650" y="466725"/>
                </a:cubicBezTo>
                <a:cubicBezTo>
                  <a:pt x="153988" y="304800"/>
                  <a:pt x="76994" y="152400"/>
                  <a:pt x="0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6301" y="4889438"/>
                <a:ext cx="34563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≤−4</m:t>
                    </m:r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  <a:r>
                  <a:rPr lang="en-GB" sz="3200" dirty="0"/>
                  <a:t>or</a:t>
                </a:r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≥−1</m:t>
                    </m:r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01" y="4889438"/>
                <a:ext cx="3456384" cy="584775"/>
              </a:xfrm>
              <a:prstGeom prst="rect">
                <a:avLst/>
              </a:prstGeom>
              <a:blipFill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91139" y="845946"/>
                <a:ext cx="3456384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139" y="845946"/>
                <a:ext cx="3456384" cy="532966"/>
              </a:xfrm>
              <a:prstGeom prst="rect">
                <a:avLst/>
              </a:prstGeom>
              <a:blipFill>
                <a:blip r:embed="rId9"/>
                <a:stretch>
                  <a:fillRect l="-3527" t="-919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5111356" y="2531330"/>
            <a:ext cx="3808294" cy="2099578"/>
            <a:chOff x="755576" y="3412673"/>
            <a:chExt cx="3964216" cy="2099578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2103059" y="3714272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931816" y="3412673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1816" y="3412673"/>
                  <a:ext cx="288032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11111"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Freeform: Shape 23"/>
            <p:cNvSpPr/>
            <p:nvPr/>
          </p:nvSpPr>
          <p:spPr>
            <a:xfrm>
              <a:off x="1011766" y="3857990"/>
              <a:ext cx="2123805" cy="1483068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399758" y="4872653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9758" y="4872653"/>
                  <a:ext cx="486468" cy="30777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330327" y="3567430"/>
                  <a:ext cx="238946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+3)(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0327" y="3567430"/>
                  <a:ext cx="2389465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" name="Freeform: Shape 28"/>
          <p:cNvSpPr/>
          <p:nvPr/>
        </p:nvSpPr>
        <p:spPr>
          <a:xfrm>
            <a:off x="5904900" y="4029541"/>
            <a:ext cx="982750" cy="440267"/>
          </a:xfrm>
          <a:custGeom>
            <a:avLst/>
            <a:gdLst>
              <a:gd name="connsiteX0" fmla="*/ 0 w 1143000"/>
              <a:gd name="connsiteY0" fmla="*/ 0 h 482614"/>
              <a:gd name="connsiteX1" fmla="*/ 546100 w 1143000"/>
              <a:gd name="connsiteY1" fmla="*/ 482600 h 482614"/>
              <a:gd name="connsiteX2" fmla="*/ 1143000 w 1143000"/>
              <a:gd name="connsiteY2" fmla="*/ 12700 h 482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482614">
                <a:moveTo>
                  <a:pt x="0" y="0"/>
                </a:moveTo>
                <a:cubicBezTo>
                  <a:pt x="177800" y="240241"/>
                  <a:pt x="355600" y="480483"/>
                  <a:pt x="546100" y="482600"/>
                </a:cubicBezTo>
                <a:cubicBezTo>
                  <a:pt x="736600" y="484717"/>
                  <a:pt x="939800" y="248708"/>
                  <a:pt x="1143000" y="12700"/>
                </a:cubicBezTo>
              </a:path>
            </a:pathLst>
          </a:custGeom>
          <a:ln w="762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42900" y="4889439"/>
                <a:ext cx="230425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−3&lt;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900" y="4889439"/>
                <a:ext cx="2304257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857779" y="1348282"/>
                <a:ext cx="332051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−9&lt;</m:t>
                      </m:r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79" y="1348282"/>
                <a:ext cx="3320512" cy="95410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4474380" y="980728"/>
            <a:ext cx="25612" cy="5184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-26346" y="5927988"/>
                <a:ext cx="43713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≤−4</m:t>
                          </m:r>
                        </m:e>
                      </m:d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≥−1}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346" y="5927988"/>
                <a:ext cx="4371325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79512" y="5589240"/>
            <a:ext cx="3823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Answer written in set notation</a:t>
            </a:r>
            <a:endParaRPr lang="en-GB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921544" y="5570454"/>
            <a:ext cx="3823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Answer written in set notation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788856" y="5955541"/>
                <a:ext cx="41036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&gt;−3</m:t>
                          </m:r>
                        </m:e>
                      </m:d>
                      <m:r>
                        <a:rPr lang="en-GB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&lt;3}</m:t>
                      </m:r>
                    </m:oMath>
                  </m:oMathPara>
                </a14:m>
                <a:endParaRPr lang="en-GB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856" y="5955541"/>
                <a:ext cx="4103624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804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  <p:bldP spid="28" grpId="0"/>
      <p:bldP spid="31" grpId="0"/>
      <p:bldP spid="34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ject_x0020_Code xmlns="42d2c06c-d1ae-45ff-90cc-10309efb4741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2787202FD4E3449C2ED021DAE7EC15" ma:contentTypeVersion="11" ma:contentTypeDescription="Create a new document." ma:contentTypeScope="" ma:versionID="b3f47a9a8bae2326e76eeec0bb01ec34">
  <xsd:schema xmlns:xsd="http://www.w3.org/2001/XMLSchema" xmlns:xs="http://www.w3.org/2001/XMLSchema" xmlns:p="http://schemas.microsoft.com/office/2006/metadata/properties" xmlns:ns1="http://schemas.microsoft.com/sharepoint/v3" xmlns:ns2="42d2c06c-d1ae-45ff-90cc-10309efb4741" xmlns:ns3="e2f962f8-e444-4aec-b14c-0555350a0ce2" xmlns:ns4="ea103324-a5a3-4423-8f52-6594f206eaac" targetNamespace="http://schemas.microsoft.com/office/2006/metadata/properties" ma:root="true" ma:fieldsID="5f7d3e76a2f7794d57702993515b412b" ns1:_="" ns2:_="" ns3:_="" ns4:_="">
    <xsd:import namespace="http://schemas.microsoft.com/sharepoint/v3"/>
    <xsd:import namespace="42d2c06c-d1ae-45ff-90cc-10309efb4741"/>
    <xsd:import namespace="e2f962f8-e444-4aec-b14c-0555350a0ce2"/>
    <xsd:import namespace="ea103324-a5a3-4423-8f52-6594f206eaa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ubject_x0020_Cod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2c06c-d1ae-45ff-90cc-10309efb4741" elementFormDefault="qualified">
    <xsd:import namespace="http://schemas.microsoft.com/office/2006/documentManagement/types"/>
    <xsd:import namespace="http://schemas.microsoft.com/office/infopath/2007/PartnerControls"/>
    <xsd:element name="Subject_x0020_Code" ma:index="10" nillable="true" ma:displayName="Subject Code" ma:default="MA" ma:hidden="true" ma:internalName="Subject_x0020_Code" ma:readOnly="false">
      <xsd:simpleType>
        <xsd:restriction base="dms:Text">
          <xsd:maxLength value="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f962f8-e444-4aec-b14c-0555350a0c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3324-a5a3-4423-8f52-6594f206eaa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4997F6-2FEE-44A6-966D-BA8F3725DC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9CCB7A-1918-4DB1-8747-4250E60BCDEC}">
  <ds:schemaRefs>
    <ds:schemaRef ds:uri="http://schemas.microsoft.com/office/2006/metadata/properties"/>
    <ds:schemaRef ds:uri="http://schemas.microsoft.com/office/infopath/2007/PartnerControls"/>
    <ds:schemaRef ds:uri="42d2c06c-d1ae-45ff-90cc-10309efb4741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19124C6-D915-43E8-A136-BA982B187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d2c06c-d1ae-45ff-90cc-10309efb4741"/>
    <ds:schemaRef ds:uri="e2f962f8-e444-4aec-b14c-0555350a0ce2"/>
    <ds:schemaRef ds:uri="ea103324-a5a3-4423-8f52-6594f206e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18324</TotalTime>
  <Words>201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Stewart Gale</cp:lastModifiedBy>
  <cp:revision>729</cp:revision>
  <dcterms:created xsi:type="dcterms:W3CDTF">2013-02-28T07:36:55Z</dcterms:created>
  <dcterms:modified xsi:type="dcterms:W3CDTF">2019-03-06T11:00:18Z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0x0101003E2787202FD4E3449C2ED021DAE7EC15</vt:lpwstr>
  </property>
  <property fmtid="{D5CDD505-2E9C-101B-9397-08002B2CF9AE}" pid="3" name="Order">
    <vt:r8>100</vt:r8>
  </property>
</Properties>
</file>