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697" r:id="rId2"/>
    <p:sldId id="700" r:id="rId3"/>
    <p:sldId id="701" r:id="rId4"/>
    <p:sldId id="702" r:id="rId5"/>
    <p:sldId id="698" r:id="rId6"/>
    <p:sldId id="681" r:id="rId7"/>
    <p:sldId id="699" r:id="rId8"/>
    <p:sldId id="703" r:id="rId9"/>
    <p:sldId id="70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90" autoAdjust="0"/>
    <p:restoredTop sz="88534" autoAdjust="0"/>
  </p:normalViewPr>
  <p:slideViewPr>
    <p:cSldViewPr>
      <p:cViewPr varScale="1">
        <p:scale>
          <a:sx n="69" d="100"/>
          <a:sy n="69" d="100"/>
        </p:scale>
        <p:origin x="1260" y="5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17/09/2019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Applied Mathematics 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80" name="Rectangle 79"/>
          <p:cNvSpPr/>
          <p:nvPr/>
        </p:nvSpPr>
        <p:spPr>
          <a:xfrm>
            <a:off x="467544" y="2348880"/>
            <a:ext cx="8352928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9472" y="1052736"/>
            <a:ext cx="914378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8000" b="1" dirty="0" smtClean="0">
                <a:solidFill>
                  <a:prstClr val="black"/>
                </a:solidFill>
              </a:rPr>
              <a:t>Hypothesis Testing </a:t>
            </a:r>
          </a:p>
          <a:p>
            <a:pPr lvl="0" algn="ctr"/>
            <a:r>
              <a:rPr lang="en-GB" sz="8000" dirty="0" smtClean="0">
                <a:solidFill>
                  <a:prstClr val="black"/>
                </a:solidFill>
              </a:rPr>
              <a:t>- </a:t>
            </a:r>
            <a:r>
              <a:rPr lang="en-GB" sz="8800" dirty="0" smtClean="0">
                <a:solidFill>
                  <a:prstClr val="black"/>
                </a:solidFill>
              </a:rPr>
              <a:t>Critical Regions</a:t>
            </a:r>
            <a:endParaRPr lang="en-GB" sz="8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30151" y="3789040"/>
            <a:ext cx="610242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8000" dirty="0">
                <a:solidFill>
                  <a:prstClr val="black"/>
                </a:solidFill>
              </a:rPr>
              <a:t>Chapter 7 </a:t>
            </a:r>
          </a:p>
          <a:p>
            <a:pPr lvl="0" algn="ctr"/>
            <a:r>
              <a:rPr lang="en-GB" sz="8000" dirty="0">
                <a:solidFill>
                  <a:prstClr val="black"/>
                </a:solidFill>
              </a:rPr>
              <a:t>(</a:t>
            </a:r>
            <a:r>
              <a:rPr lang="en-GB" sz="8000">
                <a:solidFill>
                  <a:prstClr val="black"/>
                </a:solidFill>
              </a:rPr>
              <a:t>Part 3</a:t>
            </a:r>
            <a:r>
              <a:rPr lang="en-GB" sz="8000" smtClean="0">
                <a:solidFill>
                  <a:prstClr val="black"/>
                </a:solidFill>
              </a:rPr>
              <a:t> </a:t>
            </a:r>
            <a:r>
              <a:rPr lang="en-GB" sz="8000" dirty="0">
                <a:solidFill>
                  <a:prstClr val="black"/>
                </a:solidFill>
              </a:rPr>
              <a:t>of 5)</a:t>
            </a:r>
          </a:p>
        </p:txBody>
      </p:sp>
    </p:spTree>
    <p:extLst>
      <p:ext uri="{BB962C8B-B14F-4D97-AF65-F5344CB8AC3E}">
        <p14:creationId xmlns:p14="http://schemas.microsoft.com/office/powerpoint/2010/main" val="561130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Hypothesis Test – One Tailed 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13" name="Straight Arrow Connector 12"/>
          <p:cNvCxnSpPr/>
          <p:nvPr/>
        </p:nvCxnSpPr>
        <p:spPr>
          <a:xfrm flipV="1">
            <a:off x="2469931" y="5668691"/>
            <a:ext cx="4618896" cy="184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2483768" y="2780928"/>
            <a:ext cx="0" cy="288354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908119" y="5401287"/>
            <a:ext cx="0" cy="25996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3368890" y="5002392"/>
            <a:ext cx="13536" cy="65885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 flipV="1">
            <a:off x="3851624" y="4445376"/>
            <a:ext cx="5108" cy="120287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4331038" y="3582002"/>
            <a:ext cx="14546" cy="206624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4819891" y="3038912"/>
            <a:ext cx="19654" cy="25911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5313851" y="3540226"/>
            <a:ext cx="8427" cy="208011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5816239" y="4528929"/>
            <a:ext cx="578" cy="11331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6796784" y="5401287"/>
            <a:ext cx="0" cy="25996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 flipV="1">
            <a:off x="6277588" y="4997011"/>
            <a:ext cx="13536" cy="65885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 flipV="1">
            <a:off x="3381189" y="4986414"/>
            <a:ext cx="13536" cy="65885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2908119" y="5382905"/>
            <a:ext cx="0" cy="259961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793559" y="1990012"/>
            <a:ext cx="39736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>
                <a:solidFill>
                  <a:srgbClr val="FF0000"/>
                </a:solidFill>
              </a:rPr>
              <a:t>Significant Level 5%</a:t>
            </a:r>
            <a:endParaRPr lang="en-GB" sz="36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41318" y="4422811"/>
            <a:ext cx="11981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FF0000"/>
                </a:solidFill>
              </a:rPr>
              <a:t>5%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77784" y="6306868"/>
            <a:ext cx="12543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Critical region</a:t>
            </a:r>
          </a:p>
        </p:txBody>
      </p:sp>
      <p:sp>
        <p:nvSpPr>
          <p:cNvPr id="28" name="Left Brace 27"/>
          <p:cNvSpPr/>
          <p:nvPr/>
        </p:nvSpPr>
        <p:spPr>
          <a:xfrm rot="5400000" flipH="1">
            <a:off x="3105764" y="5907787"/>
            <a:ext cx="198354" cy="489750"/>
          </a:xfrm>
          <a:prstGeom prst="leftBrac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Left Brace 34"/>
          <p:cNvSpPr/>
          <p:nvPr/>
        </p:nvSpPr>
        <p:spPr>
          <a:xfrm rot="5400000" flipH="1">
            <a:off x="5273023" y="4710958"/>
            <a:ext cx="170007" cy="2926506"/>
          </a:xfrm>
          <a:prstGeom prst="leftBrac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4543143" y="6317936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Acceptance region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71800" y="5642866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0</a:t>
            </a:r>
            <a:endParaRPr lang="en-GB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3255635" y="5651783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743172" y="5642866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2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227007" y="5651783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3</a:t>
            </a:r>
            <a:endParaRPr lang="en-GB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4694345" y="5659774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4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178180" y="5668691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5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5695545" y="5653052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6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179380" y="5661969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6660127" y="5658397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8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18" y="780951"/>
            <a:ext cx="91437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When the event is biased ‘</a:t>
            </a:r>
            <a:r>
              <a:rPr lang="en-GB" sz="3200" b="1" dirty="0" smtClean="0"/>
              <a:t>to happen less</a:t>
            </a:r>
            <a:r>
              <a:rPr lang="en-GB" sz="3200" dirty="0" smtClean="0"/>
              <a:t>’, </a:t>
            </a:r>
          </a:p>
          <a:p>
            <a:pPr algn="ctr"/>
            <a:r>
              <a:rPr lang="en-GB" sz="3200" dirty="0" smtClean="0"/>
              <a:t>you </a:t>
            </a:r>
            <a:r>
              <a:rPr lang="en-GB" sz="3200" dirty="0"/>
              <a:t>have </a:t>
            </a:r>
            <a:r>
              <a:rPr lang="en-GB" sz="3200" dirty="0" smtClean="0"/>
              <a:t>one critical region at the bottom tail.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7187035" y="5495356"/>
            <a:ext cx="12505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Successful Outcomes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1096314" y="2669580"/>
            <a:ext cx="1250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Probability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21161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Hypothesis Test – One Tailed 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13" name="Straight Arrow Connector 12"/>
          <p:cNvCxnSpPr/>
          <p:nvPr/>
        </p:nvCxnSpPr>
        <p:spPr>
          <a:xfrm flipV="1">
            <a:off x="1475656" y="5657391"/>
            <a:ext cx="4486487" cy="322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1494429" y="2780928"/>
            <a:ext cx="0" cy="288354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1918780" y="5401287"/>
            <a:ext cx="0" cy="25996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2379551" y="5002392"/>
            <a:ext cx="13536" cy="65885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 flipV="1">
            <a:off x="2862285" y="4445376"/>
            <a:ext cx="5108" cy="120287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3341699" y="3582002"/>
            <a:ext cx="14546" cy="206624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3830552" y="3038912"/>
            <a:ext cx="19654" cy="25911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4324512" y="3540226"/>
            <a:ext cx="8427" cy="208011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4826900" y="4528929"/>
            <a:ext cx="578" cy="11331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5807445" y="5401287"/>
            <a:ext cx="0" cy="25996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 flipV="1">
            <a:off x="5288249" y="4997011"/>
            <a:ext cx="13536" cy="65885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 flipV="1">
            <a:off x="5271670" y="5002391"/>
            <a:ext cx="13536" cy="65885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5807445" y="5373216"/>
            <a:ext cx="0" cy="259961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916415" y="2047129"/>
            <a:ext cx="39736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>
                <a:solidFill>
                  <a:srgbClr val="FF0000"/>
                </a:solidFill>
              </a:rPr>
              <a:t>Significant Level 5%</a:t>
            </a:r>
            <a:endParaRPr lang="en-GB" sz="36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988175" y="4322737"/>
            <a:ext cx="11981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FF0000"/>
                </a:solidFill>
              </a:rPr>
              <a:t>5%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932015" y="6336991"/>
            <a:ext cx="12543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Critical region</a:t>
            </a:r>
          </a:p>
        </p:txBody>
      </p:sp>
      <p:sp>
        <p:nvSpPr>
          <p:cNvPr id="28" name="Left Brace 27"/>
          <p:cNvSpPr/>
          <p:nvPr/>
        </p:nvSpPr>
        <p:spPr>
          <a:xfrm rot="5400000" flipH="1">
            <a:off x="5459995" y="5937910"/>
            <a:ext cx="198354" cy="489750"/>
          </a:xfrm>
          <a:prstGeom prst="leftBrac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Left Brace 34"/>
          <p:cNvSpPr/>
          <p:nvPr/>
        </p:nvSpPr>
        <p:spPr>
          <a:xfrm rot="5400000" flipH="1">
            <a:off x="3294665" y="4715047"/>
            <a:ext cx="170007" cy="2926506"/>
          </a:xfrm>
          <a:prstGeom prst="leftBrac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2646557" y="6260135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Acceptance region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764647" y="5654574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0</a:t>
            </a:r>
            <a:endParaRPr lang="en-GB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2248482" y="5663491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736019" y="5654574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219854" y="5663491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3</a:t>
            </a:r>
            <a:endParaRPr lang="en-GB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3687192" y="5671482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4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171027" y="5680399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5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4688392" y="5664760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6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172227" y="5673677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7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5652974" y="5670105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-7669" y="820237"/>
            <a:ext cx="91437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When the event is biased ‘</a:t>
            </a:r>
            <a:r>
              <a:rPr lang="en-GB" sz="3200" b="1" dirty="0" smtClean="0"/>
              <a:t>to happen more</a:t>
            </a:r>
            <a:r>
              <a:rPr lang="en-GB" sz="3200" dirty="0" smtClean="0"/>
              <a:t>’, </a:t>
            </a:r>
          </a:p>
          <a:p>
            <a:pPr algn="ctr"/>
            <a:r>
              <a:rPr lang="en-GB" sz="3200" dirty="0" smtClean="0"/>
              <a:t>you </a:t>
            </a:r>
            <a:r>
              <a:rPr lang="en-GB" sz="3200" dirty="0"/>
              <a:t>have </a:t>
            </a:r>
            <a:r>
              <a:rPr lang="en-GB" sz="3200" dirty="0" smtClean="0"/>
              <a:t>one critical region at the top tail.</a:t>
            </a:r>
            <a:endParaRPr lang="en-GB" sz="3200" dirty="0"/>
          </a:p>
        </p:txBody>
      </p:sp>
      <p:sp>
        <p:nvSpPr>
          <p:cNvPr id="44" name="TextBox 43"/>
          <p:cNvSpPr txBox="1"/>
          <p:nvPr/>
        </p:nvSpPr>
        <p:spPr>
          <a:xfrm>
            <a:off x="6243504" y="5542202"/>
            <a:ext cx="12505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Successful Outcomes</a:t>
            </a:r>
            <a:endParaRPr lang="en-GB" b="1" dirty="0"/>
          </a:p>
        </p:txBody>
      </p:sp>
      <p:cxnSp>
        <p:nvCxnSpPr>
          <p:cNvPr id="45" name="Straight Arrow Connector 44"/>
          <p:cNvCxnSpPr/>
          <p:nvPr/>
        </p:nvCxnSpPr>
        <p:spPr>
          <a:xfrm flipH="1">
            <a:off x="5804047" y="3577241"/>
            <a:ext cx="818752" cy="71798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622798" y="3038912"/>
            <a:ext cx="241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 other words, </a:t>
            </a:r>
          </a:p>
          <a:p>
            <a:r>
              <a:rPr lang="en-GB" dirty="0"/>
              <a:t>t</a:t>
            </a:r>
            <a:r>
              <a:rPr lang="en-GB" dirty="0" smtClean="0"/>
              <a:t>here is 95% or greater chance of happening.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126574" y="2669580"/>
            <a:ext cx="1250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Probability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790636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H</a:t>
              </a:r>
              <a:r>
                <a:rPr lang="en-GB" sz="3200" dirty="0" smtClean="0"/>
                <a:t>ypothesis Test – Two Tailed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13" name="Straight Arrow Connector 12"/>
          <p:cNvCxnSpPr/>
          <p:nvPr/>
        </p:nvCxnSpPr>
        <p:spPr>
          <a:xfrm flipV="1">
            <a:off x="2288251" y="5692831"/>
            <a:ext cx="4486487" cy="322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2299356" y="2826130"/>
            <a:ext cx="0" cy="288354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723707" y="5446489"/>
            <a:ext cx="0" cy="25996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3184478" y="5047594"/>
            <a:ext cx="13536" cy="65885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 flipV="1">
            <a:off x="3667212" y="4490578"/>
            <a:ext cx="5108" cy="120287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4146626" y="3627204"/>
            <a:ext cx="14546" cy="206624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4635479" y="3084114"/>
            <a:ext cx="19654" cy="25911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5129439" y="3585428"/>
            <a:ext cx="8427" cy="208011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5631827" y="4574131"/>
            <a:ext cx="578" cy="11331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6612372" y="5446489"/>
            <a:ext cx="0" cy="25996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 flipV="1">
            <a:off x="6093176" y="5042213"/>
            <a:ext cx="13536" cy="65885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 flipV="1">
            <a:off x="6091365" y="5042213"/>
            <a:ext cx="13536" cy="65885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6593718" y="5428107"/>
            <a:ext cx="0" cy="259961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 flipV="1">
            <a:off x="3196777" y="5031616"/>
            <a:ext cx="13536" cy="65885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2723707" y="5428107"/>
            <a:ext cx="0" cy="259961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555776" y="2194787"/>
            <a:ext cx="39736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>
                <a:solidFill>
                  <a:srgbClr val="FF0000"/>
                </a:solidFill>
              </a:rPr>
              <a:t>Significant Level 5%</a:t>
            </a:r>
            <a:endParaRPr lang="en-GB" sz="36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56906" y="4468013"/>
            <a:ext cx="11981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FF0000"/>
                </a:solidFill>
              </a:rPr>
              <a:t>2.5%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755741" y="4468013"/>
            <a:ext cx="11981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FF0000"/>
                </a:solidFill>
              </a:rPr>
              <a:t>2.5%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25" name="Left Brace 24"/>
          <p:cNvSpPr/>
          <p:nvPr/>
        </p:nvSpPr>
        <p:spPr>
          <a:xfrm rot="16200000">
            <a:off x="6239461" y="5902346"/>
            <a:ext cx="265701" cy="493492"/>
          </a:xfrm>
          <a:prstGeom prst="leftBrac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5580223" y="6305431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Critical region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356906" y="6253215"/>
            <a:ext cx="12543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Critical region</a:t>
            </a:r>
          </a:p>
        </p:txBody>
      </p:sp>
      <p:sp>
        <p:nvSpPr>
          <p:cNvPr id="28" name="Left Brace 27"/>
          <p:cNvSpPr/>
          <p:nvPr/>
        </p:nvSpPr>
        <p:spPr>
          <a:xfrm rot="5400000" flipH="1">
            <a:off x="2884886" y="5854134"/>
            <a:ext cx="198354" cy="489750"/>
          </a:xfrm>
          <a:prstGeom prst="leftBrac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Left Brace 34"/>
          <p:cNvSpPr/>
          <p:nvPr/>
        </p:nvSpPr>
        <p:spPr>
          <a:xfrm rot="5400000" flipH="1">
            <a:off x="4626223" y="5042156"/>
            <a:ext cx="183876" cy="2088529"/>
          </a:xfrm>
          <a:prstGeom prst="leftBrac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3850076" y="6281943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Acceptance region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601225" y="5663620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0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3085060" y="5672537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572597" y="5663620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2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056432" y="5672537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3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4523770" y="5680528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007605" y="5689445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5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524970" y="5673806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6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008805" y="5682723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7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6489552" y="5679151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8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1104" y="692696"/>
            <a:ext cx="914378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When the event is biased </a:t>
            </a:r>
            <a:r>
              <a:rPr lang="en-GB" sz="2800" dirty="0"/>
              <a:t>‘</a:t>
            </a:r>
            <a:r>
              <a:rPr lang="en-GB" sz="2800" b="1" dirty="0"/>
              <a:t>either way</a:t>
            </a:r>
            <a:r>
              <a:rPr lang="en-GB" sz="2800" dirty="0"/>
              <a:t>’, </a:t>
            </a:r>
            <a:endParaRPr lang="en-GB" sz="2800" dirty="0" smtClean="0"/>
          </a:p>
          <a:p>
            <a:pPr algn="ctr"/>
            <a:r>
              <a:rPr lang="en-GB" sz="2800" dirty="0" smtClean="0"/>
              <a:t>you </a:t>
            </a:r>
            <a:r>
              <a:rPr lang="en-GB" sz="2800" dirty="0"/>
              <a:t>have two </a:t>
            </a:r>
            <a:r>
              <a:rPr lang="en-GB" sz="2800" dirty="0" smtClean="0"/>
              <a:t>critical regions, and </a:t>
            </a:r>
            <a:r>
              <a:rPr lang="en-GB" sz="2800" dirty="0"/>
              <a:t>therefore </a:t>
            </a:r>
            <a:endParaRPr lang="en-GB" sz="2800" dirty="0" smtClean="0"/>
          </a:p>
          <a:p>
            <a:pPr algn="ctr"/>
            <a:r>
              <a:rPr lang="en-GB" sz="2800" dirty="0" smtClean="0"/>
              <a:t>you have </a:t>
            </a:r>
            <a:r>
              <a:rPr lang="en-GB" sz="2800" dirty="0"/>
              <a:t>to </a:t>
            </a:r>
            <a:r>
              <a:rPr lang="en-GB" sz="2800" b="1" dirty="0" smtClean="0"/>
              <a:t>split the significance </a:t>
            </a:r>
            <a:r>
              <a:rPr lang="en-GB" sz="2800" b="1" dirty="0"/>
              <a:t>level </a:t>
            </a:r>
            <a:r>
              <a:rPr lang="en-GB" sz="2800" dirty="0"/>
              <a:t>at each end.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991272" y="2656452"/>
            <a:ext cx="1250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Probability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93704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Critical Regions and Values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491880" y="2936341"/>
            <a:ext cx="51125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What is the critical region if the </a:t>
            </a:r>
            <a:r>
              <a:rPr lang="en-GB" sz="3200" dirty="0"/>
              <a:t>s</a:t>
            </a:r>
            <a:r>
              <a:rPr lang="en-GB" sz="3200" dirty="0" smtClean="0"/>
              <a:t>ignificance level is </a:t>
            </a:r>
            <a:r>
              <a:rPr lang="en-GB" sz="3200" dirty="0"/>
              <a:t>5</a:t>
            </a:r>
            <a:r>
              <a:rPr lang="en-GB" sz="3200" dirty="0" smtClean="0"/>
              <a:t>%?</a:t>
            </a:r>
            <a:endParaRPr lang="en-GB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1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51181916"/>
                  </p:ext>
                </p:extLst>
              </p:nvPr>
            </p:nvGraphicFramePr>
            <p:xfrm>
              <a:off x="611560" y="3032985"/>
              <a:ext cx="2448272" cy="35661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4698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00128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23053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2000" b="1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𝑷</m:t>
                                </m:r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𝑿</m:t>
                                </m:r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2000" b="1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4176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0.0010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2499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0.0107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0.0547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…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…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14669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0.9453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12993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0.9893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0.9990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10</a:t>
                          </a:r>
                          <a:endParaRPr lang="en-GB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1.0000</a:t>
                          </a:r>
                          <a:endParaRPr lang="en-GB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1978608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1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51181916"/>
                  </p:ext>
                </p:extLst>
              </p:nvPr>
            </p:nvGraphicFramePr>
            <p:xfrm>
              <a:off x="611560" y="3032985"/>
              <a:ext cx="2448272" cy="35661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4698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00128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370" t="-1538" r="-454795" b="-829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2492" t="-1538" r="-912" b="-82923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0.0010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0.0107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0.0547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…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…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0.9453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0.9893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0.9990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10</a:t>
                          </a:r>
                          <a:endParaRPr lang="en-GB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1.0000</a:t>
                          </a:r>
                          <a:endParaRPr lang="en-GB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1978608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5" name="TextBox 14"/>
          <p:cNvSpPr txBox="1"/>
          <p:nvPr/>
        </p:nvSpPr>
        <p:spPr>
          <a:xfrm>
            <a:off x="1043608" y="692696"/>
            <a:ext cx="7344816" cy="1569660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Coin thrown </a:t>
            </a:r>
            <a:r>
              <a:rPr lang="en-GB" sz="3200" b="1" dirty="0"/>
              <a:t>10 times</a:t>
            </a:r>
            <a:r>
              <a:rPr lang="en-GB" sz="3200" dirty="0"/>
              <a:t>. </a:t>
            </a:r>
            <a:endParaRPr lang="en-GB" sz="3200" dirty="0" smtClean="0"/>
          </a:p>
          <a:p>
            <a:pPr algn="ctr"/>
            <a:r>
              <a:rPr lang="en-GB" sz="3200" dirty="0" smtClean="0"/>
              <a:t>Number </a:t>
            </a:r>
            <a:r>
              <a:rPr lang="en-GB" sz="3200" dirty="0"/>
              <a:t>of </a:t>
            </a:r>
            <a:r>
              <a:rPr lang="en-GB" sz="3200" b="1" dirty="0"/>
              <a:t>heads are recorded</a:t>
            </a:r>
            <a:r>
              <a:rPr lang="en-GB" sz="3200" dirty="0"/>
              <a:t>. </a:t>
            </a:r>
            <a:endParaRPr lang="en-GB" sz="3200" dirty="0" smtClean="0"/>
          </a:p>
          <a:p>
            <a:pPr algn="ctr"/>
            <a:r>
              <a:rPr lang="en-GB" sz="3200" dirty="0" smtClean="0"/>
              <a:t>Trying </a:t>
            </a:r>
            <a:r>
              <a:rPr lang="en-GB" sz="3200" dirty="0"/>
              <a:t>to establish if </a:t>
            </a:r>
            <a:r>
              <a:rPr lang="en-GB" sz="3200" b="1" dirty="0"/>
              <a:t>biased towards tails</a:t>
            </a:r>
            <a:r>
              <a:rPr lang="en-GB" sz="32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07504" y="2324505"/>
                <a:ext cx="368260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en-GB" sz="36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2324505"/>
                <a:ext cx="3682602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4500528" y="3932701"/>
                <a:ext cx="3095271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4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GB" sz="4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𝑿</m:t>
                      </m:r>
                      <m:r>
                        <a:rPr lang="en-GB" sz="4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GB" sz="4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4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0528" y="3932701"/>
                <a:ext cx="3095271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>
            <a:off x="3491880" y="5698911"/>
            <a:ext cx="5283369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189220" y="6403546"/>
            <a:ext cx="12543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Critical region</a:t>
            </a:r>
          </a:p>
        </p:txBody>
      </p:sp>
      <p:sp>
        <p:nvSpPr>
          <p:cNvPr id="18" name="Left Brace 17"/>
          <p:cNvSpPr/>
          <p:nvPr/>
        </p:nvSpPr>
        <p:spPr>
          <a:xfrm rot="5400000" flipH="1">
            <a:off x="3717200" y="6004465"/>
            <a:ext cx="198354" cy="489750"/>
          </a:xfrm>
          <a:prstGeom prst="leftBrac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Left Brace 18"/>
          <p:cNvSpPr/>
          <p:nvPr/>
        </p:nvSpPr>
        <p:spPr>
          <a:xfrm rot="5400000" flipH="1">
            <a:off x="6394721" y="4141048"/>
            <a:ext cx="215733" cy="4203719"/>
          </a:xfrm>
          <a:prstGeom prst="leftBrac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679712" y="6345956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Acceptance region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420856" y="5698911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0</a:t>
            </a:r>
            <a:endParaRPr lang="en-GB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3904691" y="5707828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392228" y="5698911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876063" y="5707828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3</a:t>
            </a:r>
            <a:endParaRPr lang="en-GB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5343401" y="5715819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4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827236" y="5724736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5</a:t>
            </a:r>
            <a:endParaRPr lang="en-GB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6344601" y="5709097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6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828436" y="5718014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7</a:t>
            </a:r>
            <a:endParaRPr lang="en-GB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7309183" y="5714442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8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801400" y="5711973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9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282146" y="5708401"/>
            <a:ext cx="419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10</a:t>
            </a:r>
            <a:endParaRPr lang="en-GB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407911" y="5269279"/>
            <a:ext cx="33123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Number of Heads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050871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6" grpId="0"/>
      <p:bldP spid="18" grpId="0" animBg="1"/>
      <p:bldP spid="19" grpId="0" animBg="1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Critical Regions and Values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32015974"/>
                  </p:ext>
                </p:extLst>
              </p:nvPr>
            </p:nvGraphicFramePr>
            <p:xfrm>
              <a:off x="1029931" y="3284984"/>
              <a:ext cx="2020663" cy="32004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6891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65174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r>
                                  <a:rPr lang="en-GB" sz="24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2400" b="1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b="1" i="1" smtClean="0">
                                    <a:latin typeface="Cambria Math" panose="02040503050406030204" pitchFamily="18" charset="0"/>
                                  </a:rPr>
                                  <m:t>𝑷</m:t>
                                </m:r>
                                <m:r>
                                  <a:rPr lang="en-GB" sz="2400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sz="2400" b="1" i="1" smtClean="0">
                                    <a:latin typeface="Cambria Math" panose="02040503050406030204" pitchFamily="18" charset="0"/>
                                  </a:rPr>
                                  <m:t>𝑿</m:t>
                                </m:r>
                                <m:r>
                                  <a:rPr lang="en-GB" sz="2400" b="1" i="1" smtClean="0">
                                    <a:latin typeface="Cambria Math" panose="02040503050406030204" pitchFamily="18" charset="0"/>
                                  </a:rPr>
                                  <m:t>≥</m:t>
                                </m:r>
                                <m:r>
                                  <a:rPr lang="en-GB" sz="24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sz="24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2400" b="1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1.0000</a:t>
                          </a:r>
                          <a:endParaRPr lang="en-GB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0.9688</a:t>
                          </a:r>
                          <a:endParaRPr lang="en-GB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0.8125</a:t>
                          </a:r>
                          <a:endParaRPr lang="en-GB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0.5000</a:t>
                          </a:r>
                          <a:endParaRPr lang="en-GB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0.1875</a:t>
                          </a:r>
                          <a:endParaRPr lang="en-GB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5</a:t>
                          </a:r>
                          <a:endParaRPr lang="en-GB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0.0312</a:t>
                          </a:r>
                          <a:endParaRPr lang="en-GB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5928137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32015974"/>
                  </p:ext>
                </p:extLst>
              </p:nvPr>
            </p:nvGraphicFramePr>
            <p:xfrm>
              <a:off x="1029931" y="3284984"/>
              <a:ext cx="2020663" cy="32004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6891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65174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639" t="-1333" r="-449180" b="-63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2794" t="-1333" r="-735" b="-632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1.0000</a:t>
                          </a:r>
                          <a:endParaRPr lang="en-GB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0.9688</a:t>
                          </a:r>
                          <a:endParaRPr lang="en-GB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0.8125</a:t>
                          </a:r>
                          <a:endParaRPr lang="en-GB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0.5000</a:t>
                          </a:r>
                          <a:endParaRPr lang="en-GB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0.1875</a:t>
                          </a:r>
                          <a:endParaRPr lang="en-GB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5</a:t>
                          </a:r>
                          <a:endParaRPr lang="en-GB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0.0312</a:t>
                          </a:r>
                          <a:endParaRPr lang="en-GB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5928137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TextBox 6"/>
          <p:cNvSpPr txBox="1"/>
          <p:nvPr/>
        </p:nvSpPr>
        <p:spPr>
          <a:xfrm>
            <a:off x="359423" y="764704"/>
            <a:ext cx="8424936" cy="1384995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A coin is thrown </a:t>
            </a:r>
            <a:r>
              <a:rPr lang="en-GB" sz="2800" b="1" dirty="0"/>
              <a:t>5 times</a:t>
            </a:r>
            <a:r>
              <a:rPr lang="en-GB" sz="2800" dirty="0"/>
              <a:t>. </a:t>
            </a:r>
            <a:endParaRPr lang="en-GB" sz="2800" dirty="0" smtClean="0"/>
          </a:p>
          <a:p>
            <a:pPr algn="ctr"/>
            <a:r>
              <a:rPr lang="en-GB" sz="2800" dirty="0" smtClean="0"/>
              <a:t>The number of </a:t>
            </a:r>
            <a:r>
              <a:rPr lang="en-GB" sz="2800" b="1" dirty="0" smtClean="0"/>
              <a:t>heads are recorded</a:t>
            </a:r>
            <a:r>
              <a:rPr lang="en-GB" sz="2800" dirty="0" smtClean="0"/>
              <a:t>. </a:t>
            </a:r>
          </a:p>
          <a:p>
            <a:pPr algn="ctr"/>
            <a:r>
              <a:rPr lang="en-GB" sz="2800" dirty="0" smtClean="0"/>
              <a:t>You try </a:t>
            </a:r>
            <a:r>
              <a:rPr lang="en-GB" sz="2800" dirty="0"/>
              <a:t>to establish if </a:t>
            </a:r>
            <a:r>
              <a:rPr lang="en-GB" sz="2800" dirty="0" smtClean="0"/>
              <a:t>the coin is </a:t>
            </a:r>
            <a:r>
              <a:rPr lang="en-GB" sz="2800" b="1" dirty="0" smtClean="0"/>
              <a:t>biased </a:t>
            </a:r>
            <a:r>
              <a:rPr lang="en-GB" sz="2800" b="1" dirty="0"/>
              <a:t>towards heads</a:t>
            </a:r>
            <a:r>
              <a:rPr lang="en-GB" sz="28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86056" y="2407766"/>
                <a:ext cx="374441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40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056" y="2407766"/>
                <a:ext cx="3744416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5023887" y="3534685"/>
                <a:ext cx="2853730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GB" sz="4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GB" sz="4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𝑿</m:t>
                      </m:r>
                      <m:r>
                        <a:rPr lang="en-GB" sz="4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GB" sz="4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4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3887" y="3534685"/>
                <a:ext cx="2853730" cy="7694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3894469" y="2492896"/>
            <a:ext cx="51125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What is the critical region if the </a:t>
            </a:r>
            <a:r>
              <a:rPr lang="en-GB" sz="3200" dirty="0"/>
              <a:t>s</a:t>
            </a:r>
            <a:r>
              <a:rPr lang="en-GB" sz="3200" dirty="0" smtClean="0"/>
              <a:t>ignificance level is </a:t>
            </a:r>
            <a:r>
              <a:rPr lang="en-GB" sz="3200" dirty="0"/>
              <a:t>5</a:t>
            </a:r>
            <a:r>
              <a:rPr lang="en-GB" sz="3200" dirty="0" smtClean="0"/>
              <a:t>%?</a:t>
            </a:r>
            <a:endParaRPr lang="en-GB" sz="3200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5056632" y="5447216"/>
            <a:ext cx="2788239" cy="542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710991" y="6090995"/>
            <a:ext cx="12543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Critical region</a:t>
            </a:r>
          </a:p>
        </p:txBody>
      </p:sp>
      <p:sp>
        <p:nvSpPr>
          <p:cNvPr id="16" name="Left Brace 15"/>
          <p:cNvSpPr/>
          <p:nvPr/>
        </p:nvSpPr>
        <p:spPr>
          <a:xfrm rot="5400000" flipH="1">
            <a:off x="5842405" y="5192316"/>
            <a:ext cx="195793" cy="1608097"/>
          </a:xfrm>
          <a:prstGeom prst="leftBrac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Left Brace 16"/>
          <p:cNvSpPr/>
          <p:nvPr/>
        </p:nvSpPr>
        <p:spPr>
          <a:xfrm rot="5400000" flipH="1">
            <a:off x="7255276" y="5608844"/>
            <a:ext cx="165745" cy="714749"/>
          </a:xfrm>
          <a:prstGeom prst="leftBrac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5136253" y="6094261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Acceptance region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985608" y="5447216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0</a:t>
            </a:r>
            <a:endParaRPr lang="en-GB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5469443" y="5456133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956980" y="5447216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440815" y="5456133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3</a:t>
            </a:r>
            <a:endParaRPr lang="en-GB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908153" y="5464124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4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91988" y="5473041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5</a:t>
            </a:r>
            <a:endParaRPr lang="en-GB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056632" y="5007361"/>
            <a:ext cx="27882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Number of Heads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603276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5" grpId="0"/>
      <p:bldP spid="16" grpId="0" animBg="1"/>
      <p:bldP spid="17" grpId="0" animBg="1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Critical Regions and Values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15614643"/>
                  </p:ext>
                </p:extLst>
              </p:nvPr>
            </p:nvGraphicFramePr>
            <p:xfrm>
              <a:off x="943291" y="3143845"/>
              <a:ext cx="1961316" cy="31699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4760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1371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23053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2000" b="1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𝑷</m:t>
                                </m:r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𝑿</m:t>
                                </m:r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≥</m:t>
                                </m:r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2000" b="1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4176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1.000</a:t>
                          </a:r>
                          <a:endParaRPr lang="en-GB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2499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0.9990</a:t>
                          </a:r>
                          <a:endParaRPr lang="en-GB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0.9893</a:t>
                          </a:r>
                          <a:endParaRPr lang="en-GB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…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12993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0.0547</a:t>
                          </a:r>
                          <a:endParaRPr lang="en-GB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0.0107</a:t>
                          </a:r>
                          <a:endParaRPr lang="en-GB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10</a:t>
                          </a:r>
                          <a:endParaRPr lang="en-GB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0.0010</a:t>
                          </a:r>
                          <a:endParaRPr lang="en-GB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7727794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15614643"/>
                  </p:ext>
                </p:extLst>
              </p:nvPr>
            </p:nvGraphicFramePr>
            <p:xfrm>
              <a:off x="943291" y="3143845"/>
              <a:ext cx="1961316" cy="31699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4760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1371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351" t="-1538" r="-339189" b="-729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120" t="-1538" r="-803" b="-72923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1.000</a:t>
                          </a:r>
                          <a:endParaRPr lang="en-GB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0.9990</a:t>
                          </a:r>
                          <a:endParaRPr lang="en-GB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0.9893</a:t>
                          </a:r>
                          <a:endParaRPr lang="en-GB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…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0.0547</a:t>
                          </a:r>
                          <a:endParaRPr lang="en-GB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0.0107</a:t>
                          </a:r>
                          <a:endParaRPr lang="en-GB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10</a:t>
                          </a:r>
                          <a:endParaRPr lang="en-GB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0.0010</a:t>
                          </a:r>
                          <a:endParaRPr lang="en-GB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7727794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0" name="TextBox 9"/>
          <p:cNvSpPr txBox="1"/>
          <p:nvPr/>
        </p:nvSpPr>
        <p:spPr>
          <a:xfrm>
            <a:off x="467434" y="735784"/>
            <a:ext cx="8208912" cy="1569660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Coin thrown </a:t>
            </a:r>
            <a:r>
              <a:rPr lang="en-GB" sz="3200" b="1" dirty="0"/>
              <a:t>10 times</a:t>
            </a:r>
            <a:r>
              <a:rPr lang="en-GB" sz="3200" dirty="0"/>
              <a:t>. </a:t>
            </a:r>
            <a:endParaRPr lang="en-GB" sz="3200" dirty="0" smtClean="0"/>
          </a:p>
          <a:p>
            <a:pPr algn="ctr"/>
            <a:r>
              <a:rPr lang="en-GB" sz="3200" dirty="0" smtClean="0"/>
              <a:t>Number </a:t>
            </a:r>
            <a:r>
              <a:rPr lang="en-GB" sz="3200" dirty="0"/>
              <a:t>of </a:t>
            </a:r>
            <a:r>
              <a:rPr lang="en-GB" sz="3200" b="1" dirty="0"/>
              <a:t>heads are recorded</a:t>
            </a:r>
            <a:r>
              <a:rPr lang="en-GB" sz="3200" dirty="0"/>
              <a:t>. </a:t>
            </a:r>
            <a:endParaRPr lang="en-GB" sz="3200" dirty="0" smtClean="0"/>
          </a:p>
          <a:p>
            <a:pPr algn="ctr"/>
            <a:r>
              <a:rPr lang="en-GB" sz="3200" dirty="0" smtClean="0"/>
              <a:t>Trying </a:t>
            </a:r>
            <a:r>
              <a:rPr lang="en-GB" sz="3200" dirty="0"/>
              <a:t>to establish if </a:t>
            </a:r>
            <a:r>
              <a:rPr lang="en-GB" sz="3200" b="1" dirty="0"/>
              <a:t>biased towards heads</a:t>
            </a:r>
            <a:r>
              <a:rPr lang="en-GB" sz="32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5593" y="2305444"/>
                <a:ext cx="405624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000" b="1" i="1" smtClean="0"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en-GB" sz="4000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93" y="2305444"/>
                <a:ext cx="4056244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4915270" y="3789040"/>
                <a:ext cx="2982355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:r>
                  <a:rPr lang="en-GB" sz="4400" b="1" dirty="0" smtClean="0">
                    <a:solidFill>
                      <a:srgbClr val="FF0000"/>
                    </a:solidFill>
                  </a:rPr>
                  <a:t>8 </a:t>
                </a:r>
                <a14:m>
                  <m:oMath xmlns:m="http://schemas.openxmlformats.org/officeDocument/2006/math">
                    <m:r>
                      <a:rPr lang="en-GB" sz="4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sz="4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𝑿</m:t>
                    </m:r>
                    <m:r>
                      <a:rPr lang="en-GB" sz="4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sz="4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𝟏𝟎</m:t>
                    </m:r>
                  </m:oMath>
                </a14:m>
                <a:endParaRPr lang="en-GB" sz="4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5270" y="3789040"/>
                <a:ext cx="2982355" cy="769441"/>
              </a:xfrm>
              <a:prstGeom prst="rect">
                <a:avLst/>
              </a:prstGeom>
              <a:blipFill>
                <a:blip r:embed="rId4"/>
                <a:stretch>
                  <a:fillRect l="-7755" t="-16667" b="-373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3924038" y="2711822"/>
            <a:ext cx="51125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What is the critical region if the </a:t>
            </a:r>
            <a:r>
              <a:rPr lang="en-GB" sz="3200" dirty="0"/>
              <a:t>s</a:t>
            </a:r>
            <a:r>
              <a:rPr lang="en-GB" sz="3200" dirty="0" smtClean="0"/>
              <a:t>ignificance level is </a:t>
            </a:r>
            <a:r>
              <a:rPr lang="en-GB" sz="3200" dirty="0"/>
              <a:t>5</a:t>
            </a:r>
            <a:r>
              <a:rPr lang="en-GB" sz="3200" dirty="0" smtClean="0"/>
              <a:t>%?</a:t>
            </a:r>
            <a:endParaRPr lang="en-GB" sz="3200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807168" y="5680006"/>
            <a:ext cx="5283369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680732" y="6301827"/>
            <a:ext cx="12543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Critical region</a:t>
            </a:r>
          </a:p>
        </p:txBody>
      </p:sp>
      <p:sp>
        <p:nvSpPr>
          <p:cNvPr id="16" name="Left Brace 15"/>
          <p:cNvSpPr/>
          <p:nvPr/>
        </p:nvSpPr>
        <p:spPr>
          <a:xfrm rot="5400000" flipH="1">
            <a:off x="5530898" y="4414319"/>
            <a:ext cx="202515" cy="3560470"/>
          </a:xfrm>
          <a:prstGeom prst="leftBrac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Left Brace 16"/>
          <p:cNvSpPr/>
          <p:nvPr/>
        </p:nvSpPr>
        <p:spPr>
          <a:xfrm rot="5400000" flipH="1">
            <a:off x="8233451" y="5551028"/>
            <a:ext cx="121176" cy="1251391"/>
          </a:xfrm>
          <a:prstGeom prst="leftBrac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4896146" y="6334736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Acceptance region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736144" y="5680006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0</a:t>
            </a:r>
            <a:endParaRPr lang="en-GB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219979" y="5688923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707516" y="5680006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191351" y="5688923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3</a:t>
            </a:r>
            <a:endParaRPr lang="en-GB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658689" y="5696914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4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142524" y="5705831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5</a:t>
            </a:r>
            <a:endParaRPr lang="en-GB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659889" y="5690192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6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143724" y="5699109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7</a:t>
            </a:r>
            <a:endParaRPr lang="en-GB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7624471" y="5695537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8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116688" y="5693068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9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597434" y="5689496"/>
            <a:ext cx="419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10</a:t>
            </a:r>
            <a:endParaRPr lang="en-GB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4723199" y="5250374"/>
            <a:ext cx="33123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Number of Heads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366377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5" grpId="0"/>
      <p:bldP spid="16" grpId="0" animBg="1"/>
      <p:bldP spid="17" grpId="0" animBg="1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Critical Regions and Values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804006" y="2394749"/>
            <a:ext cx="51125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What are the critical regions if the </a:t>
            </a:r>
            <a:r>
              <a:rPr lang="en-GB" sz="3200" dirty="0"/>
              <a:t>s</a:t>
            </a:r>
            <a:r>
              <a:rPr lang="en-GB" sz="3200" dirty="0" smtClean="0"/>
              <a:t>ignificance level is </a:t>
            </a:r>
            <a:r>
              <a:rPr lang="en-GB" sz="3200" dirty="0"/>
              <a:t>2</a:t>
            </a:r>
            <a:r>
              <a:rPr lang="en-GB" sz="3200" dirty="0" smtClean="0"/>
              <a:t>%?</a:t>
            </a:r>
            <a:endParaRPr lang="en-GB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1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35580888"/>
                  </p:ext>
                </p:extLst>
              </p:nvPr>
            </p:nvGraphicFramePr>
            <p:xfrm>
              <a:off x="71500" y="3031192"/>
              <a:ext cx="1929772" cy="31699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4006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38971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23053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2000" b="1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𝑷</m:t>
                                </m:r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𝑿</m:t>
                                </m:r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2000" b="1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4176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0.0010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2499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0.0107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0.0547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…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…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12993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0.9893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0.9990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10</a:t>
                          </a:r>
                          <a:endParaRPr lang="en-GB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1.0000</a:t>
                          </a:r>
                          <a:endParaRPr lang="en-GB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1978608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1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35580888"/>
                  </p:ext>
                </p:extLst>
              </p:nvPr>
            </p:nvGraphicFramePr>
            <p:xfrm>
              <a:off x="71500" y="3031192"/>
              <a:ext cx="1929772" cy="31699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4006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38971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124" t="-1538" r="-259551" b="-72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9301" t="-1538" r="-873" b="-72769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0.0010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0.0107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0.0547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…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…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0.9893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0.9990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10</a:t>
                          </a:r>
                          <a:endParaRPr lang="en-GB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1.0000</a:t>
                          </a:r>
                          <a:endParaRPr lang="en-GB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1978608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5" name="TextBox 14"/>
          <p:cNvSpPr txBox="1"/>
          <p:nvPr/>
        </p:nvSpPr>
        <p:spPr>
          <a:xfrm>
            <a:off x="1043608" y="692696"/>
            <a:ext cx="7344816" cy="1569660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Coin thrown </a:t>
            </a:r>
            <a:r>
              <a:rPr lang="en-GB" sz="3200" b="1" dirty="0"/>
              <a:t>10 times</a:t>
            </a:r>
            <a:r>
              <a:rPr lang="en-GB" sz="3200" dirty="0"/>
              <a:t>. </a:t>
            </a:r>
            <a:endParaRPr lang="en-GB" sz="3200" dirty="0" smtClean="0"/>
          </a:p>
          <a:p>
            <a:pPr algn="ctr"/>
            <a:r>
              <a:rPr lang="en-GB" sz="3200" dirty="0" smtClean="0"/>
              <a:t>Number </a:t>
            </a:r>
            <a:r>
              <a:rPr lang="en-GB" sz="3200" dirty="0"/>
              <a:t>of </a:t>
            </a:r>
            <a:r>
              <a:rPr lang="en-GB" sz="3200" b="1" dirty="0"/>
              <a:t>heads are recorded</a:t>
            </a:r>
            <a:r>
              <a:rPr lang="en-GB" sz="3200" dirty="0"/>
              <a:t>. </a:t>
            </a:r>
            <a:endParaRPr lang="en-GB" sz="3200" dirty="0" smtClean="0"/>
          </a:p>
          <a:p>
            <a:pPr algn="ctr"/>
            <a:r>
              <a:rPr lang="en-GB" sz="3200" dirty="0" smtClean="0"/>
              <a:t>Trying </a:t>
            </a:r>
            <a:r>
              <a:rPr lang="en-GB" sz="3200" dirty="0"/>
              <a:t>to establish if </a:t>
            </a:r>
            <a:r>
              <a:rPr lang="en-GB" sz="3200" dirty="0" smtClean="0"/>
              <a:t>the coin is </a:t>
            </a:r>
            <a:r>
              <a:rPr lang="en-GB" sz="3200" b="1" dirty="0" smtClean="0"/>
              <a:t>biased</a:t>
            </a:r>
            <a:r>
              <a:rPr lang="en-GB" sz="3200" dirty="0" smtClean="0"/>
              <a:t>.</a:t>
            </a:r>
            <a:endParaRPr lang="en-GB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1500" y="2355925"/>
                <a:ext cx="352839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en-GB" sz="36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00" y="2355925"/>
                <a:ext cx="3528392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5231808" y="3419595"/>
                <a:ext cx="1777281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𝑿</m:t>
                      </m:r>
                      <m:r>
                        <a:rPr lang="en-GB" sz="4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4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1808" y="3419595"/>
                <a:ext cx="1777281" cy="7694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571208" y="4191575"/>
                <a:ext cx="2982355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:r>
                  <a:rPr lang="en-GB" sz="4400" b="1" dirty="0" smtClean="0">
                    <a:solidFill>
                      <a:srgbClr val="FF0000"/>
                    </a:solidFill>
                  </a:rPr>
                  <a:t>9 </a:t>
                </a:r>
                <a14:m>
                  <m:oMath xmlns:m="http://schemas.openxmlformats.org/officeDocument/2006/math">
                    <m:r>
                      <a:rPr lang="en-GB" sz="4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sz="4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𝑿</m:t>
                    </m:r>
                    <m:r>
                      <a:rPr lang="en-GB" sz="4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sz="4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𝟏𝟎</m:t>
                    </m:r>
                  </m:oMath>
                </a14:m>
                <a:endParaRPr lang="en-GB" sz="4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208" y="4191575"/>
                <a:ext cx="2982355" cy="769441"/>
              </a:xfrm>
              <a:prstGeom prst="rect">
                <a:avLst/>
              </a:prstGeom>
              <a:blipFill>
                <a:blip r:embed="rId5"/>
                <a:stretch>
                  <a:fillRect l="-7975" t="-16667" b="-373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804006" y="3829141"/>
            <a:ext cx="7560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and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06883259"/>
                  </p:ext>
                </p:extLst>
              </p:nvPr>
            </p:nvGraphicFramePr>
            <p:xfrm>
              <a:off x="2046154" y="3031192"/>
              <a:ext cx="1517734" cy="31699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17734">
                      <a:extLst>
                        <a:ext uri="{9D8B030D-6E8A-4147-A177-3AD203B41FA5}">
                          <a16:colId xmlns:a16="http://schemas.microsoft.com/office/drawing/2014/main" val="214261338"/>
                        </a:ext>
                      </a:extLst>
                    </a:gridCol>
                  </a:tblGrid>
                  <a:tr h="230539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𝑷</m:t>
                                </m:r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𝑿</m:t>
                                </m:r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≥</m:t>
                                </m:r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2000" b="1" dirty="0"/>
                        </a:p>
                      </a:txBody>
                      <a:tcPr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38726291"/>
                      </a:ext>
                    </a:extLst>
                  </a:tr>
                  <a:tr h="14176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1.0000</a:t>
                          </a:r>
                          <a:endParaRPr lang="en-GB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83018216"/>
                      </a:ext>
                    </a:extLst>
                  </a:tr>
                  <a:tr h="12499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0.9990</a:t>
                          </a:r>
                          <a:endParaRPr lang="en-GB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5983751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0.9893</a:t>
                          </a:r>
                          <a:endParaRPr lang="en-GB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24335829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40804024"/>
                      </a:ext>
                    </a:extLst>
                  </a:tr>
                  <a:tr h="12993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0.0547</a:t>
                          </a:r>
                          <a:endParaRPr lang="en-GB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0125136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0.0107</a:t>
                          </a:r>
                          <a:endParaRPr lang="en-GB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6753739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0.0010</a:t>
                          </a:r>
                          <a:endParaRPr lang="en-GB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659330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06883259"/>
                  </p:ext>
                </p:extLst>
              </p:nvPr>
            </p:nvGraphicFramePr>
            <p:xfrm>
              <a:off x="2046154" y="3031192"/>
              <a:ext cx="1517734" cy="31699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17734">
                      <a:extLst>
                        <a:ext uri="{9D8B030D-6E8A-4147-A177-3AD203B41FA5}">
                          <a16:colId xmlns:a16="http://schemas.microsoft.com/office/drawing/2014/main" val="214261338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400" t="-1538" r="-800" b="-72769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38726291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1.0000</a:t>
                          </a:r>
                          <a:endParaRPr lang="en-GB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83018216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0.9990</a:t>
                          </a:r>
                          <a:endParaRPr lang="en-GB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59837517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0.9893</a:t>
                          </a:r>
                          <a:endParaRPr lang="en-GB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24335829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40804024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0.0547</a:t>
                          </a:r>
                          <a:endParaRPr lang="en-GB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01251360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0.0107</a:t>
                          </a:r>
                          <a:endParaRPr lang="en-GB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6753739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0.0010</a:t>
                          </a:r>
                          <a:endParaRPr lang="en-GB" sz="20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65933068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16" name="Straight Arrow Connector 15"/>
          <p:cNvCxnSpPr/>
          <p:nvPr/>
        </p:nvCxnSpPr>
        <p:spPr>
          <a:xfrm>
            <a:off x="3807168" y="5680006"/>
            <a:ext cx="5283369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563888" y="6237311"/>
            <a:ext cx="916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Critical region</a:t>
            </a:r>
          </a:p>
        </p:txBody>
      </p:sp>
      <p:sp>
        <p:nvSpPr>
          <p:cNvPr id="19" name="Left Brace 18"/>
          <p:cNvSpPr/>
          <p:nvPr/>
        </p:nvSpPr>
        <p:spPr>
          <a:xfrm rot="5400000" flipH="1">
            <a:off x="3851921" y="6021288"/>
            <a:ext cx="144015" cy="288031"/>
          </a:xfrm>
          <a:prstGeom prst="leftBrac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Left Brace 19"/>
          <p:cNvSpPr/>
          <p:nvPr/>
        </p:nvSpPr>
        <p:spPr>
          <a:xfrm rot="5400000" flipH="1">
            <a:off x="8485479" y="5803056"/>
            <a:ext cx="121175" cy="747335"/>
          </a:xfrm>
          <a:prstGeom prst="leftBrac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5529346" y="6280643"/>
            <a:ext cx="10660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Acceptance </a:t>
            </a:r>
            <a:endParaRPr lang="en-GB" sz="1400" dirty="0" smtClean="0"/>
          </a:p>
          <a:p>
            <a:pPr algn="ctr"/>
            <a:r>
              <a:rPr lang="en-GB" sz="1400" dirty="0" smtClean="0"/>
              <a:t>region</a:t>
            </a:r>
            <a:endParaRPr lang="en-GB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3736144" y="5680006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0</a:t>
            </a:r>
            <a:endParaRPr lang="en-GB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4219979" y="5688923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707516" y="5680006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191351" y="5688923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3</a:t>
            </a:r>
            <a:endParaRPr lang="en-GB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658689" y="5696914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142524" y="5705831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5</a:t>
            </a:r>
            <a:endParaRPr lang="en-GB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6659889" y="5690192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143724" y="5699109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7</a:t>
            </a:r>
            <a:endParaRPr lang="en-GB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7624471" y="5695537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8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116688" y="5693068"/>
            <a:ext cx="303536" cy="3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9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597434" y="5689496"/>
            <a:ext cx="419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10</a:t>
            </a:r>
            <a:endParaRPr lang="en-GB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4723199" y="5250374"/>
            <a:ext cx="33123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Number of Heads</a:t>
            </a:r>
            <a:endParaRPr lang="en-GB" sz="2000" dirty="0"/>
          </a:p>
        </p:txBody>
      </p:sp>
      <p:sp>
        <p:nvSpPr>
          <p:cNvPr id="35" name="TextBox 34"/>
          <p:cNvSpPr txBox="1"/>
          <p:nvPr/>
        </p:nvSpPr>
        <p:spPr>
          <a:xfrm>
            <a:off x="8105416" y="6246009"/>
            <a:ext cx="916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Critical region</a:t>
            </a:r>
          </a:p>
        </p:txBody>
      </p:sp>
      <p:sp>
        <p:nvSpPr>
          <p:cNvPr id="36" name="Left Brace 35"/>
          <p:cNvSpPr/>
          <p:nvPr/>
        </p:nvSpPr>
        <p:spPr>
          <a:xfrm rot="5400000" flipH="1">
            <a:off x="6027573" y="4380209"/>
            <a:ext cx="187346" cy="3613520"/>
          </a:xfrm>
          <a:prstGeom prst="leftBrac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81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0" grpId="0"/>
      <p:bldP spid="6" grpId="0"/>
      <p:bldP spid="18" grpId="0"/>
      <p:bldP spid="19" grpId="0" animBg="1"/>
      <p:bldP spid="20" grpId="0" animBg="1"/>
      <p:bldP spid="21" grpId="0"/>
      <p:bldP spid="35" grpId="0"/>
      <p:bldP spid="3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7B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103-105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899592" y="2274838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Complete before the lesson		</a:t>
            </a:r>
            <a:r>
              <a:rPr lang="en-US" sz="2400" dirty="0" smtClean="0"/>
              <a:t>Q1-3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Q4-5</a:t>
            </a:r>
            <a:endParaRPr lang="en-US" sz="2400" dirty="0"/>
          </a:p>
          <a:p>
            <a:r>
              <a:rPr lang="en-US" sz="2400" dirty="0" smtClean="0">
                <a:solidFill>
                  <a:schemeClr val="accent6"/>
                </a:solidFill>
              </a:rPr>
              <a:t>Amber					</a:t>
            </a:r>
            <a:r>
              <a:rPr lang="en-US" sz="2400" dirty="0" smtClean="0"/>
              <a:t>Q6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 </a:t>
            </a:r>
            <a:r>
              <a:rPr lang="en-US" sz="2400" dirty="0"/>
              <a:t>					</a:t>
            </a:r>
            <a:r>
              <a:rPr lang="en-US" sz="2400" dirty="0" smtClean="0"/>
              <a:t>Q7-9 &amp; Challenge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19593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29458</TotalTime>
  <Words>567</Words>
  <Application>Microsoft Office PowerPoint</Application>
  <PresentationFormat>On-screen Show (4:3)</PresentationFormat>
  <Paragraphs>225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916</cp:revision>
  <dcterms:created xsi:type="dcterms:W3CDTF">2013-02-28T07:36:55Z</dcterms:created>
  <dcterms:modified xsi:type="dcterms:W3CDTF">2019-09-17T03:54:41Z</dcterms:modified>
</cp:coreProperties>
</file>