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44" r:id="rId2"/>
    <p:sldId id="540" r:id="rId3"/>
    <p:sldId id="545" r:id="rId4"/>
    <p:sldId id="546" r:id="rId5"/>
    <p:sldId id="542" r:id="rId6"/>
    <p:sldId id="547" r:id="rId7"/>
    <p:sldId id="541" r:id="rId8"/>
    <p:sldId id="548" r:id="rId9"/>
    <p:sldId id="54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880" autoAdjust="0"/>
    <p:restoredTop sz="88534" autoAdjust="0"/>
  </p:normalViewPr>
  <p:slideViewPr>
    <p:cSldViewPr>
      <p:cViewPr varScale="1">
        <p:scale>
          <a:sx n="70" d="100"/>
          <a:sy n="70" d="100"/>
        </p:scale>
        <p:origin x="528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7.png"/><Relationship Id="rId5" Type="http://schemas.openxmlformats.org/officeDocument/2006/relationships/image" Target="../media/image95.png"/><Relationship Id="rId4" Type="http://schemas.openxmlformats.org/officeDocument/2006/relationships/image" Target="../media/image1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491" y="861675"/>
            <a:ext cx="91428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Functions and Graphs</a:t>
            </a:r>
          </a:p>
          <a:p>
            <a:pPr algn="ctr"/>
            <a:r>
              <a:rPr lang="en-GB" sz="7200" dirty="0"/>
              <a:t>- Composite Functions</a:t>
            </a:r>
          </a:p>
          <a:p>
            <a:pPr algn="ctr"/>
            <a:endParaRPr lang="en-GB" sz="3200" dirty="0"/>
          </a:p>
          <a:p>
            <a:pPr algn="ctr"/>
            <a:r>
              <a:rPr lang="en-GB" sz="8800" dirty="0"/>
              <a:t>Chapter 2</a:t>
            </a:r>
          </a:p>
          <a:p>
            <a:pPr algn="ctr"/>
            <a:r>
              <a:rPr lang="en-GB" sz="8800" dirty="0"/>
              <a:t>(Part 3 of 6)</a:t>
            </a:r>
          </a:p>
        </p:txBody>
      </p:sp>
    </p:spTree>
    <p:extLst>
      <p:ext uri="{BB962C8B-B14F-4D97-AF65-F5344CB8AC3E}">
        <p14:creationId xmlns:p14="http://schemas.microsoft.com/office/powerpoint/2010/main" val="1083271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A1B79DB-1F39-417F-8BC6-E36E698BE03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5760049-4F97-444A-938A-47E6F63DFF1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Composite Functions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6952DB0-16C3-4A61-90BC-8069367C04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0F46F1A-FB86-4321-924B-3A19AA40D593}"/>
              </a:ext>
            </a:extLst>
          </p:cNvPr>
          <p:cNvSpPr txBox="1"/>
          <p:nvPr/>
        </p:nvSpPr>
        <p:spPr>
          <a:xfrm>
            <a:off x="0" y="804814"/>
            <a:ext cx="9142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Multiple functions in succession </a:t>
            </a:r>
          </a:p>
          <a:p>
            <a:pPr algn="ctr"/>
            <a:r>
              <a:rPr lang="en-GB" sz="3600" dirty="0"/>
              <a:t>are known as a </a:t>
            </a:r>
            <a:r>
              <a:rPr lang="en-GB" sz="3600" b="1" dirty="0"/>
              <a:t>composite function</a:t>
            </a:r>
            <a:r>
              <a:rPr lang="en-GB" sz="36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B6C2E04-0A36-4535-BC19-7D1B62310438}"/>
                  </a:ext>
                </a:extLst>
              </p:cNvPr>
              <p:cNvSpPr txBox="1"/>
              <p:nvPr/>
            </p:nvSpPr>
            <p:spPr>
              <a:xfrm>
                <a:off x="1187624" y="4941168"/>
                <a:ext cx="6918603" cy="15696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𝑔𝑓</m:t>
                      </m:r>
                      <m:r>
                        <a:rPr lang="en-GB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480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4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4800" dirty="0">
                    <a:solidFill>
                      <a:schemeClr val="tx1"/>
                    </a:solidFill>
                  </a:rPr>
                  <a:t> is substituted into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B6C2E04-0A36-4535-BC19-7D1B62310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941168"/>
                <a:ext cx="6918603" cy="1569660"/>
              </a:xfrm>
              <a:prstGeom prst="rect">
                <a:avLst/>
              </a:prstGeom>
              <a:blipFill>
                <a:blip r:embed="rId2"/>
                <a:stretch>
                  <a:fillRect b="-2023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131" y="2321027"/>
            <a:ext cx="776059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3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A1B79DB-1F39-417F-8BC6-E36E698BE03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5760049-4F97-444A-938A-47E6F63DFF1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Composite Functions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6952DB0-16C3-4A61-90BC-8069367C04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B6C2E04-0A36-4535-BC19-7D1B62310438}"/>
                  </a:ext>
                </a:extLst>
              </p:cNvPr>
              <p:cNvSpPr txBox="1"/>
              <p:nvPr/>
            </p:nvSpPr>
            <p:spPr>
              <a:xfrm>
                <a:off x="771547" y="5293657"/>
                <a:ext cx="7599762" cy="10156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6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6000" dirty="0">
                    <a:solidFill>
                      <a:schemeClr val="tx1"/>
                    </a:solidFill>
                  </a:rPr>
                  <a:t> is substituted into </a:t>
                </a:r>
                <a14:m>
                  <m:oMath xmlns:m="http://schemas.openxmlformats.org/officeDocument/2006/math">
                    <m:r>
                      <a:rPr lang="en-GB" sz="6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GB" sz="6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B6C2E04-0A36-4535-BC19-7D1B62310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47" y="5293657"/>
                <a:ext cx="7599762" cy="1015663"/>
              </a:xfrm>
              <a:prstGeom prst="rect">
                <a:avLst/>
              </a:prstGeom>
              <a:blipFill>
                <a:blip r:embed="rId2"/>
                <a:stretch>
                  <a:fillRect t="-17964" b="-395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6910A41-9326-4B3E-A950-2453F82500C8}"/>
                  </a:ext>
                </a:extLst>
              </p:cNvPr>
              <p:cNvSpPr txBox="1"/>
              <p:nvPr/>
            </p:nvSpPr>
            <p:spPr>
              <a:xfrm>
                <a:off x="3275856" y="1024742"/>
                <a:ext cx="2736304" cy="12003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7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7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7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7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7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6910A41-9326-4B3E-A950-2453F82500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1024742"/>
                <a:ext cx="2736304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92867" y="3709481"/>
                <a:ext cx="2597872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𝑓𝑓</m:t>
                      </m:r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7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2867" y="3709481"/>
                <a:ext cx="2597872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146274" y="2345454"/>
            <a:ext cx="267092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dirty="0">
                <a:solidFill>
                  <a:prstClr val="black"/>
                </a:solidFill>
              </a:rPr>
              <a:t>means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019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Composite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2066885"/>
                <a:ext cx="33123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0" dirty="0"/>
                  <a:t>Calculate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/>
                      </a:rPr>
                      <m:t>𝑓𝑔</m:t>
                    </m:r>
                    <m:r>
                      <a:rPr lang="en-GB" sz="3600" b="0" i="1" smtClean="0">
                        <a:latin typeface="Cambria Math"/>
                      </a:rPr>
                      <m:t>(2)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066885"/>
                <a:ext cx="3312368" cy="646331"/>
              </a:xfrm>
              <a:prstGeom prst="rect">
                <a:avLst/>
              </a:prstGeom>
              <a:blipFill>
                <a:blip r:embed="rId2"/>
                <a:stretch>
                  <a:fillRect l="-5515" t="-14151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008815" y="2856048"/>
                <a:ext cx="230139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/>
                        </a:rPr>
                        <m:t>=37</m:t>
                      </m:r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8815" y="2856048"/>
                <a:ext cx="2301399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586524" y="4365104"/>
                <a:ext cx="5447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/>
                        </a:rPr>
                        <m:t>=4</m:t>
                      </m:r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524" y="4365104"/>
                <a:ext cx="544737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67012" y="904519"/>
                <a:ext cx="8496944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GB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GB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GB" sz="4400" b="1" dirty="0">
                    <a:solidFill>
                      <a:prstClr val="black"/>
                    </a:solidFill>
                  </a:rPr>
                  <a:t> </a:t>
                </a:r>
                <a:r>
                  <a:rPr lang="en-GB" sz="4400" dirty="0">
                    <a:solidFill>
                      <a:prstClr val="black"/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𝒈</m:t>
                    </m:r>
                    <m:d>
                      <m:dPr>
                        <m:ctrlPr>
                          <a:rPr lang="en-GB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𝟒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12" y="904519"/>
                <a:ext cx="8496944" cy="784767"/>
              </a:xfrm>
              <a:prstGeom prst="rect">
                <a:avLst/>
              </a:prstGeom>
              <a:blipFill>
                <a:blip r:embed="rId5"/>
                <a:stretch>
                  <a:fillRect t="-13178" b="-36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79512" y="4237217"/>
                <a:ext cx="318850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600" dirty="0">
                    <a:solidFill>
                      <a:prstClr val="black"/>
                    </a:solidFill>
                  </a:rPr>
                  <a:t>Calculate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/>
                      </a:rPr>
                      <m:t>𝑓𝑔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/>
                      </a:rPr>
                      <m:t>(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237217"/>
                <a:ext cx="3188502" cy="646331"/>
              </a:xfrm>
              <a:prstGeom prst="rect">
                <a:avLst/>
              </a:prstGeom>
              <a:blipFill>
                <a:blip r:embed="rId6"/>
                <a:stretch>
                  <a:fillRect l="-5736" t="-14151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995936" y="2039667"/>
                <a:ext cx="213718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039667"/>
                <a:ext cx="213718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491880" y="5376822"/>
                <a:ext cx="5400600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m:rPr>
                              <m:nor/>
                            </m:r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r>
                  <a:rPr lang="en-GB" sz="3200" dirty="0">
                    <a:solidFill>
                      <a:prstClr val="black"/>
                    </a:solidFill>
                  </a:rPr>
                  <a:t>		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i="1">
                        <a:solidFill>
                          <a:prstClr val="black"/>
                        </a:solidFill>
                        <a:latin typeface="Cambria Math"/>
                      </a:rPr>
                      <m:t>16</m:t>
                    </m:r>
                    <m:sSup>
                      <m:sSup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3200" i="1">
                        <a:solidFill>
                          <a:prstClr val="black"/>
                        </a:solidFill>
                        <a:latin typeface="Cambria Math"/>
                      </a:rPr>
                      <m:t>−16</m:t>
                    </m:r>
                    <m:r>
                      <a:rPr lang="en-GB" sz="32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GB" sz="3200" i="1">
                        <a:solidFill>
                          <a:prstClr val="black"/>
                        </a:solidFill>
                        <a:latin typeface="Cambria Math"/>
                      </a:rPr>
                      <m:t>+5</m:t>
                    </m:r>
                  </m:oMath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5376822"/>
                <a:ext cx="5400600" cy="10772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158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Composite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779912" y="2276872"/>
                <a:ext cx="4968552" cy="6481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276872"/>
                <a:ext cx="4968552" cy="6481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851920" y="5068457"/>
                <a:ext cx="255813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prstClr val="black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32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+ 1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068457"/>
                <a:ext cx="2558136" cy="584775"/>
              </a:xfrm>
              <a:prstGeom prst="rect">
                <a:avLst/>
              </a:prstGeom>
              <a:blipFill>
                <a:blip r:embed="rId3"/>
                <a:stretch>
                  <a:fillRect t="-12500" r="-50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3528" y="5085184"/>
                <a:ext cx="311351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600" dirty="0"/>
                  <a:t>Calculate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GB" sz="3600" i="1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085184"/>
                <a:ext cx="3113510" cy="646331"/>
              </a:xfrm>
              <a:prstGeom prst="rect">
                <a:avLst/>
              </a:prstGeom>
              <a:blipFill>
                <a:blip r:embed="rId4"/>
                <a:stretch>
                  <a:fillRect l="-5871" t="-1320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67012" y="904519"/>
                <a:ext cx="8496944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GB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GB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GB" sz="4400" b="1" dirty="0">
                    <a:solidFill>
                      <a:prstClr val="black"/>
                    </a:solidFill>
                  </a:rPr>
                  <a:t> </a:t>
                </a:r>
                <a:r>
                  <a:rPr lang="en-GB" sz="4400" dirty="0">
                    <a:solidFill>
                      <a:prstClr val="black"/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𝒈</m:t>
                    </m:r>
                    <m:d>
                      <m:dPr>
                        <m:ctrlPr>
                          <a:rPr lang="en-GB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𝟒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12" y="904519"/>
                <a:ext cx="8496944" cy="784767"/>
              </a:xfrm>
              <a:prstGeom prst="rect">
                <a:avLst/>
              </a:prstGeom>
              <a:blipFill>
                <a:blip r:embed="rId5"/>
                <a:stretch>
                  <a:fillRect t="-13178" b="-36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23528" y="2276872"/>
                <a:ext cx="319414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600" dirty="0">
                    <a:solidFill>
                      <a:prstClr val="black"/>
                    </a:solidFill>
                  </a:rPr>
                  <a:t>Calculate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/>
                      </a:rPr>
                      <m:t>𝑔𝑓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/>
                      </a:rPr>
                      <m:t>(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276872"/>
                <a:ext cx="3194144" cy="646331"/>
              </a:xfrm>
              <a:prstGeom prst="rect">
                <a:avLst/>
              </a:prstGeom>
              <a:blipFill>
                <a:blip r:embed="rId6"/>
                <a:stretch>
                  <a:fillRect l="-5725"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748673" y="5805264"/>
                <a:ext cx="4987199" cy="7453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3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673" y="5805264"/>
                <a:ext cx="4987199" cy="7453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695116" y="3247333"/>
                <a:ext cx="5094312" cy="11406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=4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</m:oMath>
                  </m:oMathPara>
                </a14:m>
                <a:br>
                  <a:rPr lang="en-GB" sz="3200" i="1" dirty="0">
                    <a:solidFill>
                      <a:prstClr val="black"/>
                    </a:solidFill>
                    <a:latin typeface="Cambria Math"/>
                  </a:rPr>
                </a:br>
                <a:r>
                  <a:rPr lang="en-GB" sz="3200" i="1" dirty="0">
                    <a:solidFill>
                      <a:prstClr val="black"/>
                    </a:solidFill>
                    <a:latin typeface="Cambria Math"/>
                  </a:rPr>
                  <a:t>		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/>
                      </a:rPr>
                      <m:t>=4</m:t>
                    </m:r>
                    <m:sSup>
                      <m:sSup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3200" i="1">
                        <a:solidFill>
                          <a:prstClr val="black"/>
                        </a:solidFill>
                        <a:latin typeface="Cambria Math"/>
                      </a:rPr>
                      <m:t>+2</m:t>
                    </m:r>
                  </m:oMath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116" y="3247333"/>
                <a:ext cx="5094312" cy="11406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995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Composite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98652" y="1570070"/>
                <a:ext cx="446449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/>
                  <a:t>Solve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𝑔𝑓</m:t>
                    </m:r>
                    <m:d>
                      <m:d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=38</m:t>
                    </m:r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652" y="1570070"/>
                <a:ext cx="4464496" cy="769441"/>
              </a:xfrm>
              <a:prstGeom prst="rect">
                <a:avLst/>
              </a:prstGeom>
              <a:blipFill>
                <a:blip r:embed="rId2"/>
                <a:stretch>
                  <a:fillRect l="-5601"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763101" y="4838142"/>
                <a:ext cx="5400600" cy="7695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4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/>
                        </a:rPr>
                        <m:t>+1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=38</m:t>
                      </m:r>
                    </m:oMath>
                  </m:oMathPara>
                </a14:m>
                <a:br>
                  <a:rPr lang="en-GB" sz="4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4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101" y="4838142"/>
                <a:ext cx="5400600" cy="7695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67012" y="764704"/>
                <a:ext cx="8496944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GB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GB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GB" sz="4400" b="1" dirty="0">
                    <a:solidFill>
                      <a:prstClr val="black"/>
                    </a:solidFill>
                  </a:rPr>
                  <a:t> </a:t>
                </a:r>
                <a:r>
                  <a:rPr lang="en-GB" sz="4400" dirty="0">
                    <a:solidFill>
                      <a:prstClr val="black"/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𝒈</m:t>
                    </m:r>
                    <m:d>
                      <m:dPr>
                        <m:ctrlPr>
                          <a:rPr lang="en-GB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𝟒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12" y="764704"/>
                <a:ext cx="8496944" cy="784767"/>
              </a:xfrm>
              <a:prstGeom prst="rect">
                <a:avLst/>
              </a:prstGeom>
              <a:blipFill>
                <a:blip r:embed="rId4"/>
                <a:stretch>
                  <a:fillRect t="-13178" b="-36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63101" y="3668303"/>
                <a:ext cx="584878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/>
                        </a:rPr>
                        <m:t>=4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4400" b="0" i="1">
                          <a:solidFill>
                            <a:prstClr val="black"/>
                          </a:solidFill>
                          <a:latin typeface="Cambria Math"/>
                        </a:rPr>
                        <m:t>+1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4400" b="0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101" y="3668303"/>
                <a:ext cx="5848781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907704" y="2704049"/>
                <a:ext cx="3765390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0" i="1">
                        <a:solidFill>
                          <a:prstClr val="black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4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4400" b="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4400" b="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4400" b="0" i="1">
                        <a:solidFill>
                          <a:prstClr val="black"/>
                        </a:solidFill>
                        <a:latin typeface="Cambria Math"/>
                      </a:rPr>
                      <m:t>+1</m:t>
                    </m:r>
                  </m:oMath>
                </a14:m>
                <a:r>
                  <a:rPr lang="en-GB" sz="4400" dirty="0">
                    <a:solidFill>
                      <a:prstClr val="black"/>
                    </a:solidFill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2704049"/>
                <a:ext cx="3765390" cy="7847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413021" y="5932044"/>
                <a:ext cx="431566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4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or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4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021" y="5932044"/>
                <a:ext cx="4315669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190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>
            <a:extLst>
              <a:ext uri="{FF2B5EF4-FFF2-40B4-BE49-F238E27FC236}">
                <a16:creationId xmlns:a16="http://schemas.microsoft.com/office/drawing/2014/main" id="{B656AC48-97DB-45AF-9F73-BB463DDDE53D}"/>
              </a:ext>
            </a:extLst>
          </p:cNvPr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FD5B773-5154-449A-92DE-74A22FC7A52E}"/>
                </a:ext>
              </a:extLst>
            </p:cNvPr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Composite Functions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0BB478E-3FCB-4226-AA63-1EDBDC3542A0}"/>
                </a:ext>
              </a:extLst>
            </p:cNvPr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E15F2D-BEB7-4B37-9131-D5B4596EBBED}"/>
                  </a:ext>
                </a:extLst>
              </p:cNvPr>
              <p:cNvSpPr txBox="1"/>
              <p:nvPr/>
            </p:nvSpPr>
            <p:spPr>
              <a:xfrm>
                <a:off x="1726540" y="705451"/>
                <a:ext cx="5688632" cy="219162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The functions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2800" dirty="0"/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  <a:p>
                <a:pPr algn="ctr"/>
                <a:r>
                  <a:rPr lang="en-GB" sz="2800" dirty="0"/>
                  <a:t>Solve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E15F2D-BEB7-4B37-9131-D5B4596EBB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540" y="705451"/>
                <a:ext cx="5688632" cy="2191626"/>
              </a:xfrm>
              <a:prstGeom prst="rect">
                <a:avLst/>
              </a:prstGeom>
              <a:blipFill>
                <a:blip r:embed="rId2"/>
                <a:stretch>
                  <a:fillRect b="-282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215B6D-EEFE-4EB5-8DD7-712D2217CF9A}"/>
                  </a:ext>
                </a:extLst>
              </p:cNvPr>
              <p:cNvSpPr txBox="1"/>
              <p:nvPr/>
            </p:nvSpPr>
            <p:spPr>
              <a:xfrm>
                <a:off x="5706158" y="3003401"/>
                <a:ext cx="249220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215B6D-EEFE-4EB5-8DD7-712D2217C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158" y="3003401"/>
                <a:ext cx="249220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172D3C2-1ECA-4B76-A8C3-7A85A0599E28}"/>
                  </a:ext>
                </a:extLst>
              </p:cNvPr>
              <p:cNvSpPr txBox="1"/>
              <p:nvPr/>
            </p:nvSpPr>
            <p:spPr>
              <a:xfrm>
                <a:off x="5811815" y="5808660"/>
                <a:ext cx="258060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+7=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=3.5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172D3C2-1ECA-4B76-A8C3-7A85A0599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815" y="5808660"/>
                <a:ext cx="2580604" cy="1077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2099" y="3510710"/>
            <a:ext cx="2880320" cy="22073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F215B6D-EEFE-4EB5-8DD7-712D2217CF9A}"/>
                  </a:ext>
                </a:extLst>
              </p:cNvPr>
              <p:cNvSpPr txBox="1"/>
              <p:nvPr/>
            </p:nvSpPr>
            <p:spPr>
              <a:xfrm>
                <a:off x="251520" y="3225236"/>
                <a:ext cx="4248472" cy="1188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f>
                            <m:f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)−7</m:t>
                          </m:r>
                        </m:e>
                      </m: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F215B6D-EEFE-4EB5-8DD7-712D2217C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225236"/>
                <a:ext cx="4248472" cy="11880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5076056" y="3140968"/>
            <a:ext cx="0" cy="3528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18035" y="4916187"/>
                <a:ext cx="316362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035" y="4916187"/>
                <a:ext cx="3163622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79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>
            <a:extLst>
              <a:ext uri="{FF2B5EF4-FFF2-40B4-BE49-F238E27FC236}">
                <a16:creationId xmlns:a16="http://schemas.microsoft.com/office/drawing/2014/main" id="{A23DE0E0-20F4-4BFE-923B-9D64DF83C4CC}"/>
              </a:ext>
            </a:extLst>
          </p:cNvPr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74775F1-8B16-428F-8881-FCD731EA6D8D}"/>
                </a:ext>
              </a:extLst>
            </p:cNvPr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4904E39-07A4-4605-8A13-788F7463535C}"/>
                </a:ext>
              </a:extLst>
            </p:cNvPr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D29860-EAC7-4F8B-978A-A7BD4664185B}"/>
                  </a:ext>
                </a:extLst>
              </p:cNvPr>
              <p:cNvSpPr txBox="1"/>
              <p:nvPr/>
            </p:nvSpPr>
            <p:spPr>
              <a:xfrm>
                <a:off x="539552" y="1170433"/>
                <a:ext cx="3240360" cy="20313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functions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/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→2</m:t>
                      </m:r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+3,   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→3−4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b) 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GB" dirty="0"/>
              </a:p>
              <a:p>
                <a:r>
                  <a:rPr lang="en-GB" dirty="0"/>
                  <a:t>d) 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𝑔𝑔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D29860-EAC7-4F8B-978A-A7BD46641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170433"/>
                <a:ext cx="3240360" cy="20313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FCB6357-0BE6-4FEB-8722-92DD278E67EB}"/>
              </a:ext>
            </a:extLst>
          </p:cNvPr>
          <p:cNvSpPr txBox="1"/>
          <p:nvPr/>
        </p:nvSpPr>
        <p:spPr>
          <a:xfrm>
            <a:off x="539552" y="801101"/>
            <a:ext cx="324036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2013(R) Q4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39EBE7-2E6E-47F8-A0FF-F4899A92E9BD}"/>
                  </a:ext>
                </a:extLst>
              </p:cNvPr>
              <p:cNvSpPr txBox="1"/>
              <p:nvPr/>
            </p:nvSpPr>
            <p:spPr>
              <a:xfrm>
                <a:off x="348166" y="3522273"/>
                <a:ext cx="3744416" cy="2585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=2</m:t>
                      </m:r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+3=5</m:t>
                      </m:r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3−4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3−4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3−4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3−12+16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+9−24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  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=0, 0.5</m:t>
                      </m:r>
                    </m:oMath>
                  </m:oMathPara>
                </a14:m>
                <a:br>
                  <a:rPr lang="en-GB" b="0" dirty="0"/>
                </a:br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39EBE7-2E6E-47F8-A0FF-F4899A92E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66" y="3522273"/>
                <a:ext cx="3744416" cy="25853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82E14D74-697E-40AD-B07B-EAFE606FC5AF}"/>
              </a:ext>
            </a:extLst>
          </p:cNvPr>
          <p:cNvSpPr txBox="1"/>
          <p:nvPr/>
        </p:nvSpPr>
        <p:spPr>
          <a:xfrm>
            <a:off x="4760013" y="790581"/>
            <a:ext cx="324036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2012 Q6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FE164DF-EFCC-4D0B-A5DA-6F24DDCC7153}"/>
                  </a:ext>
                </a:extLst>
              </p:cNvPr>
              <p:cNvSpPr txBox="1"/>
              <p:nvPr/>
            </p:nvSpPr>
            <p:spPr>
              <a:xfrm>
                <a:off x="4760013" y="1149167"/>
                <a:ext cx="3240360" cy="175432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functions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/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+2,   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 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b) 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, giving your answer in its simplest form.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FE164DF-EFCC-4D0B-A5DA-6F24DDCC7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013" y="1149167"/>
                <a:ext cx="3240360" cy="1754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273BAC-D725-4110-A6E3-56A8EEDEA5CB}"/>
                  </a:ext>
                </a:extLst>
              </p:cNvPr>
              <p:cNvSpPr txBox="1"/>
              <p:nvPr/>
            </p:nvSpPr>
            <p:spPr>
              <a:xfrm>
                <a:off x="4832974" y="3718500"/>
                <a:ext cx="2880320" cy="935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273BAC-D725-4110-A6E3-56A8EEDEA5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2974" y="3718500"/>
                <a:ext cx="2880320" cy="9356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5E0E5223-F351-497E-8F83-4A32FB2FCDD9}"/>
              </a:ext>
            </a:extLst>
          </p:cNvPr>
          <p:cNvSpPr/>
          <p:nvPr/>
        </p:nvSpPr>
        <p:spPr>
          <a:xfrm>
            <a:off x="423817" y="3500049"/>
            <a:ext cx="3668765" cy="7925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8EB0E2-EFB5-4F62-A38A-1FE0D3C7BB4F}"/>
              </a:ext>
            </a:extLst>
          </p:cNvPr>
          <p:cNvSpPr/>
          <p:nvPr/>
        </p:nvSpPr>
        <p:spPr>
          <a:xfrm>
            <a:off x="423817" y="4292632"/>
            <a:ext cx="3668765" cy="18100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EBF94D-353B-437E-8A40-CC415090C017}"/>
                  </a:ext>
                </a:extLst>
              </p:cNvPr>
              <p:cNvSpPr txBox="1"/>
              <p:nvPr/>
            </p:nvSpPr>
            <p:spPr>
              <a:xfrm>
                <a:off x="5826567" y="4714876"/>
                <a:ext cx="2260259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“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400" dirty="0"/>
                  <a:t> to the power of” and “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𝑙𝑛</m:t>
                    </m:r>
                  </m:oMath>
                </a14:m>
                <a:r>
                  <a:rPr lang="en-GB" sz="1400" dirty="0"/>
                  <a:t> of” are inverse functions so cancel each other out.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EBF94D-353B-437E-8A40-CC415090C0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567" y="4714876"/>
                <a:ext cx="2260259" cy="738664"/>
              </a:xfrm>
              <a:prstGeom prst="rect">
                <a:avLst/>
              </a:prstGeom>
              <a:blipFill>
                <a:blip r:embed="rId6"/>
                <a:stretch>
                  <a:fillRect l="-26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78D1782-1365-44ED-9F64-C4827296185F}"/>
              </a:ext>
            </a:extLst>
          </p:cNvPr>
          <p:cNvCxnSpPr/>
          <p:nvPr/>
        </p:nvCxnSpPr>
        <p:spPr>
          <a:xfrm flipH="1" flipV="1">
            <a:off x="6889898" y="4189228"/>
            <a:ext cx="448837" cy="561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3DCBFA0C-3E92-4C53-8F9F-42717C87A3F9}"/>
              </a:ext>
            </a:extLst>
          </p:cNvPr>
          <p:cNvSpPr/>
          <p:nvPr/>
        </p:nvSpPr>
        <p:spPr>
          <a:xfrm>
            <a:off x="4832974" y="3500049"/>
            <a:ext cx="3592520" cy="26026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876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34-35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3256A55-45DE-4464-B829-5BD6273E4373}"/>
              </a:ext>
            </a:extLst>
          </p:cNvPr>
          <p:cNvSpPr txBox="1"/>
          <p:nvPr/>
        </p:nvSpPr>
        <p:spPr>
          <a:xfrm>
            <a:off x="4520118" y="17945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AD8305-817C-4DB7-8493-E9AE95F15A9D}"/>
                  </a:ext>
                </a:extLst>
              </p:cNvPr>
              <p:cNvSpPr txBox="1"/>
              <p:nvPr/>
            </p:nvSpPr>
            <p:spPr>
              <a:xfrm>
                <a:off x="4537824" y="2143084"/>
                <a:ext cx="4594752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[MAT 2014 1F]</a:t>
                </a:r>
              </a:p>
              <a:p>
                <a:r>
                  <a:rPr lang="en-GB" sz="1400" dirty="0"/>
                  <a:t>The functions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/>
                  <a:t> are defined for real numbers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The function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/>
                  <a:t> is applied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/>
                  <a:t> times and the function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/>
                  <a:t> is applied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times, in some order, to produce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=8−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It is possible to deduce that:</a:t>
                </a:r>
              </a:p>
              <a:p>
                <a:pPr marL="400050" indent="-400050">
                  <a:buAutoNum type="romanLcParenR"/>
                </a:pPr>
                <a:r>
                  <a:rPr lang="en-GB" sz="1400" b="0" dirty="0"/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dirty="0"/>
              </a:p>
              <a:p>
                <a:pPr marL="400050" indent="-400050">
                  <a:buAutoNum type="romanLcParenR"/>
                </a:pPr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/>
                  <a:t> is odd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is even.</a:t>
                </a:r>
              </a:p>
              <a:p>
                <a:pPr marL="400050" indent="-400050">
                  <a:buAutoNum type="romanLcParenR"/>
                </a:pPr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/>
                  <a:t> is even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is odd.</a:t>
                </a:r>
              </a:p>
              <a:p>
                <a:pPr marL="400050" indent="-400050">
                  <a:buAutoNum type="romanLcParenR"/>
                </a:pPr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are powers of 2.</a:t>
                </a:r>
              </a:p>
              <a:p>
                <a:pPr marL="400050" indent="-400050">
                  <a:buAutoNum type="romanLcParenR"/>
                </a:pPr>
                <a:r>
                  <a:rPr lang="en-GB" sz="1400" dirty="0"/>
                  <a:t> none of the above.</a:t>
                </a:r>
              </a:p>
              <a:p>
                <a:pPr marL="400050" indent="-400050">
                  <a:buAutoNum type="romanLcParenR"/>
                </a:pPr>
                <a:endParaRPr lang="en-GB" sz="1400" dirty="0"/>
              </a:p>
              <a:p>
                <a:r>
                  <a:rPr lang="en-GB" sz="1400" b="1" dirty="0"/>
                  <a:t>Each application of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𝑻</m:t>
                    </m:r>
                  </m:oMath>
                </a14:m>
                <a:r>
                  <a:rPr lang="en-GB" sz="1400" b="1" dirty="0"/>
                  <a:t> will oscillate the sign of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400" b="1" dirty="0"/>
                  <a:t>, so clearly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1400" b="1" dirty="0"/>
                  <a:t> is odd, eliminating (ii) and (iv). Each application of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𝑻</m:t>
                    </m:r>
                  </m:oMath>
                </a14:m>
                <a:r>
                  <a:rPr lang="en-GB" sz="1400" b="1" dirty="0"/>
                  <a:t> doesn’t change the magnitude of the constant term. </a:t>
                </a:r>
              </a:p>
              <a:p>
                <a:r>
                  <a:rPr lang="en-GB" sz="1400" b="1" dirty="0"/>
                  <a:t>If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4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400" b="1" dirty="0"/>
                  <a:t> we’d need 8 applications of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n-GB" sz="1400" b="1" dirty="0"/>
                  <a:t> to get to 8. An application of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𝑻</m:t>
                    </m:r>
                  </m:oMath>
                </a14:m>
                <a:r>
                  <a:rPr lang="en-GB" sz="1400" b="1" dirty="0"/>
                  <a:t> might get us from say 3 to -3. We’d then require and even number of applications of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n-GB" sz="1400" b="1" dirty="0"/>
                  <a:t> to get back up to 3 (in this case 6). So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b="1" dirty="0"/>
                  <a:t> must be even. This leaves (</a:t>
                </a:r>
                <a:r>
                  <a:rPr lang="en-GB" sz="1400" b="1" dirty="0" err="1"/>
                  <a:t>i</a:t>
                </a:r>
                <a:r>
                  <a:rPr lang="en-GB" sz="1400" b="1" dirty="0"/>
                  <a:t>) and (iii), but there is more than one way, so the answer is (iii).</a:t>
                </a:r>
              </a:p>
              <a:p>
                <a:endParaRPr lang="en-GB" sz="1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AD8305-817C-4DB7-8493-E9AE95F15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7824" y="2143084"/>
                <a:ext cx="4594752" cy="4832092"/>
              </a:xfrm>
              <a:prstGeom prst="rect">
                <a:avLst/>
              </a:prstGeom>
              <a:blipFill>
                <a:blip r:embed="rId2"/>
                <a:stretch>
                  <a:fillRect l="-275" r="-1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2EEDF44F-1197-4778-BE85-B04F363149F8}"/>
              </a:ext>
            </a:extLst>
          </p:cNvPr>
          <p:cNvSpPr/>
          <p:nvPr/>
        </p:nvSpPr>
        <p:spPr>
          <a:xfrm>
            <a:off x="4520118" y="4869160"/>
            <a:ext cx="4605610" cy="1823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945896-7A23-5348-BF66-57E0FD0E314F}"/>
              </a:ext>
            </a:extLst>
          </p:cNvPr>
          <p:cNvSpPr txBox="1"/>
          <p:nvPr/>
        </p:nvSpPr>
        <p:spPr>
          <a:xfrm>
            <a:off x="107504" y="2682537"/>
            <a:ext cx="44126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</a:t>
            </a:r>
            <a:r>
              <a:rPr lang="en-US" sz="2400"/>
              <a:t>	Q3-4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Q8-11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859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21623</TotalTime>
  <Words>611</Words>
  <Application>Microsoft Macintosh PowerPoint</Application>
  <PresentationFormat>On-screen Show (4:3)</PresentationFormat>
  <Paragraphs>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843</cp:revision>
  <dcterms:created xsi:type="dcterms:W3CDTF">2013-02-28T07:36:55Z</dcterms:created>
  <dcterms:modified xsi:type="dcterms:W3CDTF">2019-07-06T11:50:21Z</dcterms:modified>
</cp:coreProperties>
</file>