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533" r:id="rId2"/>
    <p:sldId id="534" r:id="rId3"/>
    <p:sldId id="535" r:id="rId4"/>
    <p:sldId id="537" r:id="rId5"/>
    <p:sldId id="539" r:id="rId6"/>
    <p:sldId id="540" r:id="rId7"/>
    <p:sldId id="518" r:id="rId8"/>
    <p:sldId id="517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376" autoAdjust="0"/>
    <p:restoredTop sz="88534" autoAdjust="0"/>
  </p:normalViewPr>
  <p:slideViewPr>
    <p:cSldViewPr>
      <p:cViewPr varScale="1">
        <p:scale>
          <a:sx n="81" d="100"/>
          <a:sy n="81" d="100"/>
        </p:scale>
        <p:origin x="1008" y="184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3" Type="http://schemas.openxmlformats.org/officeDocument/2006/relationships/image" Target="../media/image32.png"/><Relationship Id="rId7" Type="http://schemas.openxmlformats.org/officeDocument/2006/relationships/image" Target="../media/image36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5.png"/><Relationship Id="rId5" Type="http://schemas.openxmlformats.org/officeDocument/2006/relationships/image" Target="../media/image34.png"/><Relationship Id="rId4" Type="http://schemas.openxmlformats.org/officeDocument/2006/relationships/image" Target="../media/image33.png"/><Relationship Id="rId9" Type="http://schemas.openxmlformats.org/officeDocument/2006/relationships/image" Target="../media/image38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Year 2 Applied Mathematics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107504" y="764704"/>
            <a:ext cx="8928992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600" b="1" dirty="0"/>
              <a:t>Moments</a:t>
            </a:r>
          </a:p>
          <a:p>
            <a:pPr algn="ctr"/>
            <a:r>
              <a:rPr lang="en-GB" sz="9600" b="1" dirty="0"/>
              <a:t>- </a:t>
            </a:r>
            <a:r>
              <a:rPr lang="en-GB" sz="9600" dirty="0"/>
              <a:t>Introduction</a:t>
            </a:r>
          </a:p>
          <a:p>
            <a:pPr algn="ctr"/>
            <a:endParaRPr lang="en-GB" sz="2800" dirty="0"/>
          </a:p>
          <a:p>
            <a:pPr algn="ctr"/>
            <a:r>
              <a:rPr lang="en-GB" sz="8000" dirty="0"/>
              <a:t>Chapter 4 </a:t>
            </a:r>
          </a:p>
          <a:p>
            <a:pPr algn="ctr"/>
            <a:r>
              <a:rPr lang="en-GB" sz="8000" dirty="0"/>
              <a:t>(Part 1 of 5)</a:t>
            </a:r>
          </a:p>
        </p:txBody>
      </p:sp>
    </p:spTree>
    <p:extLst>
      <p:ext uri="{BB962C8B-B14F-4D97-AF65-F5344CB8AC3E}">
        <p14:creationId xmlns:p14="http://schemas.microsoft.com/office/powerpoint/2010/main" val="16348538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4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Moments</a:t>
              </a:r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-2288" y="841863"/>
            <a:ext cx="914514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/>
              <a:t>The ‘moment’ of a force:</a:t>
            </a:r>
          </a:p>
          <a:p>
            <a:pPr algn="ctr"/>
            <a:endParaRPr lang="en-GB" sz="2000" dirty="0"/>
          </a:p>
          <a:p>
            <a:pPr algn="ctr"/>
            <a:r>
              <a:rPr lang="en-GB" sz="4000" dirty="0"/>
              <a:t>… measures the </a:t>
            </a:r>
            <a:r>
              <a:rPr lang="en-GB" sz="4000" b="1" dirty="0"/>
              <a:t>turning effect </a:t>
            </a:r>
            <a:r>
              <a:rPr lang="en-GB" sz="4000" dirty="0"/>
              <a:t>of the force on the body on which it is acting.</a:t>
            </a:r>
          </a:p>
        </p:txBody>
      </p:sp>
      <p:pic>
        <p:nvPicPr>
          <p:cNvPr id="8" name="Picture 2" descr="Image result for Hand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3150187"/>
            <a:ext cx="2088232" cy="3362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3774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4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Moments</a:t>
              </a:r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4355976" y="5367549"/>
                <a:ext cx="432048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600" dirty="0"/>
                  <a:t>Moment of force F</a:t>
                </a:r>
                <a:endParaRPr lang="en-GB" sz="3600" b="1" i="1" dirty="0">
                  <a:latin typeface="Cambria Math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GB" sz="3600" b="1" i="1" smtClean="0">
                        <a:latin typeface="Cambria Math"/>
                      </a:rPr>
                      <m:t>=</m:t>
                    </m:r>
                    <m:r>
                      <a:rPr lang="en-GB" sz="3600" b="1" i="1" smtClean="0">
                        <a:latin typeface="Cambria Math" panose="02040503050406030204" pitchFamily="18" charset="0"/>
                      </a:rPr>
                      <m:t>𝟒</m:t>
                    </m:r>
                    <m:r>
                      <a:rPr lang="en-GB" sz="3600" b="1" i="1" smtClean="0">
                        <a:latin typeface="Cambria Math"/>
                      </a:rPr>
                      <m:t>𝑵𝒎</m:t>
                    </m:r>
                  </m:oMath>
                </a14:m>
                <a:r>
                  <a:rPr lang="en-GB" sz="3600" b="1" dirty="0"/>
                  <a:t> clockwise</a:t>
                </a: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5976" y="5367549"/>
                <a:ext cx="4320480" cy="1200329"/>
              </a:xfrm>
              <a:prstGeom prst="rect">
                <a:avLst/>
              </a:prstGeom>
              <a:blipFill>
                <a:blip r:embed="rId2"/>
                <a:stretch>
                  <a:fillRect t="-7653" b="-18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5" name="Picture 2" descr="Image result for Hand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124744"/>
            <a:ext cx="3007738" cy="48429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44008" y="1340768"/>
            <a:ext cx="4104456" cy="4244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884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4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Moments</a:t>
              </a:r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4206064" y="4013423"/>
                <a:ext cx="4536504" cy="21236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4400" dirty="0"/>
                  <a:t>Moments</a:t>
                </a:r>
              </a:p>
              <a:p>
                <a14:m>
                  <m:oMath xmlns:m="http://schemas.openxmlformats.org/officeDocument/2006/math">
                    <m:r>
                      <a:rPr lang="en-GB" sz="4400" b="1" i="1" smtClean="0">
                        <a:latin typeface="Cambria Math"/>
                      </a:rPr>
                      <m:t>=</m:t>
                    </m:r>
                  </m:oMath>
                </a14:m>
                <a:r>
                  <a:rPr lang="en-GB" sz="4400" b="1" i="1" dirty="0">
                    <a:latin typeface="Cambria Math"/>
                  </a:rPr>
                  <a:t> </a:t>
                </a:r>
                <a:r>
                  <a:rPr lang="en-GB" sz="4400" b="1" dirty="0">
                    <a:latin typeface="Cambria Math"/>
                  </a:rPr>
                  <a:t>0.2 x 20 </a:t>
                </a:r>
              </a:p>
              <a:p>
                <a14:m>
                  <m:oMath xmlns:m="http://schemas.openxmlformats.org/officeDocument/2006/math">
                    <m:r>
                      <a:rPr lang="en-GB" sz="4400" b="1" i="1">
                        <a:latin typeface="Cambria Math"/>
                      </a:rPr>
                      <m:t>=</m:t>
                    </m:r>
                    <m:r>
                      <a:rPr lang="en-GB" sz="4400" b="1" i="1" smtClean="0">
                        <a:latin typeface="Cambria Math" panose="02040503050406030204" pitchFamily="18" charset="0"/>
                      </a:rPr>
                      <m:t>𝟒</m:t>
                    </m:r>
                    <m:r>
                      <a:rPr lang="en-GB" sz="4400" b="1" i="1" smtClean="0">
                        <a:latin typeface="Cambria Math"/>
                      </a:rPr>
                      <m:t>𝑵𝒎</m:t>
                    </m:r>
                  </m:oMath>
                </a14:m>
                <a:r>
                  <a:rPr lang="en-GB" sz="4400" b="1" dirty="0"/>
                  <a:t> clockwise</a:t>
                </a: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6064" y="4013423"/>
                <a:ext cx="4536504" cy="2123658"/>
              </a:xfrm>
              <a:prstGeom prst="rect">
                <a:avLst/>
              </a:prstGeom>
              <a:blipFill>
                <a:blip r:embed="rId2"/>
                <a:stretch>
                  <a:fillRect l="-5511" t="-5731" r="-2419" b="-126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354786" y="674743"/>
                <a:ext cx="6534161" cy="17543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algn="ctr"/>
                <a:r>
                  <a:rPr lang="en-GB" sz="5400" b="1" dirty="0">
                    <a:solidFill>
                      <a:prstClr val="black"/>
                    </a:solidFill>
                  </a:rPr>
                  <a:t>M</a:t>
                </a:r>
                <a14:m>
                  <m:oMath xmlns:m="http://schemas.openxmlformats.org/officeDocument/2006/math">
                    <m:r>
                      <a:rPr lang="en-GB" sz="5400" b="1" i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𝐨𝐦𝐞𝐧𝐭</m:t>
                    </m:r>
                    <m:r>
                      <a:rPr lang="en-GB" sz="5400" b="1" i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5400" b="1" i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𝐨𝐟</m:t>
                    </m:r>
                    <m:r>
                      <a:rPr lang="en-GB" sz="5400" b="1" i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5400" b="1" i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𝐅</m:t>
                    </m:r>
                    <m:r>
                      <a:rPr lang="en-GB" sz="5400" b="1" i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𝐨𝐫𝐜𝐞</m:t>
                    </m:r>
                  </m:oMath>
                </a14:m>
                <a:endParaRPr lang="en-GB" sz="5400" b="1" i="0" dirty="0">
                  <a:solidFill>
                    <a:prstClr val="black"/>
                  </a:solidFill>
                </a:endParaRPr>
              </a:p>
              <a:p>
                <a:pPr lvl="0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5400" b="1" i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5400" b="1" i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𝐅</m:t>
                      </m:r>
                      <m:r>
                        <a:rPr lang="en-GB" sz="5400" b="1" i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𝐨𝐫𝐜𝐞</m:t>
                      </m:r>
                      <m:r>
                        <a:rPr lang="en-GB" sz="5400" b="1" i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×</m:t>
                      </m:r>
                      <m:r>
                        <a:rPr lang="en-GB" sz="5400" b="1" i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𝐃</m:t>
                      </m:r>
                      <m:r>
                        <a:rPr lang="en-GB" sz="5400" b="1" i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𝐢𝐬𝐭𝐚𝐧𝐜𝐞</m:t>
                      </m:r>
                    </m:oMath>
                  </m:oMathPara>
                </a14:m>
                <a:endParaRPr lang="en-GB" sz="54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4786" y="674743"/>
                <a:ext cx="6534161" cy="1754326"/>
              </a:xfrm>
              <a:prstGeom prst="rect">
                <a:avLst/>
              </a:prstGeom>
              <a:blipFill>
                <a:blip r:embed="rId3"/>
                <a:stretch>
                  <a:fillRect t="-94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3888551" y="2733918"/>
            <a:ext cx="51125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0000FF"/>
                </a:solidFill>
              </a:rPr>
              <a:t>perpendicular distance</a:t>
            </a:r>
          </a:p>
          <a:p>
            <a:pPr algn="ctr"/>
            <a:r>
              <a:rPr lang="en-GB" sz="2400" dirty="0">
                <a:solidFill>
                  <a:srgbClr val="0000FF"/>
                </a:solidFill>
              </a:rPr>
              <a:t>(shortest distance to the pivot point)</a:t>
            </a:r>
          </a:p>
        </p:txBody>
      </p:sp>
      <p:cxnSp>
        <p:nvCxnSpPr>
          <p:cNvPr id="10" name="Straight Arrow Connector 9"/>
          <p:cNvCxnSpPr>
            <a:stCxn id="9" idx="0"/>
          </p:cNvCxnSpPr>
          <p:nvPr/>
        </p:nvCxnSpPr>
        <p:spPr>
          <a:xfrm flipH="1" flipV="1">
            <a:off x="6120799" y="2311464"/>
            <a:ext cx="324036" cy="422454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 7"/>
          <p:cNvGrpSpPr/>
          <p:nvPr/>
        </p:nvGrpSpPr>
        <p:grpSpPr>
          <a:xfrm>
            <a:off x="611560" y="3501008"/>
            <a:ext cx="3594504" cy="3240360"/>
            <a:chOff x="394964" y="3068960"/>
            <a:chExt cx="4104456" cy="3623495"/>
          </a:xfrm>
        </p:grpSpPr>
        <p:pic>
          <p:nvPicPr>
            <p:cNvPr id="21" name="Picture 20"/>
            <p:cNvPicPr>
              <a:picLocks noChangeAspect="1"/>
            </p:cNvPicPr>
            <p:nvPr/>
          </p:nvPicPr>
          <p:blipFill rotWithShape="1">
            <a:blip r:embed="rId4"/>
            <a:srcRect t="5090" b="9535"/>
            <a:stretch/>
          </p:blipFill>
          <p:spPr>
            <a:xfrm>
              <a:off x="394964" y="3068960"/>
              <a:ext cx="4104456" cy="3623495"/>
            </a:xfrm>
            <a:prstGeom prst="rect">
              <a:avLst/>
            </a:prstGeom>
          </p:spPr>
        </p:pic>
        <p:sp>
          <p:nvSpPr>
            <p:cNvPr id="7" name="Rectangle 6"/>
            <p:cNvSpPr/>
            <p:nvPr/>
          </p:nvSpPr>
          <p:spPr>
            <a:xfrm>
              <a:off x="1727684" y="5806711"/>
              <a:ext cx="648072" cy="72008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2" name="Rectangle 11"/>
          <p:cNvSpPr/>
          <p:nvPr/>
        </p:nvSpPr>
        <p:spPr>
          <a:xfrm>
            <a:off x="1278323" y="5661249"/>
            <a:ext cx="718040" cy="6480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6109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Moments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758898" y="4509120"/>
                <a:ext cx="3260551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200" dirty="0"/>
                  <a:t>Moment of force F about point P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1" i="1" smtClean="0">
                          <a:latin typeface="Cambria Math"/>
                        </a:rPr>
                        <m:t>=</m:t>
                      </m:r>
                      <m:r>
                        <a:rPr lang="en-GB" sz="3200" b="1" i="1" smtClean="0">
                          <a:latin typeface="Cambria Math"/>
                        </a:rPr>
                        <m:t>𝟎</m:t>
                      </m:r>
                      <m:r>
                        <a:rPr lang="en-GB" sz="3200" b="1" i="1" smtClean="0">
                          <a:latin typeface="Cambria Math"/>
                        </a:rPr>
                        <m:t>𝑵𝒎</m:t>
                      </m:r>
                    </m:oMath>
                  </m:oMathPara>
                </a14:m>
                <a:endParaRPr lang="en-GB" sz="3200" b="1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8898" y="4509120"/>
                <a:ext cx="3260551" cy="1569660"/>
              </a:xfrm>
              <a:prstGeom prst="rect">
                <a:avLst/>
              </a:prstGeom>
              <a:blipFill>
                <a:blip r:embed="rId2"/>
                <a:stretch>
                  <a:fillRect l="-4673" t="-5058" r="-76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932040" y="4466891"/>
                <a:ext cx="3648325" cy="20621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200" dirty="0"/>
                  <a:t>Moment of force F about point P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3200" b="1" i="1" smtClean="0">
                          <a:latin typeface="Cambria Math"/>
                        </a:rPr>
                        <m:t>=</m:t>
                      </m:r>
                      <m:r>
                        <a:rPr lang="en-GB" sz="3200" b="1" i="1" smtClean="0">
                          <a:latin typeface="Cambria Math"/>
                        </a:rPr>
                        <m:t>𝟓𝟎</m:t>
                      </m:r>
                      <m:r>
                        <a:rPr lang="en-GB" sz="3200" b="1" i="1" smtClean="0">
                          <a:latin typeface="Cambria Math"/>
                        </a:rPr>
                        <m:t>𝒔𝒊𝒏</m:t>
                      </m:r>
                      <m:r>
                        <a:rPr lang="en-GB" sz="3200" b="1" i="1" smtClean="0">
                          <a:latin typeface="Cambria Math"/>
                        </a:rPr>
                        <m:t>𝟔𝟎</m:t>
                      </m:r>
                      <m:r>
                        <a:rPr lang="en-GB" sz="3200" b="1" i="1" smtClean="0">
                          <a:latin typeface="Cambria Math"/>
                        </a:rPr>
                        <m:t> </m:t>
                      </m:r>
                      <m:r>
                        <a:rPr lang="en-GB" sz="3200" b="1" i="1" smtClean="0">
                          <a:latin typeface="Cambria Math"/>
                        </a:rPr>
                        <m:t>𝑵𝒎</m:t>
                      </m:r>
                    </m:oMath>
                  </m:oMathPara>
                </a14:m>
                <a:endParaRPr lang="en-GB" sz="3200" b="1" dirty="0"/>
              </a:p>
              <a:p>
                <a:pPr algn="ctr"/>
                <a:r>
                  <a:rPr lang="en-GB" sz="3200" b="1" dirty="0"/>
                  <a:t>clockwise</a:t>
                </a: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2040" y="4466891"/>
                <a:ext cx="3648325" cy="2062103"/>
              </a:xfrm>
              <a:prstGeom prst="rect">
                <a:avLst/>
              </a:prstGeom>
              <a:blipFill>
                <a:blip r:embed="rId3"/>
                <a:stretch>
                  <a:fillRect t="-3846" r="-1336" b="-88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/>
          <a:srcRect t="11684"/>
          <a:stretch/>
        </p:blipFill>
        <p:spPr>
          <a:xfrm>
            <a:off x="1043608" y="1177417"/>
            <a:ext cx="2691133" cy="291725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5"/>
          <a:srcRect t="12191"/>
          <a:stretch/>
        </p:blipFill>
        <p:spPr>
          <a:xfrm>
            <a:off x="5148064" y="908720"/>
            <a:ext cx="3614607" cy="3112079"/>
          </a:xfrm>
          <a:prstGeom prst="rect">
            <a:avLst/>
          </a:prstGeom>
        </p:spPr>
      </p:pic>
      <p:grpSp>
        <p:nvGrpSpPr>
          <p:cNvPr id="62" name="Group 61"/>
          <p:cNvGrpSpPr/>
          <p:nvPr/>
        </p:nvGrpSpPr>
        <p:grpSpPr>
          <a:xfrm>
            <a:off x="5220071" y="2708920"/>
            <a:ext cx="1368151" cy="1008980"/>
            <a:chOff x="3874202" y="925272"/>
            <a:chExt cx="1094842" cy="731520"/>
          </a:xfrm>
        </p:grpSpPr>
        <p:cxnSp>
          <p:nvCxnSpPr>
            <p:cNvPr id="63" name="Straight Connector 62"/>
            <p:cNvCxnSpPr/>
            <p:nvPr/>
          </p:nvCxnSpPr>
          <p:spPr>
            <a:xfrm flipH="1" flipV="1">
              <a:off x="4435644" y="925272"/>
              <a:ext cx="533400" cy="73152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4" name="TextBox 63"/>
                <p:cNvSpPr txBox="1"/>
                <p:nvPr/>
              </p:nvSpPr>
              <p:spPr>
                <a:xfrm>
                  <a:off x="3874202" y="1238511"/>
                  <a:ext cx="683708" cy="33471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400" b="0" i="1" smtClean="0">
                            <a:latin typeface="Cambria Math"/>
                          </a:rPr>
                          <m:t>5</m:t>
                        </m:r>
                        <m:r>
                          <a:rPr lang="en-GB" sz="2400" b="0" i="1" smtClean="0">
                            <a:latin typeface="Cambria Math"/>
                          </a:rPr>
                          <m:t>𝑠𝑖𝑛</m:t>
                        </m:r>
                        <m:r>
                          <a:rPr lang="en-GB" sz="2400" b="0" i="1" smtClean="0">
                            <a:latin typeface="Cambria Math"/>
                          </a:rPr>
                          <m:t>60 </m:t>
                        </m:r>
                      </m:oMath>
                    </m:oMathPara>
                  </a14:m>
                  <a:endParaRPr lang="en-GB" sz="2400" dirty="0"/>
                </a:p>
              </p:txBody>
            </p:sp>
          </mc:Choice>
          <mc:Fallback xmlns="">
            <p:sp>
              <p:nvSpPr>
                <p:cNvPr id="64" name="TextBox 6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74202" y="1238511"/>
                  <a:ext cx="683708" cy="334711"/>
                </a:xfrm>
                <a:prstGeom prst="rect">
                  <a:avLst/>
                </a:prstGeom>
                <a:blipFill>
                  <a:blip r:embed="rId6"/>
                  <a:stretch>
                    <a:fillRect l="-2143" r="-32857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13" name="Straight Connector 12"/>
          <p:cNvCxnSpPr/>
          <p:nvPr/>
        </p:nvCxnSpPr>
        <p:spPr>
          <a:xfrm>
            <a:off x="4551855" y="908720"/>
            <a:ext cx="20145" cy="562027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3351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3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505582" y="4776827"/>
                <a:ext cx="2808312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200" dirty="0"/>
                  <a:t>Moment:</a:t>
                </a:r>
                <a:endParaRPr lang="en-GB" sz="3200" b="1" i="1" dirty="0">
                  <a:latin typeface="Cambria Math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3200" b="1" i="1" smtClean="0">
                          <a:latin typeface="Cambria Math"/>
                        </a:rPr>
                        <m:t>𝟐𝟎</m:t>
                      </m:r>
                      <m:r>
                        <a:rPr lang="en-GB" sz="3200" b="1" i="1" smtClean="0">
                          <a:latin typeface="Cambria Math"/>
                        </a:rPr>
                        <m:t>𝒔𝒊𝒏</m:t>
                      </m:r>
                      <m:r>
                        <a:rPr lang="en-GB" sz="3200" b="1" i="1" smtClean="0">
                          <a:latin typeface="Cambria Math"/>
                        </a:rPr>
                        <m:t>𝟑𝟎</m:t>
                      </m:r>
                      <m:r>
                        <a:rPr lang="en-GB" sz="3200" b="1" i="1" smtClean="0">
                          <a:latin typeface="Cambria Math"/>
                        </a:rPr>
                        <m:t> </m:t>
                      </m:r>
                      <m:r>
                        <a:rPr lang="en-GB" sz="3200" b="1" i="1" smtClean="0">
                          <a:latin typeface="Cambria Math"/>
                        </a:rPr>
                        <m:t>𝑵𝒎</m:t>
                      </m:r>
                    </m:oMath>
                  </m:oMathPara>
                </a14:m>
                <a:endParaRPr lang="en-GB" sz="3200" b="1" i="1" dirty="0">
                  <a:latin typeface="Cambria Math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GB" sz="3200" b="1" i="0" smtClean="0">
                        <a:latin typeface="Cambria Math" panose="02040503050406030204" pitchFamily="18" charset="0"/>
                      </a:rPr>
                      <m:t>𝐀</m:t>
                    </m:r>
                  </m:oMath>
                </a14:m>
                <a:r>
                  <a:rPr lang="en-GB" sz="3200" b="1" i="0" dirty="0">
                    <a:latin typeface="+mj-lt"/>
                  </a:rPr>
                  <a:t>nticlockwise</a:t>
                </a:r>
                <a:endParaRPr lang="en-GB" sz="3200" b="1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5582" y="4776827"/>
                <a:ext cx="2808312" cy="1569660"/>
              </a:xfrm>
              <a:prstGeom prst="rect">
                <a:avLst/>
              </a:prstGeom>
              <a:blipFill>
                <a:blip r:embed="rId2"/>
                <a:stretch>
                  <a:fillRect t="-4669" r="-651" b="-124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1043608" y="4776827"/>
                <a:ext cx="3024336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200" dirty="0"/>
                  <a:t>Moment:</a:t>
                </a:r>
                <a:endParaRPr lang="en-GB" sz="3200" b="1" i="1" dirty="0">
                  <a:latin typeface="Cambria Math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1" i="1" smtClean="0">
                          <a:latin typeface="Cambria Math"/>
                        </a:rPr>
                        <m:t>𝟏𝟓</m:t>
                      </m:r>
                      <m:r>
                        <a:rPr lang="en-GB" sz="3200" b="1" i="1" smtClean="0">
                          <a:latin typeface="Cambria Math"/>
                        </a:rPr>
                        <m:t>𝒄𝒐𝒔</m:t>
                      </m:r>
                      <m:r>
                        <a:rPr lang="en-GB" sz="3200" b="1" i="1" smtClean="0">
                          <a:latin typeface="Cambria Math"/>
                        </a:rPr>
                        <m:t>𝟔𝟓</m:t>
                      </m:r>
                      <m:r>
                        <a:rPr lang="en-GB" sz="3200" b="1" i="1" smtClean="0">
                          <a:latin typeface="Cambria Math"/>
                        </a:rPr>
                        <m:t> </m:t>
                      </m:r>
                      <m:r>
                        <a:rPr lang="en-GB" sz="3200" b="1" i="1" smtClean="0">
                          <a:latin typeface="Cambria Math"/>
                        </a:rPr>
                        <m:t>𝑵𝒎</m:t>
                      </m:r>
                    </m:oMath>
                  </m:oMathPara>
                </a14:m>
                <a:endParaRPr lang="en-GB" sz="3200" b="1" i="1" dirty="0">
                  <a:latin typeface="Cambria Math"/>
                </a:endParaRPr>
              </a:p>
              <a:p>
                <a:pPr algn="ctr"/>
                <a:r>
                  <a:rPr lang="en-GB" sz="3200" b="1" i="0" dirty="0">
                    <a:latin typeface="+mj-lt"/>
                  </a:rPr>
                  <a:t>Anti-clockwise</a:t>
                </a:r>
                <a:endParaRPr lang="en-GB" sz="3200" b="1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4776827"/>
                <a:ext cx="3024336" cy="1569660"/>
              </a:xfrm>
              <a:prstGeom prst="rect">
                <a:avLst/>
              </a:prstGeom>
              <a:blipFill>
                <a:blip r:embed="rId3"/>
                <a:stretch>
                  <a:fillRect t="-4669" b="-120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6" name="Group 25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27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Moments</a:t>
              </a:r>
            </a:p>
          </p:txBody>
        </p:sp>
        <p:cxnSp>
          <p:nvCxnSpPr>
            <p:cNvPr id="28" name="Straight Connector 27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29" name="Picture 2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60032" y="980728"/>
            <a:ext cx="3456384" cy="3387256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7544" y="836712"/>
            <a:ext cx="3499628" cy="3499628"/>
          </a:xfrm>
          <a:prstGeom prst="rect">
            <a:avLst/>
          </a:prstGeom>
        </p:spPr>
      </p:pic>
      <p:cxnSp>
        <p:nvCxnSpPr>
          <p:cNvPr id="31" name="Straight Connector 30"/>
          <p:cNvCxnSpPr/>
          <p:nvPr/>
        </p:nvCxnSpPr>
        <p:spPr>
          <a:xfrm>
            <a:off x="4551855" y="908720"/>
            <a:ext cx="20145" cy="562027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4375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EAD64B5-EAB4-48A4-B861-CA75021C70DE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B4232D36-13FA-40B9-91EE-5F64E268DF21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Test Your Understanding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9B703757-3DAC-4ABA-9589-DDA8729849CF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0FB6AFC-0633-41F1-9890-512B14D9D39A}"/>
                  </a:ext>
                </a:extLst>
              </p:cNvPr>
              <p:cNvSpPr txBox="1"/>
              <p:nvPr/>
            </p:nvSpPr>
            <p:spPr>
              <a:xfrm>
                <a:off x="899592" y="1052736"/>
                <a:ext cx="6480720" cy="2308324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[Textbook] The diagram shows two forces acting on a lamina. Find the moment of each of the forces about the point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dirty="0"/>
                  <a:t>.</a:t>
                </a:r>
              </a:p>
              <a:p>
                <a:endParaRPr lang="en-GB" dirty="0"/>
              </a:p>
              <a:p>
                <a:endParaRPr lang="en-GB" dirty="0"/>
              </a:p>
              <a:p>
                <a:endParaRPr lang="en-GB" dirty="0"/>
              </a:p>
              <a:p>
                <a:endParaRPr lang="en-GB" dirty="0"/>
              </a:p>
              <a:p>
                <a:endParaRPr lang="en-GB" dirty="0"/>
              </a:p>
              <a:p>
                <a:endParaRPr lang="en-GB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0FB6AFC-0633-41F1-9890-512B14D9D3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1052736"/>
                <a:ext cx="6480720" cy="230832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451D17C5-FE69-4A1C-9C95-601E316CAA1E}"/>
              </a:ext>
            </a:extLst>
          </p:cNvPr>
          <p:cNvCxnSpPr/>
          <p:nvPr/>
        </p:nvCxnSpPr>
        <p:spPr>
          <a:xfrm flipV="1">
            <a:off x="2945117" y="1922245"/>
            <a:ext cx="0" cy="115212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3853E563-F5F6-4EAE-B14A-60B0420270DE}"/>
              </a:ext>
            </a:extLst>
          </p:cNvPr>
          <p:cNvCxnSpPr>
            <a:cxnSpLocks/>
          </p:cNvCxnSpPr>
          <p:nvPr/>
        </p:nvCxnSpPr>
        <p:spPr>
          <a:xfrm flipV="1">
            <a:off x="4457533" y="2187903"/>
            <a:ext cx="605532" cy="96254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Oval 10">
            <a:extLst>
              <a:ext uri="{FF2B5EF4-FFF2-40B4-BE49-F238E27FC236}">
                <a16:creationId xmlns:a16="http://schemas.microsoft.com/office/drawing/2014/main" id="{5A6ED701-E95D-4D36-82E6-1DD7ED8D021D}"/>
              </a:ext>
            </a:extLst>
          </p:cNvPr>
          <p:cNvSpPr/>
          <p:nvPr/>
        </p:nvSpPr>
        <p:spPr>
          <a:xfrm>
            <a:off x="3853439" y="2139186"/>
            <a:ext cx="72005" cy="7200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4952AA2-5567-409E-B802-794B704AECE0}"/>
              </a:ext>
            </a:extLst>
          </p:cNvPr>
          <p:cNvCxnSpPr>
            <a:cxnSpLocks/>
          </p:cNvCxnSpPr>
          <p:nvPr/>
        </p:nvCxnSpPr>
        <p:spPr>
          <a:xfrm>
            <a:off x="2972329" y="2157741"/>
            <a:ext cx="900111" cy="14287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EC389C34-7909-4197-A02A-B72D54460837}"/>
              </a:ext>
            </a:extLst>
          </p:cNvPr>
          <p:cNvCxnSpPr>
            <a:cxnSpLocks/>
          </p:cNvCxnSpPr>
          <p:nvPr/>
        </p:nvCxnSpPr>
        <p:spPr>
          <a:xfrm>
            <a:off x="3878790" y="2175203"/>
            <a:ext cx="641350" cy="838200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F931C04C-85C4-47DE-84F8-12DE3216FC15}"/>
              </a:ext>
            </a:extLst>
          </p:cNvPr>
          <p:cNvCxnSpPr>
            <a:cxnSpLocks/>
          </p:cNvCxnSpPr>
          <p:nvPr/>
        </p:nvCxnSpPr>
        <p:spPr>
          <a:xfrm>
            <a:off x="2945117" y="2066261"/>
            <a:ext cx="13347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3F9834EA-19BA-4B42-84FB-3A9FE04DB51E}"/>
              </a:ext>
            </a:extLst>
          </p:cNvPr>
          <p:cNvCxnSpPr>
            <a:cxnSpLocks/>
          </p:cNvCxnSpPr>
          <p:nvPr/>
        </p:nvCxnSpPr>
        <p:spPr>
          <a:xfrm>
            <a:off x="3078591" y="2066261"/>
            <a:ext cx="0" cy="9148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BA5D906B-1B95-41EC-AD87-D24DB29C092E}"/>
              </a:ext>
            </a:extLst>
          </p:cNvPr>
          <p:cNvSpPr/>
          <p:nvPr/>
        </p:nvSpPr>
        <p:spPr>
          <a:xfrm>
            <a:off x="4332815" y="2727612"/>
            <a:ext cx="355600" cy="44491"/>
          </a:xfrm>
          <a:custGeom>
            <a:avLst/>
            <a:gdLst>
              <a:gd name="connsiteX0" fmla="*/ 0 w 355600"/>
              <a:gd name="connsiteY0" fmla="*/ 38141 h 44491"/>
              <a:gd name="connsiteX1" fmla="*/ 203200 w 355600"/>
              <a:gd name="connsiteY1" fmla="*/ 41 h 44491"/>
              <a:gd name="connsiteX2" fmla="*/ 355600 w 355600"/>
              <a:gd name="connsiteY2" fmla="*/ 44491 h 444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55600" h="44491">
                <a:moveTo>
                  <a:pt x="0" y="38141"/>
                </a:moveTo>
                <a:cubicBezTo>
                  <a:pt x="71966" y="18562"/>
                  <a:pt x="143933" y="-1017"/>
                  <a:pt x="203200" y="41"/>
                </a:cubicBezTo>
                <a:cubicBezTo>
                  <a:pt x="262467" y="1099"/>
                  <a:pt x="309033" y="22795"/>
                  <a:pt x="355600" y="44491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67C7E6A8-4596-485B-9BE9-B45D2F46E3AA}"/>
                  </a:ext>
                </a:extLst>
              </p:cNvPr>
              <p:cNvSpPr txBox="1"/>
              <p:nvPr/>
            </p:nvSpPr>
            <p:spPr>
              <a:xfrm>
                <a:off x="4341397" y="2488214"/>
                <a:ext cx="28803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50°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67C7E6A8-4596-485B-9BE9-B45D2F46E3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1397" y="2488214"/>
                <a:ext cx="288032" cy="276999"/>
              </a:xfrm>
              <a:prstGeom prst="rect">
                <a:avLst/>
              </a:prstGeom>
              <a:blipFill>
                <a:blip r:embed="rId3"/>
                <a:stretch>
                  <a:fillRect r="-319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B6A809EF-BDAB-40B2-8ACF-92513D58E2C5}"/>
                  </a:ext>
                </a:extLst>
              </p:cNvPr>
              <p:cNvSpPr txBox="1"/>
              <p:nvPr/>
            </p:nvSpPr>
            <p:spPr>
              <a:xfrm>
                <a:off x="3811370" y="2484363"/>
                <a:ext cx="43095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2 </m:t>
                    </m:r>
                  </m:oMath>
                </a14:m>
                <a:r>
                  <a:rPr lang="en-GB" sz="1200" b="0" i="0" dirty="0">
                    <a:latin typeface="+mj-lt"/>
                  </a:rPr>
                  <a:t>m</a:t>
                </a:r>
                <a:endParaRPr lang="en-GB" sz="1200" dirty="0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B6A809EF-BDAB-40B2-8ACF-92513D58E2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1370" y="2484363"/>
                <a:ext cx="430958" cy="276999"/>
              </a:xfrm>
              <a:prstGeom prst="rect">
                <a:avLst/>
              </a:prstGeom>
              <a:blipFill>
                <a:blip r:embed="rId4"/>
                <a:stretch>
                  <a:fillRect t="-2222" b="-1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432B14B1-0512-4FF7-B168-FA5CA4823121}"/>
                  </a:ext>
                </a:extLst>
              </p:cNvPr>
              <p:cNvSpPr txBox="1"/>
              <p:nvPr/>
            </p:nvSpPr>
            <p:spPr>
              <a:xfrm>
                <a:off x="3252505" y="1880742"/>
                <a:ext cx="43095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2 </m:t>
                    </m:r>
                  </m:oMath>
                </a14:m>
                <a:r>
                  <a:rPr lang="en-GB" sz="1200" b="0" i="0" dirty="0">
                    <a:latin typeface="+mj-lt"/>
                  </a:rPr>
                  <a:t>m</a:t>
                </a:r>
                <a:endParaRPr lang="en-GB" sz="1200" dirty="0"/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432B14B1-0512-4FF7-B168-FA5CA48231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2505" y="1880742"/>
                <a:ext cx="430958" cy="276999"/>
              </a:xfrm>
              <a:prstGeom prst="rect">
                <a:avLst/>
              </a:prstGeom>
              <a:blipFill>
                <a:blip r:embed="rId5"/>
                <a:stretch>
                  <a:fillRect t="-2222" b="-1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35BB6B18-3C65-4F06-8317-4B95C0CC6251}"/>
                  </a:ext>
                </a:extLst>
              </p:cNvPr>
              <p:cNvSpPr txBox="1"/>
              <p:nvPr/>
            </p:nvSpPr>
            <p:spPr>
              <a:xfrm>
                <a:off x="2573791" y="1744901"/>
                <a:ext cx="43095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35BB6B18-3C65-4F06-8317-4B95C0CC62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3791" y="1744901"/>
                <a:ext cx="430958" cy="2769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5F8FC34D-944E-463D-AAE9-65108C76AB42}"/>
                  </a:ext>
                </a:extLst>
              </p:cNvPr>
              <p:cNvSpPr txBox="1"/>
              <p:nvPr/>
            </p:nvSpPr>
            <p:spPr>
              <a:xfrm>
                <a:off x="5031147" y="2011571"/>
                <a:ext cx="43095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5F8FC34D-944E-463D-AAE9-65108C76AB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1147" y="2011571"/>
                <a:ext cx="430958" cy="27699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34E27072-0720-4BEF-8E84-90C772A19EAF}"/>
                  </a:ext>
                </a:extLst>
              </p:cNvPr>
              <p:cNvSpPr txBox="1"/>
              <p:nvPr/>
            </p:nvSpPr>
            <p:spPr>
              <a:xfrm>
                <a:off x="3706608" y="1844178"/>
                <a:ext cx="43095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𝑃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34E27072-0720-4BEF-8E84-90C772A19E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6608" y="1844178"/>
                <a:ext cx="430958" cy="27699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1EBD65F0-A168-40FF-8CCD-5CA5A060D870}"/>
                  </a:ext>
                </a:extLst>
              </p:cNvPr>
              <p:cNvSpPr txBox="1"/>
              <p:nvPr/>
            </p:nvSpPr>
            <p:spPr>
              <a:xfrm>
                <a:off x="1556630" y="3675604"/>
                <a:ext cx="4968552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Moment of 5N force:</a:t>
                </a:r>
              </a:p>
              <a:p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=5×2=10 </m:t>
                    </m:r>
                  </m:oMath>
                </a14:m>
                <a:r>
                  <a:rPr lang="en-GB" dirty="0"/>
                  <a:t>Nm clockwise</a:t>
                </a:r>
              </a:p>
              <a:p>
                <a:endParaRPr lang="en-GB" dirty="0"/>
              </a:p>
              <a:p>
                <a:r>
                  <a:rPr lang="en-GB" dirty="0"/>
                  <a:t>Moment of 8N force:</a:t>
                </a:r>
              </a:p>
              <a:p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=8×2</m:t>
                    </m:r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50°</m:t>
                        </m:r>
                      </m:e>
                    </m:func>
                    <m:r>
                      <a:rPr lang="en-GB" b="0" i="1" smtClean="0">
                        <a:latin typeface="Cambria Math" panose="02040503050406030204" pitchFamily="18" charset="0"/>
                      </a:rPr>
                      <m:t>=12.3 </m:t>
                    </m:r>
                  </m:oMath>
                </a14:m>
                <a:r>
                  <a:rPr lang="en-GB" dirty="0"/>
                  <a:t>Nm anticlockwise (3sf)</a:t>
                </a:r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1EBD65F0-A168-40FF-8CCD-5CA5A060D8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6630" y="3675604"/>
                <a:ext cx="4968552" cy="1477328"/>
              </a:xfrm>
              <a:prstGeom prst="rect">
                <a:avLst/>
              </a:prstGeom>
              <a:blipFill>
                <a:blip r:embed="rId9"/>
                <a:stretch>
                  <a:fillRect l="-982" t="-2479" b="-57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Rectangle 32">
            <a:extLst>
              <a:ext uri="{FF2B5EF4-FFF2-40B4-BE49-F238E27FC236}">
                <a16:creationId xmlns:a16="http://schemas.microsoft.com/office/drawing/2014/main" id="{33336F4E-3CF5-4E14-B4DD-BC2423C50312}"/>
              </a:ext>
            </a:extLst>
          </p:cNvPr>
          <p:cNvSpPr/>
          <p:nvPr/>
        </p:nvSpPr>
        <p:spPr>
          <a:xfrm>
            <a:off x="1878640" y="4001593"/>
            <a:ext cx="4508079" cy="3989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1D699D6B-D131-4E00-A6AE-8DB035A9662C}"/>
              </a:ext>
            </a:extLst>
          </p:cNvPr>
          <p:cNvSpPr/>
          <p:nvPr/>
        </p:nvSpPr>
        <p:spPr>
          <a:xfrm>
            <a:off x="1885912" y="4854302"/>
            <a:ext cx="4508079" cy="3989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AF91CF0-0C3D-4915-9483-85F22A6FE10C}"/>
              </a:ext>
            </a:extLst>
          </p:cNvPr>
          <p:cNvSpPr txBox="1"/>
          <p:nvPr/>
        </p:nvSpPr>
        <p:spPr>
          <a:xfrm>
            <a:off x="6513107" y="2818438"/>
            <a:ext cx="2260757" cy="73866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1400" b="1" dirty="0"/>
              <a:t>Terminology</a:t>
            </a:r>
            <a:r>
              <a:rPr lang="en-GB" sz="1400" dirty="0"/>
              <a:t>: A </a:t>
            </a:r>
            <a:r>
              <a:rPr lang="en-GB" sz="1400" i="1" dirty="0"/>
              <a:t>lamina</a:t>
            </a:r>
            <a:r>
              <a:rPr lang="en-GB" sz="1400" dirty="0"/>
              <a:t> is a 2D object whose thickness can be ignored.</a:t>
            </a:r>
          </a:p>
        </p:txBody>
      </p:sp>
    </p:spTree>
    <p:extLst>
      <p:ext uri="{BB962C8B-B14F-4D97-AF65-F5344CB8AC3E}">
        <p14:creationId xmlns:p14="http://schemas.microsoft.com/office/powerpoint/2010/main" val="904914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</p:childTnLst>
        </p:cTn>
      </p:par>
    </p:tnLst>
    <p:bldLst>
      <p:bldP spid="33" grpId="0" animBg="1"/>
      <p:bldP spid="3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4A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Stats/Mechanics Year 2</a:t>
            </a:r>
          </a:p>
          <a:p>
            <a:r>
              <a:rPr lang="en-GB" sz="2400" dirty="0"/>
              <a:t>Page 72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FCA177B3-2BF3-45CA-B6AB-0F4837F6A9B9}"/>
              </a:ext>
            </a:extLst>
          </p:cNvPr>
          <p:cNvSpPr txBox="1"/>
          <p:nvPr/>
        </p:nvSpPr>
        <p:spPr>
          <a:xfrm>
            <a:off x="383436" y="1946321"/>
            <a:ext cx="5040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(Classes in a rush may wish to skip this exercise)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912F082-0390-7B47-B24B-7CAD44571368}"/>
              </a:ext>
            </a:extLst>
          </p:cNvPr>
          <p:cNvSpPr txBox="1"/>
          <p:nvPr/>
        </p:nvSpPr>
        <p:spPr>
          <a:xfrm>
            <a:off x="611560" y="2682537"/>
            <a:ext cx="633670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		Q1-2</a:t>
            </a:r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		Q3</a:t>
            </a:r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			Q4</a:t>
            </a:r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		</a:t>
            </a:r>
            <a:r>
              <a:rPr lang="en-US" sz="2400"/>
              <a:t>	Q5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324672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22673</TotalTime>
  <Words>218</Words>
  <Application>Microsoft Macintosh PowerPoint</Application>
  <PresentationFormat>On-screen Show (4:3)</PresentationFormat>
  <Paragraphs>65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845</cp:revision>
  <dcterms:created xsi:type="dcterms:W3CDTF">2013-02-28T07:36:55Z</dcterms:created>
  <dcterms:modified xsi:type="dcterms:W3CDTF">2019-07-30T18:20:27Z</dcterms:modified>
</cp:coreProperties>
</file>