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92" r:id="rId2"/>
    <p:sldId id="583" r:id="rId3"/>
    <p:sldId id="589" r:id="rId4"/>
    <p:sldId id="590" r:id="rId5"/>
    <p:sldId id="588" r:id="rId6"/>
    <p:sldId id="586" r:id="rId7"/>
    <p:sldId id="584" r:id="rId8"/>
    <p:sldId id="5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380" autoAdjust="0"/>
    <p:restoredTop sz="88534" autoAdjust="0"/>
  </p:normalViewPr>
  <p:slideViewPr>
    <p:cSldViewPr>
      <p:cViewPr>
        <p:scale>
          <a:sx n="100" d="100"/>
          <a:sy n="100" d="100"/>
        </p:scale>
        <p:origin x="144" y="1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692696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Integration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7200" dirty="0"/>
              <a:t>Parametric Equations</a:t>
            </a:r>
          </a:p>
          <a:p>
            <a:pPr algn="ctr"/>
            <a:endParaRPr lang="en-GB" sz="3600" dirty="0"/>
          </a:p>
          <a:p>
            <a:pPr algn="ctr"/>
            <a:r>
              <a:rPr lang="en-GB" sz="7200" dirty="0"/>
              <a:t>Chapter 11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10 of 11)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21131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with Parametric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08512" y="3116655"/>
                <a:ext cx="7326758" cy="3567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To find the area under the curve: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  <a:p>
                <a:pPr algn="ctr"/>
                <a:endParaRPr lang="en-GB" sz="3600" dirty="0"/>
              </a:p>
              <a:p>
                <a:pPr algn="ctr"/>
                <a:r>
                  <a:rPr lang="en-GB" sz="3600" dirty="0"/>
                  <a:t>The problem however is that </a:t>
                </a:r>
                <a:endParaRPr lang="en-GB" sz="3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3600" b="1" dirty="0">
                    <a:solidFill>
                      <a:srgbClr val="FF0000"/>
                    </a:solidFill>
                  </a:rPr>
                  <a:t> is in terms of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GB" sz="36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12" y="3116655"/>
                <a:ext cx="7326758" cy="3567130"/>
              </a:xfrm>
              <a:prstGeom prst="rect">
                <a:avLst/>
              </a:prstGeom>
              <a:blipFill>
                <a:blip r:embed="rId2"/>
                <a:stretch>
                  <a:fillRect t="-2564" b="-5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925542" y="836712"/>
                <a:ext cx="5292697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>
                    <a:solidFill>
                      <a:prstClr val="black"/>
                    </a:solidFill>
                  </a:rPr>
                  <a:t>Parametric equations:</a:t>
                </a:r>
                <a:endParaRPr lang="en-GB" sz="20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5542" y="836712"/>
                <a:ext cx="5292697" cy="1938992"/>
              </a:xfrm>
              <a:prstGeom prst="rect">
                <a:avLst/>
              </a:prstGeom>
              <a:blipFill>
                <a:blip r:embed="rId3"/>
                <a:stretch>
                  <a:fillRect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09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with Parametric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19463" y="1340768"/>
                <a:ext cx="7704856" cy="45180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0" b="0" dirty="0">
                    <a:solidFill>
                      <a:schemeClr val="tx1"/>
                    </a:solidFill>
                  </a:rPr>
                  <a:t>Area = </a:t>
                </a:r>
                <a14:m>
                  <m:oMath xmlns:m="http://schemas.openxmlformats.org/officeDocument/2006/math">
                    <m:nary>
                      <m:naryPr>
                        <m:subHide m:val="on"/>
                        <m:supHide m:val="on"/>
                        <m:ctrlP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e>
                    </m:nary>
                  </m:oMath>
                </a14:m>
                <a:endParaRPr lang="en-GB" sz="8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endParaRPr lang="en-GB" sz="8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8000" dirty="0">
                    <a:solidFill>
                      <a:prstClr val="black"/>
                    </a:solidFill>
                  </a:rPr>
                  <a:t>Area</a:t>
                </a:r>
                <a:r>
                  <a:rPr lang="en-GB" sz="80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subHide m:val="on"/>
                        <m:supHide m:val="on"/>
                        <m:ctrlPr>
                          <a:rPr lang="en-GB" sz="8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8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f>
                          <m:fPr>
                            <m:ctrlPr>
                              <a:rPr lang="en-GB" sz="8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8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GB" sz="8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  <m:r>
                          <a:rPr lang="en-GB" sz="8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8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e>
                    </m:nary>
                  </m:oMath>
                </a14:m>
                <a:endParaRPr lang="en-GB" sz="8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63" y="1340768"/>
                <a:ext cx="7704856" cy="4518096"/>
              </a:xfrm>
              <a:prstGeom prst="rect">
                <a:avLst/>
              </a:prstGeom>
              <a:blipFill>
                <a:blip r:embed="rId2"/>
                <a:stretch>
                  <a:fillRect l="-4114" t="-4993" b="-60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69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with Parametric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74778" y="908720"/>
                <a:ext cx="4194225" cy="2063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𝑙𝑜𝑤𝑒𝑟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𝑙𝑖𝑚𝑖𝑡</m:t>
                          </m:r>
                        </m:sub>
                        <m:sup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𝑢𝑝𝑝𝑒𝑟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𝑙𝑖𝑚𝑖𝑡</m:t>
                          </m:r>
                        </m:sup>
                        <m:e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778" y="908720"/>
                <a:ext cx="4194225" cy="20637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339752" y="4365104"/>
                <a:ext cx="4803944" cy="20637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𝑙𝑜𝑤𝑒𝑟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𝑙𝑖𝑚𝑖𝑡</m:t>
                          </m:r>
                        </m:sub>
                        <m:sup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𝑢𝑝𝑝𝑒𝑟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𝑙𝑖𝑚𝑖𝑡</m:t>
                          </m:r>
                        </m:sup>
                        <m:e>
                          <m:r>
                            <a:rPr lang="en-GB" sz="4400" b="0" i="1">
                              <a:latin typeface="Cambria Math" panose="02040503050406030204" pitchFamily="18" charset="0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44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4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4365104"/>
                <a:ext cx="4803944" cy="2063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55576" y="335699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Don’t forget to change the limits!</a:t>
            </a:r>
          </a:p>
        </p:txBody>
      </p:sp>
    </p:spTree>
    <p:extLst>
      <p:ext uri="{BB962C8B-B14F-4D97-AF65-F5344CB8AC3E}">
        <p14:creationId xmlns:p14="http://schemas.microsoft.com/office/powerpoint/2010/main" val="352595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with Parametric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64021" y="5542393"/>
                <a:ext cx="4752528" cy="1102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sSubSup>
                        <m:sSub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</m:sSub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021" y="5542393"/>
                <a:ext cx="4752528" cy="1102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536" y="786973"/>
                <a:ext cx="8496944" cy="11079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200" dirty="0"/>
                  <a:t>Determine the area bound between the curve with parametric equations </a:t>
                </a:r>
                <a:endParaRPr lang="en-GB" sz="22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200" dirty="0"/>
                  <a:t> and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200" dirty="0"/>
                  <a:t>, </a:t>
                </a:r>
              </a:p>
              <a:p>
                <a:pPr algn="ctr"/>
                <a:r>
                  <a:rPr lang="en-GB" sz="2200" dirty="0"/>
                  <a:t>the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200" dirty="0"/>
                  <a:t>-axis, and the lines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200" dirty="0"/>
                  <a:t> and 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200" dirty="0"/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86973"/>
                <a:ext cx="8496944" cy="1107996"/>
              </a:xfrm>
              <a:prstGeom prst="rect">
                <a:avLst/>
              </a:prstGeom>
              <a:blipFill>
                <a:blip r:embed="rId3"/>
                <a:stretch>
                  <a:fillRect b="-288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948264" y="2041107"/>
                <a:ext cx="1489126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8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041107"/>
                <a:ext cx="1489126" cy="9103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23419" y="2209886"/>
                <a:ext cx="3094758" cy="14044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Change Limits:</a:t>
                </a:r>
              </a:p>
              <a:p>
                <a:endParaRPr lang="en-GB" sz="1100" dirty="0"/>
              </a:p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=3,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19" y="2209886"/>
                <a:ext cx="3094758" cy="1404423"/>
              </a:xfrm>
              <a:prstGeom prst="rect">
                <a:avLst/>
              </a:prstGeom>
              <a:blipFill>
                <a:blip r:embed="rId5"/>
                <a:stretch>
                  <a:fillRect l="-2953" t="-3478" b="-91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150393" y="4077072"/>
                <a:ext cx="3729098" cy="1286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  <m:e>
                          <m:r>
                            <a:rPr lang="en-GB" sz="32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3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93" y="4077072"/>
                <a:ext cx="3729098" cy="1286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44008" y="2239310"/>
                <a:ext cx="136815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200" dirty="0"/>
                  <a:t> 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239310"/>
                <a:ext cx="1368152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>
            <a:off x="6084168" y="2530182"/>
            <a:ext cx="576064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77609" y="2191504"/>
            <a:ext cx="11883" cy="44778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87610" y="2998803"/>
                <a:ext cx="4071819" cy="1137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8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610" y="2998803"/>
                <a:ext cx="4071819" cy="11372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220589" y="4261410"/>
                <a:ext cx="3682803" cy="11372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sup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589" y="4261410"/>
                <a:ext cx="3682803" cy="11372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018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11" grpId="0"/>
      <p:bldP spid="25" grpId="0"/>
      <p:bldP spid="13" grpId="0"/>
      <p:bldP spid="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Integration with Parametric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5594" y="836712"/>
                <a:ext cx="5976773" cy="263905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The curve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has parametric equations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Find the exact area of the region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pPr algn="ctr"/>
                <a:r>
                  <a:rPr lang="en-GB" sz="2400" dirty="0"/>
                  <a:t>bounded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, </a:t>
                </a:r>
              </a:p>
              <a:p>
                <a:pPr algn="ctr"/>
                <a:r>
                  <a:rPr lang="en-GB" sz="2400" dirty="0"/>
                  <a:t>the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-axis and the lines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94" y="836712"/>
                <a:ext cx="5976773" cy="2639056"/>
              </a:xfrm>
              <a:prstGeom prst="rect">
                <a:avLst/>
              </a:prstGeom>
              <a:blipFill>
                <a:blip r:embed="rId2"/>
                <a:stretch>
                  <a:fillRect b="-86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6516216" y="980728"/>
            <a:ext cx="2448272" cy="2588808"/>
            <a:chOff x="7019925" y="836712"/>
            <a:chExt cx="1656531" cy="14209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Freeform 15"/>
                <p:cNvSpPr/>
                <p:nvPr/>
              </p:nvSpPr>
              <p:spPr>
                <a:xfrm>
                  <a:off x="7019925" y="1057275"/>
                  <a:ext cx="885825" cy="933450"/>
                </a:xfrm>
                <a:custGeom>
                  <a:avLst/>
                  <a:gdLst>
                    <a:gd name="connsiteX0" fmla="*/ 885825 w 885825"/>
                    <a:gd name="connsiteY0" fmla="*/ 509588 h 933450"/>
                    <a:gd name="connsiteX1" fmla="*/ 876300 w 885825"/>
                    <a:gd name="connsiteY1" fmla="*/ 933450 h 933450"/>
                    <a:gd name="connsiteX2" fmla="*/ 9525 w 885825"/>
                    <a:gd name="connsiteY2" fmla="*/ 933450 h 933450"/>
                    <a:gd name="connsiteX3" fmla="*/ 0 w 885825"/>
                    <a:gd name="connsiteY3" fmla="*/ 0 h 933450"/>
                    <a:gd name="connsiteX4" fmla="*/ 138113 w 885825"/>
                    <a:gd name="connsiteY4" fmla="*/ 119063 h 933450"/>
                    <a:gd name="connsiteX5" fmla="*/ 247650 w 885825"/>
                    <a:gd name="connsiteY5" fmla="*/ 223838 h 933450"/>
                    <a:gd name="connsiteX6" fmla="*/ 361950 w 885825"/>
                    <a:gd name="connsiteY6" fmla="*/ 309563 h 933450"/>
                    <a:gd name="connsiteX7" fmla="*/ 538163 w 885825"/>
                    <a:gd name="connsiteY7" fmla="*/ 414338 h 933450"/>
                    <a:gd name="connsiteX8" fmla="*/ 671513 w 885825"/>
                    <a:gd name="connsiteY8" fmla="*/ 457200 h 933450"/>
                    <a:gd name="connsiteX9" fmla="*/ 771525 w 885825"/>
                    <a:gd name="connsiteY9" fmla="*/ 485775 h 933450"/>
                    <a:gd name="connsiteX10" fmla="*/ 885825 w 885825"/>
                    <a:gd name="connsiteY10" fmla="*/ 509588 h 933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885825" h="933450">
                      <a:moveTo>
                        <a:pt x="885825" y="509588"/>
                      </a:moveTo>
                      <a:lnTo>
                        <a:pt x="876300" y="933450"/>
                      </a:lnTo>
                      <a:lnTo>
                        <a:pt x="9525" y="933450"/>
                      </a:lnTo>
                      <a:lnTo>
                        <a:pt x="0" y="0"/>
                      </a:lnTo>
                      <a:lnTo>
                        <a:pt x="138113" y="119063"/>
                      </a:lnTo>
                      <a:lnTo>
                        <a:pt x="247650" y="223838"/>
                      </a:lnTo>
                      <a:lnTo>
                        <a:pt x="361950" y="309563"/>
                      </a:lnTo>
                      <a:lnTo>
                        <a:pt x="538163" y="414338"/>
                      </a:lnTo>
                      <a:lnTo>
                        <a:pt x="671513" y="457200"/>
                      </a:lnTo>
                      <a:lnTo>
                        <a:pt x="771525" y="485775"/>
                      </a:lnTo>
                      <a:lnTo>
                        <a:pt x="885825" y="509588"/>
                      </a:ln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Freeform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9925" y="1057275"/>
                  <a:ext cx="885825" cy="933450"/>
                </a:xfrm>
                <a:custGeom>
                  <a:avLst/>
                  <a:gdLst>
                    <a:gd name="connsiteX0" fmla="*/ 885825 w 885825"/>
                    <a:gd name="connsiteY0" fmla="*/ 509588 h 933450"/>
                    <a:gd name="connsiteX1" fmla="*/ 876300 w 885825"/>
                    <a:gd name="connsiteY1" fmla="*/ 933450 h 933450"/>
                    <a:gd name="connsiteX2" fmla="*/ 9525 w 885825"/>
                    <a:gd name="connsiteY2" fmla="*/ 933450 h 933450"/>
                    <a:gd name="connsiteX3" fmla="*/ 0 w 885825"/>
                    <a:gd name="connsiteY3" fmla="*/ 0 h 933450"/>
                    <a:gd name="connsiteX4" fmla="*/ 138113 w 885825"/>
                    <a:gd name="connsiteY4" fmla="*/ 119063 h 933450"/>
                    <a:gd name="connsiteX5" fmla="*/ 247650 w 885825"/>
                    <a:gd name="connsiteY5" fmla="*/ 223838 h 933450"/>
                    <a:gd name="connsiteX6" fmla="*/ 361950 w 885825"/>
                    <a:gd name="connsiteY6" fmla="*/ 309563 h 933450"/>
                    <a:gd name="connsiteX7" fmla="*/ 538163 w 885825"/>
                    <a:gd name="connsiteY7" fmla="*/ 414338 h 933450"/>
                    <a:gd name="connsiteX8" fmla="*/ 671513 w 885825"/>
                    <a:gd name="connsiteY8" fmla="*/ 457200 h 933450"/>
                    <a:gd name="connsiteX9" fmla="*/ 771525 w 885825"/>
                    <a:gd name="connsiteY9" fmla="*/ 485775 h 933450"/>
                    <a:gd name="connsiteX10" fmla="*/ 885825 w 885825"/>
                    <a:gd name="connsiteY10" fmla="*/ 509588 h 9334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885825" h="933450">
                      <a:moveTo>
                        <a:pt x="885825" y="509588"/>
                      </a:moveTo>
                      <a:lnTo>
                        <a:pt x="876300" y="933450"/>
                      </a:lnTo>
                      <a:lnTo>
                        <a:pt x="9525" y="933450"/>
                      </a:lnTo>
                      <a:lnTo>
                        <a:pt x="0" y="0"/>
                      </a:lnTo>
                      <a:lnTo>
                        <a:pt x="138113" y="119063"/>
                      </a:lnTo>
                      <a:lnTo>
                        <a:pt x="247650" y="223838"/>
                      </a:lnTo>
                      <a:lnTo>
                        <a:pt x="361950" y="309563"/>
                      </a:lnTo>
                      <a:lnTo>
                        <a:pt x="538163" y="414338"/>
                      </a:lnTo>
                      <a:lnTo>
                        <a:pt x="671513" y="457200"/>
                      </a:lnTo>
                      <a:lnTo>
                        <a:pt x="771525" y="485775"/>
                      </a:lnTo>
                      <a:lnTo>
                        <a:pt x="885825" y="509588"/>
                      </a:lnTo>
                      <a:close/>
                    </a:path>
                  </a:pathLst>
                </a:cu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/>
            <p:cNvCxnSpPr/>
            <p:nvPr/>
          </p:nvCxnSpPr>
          <p:spPr>
            <a:xfrm flipV="1">
              <a:off x="7026449" y="836712"/>
              <a:ext cx="0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026449" y="1988840"/>
              <a:ext cx="16500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7029450" y="1057275"/>
              <a:ext cx="1466850" cy="581025"/>
            </a:xfrm>
            <a:custGeom>
              <a:avLst/>
              <a:gdLst>
                <a:gd name="connsiteX0" fmla="*/ 0 w 1466850"/>
                <a:gd name="connsiteY0" fmla="*/ 0 h 581025"/>
                <a:gd name="connsiteX1" fmla="*/ 428625 w 1466850"/>
                <a:gd name="connsiteY1" fmla="*/ 361950 h 581025"/>
                <a:gd name="connsiteX2" fmla="*/ 876300 w 1466850"/>
                <a:gd name="connsiteY2" fmla="*/ 514350 h 581025"/>
                <a:gd name="connsiteX3" fmla="*/ 1466850 w 1466850"/>
                <a:gd name="connsiteY3" fmla="*/ 581025 h 58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850" h="581025">
                  <a:moveTo>
                    <a:pt x="0" y="0"/>
                  </a:moveTo>
                  <a:cubicBezTo>
                    <a:pt x="141287" y="138112"/>
                    <a:pt x="282575" y="276225"/>
                    <a:pt x="428625" y="361950"/>
                  </a:cubicBezTo>
                  <a:cubicBezTo>
                    <a:pt x="574675" y="447675"/>
                    <a:pt x="703263" y="477838"/>
                    <a:pt x="876300" y="514350"/>
                  </a:cubicBezTo>
                  <a:cubicBezTo>
                    <a:pt x="1049337" y="550862"/>
                    <a:pt x="1258093" y="565943"/>
                    <a:pt x="1466850" y="581025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7900988" y="1571625"/>
              <a:ext cx="4762" cy="41433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813658" y="1980695"/>
              <a:ext cx="248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2</a:t>
              </a:r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8293276" y="1490424"/>
                  <a:ext cx="36335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93276" y="1490424"/>
                  <a:ext cx="363350" cy="276999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9552" y="3789040"/>
                <a:ext cx="223224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/>
                  <a:t>Change Limits:</a:t>
                </a:r>
              </a:p>
              <a:p>
                <a:r>
                  <a:rPr lang="en-GB" sz="2000" dirty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</a:t>
                </a:r>
              </a:p>
              <a:p>
                <a:r>
                  <a:rPr lang="en-GB" sz="2000" dirty="0"/>
                  <a:t>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89040"/>
                <a:ext cx="2232248" cy="1015663"/>
              </a:xfrm>
              <a:prstGeom prst="rect">
                <a:avLst/>
              </a:prstGeom>
              <a:blipFill>
                <a:blip r:embed="rId5"/>
                <a:stretch>
                  <a:fillRect l="-3005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26167" y="3687058"/>
                <a:ext cx="4572000" cy="30377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GB" sz="2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sz="20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GB" sz="20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=2−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167" y="3687058"/>
                <a:ext cx="4572000" cy="30377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1560" y="5229153"/>
                <a:ext cx="1839734" cy="7935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=1+2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229153"/>
                <a:ext cx="1839734" cy="7935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204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95536" y="836712"/>
            <a:ext cx="237626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Jan 2013 Q5</a:t>
            </a: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980" y="706786"/>
            <a:ext cx="3780388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06" y="2615303"/>
            <a:ext cx="5701519" cy="199125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4561546"/>
            <a:ext cx="4419599" cy="206118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3" y="4887069"/>
            <a:ext cx="4807621" cy="158040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2442" y="5164037"/>
            <a:ext cx="4483408" cy="6557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2442" y="5808832"/>
            <a:ext cx="4483408" cy="8015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15019" y="4538815"/>
            <a:ext cx="4100406" cy="210963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60232" y="2780928"/>
                <a:ext cx="2376264" cy="117993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Helping Hand: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func>
                            <m:func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780928"/>
                <a:ext cx="2376264" cy="1179938"/>
              </a:xfrm>
              <a:prstGeom prst="rect">
                <a:avLst/>
              </a:prstGeom>
              <a:blipFill>
                <a:blip r:embed="rId6"/>
                <a:stretch>
                  <a:fillRect l="-11450" t="-18182" b="-10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33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99703" y="678979"/>
            <a:ext cx="7056784" cy="30777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dirty="0"/>
              <a:t>P334a-334b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FF9238-D5DA-2344-AEE8-046B0AC4A834}"/>
              </a:ext>
            </a:extLst>
          </p:cNvPr>
          <p:cNvSpPr txBox="1"/>
          <p:nvPr/>
        </p:nvSpPr>
        <p:spPr>
          <a:xfrm>
            <a:off x="611560" y="1628800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Q5-7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119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57514</TotalTime>
  <Words>261</Words>
  <Application>Microsoft Macintosh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1300</cp:revision>
  <dcterms:created xsi:type="dcterms:W3CDTF">2013-02-28T07:36:55Z</dcterms:created>
  <dcterms:modified xsi:type="dcterms:W3CDTF">2019-07-06T18:13:29Z</dcterms:modified>
</cp:coreProperties>
</file>