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83" r:id="rId2"/>
    <p:sldId id="626" r:id="rId3"/>
    <p:sldId id="627" r:id="rId4"/>
    <p:sldId id="624" r:id="rId5"/>
    <p:sldId id="628" r:id="rId6"/>
    <p:sldId id="629" r:id="rId7"/>
    <p:sldId id="630" r:id="rId8"/>
    <p:sldId id="631" r:id="rId9"/>
    <p:sldId id="632" r:id="rId10"/>
    <p:sldId id="633" r:id="rId11"/>
    <p:sldId id="634" r:id="rId12"/>
    <p:sldId id="635" r:id="rId13"/>
    <p:sldId id="636" r:id="rId14"/>
    <p:sldId id="637" r:id="rId15"/>
    <p:sldId id="638" r:id="rId16"/>
    <p:sldId id="639" r:id="rId17"/>
    <p:sldId id="640" r:id="rId18"/>
    <p:sldId id="643" r:id="rId19"/>
    <p:sldId id="642" r:id="rId20"/>
    <p:sldId id="64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88534" autoAdjust="0"/>
  </p:normalViewPr>
  <p:slideViewPr>
    <p:cSldViewPr>
      <p:cViewPr varScale="1">
        <p:scale>
          <a:sx n="63" d="100"/>
          <a:sy n="63" d="100"/>
        </p:scale>
        <p:origin x="1468" y="6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png"/><Relationship Id="rId21" Type="http://schemas.openxmlformats.org/officeDocument/2006/relationships/image" Target="../media/image107.png"/><Relationship Id="rId7" Type="http://schemas.openxmlformats.org/officeDocument/2006/relationships/image" Target="../media/image93.png"/><Relationship Id="rId17" Type="http://schemas.openxmlformats.org/officeDocument/2006/relationships/image" Target="../media/image103.png"/><Relationship Id="rId20" Type="http://schemas.openxmlformats.org/officeDocument/2006/relationships/image" Target="../media/image106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9" Type="http://schemas.openxmlformats.org/officeDocument/2006/relationships/image" Target="../media/image105.png"/><Relationship Id="rId10" Type="http://schemas.openxmlformats.org/officeDocument/2006/relationships/image" Target="../media/image96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4" Type="http://schemas.openxmlformats.org/officeDocument/2006/relationships/image" Target="../media/image1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6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6.png"/><Relationship Id="rId5" Type="http://schemas.openxmlformats.org/officeDocument/2006/relationships/image" Target="../media/image39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26" Type="http://schemas.openxmlformats.org/officeDocument/2006/relationships/image" Target="../media/image58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1.png"/><Relationship Id="rId2" Type="http://schemas.openxmlformats.org/officeDocument/2006/relationships/image" Target="../media/image1.gif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png"/><Relationship Id="rId28" Type="http://schemas.openxmlformats.org/officeDocument/2006/relationships/image" Target="../media/image61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Relationship Id="rId27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image" Target="../media/image22.png"/><Relationship Id="rId17" Type="http://schemas.openxmlformats.org/officeDocument/2006/relationships/image" Target="../media/image71.png"/><Relationship Id="rId12" Type="http://schemas.openxmlformats.org/officeDocument/2006/relationships/image" Target="../media/image6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5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4.png"/><Relationship Id="rId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75.png"/><Relationship Id="rId10" Type="http://schemas.openxmlformats.org/officeDocument/2006/relationships/image" Target="../media/image82.png"/><Relationship Id="rId9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upload.wikimedia.org/wikipedia/commons/2/25/Animated-mass-spring.gif">
            <a:extLst>
              <a:ext uri="{FF2B5EF4-FFF2-40B4-BE49-F238E27FC236}">
                <a16:creationId xmlns:a16="http://schemas.microsoft.com/office/drawing/2014/main" id="{C0FEE540-6B72-4F5E-A2D6-F08B68E759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43" y="1525956"/>
            <a:ext cx="722384" cy="144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99843" y="1742931"/>
            <a:ext cx="284625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Modelling with 1</a:t>
            </a:r>
            <a:r>
              <a:rPr lang="en-GB" baseline="30000" dirty="0"/>
              <a:t>st</a:t>
            </a:r>
            <a:r>
              <a:rPr lang="en-GB" dirty="0"/>
              <a:t> order differential equations.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4437" y="3642397"/>
            <a:ext cx="43789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Coupled First-Order Differential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54437" y="4039176"/>
                <a:ext cx="4378960" cy="13412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differential-equation version of “simultaneous equations”. e.g. Prey-predator models found in Biology.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𝑏𝑦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437" y="4039176"/>
                <a:ext cx="4378960" cy="13412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184925" y="1649921"/>
            <a:ext cx="424847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Simple Harmonic Motion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843" y="772917"/>
            <a:ext cx="6720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This chapter looks at applied settings in which 1</a:t>
            </a:r>
            <a:r>
              <a:rPr lang="en-GB" sz="1600" baseline="30000" dirty="0"/>
              <a:t>st</a:t>
            </a:r>
            <a:r>
              <a:rPr lang="en-GB" sz="1600" dirty="0"/>
              <a:t> and 2</a:t>
            </a:r>
            <a:r>
              <a:rPr lang="en-GB" sz="1600" baseline="30000" dirty="0"/>
              <a:t>nd</a:t>
            </a:r>
            <a:r>
              <a:rPr lang="en-GB" sz="1600" dirty="0"/>
              <a:t> order differential equations might emerge.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84925" y="2021834"/>
                <a:ext cx="4248472" cy="13251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Modelling the motion of a particle which has a acceleration towards a central point proportional to its displacement from this centre.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925" y="2021834"/>
                <a:ext cx="4248472" cy="1325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57605" y="4235491"/>
            <a:ext cx="2946243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Damped and Force Harmonic Motion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825" y="4869025"/>
            <a:ext cx="2938024" cy="132343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How to model the damping force on a spring (damped harmonic motion) and how to model additional forces (forced harmonic motion).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1691" y="2407615"/>
                <a:ext cx="2844409" cy="146245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“A particle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200" dirty="0"/>
                  <a:t> is moving along a straight line. At time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/>
                  <a:t> seconds, the acceleration of the particle is given by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sz="1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200" dirty="0"/>
              </a:p>
              <a:p>
                <a:r>
                  <a:rPr lang="en-GB" sz="1200" dirty="0"/>
                  <a:t>Given that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 when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200" dirty="0"/>
                  <a:t>, show that the velocity of the particle at time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/>
                  <a:t> is given by the equation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200" dirty="0"/>
                  <a:t> where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200" dirty="0"/>
                  <a:t> is a constant to be found.”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91" y="2407615"/>
                <a:ext cx="2844409" cy="1462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ADE1027-96AC-42C4-A0EF-9880BD1B698A}"/>
              </a:ext>
            </a:extLst>
          </p:cNvPr>
          <p:cNvSpPr txBox="1"/>
          <p:nvPr/>
        </p:nvSpPr>
        <p:spPr>
          <a:xfrm>
            <a:off x="5525193" y="5746597"/>
            <a:ext cx="3439291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Teacher Note</a:t>
            </a:r>
            <a:r>
              <a:rPr lang="en-GB" sz="1400" dirty="0"/>
              <a:t>: Most of this chapter is from the old M4, except without references to elasticity, and with the addition of coupled first-order differential equations.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9F959C-D568-48A3-B59A-5481A2130985}"/>
              </a:ext>
            </a:extLst>
          </p:cNvPr>
          <p:cNvCxnSpPr>
            <a:cxnSpLocks/>
          </p:cNvCxnSpPr>
          <p:nvPr/>
        </p:nvCxnSpPr>
        <p:spPr>
          <a:xfrm flipV="1">
            <a:off x="2715129" y="5670754"/>
            <a:ext cx="0" cy="1081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FB325FC-BA8B-4EF6-BE81-49697D760802}"/>
              </a:ext>
            </a:extLst>
          </p:cNvPr>
          <p:cNvCxnSpPr>
            <a:cxnSpLocks/>
          </p:cNvCxnSpPr>
          <p:nvPr/>
        </p:nvCxnSpPr>
        <p:spPr>
          <a:xfrm>
            <a:off x="2715129" y="6240792"/>
            <a:ext cx="18828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95DDBFD-1327-4183-9605-B3977D753F44}"/>
                  </a:ext>
                </a:extLst>
              </p:cNvPr>
              <p:cNvSpPr txBox="1"/>
              <p:nvPr/>
            </p:nvSpPr>
            <p:spPr>
              <a:xfrm>
                <a:off x="4470755" y="6080620"/>
                <a:ext cx="311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95DDBFD-1327-4183-9605-B3977D753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755" y="6080620"/>
                <a:ext cx="31105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F27C359-DB72-452D-BC88-8E1A2643C39B}"/>
                  </a:ext>
                </a:extLst>
              </p:cNvPr>
              <p:cNvSpPr txBox="1"/>
              <p:nvPr/>
            </p:nvSpPr>
            <p:spPr>
              <a:xfrm>
                <a:off x="2556709" y="5422356"/>
                <a:ext cx="311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F27C359-DB72-452D-BC88-8E1A2643C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709" y="5422356"/>
                <a:ext cx="31105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2EE8C20-6819-44EE-ABFF-372DEC21D396}"/>
              </a:ext>
            </a:extLst>
          </p:cNvPr>
          <p:cNvSpPr/>
          <p:nvPr/>
        </p:nvSpPr>
        <p:spPr>
          <a:xfrm>
            <a:off x="2717823" y="5833535"/>
            <a:ext cx="1752600" cy="780233"/>
          </a:xfrm>
          <a:custGeom>
            <a:avLst/>
            <a:gdLst>
              <a:gd name="connsiteX0" fmla="*/ 0 w 1752600"/>
              <a:gd name="connsiteY0" fmla="*/ 253657 h 780233"/>
              <a:gd name="connsiteX1" fmla="*/ 213360 w 1752600"/>
              <a:gd name="connsiteY1" fmla="*/ 25057 h 780233"/>
              <a:gd name="connsiteX2" fmla="*/ 541020 w 1752600"/>
              <a:gd name="connsiteY2" fmla="*/ 779437 h 780233"/>
              <a:gd name="connsiteX3" fmla="*/ 868680 w 1752600"/>
              <a:gd name="connsiteY3" fmla="*/ 177457 h 780233"/>
              <a:gd name="connsiteX4" fmla="*/ 1127760 w 1752600"/>
              <a:gd name="connsiteY4" fmla="*/ 558457 h 780233"/>
              <a:gd name="connsiteX5" fmla="*/ 1386840 w 1752600"/>
              <a:gd name="connsiteY5" fmla="*/ 299377 h 780233"/>
              <a:gd name="connsiteX6" fmla="*/ 1577340 w 1752600"/>
              <a:gd name="connsiteY6" fmla="*/ 482257 h 780233"/>
              <a:gd name="connsiteX7" fmla="*/ 1752600 w 1752600"/>
              <a:gd name="connsiteY7" fmla="*/ 375577 h 78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2600" h="780233">
                <a:moveTo>
                  <a:pt x="0" y="253657"/>
                </a:moveTo>
                <a:cubicBezTo>
                  <a:pt x="61595" y="95542"/>
                  <a:pt x="123190" y="-62573"/>
                  <a:pt x="213360" y="25057"/>
                </a:cubicBezTo>
                <a:cubicBezTo>
                  <a:pt x="303530" y="112687"/>
                  <a:pt x="431800" y="754037"/>
                  <a:pt x="541020" y="779437"/>
                </a:cubicBezTo>
                <a:cubicBezTo>
                  <a:pt x="650240" y="804837"/>
                  <a:pt x="770890" y="214287"/>
                  <a:pt x="868680" y="177457"/>
                </a:cubicBezTo>
                <a:cubicBezTo>
                  <a:pt x="966470" y="140627"/>
                  <a:pt x="1041400" y="538137"/>
                  <a:pt x="1127760" y="558457"/>
                </a:cubicBezTo>
                <a:cubicBezTo>
                  <a:pt x="1214120" y="578777"/>
                  <a:pt x="1311910" y="312077"/>
                  <a:pt x="1386840" y="299377"/>
                </a:cubicBezTo>
                <a:cubicBezTo>
                  <a:pt x="1461770" y="286677"/>
                  <a:pt x="1516380" y="469557"/>
                  <a:pt x="1577340" y="482257"/>
                </a:cubicBezTo>
                <a:cubicBezTo>
                  <a:pt x="1638300" y="494957"/>
                  <a:pt x="1695450" y="435267"/>
                  <a:pt x="1752600" y="3755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B60E0E-E9D9-4F9E-80AE-C124E8A1CEA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4C3C2A0-DCB6-4A66-8D9C-842BCF20960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Types of Damped Harmonic Motion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10A07A5-4CAF-4F77-A456-3F8F02E15CE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6B7A15-2759-4E9A-825B-31A623E668BD}"/>
                  </a:ext>
                </a:extLst>
              </p:cNvPr>
              <p:cNvSpPr txBox="1"/>
              <p:nvPr/>
            </p:nvSpPr>
            <p:spPr>
              <a:xfrm>
                <a:off x="2739802" y="748508"/>
                <a:ext cx="3464396" cy="64812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6B7A15-2759-4E9A-825B-31A623E66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802" y="748508"/>
                <a:ext cx="3464396" cy="6481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B1521-E726-480B-9FE2-A53C7545DDF3}"/>
                  </a:ext>
                </a:extLst>
              </p:cNvPr>
              <p:cNvSpPr txBox="1"/>
              <p:nvPr/>
            </p:nvSpPr>
            <p:spPr>
              <a:xfrm>
                <a:off x="528886" y="1501924"/>
                <a:ext cx="741682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Auxiliary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  <a:p>
                <a:r>
                  <a:rPr lang="en-GB" sz="1600" dirty="0"/>
                  <a:t>The solution to the second-order differential equation depends on the number of roots (and hence the discriminant) of this auxiliary equation: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B1521-E726-480B-9FE2-A53C7545D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86" y="1501924"/>
                <a:ext cx="7416824" cy="861774"/>
              </a:xfrm>
              <a:prstGeom prst="rect">
                <a:avLst/>
              </a:prstGeom>
              <a:blipFill>
                <a:blip r:embed="rId6"/>
                <a:stretch>
                  <a:fillRect l="-740" t="-2817"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050F6E-E786-4EC2-BA85-A7C599FE5297}"/>
                  </a:ext>
                </a:extLst>
              </p:cNvPr>
              <p:cNvSpPr txBox="1"/>
              <p:nvPr/>
            </p:nvSpPr>
            <p:spPr>
              <a:xfrm>
                <a:off x="2641698" y="2801719"/>
                <a:ext cx="1673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Distinct roots</a:t>
                </a:r>
                <a:r>
                  <a:rPr lang="en-GB" sz="1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050F6E-E786-4EC2-BA85-A7C599FE5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98" y="2801719"/>
                <a:ext cx="1673127" cy="523220"/>
              </a:xfrm>
              <a:prstGeom prst="rect">
                <a:avLst/>
              </a:prstGeom>
              <a:blipFill>
                <a:blip r:embed="rId7"/>
                <a:stretch>
                  <a:fillRect l="-1091" t="-2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C62ED28-7CCE-4E59-B93A-A85F7A33E0DA}"/>
              </a:ext>
            </a:extLst>
          </p:cNvPr>
          <p:cNvSpPr txBox="1"/>
          <p:nvPr/>
        </p:nvSpPr>
        <p:spPr>
          <a:xfrm>
            <a:off x="509836" y="282141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Roots of auxiliary: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9CE07-D759-40A9-972B-459F5F45844E}"/>
              </a:ext>
            </a:extLst>
          </p:cNvPr>
          <p:cNvSpPr txBox="1"/>
          <p:nvPr/>
        </p:nvSpPr>
        <p:spPr>
          <a:xfrm>
            <a:off x="495398" y="4437112"/>
            <a:ext cx="1749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Type of damping: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BF1E80-055C-4A8F-9176-89AF4365A733}"/>
              </a:ext>
            </a:extLst>
          </p:cNvPr>
          <p:cNvSpPr txBox="1"/>
          <p:nvPr/>
        </p:nvSpPr>
        <p:spPr>
          <a:xfrm>
            <a:off x="495399" y="3528295"/>
            <a:ext cx="1978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Form of resulting solution to differential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4DEF19-C185-4B00-ADE7-CA40C0660974}"/>
                  </a:ext>
                </a:extLst>
              </p:cNvPr>
              <p:cNvSpPr/>
              <p:nvPr/>
            </p:nvSpPr>
            <p:spPr>
              <a:xfrm>
                <a:off x="2613380" y="3758664"/>
                <a:ext cx="1715918" cy="31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4DEF19-C185-4B00-ADE7-CA40C0660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380" y="3758664"/>
                <a:ext cx="1715918" cy="31784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8A5F70-3949-4F47-AA60-B7DF3145FB84}"/>
                  </a:ext>
                </a:extLst>
              </p:cNvPr>
              <p:cNvSpPr txBox="1"/>
              <p:nvPr/>
            </p:nvSpPr>
            <p:spPr>
              <a:xfrm>
                <a:off x="4591247" y="2784682"/>
                <a:ext cx="1673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Equal roots</a:t>
                </a:r>
                <a:r>
                  <a:rPr lang="en-GB" sz="1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8A5F70-3949-4F47-AA60-B7DF3145F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247" y="2784682"/>
                <a:ext cx="1673127" cy="523220"/>
              </a:xfrm>
              <a:prstGeom prst="rect">
                <a:avLst/>
              </a:prstGeom>
              <a:blipFill>
                <a:blip r:embed="rId9"/>
                <a:stretch>
                  <a:fillRect l="-1091" t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1B3404-BE97-4A28-9747-DCA9305251C6}"/>
                  </a:ext>
                </a:extLst>
              </p:cNvPr>
              <p:cNvSpPr txBox="1"/>
              <p:nvPr/>
            </p:nvSpPr>
            <p:spPr>
              <a:xfrm>
                <a:off x="6588224" y="2784682"/>
                <a:ext cx="1673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No roots</a:t>
                </a:r>
                <a:r>
                  <a:rPr lang="en-GB" sz="1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1B3404-BE97-4A28-9747-DCA930525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784682"/>
                <a:ext cx="1673127" cy="523220"/>
              </a:xfrm>
              <a:prstGeom prst="rect">
                <a:avLst/>
              </a:prstGeom>
              <a:blipFill>
                <a:blip r:embed="rId10"/>
                <a:stretch>
                  <a:fillRect l="-1095" t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012E05E-CDCF-4630-9828-B079BFDB529E}"/>
                  </a:ext>
                </a:extLst>
              </p:cNvPr>
              <p:cNvSpPr/>
              <p:nvPr/>
            </p:nvSpPr>
            <p:spPr>
              <a:xfrm>
                <a:off x="4547285" y="3728886"/>
                <a:ext cx="148797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𝐵𝑡</m:t>
                          </m:r>
                        </m:e>
                      </m:d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012E05E-CDCF-4630-9828-B079BFDB5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285" y="3728886"/>
                <a:ext cx="1487971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4CF0E05-13D4-473E-80C3-918142B9E610}"/>
                  </a:ext>
                </a:extLst>
              </p:cNvPr>
              <p:cNvSpPr/>
              <p:nvPr/>
            </p:nvSpPr>
            <p:spPr>
              <a:xfrm>
                <a:off x="6555362" y="3730352"/>
                <a:ext cx="1520416" cy="311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sup>
                      </m:sSup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4CF0E05-13D4-473E-80C3-918142B9E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362" y="3730352"/>
                <a:ext cx="1520416" cy="31156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0B7866-5CE1-43C1-8497-8FB03EB11B04}"/>
                  </a:ext>
                </a:extLst>
              </p:cNvPr>
              <p:cNvSpPr txBox="1"/>
              <p:nvPr/>
            </p:nvSpPr>
            <p:spPr>
              <a:xfrm>
                <a:off x="509836" y="5231501"/>
                <a:ext cx="1440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Sketch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against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: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0B7866-5CE1-43C1-8497-8FB03EB11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36" y="5231501"/>
                <a:ext cx="1440160" cy="584775"/>
              </a:xfrm>
              <a:prstGeom prst="rect">
                <a:avLst/>
              </a:prstGeom>
              <a:blipFill>
                <a:blip r:embed="rId13"/>
                <a:stretch>
                  <a:fillRect l="-2542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5A18398-942B-416B-BB7C-5686F7E3BC6E}"/>
              </a:ext>
            </a:extLst>
          </p:cNvPr>
          <p:cNvSpPr txBox="1"/>
          <p:nvPr/>
        </p:nvSpPr>
        <p:spPr>
          <a:xfrm>
            <a:off x="2706246" y="4453890"/>
            <a:ext cx="14546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Heavy damping </a:t>
            </a:r>
          </a:p>
          <a:p>
            <a:r>
              <a:rPr lang="en-GB" sz="1200" dirty="0"/>
              <a:t>(no oscillations)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01F4FE-3031-48FC-8115-E26A0DC14CDC}"/>
              </a:ext>
            </a:extLst>
          </p:cNvPr>
          <p:cNvSpPr txBox="1"/>
          <p:nvPr/>
        </p:nvSpPr>
        <p:spPr>
          <a:xfrm>
            <a:off x="4472000" y="4437112"/>
            <a:ext cx="1738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Critical damping </a:t>
            </a:r>
          </a:p>
          <a:p>
            <a:r>
              <a:rPr lang="en-GB" sz="1200" dirty="0"/>
              <a:t>(the limit for which there are no oscillations)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E5AE4B-BD51-448A-8AAF-7CBD69EA6F40}"/>
              </a:ext>
            </a:extLst>
          </p:cNvPr>
          <p:cNvSpPr txBox="1"/>
          <p:nvPr/>
        </p:nvSpPr>
        <p:spPr>
          <a:xfrm>
            <a:off x="6588224" y="4411516"/>
            <a:ext cx="14546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Light damping </a:t>
            </a:r>
          </a:p>
          <a:p>
            <a:r>
              <a:rPr lang="en-GB" sz="1200" dirty="0"/>
              <a:t>(oscillates)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532A928-B7F8-4856-B17C-BA3FBE206608}"/>
              </a:ext>
            </a:extLst>
          </p:cNvPr>
          <p:cNvCxnSpPr>
            <a:cxnSpLocks/>
          </p:cNvCxnSpPr>
          <p:nvPr/>
        </p:nvCxnSpPr>
        <p:spPr>
          <a:xfrm flipV="1">
            <a:off x="2771800" y="5299986"/>
            <a:ext cx="0" cy="1081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9FF10AB-7586-41C6-9094-A45196C25983}"/>
              </a:ext>
            </a:extLst>
          </p:cNvPr>
          <p:cNvCxnSpPr>
            <a:cxnSpLocks/>
          </p:cNvCxnSpPr>
          <p:nvPr/>
        </p:nvCxnSpPr>
        <p:spPr>
          <a:xfrm>
            <a:off x="2771800" y="6381328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194CB67-496A-4D09-AC1B-D1DBDC60241A}"/>
                  </a:ext>
                </a:extLst>
              </p:cNvPr>
              <p:cNvSpPr txBox="1"/>
              <p:nvPr/>
            </p:nvSpPr>
            <p:spPr>
              <a:xfrm>
                <a:off x="4018064" y="6237312"/>
                <a:ext cx="311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194CB67-496A-4D09-AC1B-D1DBDC602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064" y="6237312"/>
                <a:ext cx="311056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6C0BEF-2EF4-4CD7-8B1C-C944AFFFE78C}"/>
                  </a:ext>
                </a:extLst>
              </p:cNvPr>
              <p:cNvSpPr txBox="1"/>
              <p:nvPr/>
            </p:nvSpPr>
            <p:spPr>
              <a:xfrm>
                <a:off x="2613380" y="5051588"/>
                <a:ext cx="311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6C0BEF-2EF4-4CD7-8B1C-C944AFFFE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380" y="5051588"/>
                <a:ext cx="311056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5CD96DF-06C9-4DE4-9930-1463E76F93FA}"/>
              </a:ext>
            </a:extLst>
          </p:cNvPr>
          <p:cNvCxnSpPr>
            <a:cxnSpLocks/>
          </p:cNvCxnSpPr>
          <p:nvPr/>
        </p:nvCxnSpPr>
        <p:spPr>
          <a:xfrm flipV="1">
            <a:off x="4591247" y="5268082"/>
            <a:ext cx="0" cy="1081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2C66BE2-1A9A-4B32-A5A4-75AE745567BE}"/>
              </a:ext>
            </a:extLst>
          </p:cNvPr>
          <p:cNvCxnSpPr>
            <a:cxnSpLocks/>
          </p:cNvCxnSpPr>
          <p:nvPr/>
        </p:nvCxnSpPr>
        <p:spPr>
          <a:xfrm>
            <a:off x="4591247" y="6349424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D0CF78-C175-48B1-AD14-A32B7E5C929C}"/>
                  </a:ext>
                </a:extLst>
              </p:cNvPr>
              <p:cNvSpPr txBox="1"/>
              <p:nvPr/>
            </p:nvSpPr>
            <p:spPr>
              <a:xfrm>
                <a:off x="5837511" y="6205408"/>
                <a:ext cx="311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D0CF78-C175-48B1-AD14-A32B7E5C9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511" y="6205408"/>
                <a:ext cx="311056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F6913C-97C0-4BFA-B9AF-4B043C440C0B}"/>
                  </a:ext>
                </a:extLst>
              </p:cNvPr>
              <p:cNvSpPr txBox="1"/>
              <p:nvPr/>
            </p:nvSpPr>
            <p:spPr>
              <a:xfrm>
                <a:off x="4432827" y="5019684"/>
                <a:ext cx="311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F6913C-97C0-4BFA-B9AF-4B043C440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827" y="5019684"/>
                <a:ext cx="311056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29F944C-4723-4F7F-8741-D6B9BD1A9E20}"/>
              </a:ext>
            </a:extLst>
          </p:cNvPr>
          <p:cNvCxnSpPr>
            <a:cxnSpLocks/>
          </p:cNvCxnSpPr>
          <p:nvPr/>
        </p:nvCxnSpPr>
        <p:spPr>
          <a:xfrm flipV="1">
            <a:off x="6649566" y="5268082"/>
            <a:ext cx="0" cy="1081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B7EA4B5-73C8-4DAA-BA07-38D0A7167842}"/>
              </a:ext>
            </a:extLst>
          </p:cNvPr>
          <p:cNvCxnSpPr>
            <a:cxnSpLocks/>
          </p:cNvCxnSpPr>
          <p:nvPr/>
        </p:nvCxnSpPr>
        <p:spPr>
          <a:xfrm>
            <a:off x="6649566" y="5838120"/>
            <a:ext cx="18828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27608C-F0AE-498D-B5B7-825790E9B600}"/>
                  </a:ext>
                </a:extLst>
              </p:cNvPr>
              <p:cNvSpPr txBox="1"/>
              <p:nvPr/>
            </p:nvSpPr>
            <p:spPr>
              <a:xfrm>
                <a:off x="8405192" y="5677948"/>
                <a:ext cx="311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27608C-F0AE-498D-B5B7-825790E9B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192" y="5677948"/>
                <a:ext cx="311056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7C96CF4-E542-43EB-980D-238AF47FD6B3}"/>
                  </a:ext>
                </a:extLst>
              </p:cNvPr>
              <p:cNvSpPr txBox="1"/>
              <p:nvPr/>
            </p:nvSpPr>
            <p:spPr>
              <a:xfrm>
                <a:off x="6491146" y="5019684"/>
                <a:ext cx="311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7C96CF4-E542-43EB-980D-238AF47FD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46" y="5019684"/>
                <a:ext cx="311056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FA30784-6828-4922-859F-506D53E48FA8}"/>
              </a:ext>
            </a:extLst>
          </p:cNvPr>
          <p:cNvSpPr/>
          <p:nvPr/>
        </p:nvSpPr>
        <p:spPr>
          <a:xfrm>
            <a:off x="2773680" y="5540275"/>
            <a:ext cx="1104900" cy="776705"/>
          </a:xfrm>
          <a:custGeom>
            <a:avLst/>
            <a:gdLst>
              <a:gd name="connsiteX0" fmla="*/ 0 w 1104900"/>
              <a:gd name="connsiteY0" fmla="*/ 220445 h 776705"/>
              <a:gd name="connsiteX1" fmla="*/ 175260 w 1104900"/>
              <a:gd name="connsiteY1" fmla="*/ 14705 h 776705"/>
              <a:gd name="connsiteX2" fmla="*/ 464820 w 1104900"/>
              <a:gd name="connsiteY2" fmla="*/ 578585 h 776705"/>
              <a:gd name="connsiteX3" fmla="*/ 1104900 w 1104900"/>
              <a:gd name="connsiteY3" fmla="*/ 776705 h 77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900" h="776705">
                <a:moveTo>
                  <a:pt x="0" y="220445"/>
                </a:moveTo>
                <a:cubicBezTo>
                  <a:pt x="48895" y="87730"/>
                  <a:pt x="97790" y="-44985"/>
                  <a:pt x="175260" y="14705"/>
                </a:cubicBezTo>
                <a:cubicBezTo>
                  <a:pt x="252730" y="74395"/>
                  <a:pt x="309880" y="451585"/>
                  <a:pt x="464820" y="578585"/>
                </a:cubicBezTo>
                <a:cubicBezTo>
                  <a:pt x="619760" y="705585"/>
                  <a:pt x="862330" y="741145"/>
                  <a:pt x="1104900" y="7767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781804E-D140-428D-9629-36D257544136}"/>
              </a:ext>
            </a:extLst>
          </p:cNvPr>
          <p:cNvSpPr/>
          <p:nvPr/>
        </p:nvSpPr>
        <p:spPr>
          <a:xfrm>
            <a:off x="4602480" y="5692140"/>
            <a:ext cx="1066800" cy="594360"/>
          </a:xfrm>
          <a:custGeom>
            <a:avLst/>
            <a:gdLst>
              <a:gd name="connsiteX0" fmla="*/ 0 w 1066800"/>
              <a:gd name="connsiteY0" fmla="*/ 0 h 594360"/>
              <a:gd name="connsiteX1" fmla="*/ 411480 w 1066800"/>
              <a:gd name="connsiteY1" fmla="*/ 472440 h 594360"/>
              <a:gd name="connsiteX2" fmla="*/ 1066800 w 1066800"/>
              <a:gd name="connsiteY2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594360">
                <a:moveTo>
                  <a:pt x="0" y="0"/>
                </a:moveTo>
                <a:cubicBezTo>
                  <a:pt x="116840" y="186690"/>
                  <a:pt x="233680" y="373380"/>
                  <a:pt x="411480" y="472440"/>
                </a:cubicBezTo>
                <a:cubicBezTo>
                  <a:pt x="589280" y="571500"/>
                  <a:pt x="828040" y="582930"/>
                  <a:pt x="1066800" y="594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6B8DE74-221B-48B4-8A2F-B7BD33707857}"/>
              </a:ext>
            </a:extLst>
          </p:cNvPr>
          <p:cNvSpPr/>
          <p:nvPr/>
        </p:nvSpPr>
        <p:spPr>
          <a:xfrm>
            <a:off x="6652260" y="5430863"/>
            <a:ext cx="1752600" cy="780233"/>
          </a:xfrm>
          <a:custGeom>
            <a:avLst/>
            <a:gdLst>
              <a:gd name="connsiteX0" fmla="*/ 0 w 1752600"/>
              <a:gd name="connsiteY0" fmla="*/ 253657 h 780233"/>
              <a:gd name="connsiteX1" fmla="*/ 213360 w 1752600"/>
              <a:gd name="connsiteY1" fmla="*/ 25057 h 780233"/>
              <a:gd name="connsiteX2" fmla="*/ 541020 w 1752600"/>
              <a:gd name="connsiteY2" fmla="*/ 779437 h 780233"/>
              <a:gd name="connsiteX3" fmla="*/ 868680 w 1752600"/>
              <a:gd name="connsiteY3" fmla="*/ 177457 h 780233"/>
              <a:gd name="connsiteX4" fmla="*/ 1127760 w 1752600"/>
              <a:gd name="connsiteY4" fmla="*/ 558457 h 780233"/>
              <a:gd name="connsiteX5" fmla="*/ 1386840 w 1752600"/>
              <a:gd name="connsiteY5" fmla="*/ 299377 h 780233"/>
              <a:gd name="connsiteX6" fmla="*/ 1577340 w 1752600"/>
              <a:gd name="connsiteY6" fmla="*/ 482257 h 780233"/>
              <a:gd name="connsiteX7" fmla="*/ 1752600 w 1752600"/>
              <a:gd name="connsiteY7" fmla="*/ 375577 h 78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2600" h="780233">
                <a:moveTo>
                  <a:pt x="0" y="253657"/>
                </a:moveTo>
                <a:cubicBezTo>
                  <a:pt x="61595" y="95542"/>
                  <a:pt x="123190" y="-62573"/>
                  <a:pt x="213360" y="25057"/>
                </a:cubicBezTo>
                <a:cubicBezTo>
                  <a:pt x="303530" y="112687"/>
                  <a:pt x="431800" y="754037"/>
                  <a:pt x="541020" y="779437"/>
                </a:cubicBezTo>
                <a:cubicBezTo>
                  <a:pt x="650240" y="804837"/>
                  <a:pt x="770890" y="214287"/>
                  <a:pt x="868680" y="177457"/>
                </a:cubicBezTo>
                <a:cubicBezTo>
                  <a:pt x="966470" y="140627"/>
                  <a:pt x="1041400" y="538137"/>
                  <a:pt x="1127760" y="558457"/>
                </a:cubicBezTo>
                <a:cubicBezTo>
                  <a:pt x="1214120" y="578777"/>
                  <a:pt x="1311910" y="312077"/>
                  <a:pt x="1386840" y="299377"/>
                </a:cubicBezTo>
                <a:cubicBezTo>
                  <a:pt x="1461770" y="286677"/>
                  <a:pt x="1516380" y="469557"/>
                  <a:pt x="1577340" y="482257"/>
                </a:cubicBezTo>
                <a:cubicBezTo>
                  <a:pt x="1638300" y="494957"/>
                  <a:pt x="1695450" y="435267"/>
                  <a:pt x="1752600" y="3755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CE14114-CBBD-481F-A524-30A81C72CBC5}"/>
              </a:ext>
            </a:extLst>
          </p:cNvPr>
          <p:cNvCxnSpPr/>
          <p:nvPr/>
        </p:nvCxnSpPr>
        <p:spPr>
          <a:xfrm>
            <a:off x="2555776" y="2683245"/>
            <a:ext cx="0" cy="37294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A947A90-5657-4381-82FC-DDB55864174B}"/>
              </a:ext>
            </a:extLst>
          </p:cNvPr>
          <p:cNvCxnSpPr>
            <a:cxnSpLocks/>
          </p:cNvCxnSpPr>
          <p:nvPr/>
        </p:nvCxnSpPr>
        <p:spPr>
          <a:xfrm>
            <a:off x="509836" y="3429000"/>
            <a:ext cx="8266494" cy="22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76A0049-AE71-44D7-BF43-8A2D9A75F771}"/>
              </a:ext>
            </a:extLst>
          </p:cNvPr>
          <p:cNvCxnSpPr>
            <a:cxnSpLocks/>
          </p:cNvCxnSpPr>
          <p:nvPr/>
        </p:nvCxnSpPr>
        <p:spPr>
          <a:xfrm>
            <a:off x="509836" y="4351375"/>
            <a:ext cx="8266494" cy="22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8AAA0CC-A2BE-4019-AE09-7C7E0D61112C}"/>
              </a:ext>
            </a:extLst>
          </p:cNvPr>
          <p:cNvCxnSpPr>
            <a:cxnSpLocks/>
          </p:cNvCxnSpPr>
          <p:nvPr/>
        </p:nvCxnSpPr>
        <p:spPr>
          <a:xfrm>
            <a:off x="509836" y="5070618"/>
            <a:ext cx="8266494" cy="22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EC6F5241-E023-4975-ADAE-D0DFA77F5A9F}"/>
              </a:ext>
            </a:extLst>
          </p:cNvPr>
          <p:cNvSpPr/>
          <p:nvPr/>
        </p:nvSpPr>
        <p:spPr>
          <a:xfrm>
            <a:off x="2569166" y="3445924"/>
            <a:ext cx="1902233" cy="9231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69C681D-4695-4DE5-9CF1-19C3A2E9D9B5}"/>
              </a:ext>
            </a:extLst>
          </p:cNvPr>
          <p:cNvSpPr/>
          <p:nvPr/>
        </p:nvSpPr>
        <p:spPr>
          <a:xfrm>
            <a:off x="4476106" y="3443006"/>
            <a:ext cx="1902233" cy="9261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B8931AE-7C6E-4822-A291-4EB9F2E86763}"/>
              </a:ext>
            </a:extLst>
          </p:cNvPr>
          <p:cNvSpPr/>
          <p:nvPr/>
        </p:nvSpPr>
        <p:spPr>
          <a:xfrm>
            <a:off x="6378276" y="3442908"/>
            <a:ext cx="2397404" cy="9261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77AD7A-64B0-4F24-9541-DB075EA0DA41}"/>
              </a:ext>
            </a:extLst>
          </p:cNvPr>
          <p:cNvSpPr/>
          <p:nvPr/>
        </p:nvSpPr>
        <p:spPr>
          <a:xfrm>
            <a:off x="2569690" y="4369015"/>
            <a:ext cx="1902233" cy="6941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84D6DAA-A10C-45F3-8736-25B427DA9CAE}"/>
              </a:ext>
            </a:extLst>
          </p:cNvPr>
          <p:cNvSpPr/>
          <p:nvPr/>
        </p:nvSpPr>
        <p:spPr>
          <a:xfrm>
            <a:off x="4476630" y="4366098"/>
            <a:ext cx="1902233" cy="6964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CE2AF4-0EDF-490D-B85A-BD6481C6960F}"/>
              </a:ext>
            </a:extLst>
          </p:cNvPr>
          <p:cNvSpPr/>
          <p:nvPr/>
        </p:nvSpPr>
        <p:spPr>
          <a:xfrm>
            <a:off x="6378863" y="4366097"/>
            <a:ext cx="2397404" cy="696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27D2983-197F-457D-8352-6C5D951C1129}"/>
              </a:ext>
            </a:extLst>
          </p:cNvPr>
          <p:cNvSpPr/>
          <p:nvPr/>
        </p:nvSpPr>
        <p:spPr>
          <a:xfrm>
            <a:off x="2569690" y="5054651"/>
            <a:ext cx="1902233" cy="14017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E92C0C3-2B77-46EA-AF94-7E3499F69341}"/>
              </a:ext>
            </a:extLst>
          </p:cNvPr>
          <p:cNvSpPr/>
          <p:nvPr/>
        </p:nvSpPr>
        <p:spPr>
          <a:xfrm>
            <a:off x="4476630" y="5051589"/>
            <a:ext cx="1902233" cy="14063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D1CF46-6F23-4A16-A17E-4D985818ED5E}"/>
              </a:ext>
            </a:extLst>
          </p:cNvPr>
          <p:cNvSpPr/>
          <p:nvPr/>
        </p:nvSpPr>
        <p:spPr>
          <a:xfrm>
            <a:off x="6378863" y="5051589"/>
            <a:ext cx="2397404" cy="14063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700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505D72-41B4-4C10-8B43-D1B43096BD3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A652059-561B-4DE1-8893-F7FE570CAD3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Using forces to derive the differential equation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686A8D8-DF38-43E6-B6C0-8B3F9FC0BA4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E79DA1-6009-475E-BCE3-89E1BF43EF74}"/>
                  </a:ext>
                </a:extLst>
              </p:cNvPr>
              <p:cNvSpPr txBox="1"/>
              <p:nvPr/>
            </p:nvSpPr>
            <p:spPr>
              <a:xfrm>
                <a:off x="250156" y="764704"/>
                <a:ext cx="7346180" cy="172098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of mass 0.5 kg moves in a horizontal straight line.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seconds, the displacement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from a fixed point,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, on the line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m and the velocity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. A force of magnitude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N acts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in the direction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𝑃𝑂</m:t>
                    </m:r>
                  </m:oMath>
                </a14:m>
                <a:r>
                  <a:rPr lang="en-GB" sz="1400" dirty="0"/>
                  <a:t>. The particle is also subject to a resistance of magnitude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400" dirty="0"/>
                  <a:t> N.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is moving in the direction of increasing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with 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,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+8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E79DA1-6009-475E-BCE3-89E1BF43E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56" y="764704"/>
                <a:ext cx="7346180" cy="1720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74F67E-8FDB-4EE1-A41C-B587A5C4E582}"/>
              </a:ext>
            </a:extLst>
          </p:cNvPr>
          <p:cNvCxnSpPr/>
          <p:nvPr/>
        </p:nvCxnSpPr>
        <p:spPr>
          <a:xfrm>
            <a:off x="1475656" y="3429000"/>
            <a:ext cx="2376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D4BDD38-A1AA-4AB8-A073-81BAD4140644}"/>
              </a:ext>
            </a:extLst>
          </p:cNvPr>
          <p:cNvSpPr/>
          <p:nvPr/>
        </p:nvSpPr>
        <p:spPr>
          <a:xfrm>
            <a:off x="3779912" y="335699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3B05C8-6DFB-428F-A1C1-89349D1C6F6D}"/>
                  </a:ext>
                </a:extLst>
              </p:cNvPr>
              <p:cNvSpPr txBox="1"/>
              <p:nvPr/>
            </p:nvSpPr>
            <p:spPr>
              <a:xfrm>
                <a:off x="1183983" y="316660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3B05C8-6DFB-428F-A1C1-89349D1C6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983" y="3166606"/>
                <a:ext cx="288032" cy="369332"/>
              </a:xfrm>
              <a:prstGeom prst="rect">
                <a:avLst/>
              </a:prstGeom>
              <a:blipFill>
                <a:blip r:embed="rId3"/>
                <a:stretch>
                  <a:fillRect r="-170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711DB1-6676-4D7A-8E81-18A797D91B45}"/>
              </a:ext>
            </a:extLst>
          </p:cNvPr>
          <p:cNvCxnSpPr/>
          <p:nvPr/>
        </p:nvCxnSpPr>
        <p:spPr>
          <a:xfrm>
            <a:off x="1479635" y="3663692"/>
            <a:ext cx="2379905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24D6BD-A59F-4B3C-9F77-F61A9DD7BB02}"/>
              </a:ext>
            </a:extLst>
          </p:cNvPr>
          <p:cNvCxnSpPr/>
          <p:nvPr/>
        </p:nvCxnSpPr>
        <p:spPr>
          <a:xfrm>
            <a:off x="2789332" y="3062104"/>
            <a:ext cx="324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640003A-3C68-49DD-9E40-301ED2C59F67}"/>
              </a:ext>
            </a:extLst>
          </p:cNvPr>
          <p:cNvCxnSpPr/>
          <p:nvPr/>
        </p:nvCxnSpPr>
        <p:spPr>
          <a:xfrm>
            <a:off x="2843808" y="3062104"/>
            <a:ext cx="324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316D0E9-0D55-413F-B567-F2641190C55F}"/>
              </a:ext>
            </a:extLst>
          </p:cNvPr>
          <p:cNvCxnSpPr/>
          <p:nvPr/>
        </p:nvCxnSpPr>
        <p:spPr>
          <a:xfrm>
            <a:off x="2789332" y="3062104"/>
            <a:ext cx="5585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81336C-D152-45D7-913A-D3ABD09F989A}"/>
                  </a:ext>
                </a:extLst>
              </p:cNvPr>
              <p:cNvSpPr txBox="1"/>
              <p:nvPr/>
            </p:nvSpPr>
            <p:spPr>
              <a:xfrm>
                <a:off x="3097994" y="2725936"/>
                <a:ext cx="252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81336C-D152-45D7-913A-D3ABD09F9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994" y="2725936"/>
                <a:ext cx="252028" cy="369332"/>
              </a:xfrm>
              <a:prstGeom prst="rect">
                <a:avLst/>
              </a:prstGeom>
              <a:blipFill>
                <a:blip r:embed="rId4"/>
                <a:stretch>
                  <a:fillRect r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CC14DE-EEAC-401F-9D35-920176455836}"/>
              </a:ext>
            </a:extLst>
          </p:cNvPr>
          <p:cNvCxnSpPr>
            <a:stCxn id="10" idx="2"/>
          </p:cNvCxnSpPr>
          <p:nvPr/>
        </p:nvCxnSpPr>
        <p:spPr>
          <a:xfrm flipH="1">
            <a:off x="3347864" y="3429000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6CD600-66F5-42B0-B8FA-A94CC36CC0E6}"/>
                  </a:ext>
                </a:extLst>
              </p:cNvPr>
              <p:cNvSpPr txBox="1"/>
              <p:nvPr/>
            </p:nvSpPr>
            <p:spPr>
              <a:xfrm>
                <a:off x="3008856" y="3064787"/>
                <a:ext cx="1182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6CD600-66F5-42B0-B8FA-A94CC36CC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856" y="3064787"/>
                <a:ext cx="118214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A927833-275A-4FC2-98E9-DBF455BDDB0E}"/>
                  </a:ext>
                </a:extLst>
              </p:cNvPr>
              <p:cNvSpPr txBox="1"/>
              <p:nvPr/>
            </p:nvSpPr>
            <p:spPr>
              <a:xfrm>
                <a:off x="2523880" y="3640378"/>
                <a:ext cx="252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A927833-275A-4FC2-98E9-DBF455BDD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880" y="3640378"/>
                <a:ext cx="252028" cy="369332"/>
              </a:xfrm>
              <a:prstGeom prst="rect">
                <a:avLst/>
              </a:prstGeom>
              <a:blipFill>
                <a:blip r:embed="rId6"/>
                <a:stretch>
                  <a:fillRect r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E7090C-E338-4208-91AF-FBAAC0FC7F19}"/>
                  </a:ext>
                </a:extLst>
              </p:cNvPr>
              <p:cNvSpPr txBox="1"/>
              <p:nvPr/>
            </p:nvSpPr>
            <p:spPr>
              <a:xfrm>
                <a:off x="4682522" y="2758932"/>
                <a:ext cx="3598351" cy="3734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+8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+16 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Auxiliary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+16=0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General 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𝐵𝑡</m:t>
                          </m:r>
                        </m:e>
                      </m:d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=1.5 ⇒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GB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𝐵𝑡</m:t>
                          </m:r>
                        </m:e>
                      </m:d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  ⇒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1.5+10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br>
                  <a:rPr lang="en-GB" sz="1400" b="0" dirty="0"/>
                </a:b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 ⇒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=11.5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=0.211 </m:t>
                    </m:r>
                  </m:oMath>
                </a14:m>
                <a:r>
                  <a:rPr lang="en-GB" sz="1400" dirty="0"/>
                  <a:t>(3sf)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E7090C-E338-4208-91AF-FBAAC0FC7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522" y="2758932"/>
                <a:ext cx="3598351" cy="3734356"/>
              </a:xfrm>
              <a:prstGeom prst="rect">
                <a:avLst/>
              </a:prstGeom>
              <a:blipFill>
                <a:blip r:embed="rId7"/>
                <a:stretch>
                  <a:fillRect l="-508" b="-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82E297B-A5EF-4143-A7F5-B28B78052356}"/>
              </a:ext>
            </a:extLst>
          </p:cNvPr>
          <p:cNvSpPr txBox="1"/>
          <p:nvPr/>
        </p:nvSpPr>
        <p:spPr>
          <a:xfrm>
            <a:off x="7542143" y="4175863"/>
            <a:ext cx="1176059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Equal roots so example of critical damping.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B186932-6283-41E9-9978-CEBF7BE2CC74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7164288" y="4624656"/>
            <a:ext cx="377855" cy="28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1B2CACC-8720-4E6F-909A-7B4BA5132AD6}"/>
              </a:ext>
            </a:extLst>
          </p:cNvPr>
          <p:cNvSpPr/>
          <p:nvPr/>
        </p:nvSpPr>
        <p:spPr>
          <a:xfrm>
            <a:off x="425798" y="2653036"/>
            <a:ext cx="3765202" cy="1971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 Force Diagram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36DB1F-B434-47CD-842A-E75A7293F937}"/>
              </a:ext>
            </a:extLst>
          </p:cNvPr>
          <p:cNvSpPr/>
          <p:nvPr/>
        </p:nvSpPr>
        <p:spPr>
          <a:xfrm>
            <a:off x="4406480" y="2656336"/>
            <a:ext cx="4485999" cy="13533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 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38AF96-6995-4587-9E3F-94C9035F0434}"/>
              </a:ext>
            </a:extLst>
          </p:cNvPr>
          <p:cNvSpPr/>
          <p:nvPr/>
        </p:nvSpPr>
        <p:spPr>
          <a:xfrm>
            <a:off x="4406480" y="4009710"/>
            <a:ext cx="4485999" cy="2483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 b</a:t>
            </a:r>
          </a:p>
        </p:txBody>
      </p:sp>
    </p:spTree>
    <p:extLst>
      <p:ext uri="{BB962C8B-B14F-4D97-AF65-F5344CB8AC3E}">
        <p14:creationId xmlns:p14="http://schemas.microsoft.com/office/powerpoint/2010/main" val="34374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BC5C2C-F296-4EAB-B6AD-D61CC2E653D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963F058-3E80-45E8-976E-191A876FE57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3B68A7E-08D1-4A4C-AAA9-D5F614E255A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CD3ED7-A603-4D21-96F7-248245F8B0AB}"/>
                  </a:ext>
                </a:extLst>
              </p:cNvPr>
              <p:cNvSpPr txBox="1"/>
              <p:nvPr/>
            </p:nvSpPr>
            <p:spPr>
              <a:xfrm>
                <a:off x="250156" y="764704"/>
                <a:ext cx="4321844" cy="279820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hangs freely in equilibrium attached to one end of a light elastic string. The other end of the string is attached to a fixed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. The particle is now pulled down and held at rest in a container of liquid which exerts a resistance to motion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is then released from rest. While the string remains taut and the particle in the liquid, the motion can be modelled using the equation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GB" sz="1400" dirty="0"/>
                  <a:t>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400" dirty="0"/>
                  <a:t> is a positive real constant</a:t>
                </a:r>
              </a:p>
              <a:p>
                <a:r>
                  <a:rPr lang="en-GB" sz="1400" dirty="0"/>
                  <a:t>Find the general solution to the differential equation and state the type of damping that the particle is subject to.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CD3ED7-A603-4D21-96F7-248245F8B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56" y="764704"/>
                <a:ext cx="4321844" cy="27982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15AA49-55B5-4049-9BF2-5E4199186FEB}"/>
                  </a:ext>
                </a:extLst>
              </p:cNvPr>
              <p:cNvSpPr txBox="1"/>
              <p:nvPr/>
            </p:nvSpPr>
            <p:spPr>
              <a:xfrm>
                <a:off x="323528" y="3995704"/>
                <a:ext cx="4104456" cy="206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600" dirty="0"/>
                  <a:t>Auxiliary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GB" sz="16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General solution: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The auxiliary equation has two distinct real roots so the particle is subject to </a:t>
                </a:r>
                <a:r>
                  <a:rPr lang="en-GB" sz="1600" b="1" dirty="0"/>
                  <a:t>heavy damping</a:t>
                </a:r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15AA49-55B5-4049-9BF2-5E4199186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95704"/>
                <a:ext cx="4104456" cy="2066528"/>
              </a:xfrm>
              <a:prstGeom prst="rect">
                <a:avLst/>
              </a:prstGeom>
              <a:blipFill>
                <a:blip r:embed="rId3"/>
                <a:stretch>
                  <a:fillRect l="-743" t="-885" b="-29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4171ED7-9E73-43EE-9562-8D8849BF4915}"/>
              </a:ext>
            </a:extLst>
          </p:cNvPr>
          <p:cNvSpPr/>
          <p:nvPr/>
        </p:nvSpPr>
        <p:spPr>
          <a:xfrm>
            <a:off x="250156" y="3816963"/>
            <a:ext cx="4321844" cy="22763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74058F-5375-4A94-940F-A00340E581B8}"/>
                  </a:ext>
                </a:extLst>
              </p:cNvPr>
              <p:cNvSpPr txBox="1"/>
              <p:nvPr/>
            </p:nvSpPr>
            <p:spPr>
              <a:xfrm>
                <a:off x="4716016" y="747157"/>
                <a:ext cx="4304159" cy="310989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One end of a light elastic spring is attached to a fixed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. A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is attached to the other end and hangs in equilibrium vertically below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. The particle is pulled vertically down from its equilibrium position and released from rest. A resistance proportional to the speed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acts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. The equation of motion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is given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400" dirty="0"/>
                  <a:t> is a positive real constant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is the displacement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from its equilibrium position.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general solution to the differential equation.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Write down the period of oscillation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74058F-5375-4A94-940F-A00340E58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747157"/>
                <a:ext cx="4304159" cy="31098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B91030-6A80-4FE5-B9EB-861BD443B72D}"/>
                  </a:ext>
                </a:extLst>
              </p:cNvPr>
              <p:cNvSpPr txBox="1"/>
              <p:nvPr/>
            </p:nvSpPr>
            <p:spPr>
              <a:xfrm>
                <a:off x="4932040" y="4149080"/>
                <a:ext cx="3945260" cy="1721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Auxiliary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𝑖𝑘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</m:e>
                          </m:func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Period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B91030-6A80-4FE5-B9EB-861BD443B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149080"/>
                <a:ext cx="3945260" cy="1721497"/>
              </a:xfrm>
              <a:prstGeom prst="rect">
                <a:avLst/>
              </a:prstGeom>
              <a:blipFill>
                <a:blip r:embed="rId5"/>
                <a:stretch>
                  <a:fillRect l="-773" t="-1064" b="-10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D42C38-56F5-421E-85CC-14E66E59A4FC}"/>
                  </a:ext>
                </a:extLst>
              </p:cNvPr>
              <p:cNvSpPr txBox="1"/>
              <p:nvPr/>
            </p:nvSpPr>
            <p:spPr>
              <a:xfrm>
                <a:off x="6726907" y="5386933"/>
                <a:ext cx="18722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In the previous section we saw that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1200" dirty="0"/>
                  <a:t> was the coefficient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/>
                  <a:t> within sin/cos.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D42C38-56F5-421E-85CC-14E66E59A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07" y="5386933"/>
                <a:ext cx="1872208" cy="830997"/>
              </a:xfrm>
              <a:prstGeom prst="rect">
                <a:avLst/>
              </a:prstGeom>
              <a:blipFill>
                <a:blip r:embed="rId6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45303D-0383-4DC1-A484-44007B7C7794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6300192" y="5661248"/>
            <a:ext cx="426715" cy="141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A79D33-32B7-4263-BA8A-38A1D44F6DD3}"/>
              </a:ext>
            </a:extLst>
          </p:cNvPr>
          <p:cNvSpPr/>
          <p:nvPr/>
        </p:nvSpPr>
        <p:spPr>
          <a:xfrm>
            <a:off x="4716016" y="3857047"/>
            <a:ext cx="4321844" cy="22763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385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384BC0-CD5F-4D84-8804-06130F7223E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AAAD0CF-7EA6-43FE-B7B3-4A62EFC9569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Forced Harmonic Motion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37B4BD7-8A33-40C4-93D4-FCCFFDFD8E4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40F4792-E82E-4887-8652-8683BAE11C97}"/>
              </a:ext>
            </a:extLst>
          </p:cNvPr>
          <p:cNvSpPr txBox="1"/>
          <p:nvPr/>
        </p:nvSpPr>
        <p:spPr>
          <a:xfrm>
            <a:off x="347911" y="776511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addition to the ‘natural’ forces acting on the particle, i.e. damping force and restoring force, there may be a further a further force acting on the particle.</a:t>
            </a:r>
          </a:p>
          <a:p>
            <a:r>
              <a:rPr lang="en-GB" dirty="0"/>
              <a:t>This is known as </a:t>
            </a:r>
            <a:r>
              <a:rPr lang="en-GB" b="1" dirty="0"/>
              <a:t>forced harmonic motion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2B60DB-9678-4318-B3C8-040AC98A0CBF}"/>
                  </a:ext>
                </a:extLst>
              </p:cNvPr>
              <p:cNvSpPr txBox="1"/>
              <p:nvPr/>
            </p:nvSpPr>
            <p:spPr>
              <a:xfrm>
                <a:off x="476826" y="2106818"/>
                <a:ext cx="3936640" cy="92512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Forced harmonic motion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2B60DB-9678-4318-B3C8-040AC98A0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26" y="2106818"/>
                <a:ext cx="3936640" cy="925125"/>
              </a:xfrm>
              <a:prstGeom prst="rect">
                <a:avLst/>
              </a:prstGeom>
              <a:blipFill>
                <a:blip r:embed="rId6"/>
                <a:stretch>
                  <a:fillRect l="-923" t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B729E82-AE48-4673-AED4-0C52DF066287}"/>
              </a:ext>
            </a:extLst>
          </p:cNvPr>
          <p:cNvSpPr txBox="1"/>
          <p:nvPr/>
        </p:nvSpPr>
        <p:spPr>
          <a:xfrm>
            <a:off x="4886325" y="1395093"/>
            <a:ext cx="348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This is a </a:t>
            </a:r>
            <a:r>
              <a:rPr lang="en-GB" sz="1200" b="1" dirty="0"/>
              <a:t>non-homogeneous</a:t>
            </a:r>
            <a:r>
              <a:rPr lang="en-GB" sz="1200" dirty="0"/>
              <a:t> differential equation. We saw how to solve these in the last chapter.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7057AE-3AD0-42E3-A013-839137465F90}"/>
              </a:ext>
            </a:extLst>
          </p:cNvPr>
          <p:cNvCxnSpPr>
            <a:cxnSpLocks/>
          </p:cNvCxnSpPr>
          <p:nvPr/>
        </p:nvCxnSpPr>
        <p:spPr>
          <a:xfrm flipH="1">
            <a:off x="4399749" y="1737309"/>
            <a:ext cx="513652" cy="155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5E7CBF-05E8-459B-828C-33AFE070B181}"/>
                  </a:ext>
                </a:extLst>
              </p:cNvPr>
              <p:cNvSpPr txBox="1"/>
              <p:nvPr/>
            </p:nvSpPr>
            <p:spPr>
              <a:xfrm>
                <a:off x="247970" y="3400941"/>
                <a:ext cx="4290122" cy="246214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of mass 1.5 kg is moving on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-axis.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the displacement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from the origin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metres and the speed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. Three forces act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, namely a restoring force of magnitude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7.5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N, a resistance to the motion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of magnitude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400" dirty="0"/>
                  <a:t> N and a force of magnitude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12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sz="1400" dirty="0"/>
                  <a:t> N acting in the direction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GB" sz="1400" dirty="0"/>
                  <a:t>.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+4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=8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as a function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Describe the motion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is large.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5E7CBF-05E8-459B-828C-33AFE070B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70" y="3400941"/>
                <a:ext cx="4290122" cy="24621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9EFDB0-03D4-4F4F-A8CE-981A5A1EAB9C}"/>
                  </a:ext>
                </a:extLst>
              </p:cNvPr>
              <p:cNvSpPr txBox="1"/>
              <p:nvPr/>
            </p:nvSpPr>
            <p:spPr>
              <a:xfrm>
                <a:off x="4861835" y="1891347"/>
                <a:ext cx="4329790" cy="5190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GB" sz="11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−7.5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−6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+12</m:t>
                      </m:r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=1.5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+4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=8</m:t>
                      </m:r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        ⇒   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+4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=8</m:t>
                      </m:r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GB" sz="1100" dirty="0"/>
              </a:p>
              <a:p>
                <a:endParaRPr lang="en-GB" sz="1100" dirty="0"/>
              </a:p>
              <a:p>
                <a:r>
                  <a:rPr lang="en-GB" sz="1100" dirty="0"/>
                  <a:t>Auxiliary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endParaRPr lang="en-GB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=−2±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100" dirty="0"/>
              </a:p>
              <a:p>
                <a:r>
                  <a:rPr lang="en-GB" sz="1100" dirty="0"/>
                  <a:t>Complementary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𝐵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100" dirty="0"/>
              </a:p>
              <a:p>
                <a:r>
                  <a:rPr lang="en-GB" sz="1100" dirty="0"/>
                  <a:t>Particular integral: Try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𝑝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𝑞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GB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𝑝</m:t>
                      </m:r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𝑞</m:t>
                      </m:r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GB" sz="11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𝑝</m:t>
                      </m:r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𝑞</m:t>
                      </m:r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GB" sz="1100" dirty="0"/>
              </a:p>
              <a:p>
                <a:r>
                  <a:rPr lang="en-GB" sz="1100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func>
                          <m:func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func>
                          <m:func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+4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func>
                          <m:func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func>
                          <m:func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+5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func>
                          <m:func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func>
                          <m:func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=8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GB" sz="1100" b="0" dirty="0"/>
              </a:p>
              <a:p>
                <a:r>
                  <a:rPr lang="en-GB" sz="1100" dirty="0"/>
                  <a:t>Equating coefficients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  ⇒  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100" dirty="0"/>
              </a:p>
              <a:p>
                <a:r>
                  <a:rPr lang="en-GB" sz="1100" dirty="0"/>
                  <a:t>Equating coefficients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   ⇒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100" dirty="0"/>
              </a:p>
              <a:p>
                <a:r>
                  <a:rPr lang="en-GB" sz="1100" dirty="0"/>
                  <a:t>So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100" dirty="0"/>
              </a:p>
              <a:p>
                <a:r>
                  <a:rPr lang="en-GB" sz="1100" dirty="0"/>
                  <a:t>General 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1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1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GB" sz="1100" dirty="0"/>
              </a:p>
              <a:p>
                <a:r>
                  <a:rPr lang="en-GB" sz="1100" dirty="0"/>
                  <a:t>Using boundary conditions,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=6, 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endParaRPr lang="en-GB" sz="1100" dirty="0"/>
              </a:p>
              <a:p>
                <a:r>
                  <a:rPr lang="en-GB" sz="1100" dirty="0"/>
                  <a:t>So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1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sz="11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func>
                          <m:funcPr>
                            <m:ctrlPr>
                              <a:rPr lang="en-GB" sz="1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1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1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  <m:r>
                          <a:rPr lang="en-GB" sz="11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func>
                          <m:funcPr>
                            <m:ctrlPr>
                              <a:rPr lang="en-GB" sz="1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1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1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  <m:r>
                      <a:rPr lang="en-GB" sz="11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sz="11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GB" sz="1100" dirty="0"/>
              </a:p>
              <a:p>
                <a:endParaRPr lang="en-GB" sz="1100" dirty="0"/>
              </a:p>
              <a:p>
                <a:r>
                  <a:rPr lang="en-GB" sz="1100" dirty="0"/>
                  <a:t>As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→∞, </m:t>
                    </m:r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GB" sz="1100" dirty="0"/>
              </a:p>
              <a:p>
                <a:pPr/>
                <a:r>
                  <a:rPr lang="en-GB" sz="1100" dirty="0"/>
                  <a:t>So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→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br>
                  <a:rPr lang="en-GB" sz="11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1+1</m:t>
                          </m:r>
                        </m:e>
                      </m:rad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=1 ⇒  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br>
                  <a:rPr lang="en-GB" sz="1100" b="0" dirty="0"/>
                </a:b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sz="1100" dirty="0"/>
                  <a:t> so motion is SHM with amplitude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100" dirty="0"/>
                  <a:t> and period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1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9EFDB0-03D4-4F4F-A8CE-981A5A1EA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835" y="1891347"/>
                <a:ext cx="4329790" cy="51900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63459585-959C-4088-AF3F-6B9A86E49BD8}"/>
              </a:ext>
            </a:extLst>
          </p:cNvPr>
          <p:cNvSpPr/>
          <p:nvPr/>
        </p:nvSpPr>
        <p:spPr>
          <a:xfrm>
            <a:off x="4656575" y="1905399"/>
            <a:ext cx="205260" cy="2137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E9405B-2112-4081-993A-9E5E8077C97B}"/>
              </a:ext>
            </a:extLst>
          </p:cNvPr>
          <p:cNvSpPr/>
          <p:nvPr/>
        </p:nvSpPr>
        <p:spPr>
          <a:xfrm>
            <a:off x="4656575" y="2943209"/>
            <a:ext cx="205260" cy="2137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58F900-BBC5-407B-AE7C-EAE3D720C4E6}"/>
              </a:ext>
            </a:extLst>
          </p:cNvPr>
          <p:cNvSpPr/>
          <p:nvPr/>
        </p:nvSpPr>
        <p:spPr>
          <a:xfrm>
            <a:off x="4656575" y="5867749"/>
            <a:ext cx="205260" cy="2137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A58257-78E1-4F2A-BF62-12A4EA39D29E}"/>
              </a:ext>
            </a:extLst>
          </p:cNvPr>
          <p:cNvSpPr/>
          <p:nvPr/>
        </p:nvSpPr>
        <p:spPr>
          <a:xfrm>
            <a:off x="4861835" y="1902730"/>
            <a:ext cx="4102653" cy="9251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4A95B6-F1B4-4A8E-8161-ED81125D025E}"/>
              </a:ext>
            </a:extLst>
          </p:cNvPr>
          <p:cNvSpPr/>
          <p:nvPr/>
        </p:nvSpPr>
        <p:spPr>
          <a:xfrm>
            <a:off x="4875552" y="2943208"/>
            <a:ext cx="4102653" cy="2862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812068-6931-41CB-8C3F-B914E57BBFB1}"/>
              </a:ext>
            </a:extLst>
          </p:cNvPr>
          <p:cNvSpPr/>
          <p:nvPr/>
        </p:nvSpPr>
        <p:spPr>
          <a:xfrm>
            <a:off x="4861835" y="5863090"/>
            <a:ext cx="4136139" cy="9568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67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9474C9-95FE-49C2-9279-077B1427E01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66A4BB6-E038-4453-9B65-2A269149B59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5F2F361-81A8-46F8-88F4-3656FB7311C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2EAE87-D0F5-4933-8679-3224E37B88F7}"/>
                  </a:ext>
                </a:extLst>
              </p:cNvPr>
              <p:cNvSpPr txBox="1"/>
              <p:nvPr/>
            </p:nvSpPr>
            <p:spPr>
              <a:xfrm>
                <a:off x="281306" y="764704"/>
                <a:ext cx="8251134" cy="160178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is attached to end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of a light elastic spring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400" dirty="0"/>
                  <a:t>. Initially the particle and the string lie at rest on a smooth horizontal plane.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 the end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of the string is set in motion and moves with constant 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400" dirty="0"/>
                  <a:t> in the direction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400" dirty="0"/>
                  <a:t>, and the displacement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 Air resistance acting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is proportional to its speed. The subsequent motion can be modelled by the differential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𝑘𝑈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Find an expression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2EAE87-D0F5-4933-8679-3224E37B8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06" y="764704"/>
                <a:ext cx="8251134" cy="16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FE3DB6-6274-4106-87EF-EE96546EAA1A}"/>
                  </a:ext>
                </a:extLst>
              </p:cNvPr>
              <p:cNvSpPr txBox="1"/>
              <p:nvPr/>
            </p:nvSpPr>
            <p:spPr>
              <a:xfrm>
                <a:off x="611559" y="2636912"/>
                <a:ext cx="5088485" cy="3978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400" dirty="0"/>
                  <a:t>Auxiliary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GB" sz="1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CF: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𝐵𝑡</m:t>
                        </m:r>
                      </m:e>
                    </m:d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en-GB" sz="1400" b="0" dirty="0"/>
              </a:p>
              <a:p>
                <a:r>
                  <a:rPr lang="en-GB" sz="1400" dirty="0"/>
                  <a:t>Particular integral: Try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𝑘𝑈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⇒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GB" sz="1400" dirty="0"/>
              </a:p>
              <a:p>
                <a:r>
                  <a:rPr lang="en-GB" sz="1400" dirty="0"/>
                  <a:t>General solution: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𝐵𝑡</m:t>
                        </m:r>
                      </m:e>
                    </m:d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  ⇒  0=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𝐵𝑡</m:t>
                          </m:r>
                        </m:e>
                      </m:d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   ⇒   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1400" b="0" dirty="0"/>
              </a:p>
              <a:p>
                <a:r>
                  <a:rPr lang="en-GB" sz="1400" dirty="0"/>
                  <a:t>So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𝑈𝑡</m:t>
                        </m:r>
                      </m:e>
                    </m:d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FE3DB6-6274-4106-87EF-EE96546E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2636912"/>
                <a:ext cx="5088485" cy="3978012"/>
              </a:xfrm>
              <a:prstGeom prst="rect">
                <a:avLst/>
              </a:prstGeom>
              <a:blipFill>
                <a:blip r:embed="rId4"/>
                <a:stretch>
                  <a:fillRect l="-359" t="-1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AA60159-C9EF-407C-9A7D-FD96A5FE4587}"/>
              </a:ext>
            </a:extLst>
          </p:cNvPr>
          <p:cNvSpPr txBox="1"/>
          <p:nvPr/>
        </p:nvSpPr>
        <p:spPr>
          <a:xfrm>
            <a:off x="4668019" y="3019425"/>
            <a:ext cx="16321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This is because the RHS is a constant.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80ECD4-7E12-44D8-A120-6EEB073801A8}"/>
              </a:ext>
            </a:extLst>
          </p:cNvPr>
          <p:cNvCxnSpPr>
            <a:stCxn id="8" idx="1"/>
          </p:cNvCxnSpPr>
          <p:nvPr/>
        </p:nvCxnSpPr>
        <p:spPr>
          <a:xfrm flipH="1">
            <a:off x="3657600" y="3281035"/>
            <a:ext cx="1010419" cy="11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7B5C42A-C910-4124-BA63-188B3E5C5F28}"/>
              </a:ext>
            </a:extLst>
          </p:cNvPr>
          <p:cNvSpPr/>
          <p:nvPr/>
        </p:nvSpPr>
        <p:spPr>
          <a:xfrm>
            <a:off x="281306" y="2366489"/>
            <a:ext cx="8251134" cy="42533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2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Pages 184-186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50D291-6222-4939-ABC2-5169535D96DE}"/>
              </a:ext>
            </a:extLst>
          </p:cNvPr>
          <p:cNvSpPr txBox="1"/>
          <p:nvPr/>
        </p:nvSpPr>
        <p:spPr>
          <a:xfrm>
            <a:off x="1403648" y="2662363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Q3-5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Q6-8</a:t>
            </a:r>
          </a:p>
        </p:txBody>
      </p:sp>
    </p:spTree>
    <p:extLst>
      <p:ext uri="{BB962C8B-B14F-4D97-AF65-F5344CB8AC3E}">
        <p14:creationId xmlns:p14="http://schemas.microsoft.com/office/powerpoint/2010/main" val="3154849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Right 18">
            <a:extLst>
              <a:ext uri="{FF2B5EF4-FFF2-40B4-BE49-F238E27FC236}">
                <a16:creationId xmlns:a16="http://schemas.microsoft.com/office/drawing/2014/main" id="{E4307A92-5453-4CF0-B354-0660DC81AAA9}"/>
              </a:ext>
            </a:extLst>
          </p:cNvPr>
          <p:cNvSpPr/>
          <p:nvPr/>
        </p:nvSpPr>
        <p:spPr>
          <a:xfrm rot="18753488">
            <a:off x="1161516" y="4680320"/>
            <a:ext cx="1413913" cy="802672"/>
          </a:xfrm>
          <a:prstGeom prst="rightArrow">
            <a:avLst>
              <a:gd name="adj1" fmla="val 31485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8C5562E-20A6-45E2-BDB1-E963CA7297EE}"/>
              </a:ext>
            </a:extLst>
          </p:cNvPr>
          <p:cNvSpPr/>
          <p:nvPr/>
        </p:nvSpPr>
        <p:spPr>
          <a:xfrm rot="18753488">
            <a:off x="1278054" y="2200615"/>
            <a:ext cx="1413913" cy="802672"/>
          </a:xfrm>
          <a:prstGeom prst="rightArrow">
            <a:avLst>
              <a:gd name="adj1" fmla="val 31485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B7EC6B-3AF1-44B0-9E88-6D8EE217741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D8D5DEC2-BDCD-49C7-AC8F-D6C6011BE05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Coupled First-Order Linear Differential Equations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D70220D-969B-4EEB-ACE7-0CB2BADAC86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93542B-C760-4917-9A4E-5F7BE6BBE611}"/>
                  </a:ext>
                </a:extLst>
              </p:cNvPr>
              <p:cNvSpPr txBox="1"/>
              <p:nvPr/>
            </p:nvSpPr>
            <p:spPr>
              <a:xfrm>
                <a:off x="261045" y="655737"/>
                <a:ext cx="770485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Biology, </a:t>
                </a:r>
                <a:r>
                  <a:rPr lang="en-GB" sz="1600" b="1" dirty="0"/>
                  <a:t>Lotka-Volterra equations</a:t>
                </a:r>
                <a:r>
                  <a:rPr lang="en-GB" sz="1600" dirty="0"/>
                  <a:t>, also known as </a:t>
                </a:r>
                <a:r>
                  <a:rPr lang="en-GB" sz="1600" b="1" dirty="0"/>
                  <a:t>predator-prey equations</a:t>
                </a:r>
                <a:r>
                  <a:rPr lang="en-GB" sz="1600" dirty="0"/>
                  <a:t>, describe how two species interact, in terms of their populations.</a:t>
                </a:r>
              </a:p>
              <a:p>
                <a:r>
                  <a:rPr lang="en-GB" sz="1600" dirty="0"/>
                  <a:t>Suppose there are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bears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fish: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93542B-C760-4917-9A4E-5F7BE6BBE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45" y="655737"/>
                <a:ext cx="7704856" cy="861774"/>
              </a:xfrm>
              <a:prstGeom prst="rect">
                <a:avLst/>
              </a:prstGeom>
              <a:blipFill>
                <a:blip r:embed="rId2"/>
                <a:stretch>
                  <a:fillRect l="-475" t="-2128" b="-4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bear, endangered, polar bear icon">
            <a:extLst>
              <a:ext uri="{FF2B5EF4-FFF2-40B4-BE49-F238E27FC236}">
                <a16:creationId xmlns:a16="http://schemas.microsoft.com/office/drawing/2014/main" id="{9EAC5321-477F-423D-80B0-C94461ED9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12" y="232068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sh, ocean, project, sea, seafood, tuna, é­ icon">
            <a:extLst>
              <a:ext uri="{FF2B5EF4-FFF2-40B4-BE49-F238E27FC236}">
                <a16:creationId xmlns:a16="http://schemas.microsoft.com/office/drawing/2014/main" id="{87E6E678-2884-4C2A-B21B-1245BD8C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81" y="223346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677FC9-4DFA-4868-B344-0D8FB5FA87E0}"/>
              </a:ext>
            </a:extLst>
          </p:cNvPr>
          <p:cNvSpPr txBox="1"/>
          <p:nvPr/>
        </p:nvSpPr>
        <p:spPr>
          <a:xfrm>
            <a:off x="944536" y="3441753"/>
            <a:ext cx="1900413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 population growth of bears…</a:t>
            </a:r>
          </a:p>
        </p:txBody>
      </p:sp>
      <p:pic>
        <p:nvPicPr>
          <p:cNvPr id="11" name="Picture 2" descr="bear, endangered, polar bear icon">
            <a:extLst>
              <a:ext uri="{FF2B5EF4-FFF2-40B4-BE49-F238E27FC236}">
                <a16:creationId xmlns:a16="http://schemas.microsoft.com/office/drawing/2014/main" id="{2D66E416-A3EE-41B1-BE65-54F2AA9E6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403" y="141582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F075DF-8DC3-47E4-8603-79EE3FCAF87F}"/>
              </a:ext>
            </a:extLst>
          </p:cNvPr>
          <p:cNvSpPr txBox="1"/>
          <p:nvPr/>
        </p:nvSpPr>
        <p:spPr>
          <a:xfrm>
            <a:off x="5268837" y="1575569"/>
            <a:ext cx="3532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…clearly depends on (and more specifically, is proportional to) the number of bears </a:t>
            </a:r>
          </a:p>
          <a:p>
            <a:r>
              <a:rPr lang="en-GB" sz="1100" dirty="0"/>
              <a:t>(i.e. more bears leads to more baby bears)</a:t>
            </a:r>
            <a:endParaRPr lang="en-GB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53C030-7F91-4C56-9112-CBD7CA961BF6}"/>
              </a:ext>
            </a:extLst>
          </p:cNvPr>
          <p:cNvSpPr txBox="1"/>
          <p:nvPr/>
        </p:nvSpPr>
        <p:spPr>
          <a:xfrm>
            <a:off x="5354562" y="2520710"/>
            <a:ext cx="31322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…but also on the availability of </a:t>
            </a:r>
            <a:r>
              <a:rPr lang="en-GB" sz="1400" b="1" dirty="0"/>
              <a:t>prey</a:t>
            </a:r>
          </a:p>
          <a:p>
            <a:r>
              <a:rPr lang="en-GB" sz="1100" dirty="0"/>
              <a:t>(i.e. more yummy fish, more bears)</a:t>
            </a:r>
            <a:endParaRPr lang="en-GB" sz="1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548E9E-B73B-4303-AF5E-224D9B99EEF8}"/>
              </a:ext>
            </a:extLst>
          </p:cNvPr>
          <p:cNvCxnSpPr/>
          <p:nvPr/>
        </p:nvCxnSpPr>
        <p:spPr>
          <a:xfrm flipH="1">
            <a:off x="2987825" y="2253272"/>
            <a:ext cx="666675" cy="450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080D2D-28F6-40DB-9484-672F89A0AB1A}"/>
              </a:ext>
            </a:extLst>
          </p:cNvPr>
          <p:cNvCxnSpPr>
            <a:cxnSpLocks/>
          </p:cNvCxnSpPr>
          <p:nvPr/>
        </p:nvCxnSpPr>
        <p:spPr>
          <a:xfrm flipH="1">
            <a:off x="3028950" y="2876550"/>
            <a:ext cx="762000" cy="123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4" descr="fish, ocean, project, sea, seafood, tuna, é­ icon">
            <a:extLst>
              <a:ext uri="{FF2B5EF4-FFF2-40B4-BE49-F238E27FC236}">
                <a16:creationId xmlns:a16="http://schemas.microsoft.com/office/drawing/2014/main" id="{7A8F4C51-5C5C-4A98-9B20-A7283EB77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73" y="456514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D82D054-3196-43C3-81A1-7103DDE70433}"/>
              </a:ext>
            </a:extLst>
          </p:cNvPr>
          <p:cNvSpPr txBox="1"/>
          <p:nvPr/>
        </p:nvSpPr>
        <p:spPr>
          <a:xfrm>
            <a:off x="669248" y="5835858"/>
            <a:ext cx="251249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Similarly the population growth of fish…</a:t>
            </a:r>
          </a:p>
        </p:txBody>
      </p:sp>
      <p:pic>
        <p:nvPicPr>
          <p:cNvPr id="21" name="Picture 4" descr="fish, ocean, project, sea, seafood, tuna, é­ icon">
            <a:extLst>
              <a:ext uri="{FF2B5EF4-FFF2-40B4-BE49-F238E27FC236}">
                <a16:creationId xmlns:a16="http://schemas.microsoft.com/office/drawing/2014/main" id="{A09ACC56-3AA7-470F-89FB-C0260245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32" y="49284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ear, endangered, polar bear icon">
            <a:extLst>
              <a:ext uri="{FF2B5EF4-FFF2-40B4-BE49-F238E27FC236}">
                <a16:creationId xmlns:a16="http://schemas.microsoft.com/office/drawing/2014/main" id="{E5696F99-8F16-4568-8657-1C05B2D3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236" y="416994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B0AE38C-C3C7-4EA7-8517-CB5BB04EA20D}"/>
              </a:ext>
            </a:extLst>
          </p:cNvPr>
          <p:cNvSpPr txBox="1"/>
          <p:nvPr/>
        </p:nvSpPr>
        <p:spPr>
          <a:xfrm>
            <a:off x="5297670" y="4501134"/>
            <a:ext cx="35946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…clearly depends on the number of </a:t>
            </a:r>
            <a:r>
              <a:rPr lang="en-GB" sz="1400" b="1" dirty="0"/>
              <a:t>predators</a:t>
            </a:r>
            <a:r>
              <a:rPr lang="en-GB" sz="1400" dirty="0"/>
              <a:t> </a:t>
            </a:r>
          </a:p>
          <a:p>
            <a:r>
              <a:rPr lang="en-GB" sz="1100" dirty="0"/>
              <a:t>(i.e. more bears, a greater rate of fish decline!)</a:t>
            </a:r>
            <a:endParaRPr lang="en-GB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E714D7-78FF-4EBE-BC35-79F956D3475D}"/>
              </a:ext>
            </a:extLst>
          </p:cNvPr>
          <p:cNvSpPr txBox="1"/>
          <p:nvPr/>
        </p:nvSpPr>
        <p:spPr>
          <a:xfrm>
            <a:off x="5324701" y="5262795"/>
            <a:ext cx="31322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…but also on the number of fish</a:t>
            </a:r>
            <a:endParaRPr lang="en-GB" sz="1400" b="1" dirty="0"/>
          </a:p>
          <a:p>
            <a:r>
              <a:rPr lang="en-GB" sz="1100" dirty="0"/>
              <a:t>(i.e. more fish, more babies)</a:t>
            </a:r>
            <a:endParaRPr lang="en-GB" sz="1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7FD25F-A5A0-462C-96CD-B9D74E6E9850}"/>
              </a:ext>
            </a:extLst>
          </p:cNvPr>
          <p:cNvCxnSpPr>
            <a:cxnSpLocks/>
          </p:cNvCxnSpPr>
          <p:nvPr/>
        </p:nvCxnSpPr>
        <p:spPr>
          <a:xfrm flipH="1">
            <a:off x="2943634" y="4787900"/>
            <a:ext cx="790166" cy="333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4B517F-18C6-4C77-84A9-C6B3C11D393A}"/>
              </a:ext>
            </a:extLst>
          </p:cNvPr>
          <p:cNvCxnSpPr>
            <a:cxnSpLocks/>
          </p:cNvCxnSpPr>
          <p:nvPr/>
        </p:nvCxnSpPr>
        <p:spPr>
          <a:xfrm flipH="1" flipV="1">
            <a:off x="3076425" y="5309117"/>
            <a:ext cx="614731" cy="118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AEF792-A37C-455C-90D9-370D5E4BD76D}"/>
                  </a:ext>
                </a:extLst>
              </p:cNvPr>
              <p:cNvSpPr txBox="1"/>
              <p:nvPr/>
            </p:nvSpPr>
            <p:spPr>
              <a:xfrm>
                <a:off x="2230412" y="2749328"/>
                <a:ext cx="681213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AEF792-A37C-455C-90D9-370D5E4BD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412" y="2749328"/>
                <a:ext cx="681213" cy="6399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5DE0D2-7A4B-407D-9616-97547E69D3CA}"/>
                  </a:ext>
                </a:extLst>
              </p:cNvPr>
              <p:cNvSpPr txBox="1"/>
              <p:nvPr/>
            </p:nvSpPr>
            <p:spPr>
              <a:xfrm>
                <a:off x="4584253" y="1414521"/>
                <a:ext cx="681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5DE0D2-7A4B-407D-9616-97547E69D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253" y="1414521"/>
                <a:ext cx="68121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5FC903-A3CD-420C-B1EE-842BE8CC15B7}"/>
                  </a:ext>
                </a:extLst>
              </p:cNvPr>
              <p:cNvSpPr txBox="1"/>
              <p:nvPr/>
            </p:nvSpPr>
            <p:spPr>
              <a:xfrm>
                <a:off x="4820567" y="2348446"/>
                <a:ext cx="681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5FC903-A3CD-420C-B1EE-842BE8CC1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567" y="2348446"/>
                <a:ext cx="681213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82BE432-7221-429B-A0A9-7C9C6EC0581E}"/>
              </a:ext>
            </a:extLst>
          </p:cNvPr>
          <p:cNvSpPr txBox="1"/>
          <p:nvPr/>
        </p:nvSpPr>
        <p:spPr>
          <a:xfrm>
            <a:off x="5421318" y="3124169"/>
            <a:ext cx="31322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…and possibly some other additional factor dependent on time</a:t>
            </a:r>
            <a:endParaRPr lang="en-GB" sz="1400" b="1" dirty="0"/>
          </a:p>
          <a:p>
            <a:r>
              <a:rPr lang="en-GB" sz="1100" dirty="0"/>
              <a:t>(e.g. bears more frisky in the summer, so more bear love and hence more baby bears)</a:t>
            </a:r>
            <a:endParaRPr lang="en-GB" sz="14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B46376-35AD-4D40-B289-A80B85DEF90E}"/>
              </a:ext>
            </a:extLst>
          </p:cNvPr>
          <p:cNvCxnSpPr>
            <a:cxnSpLocks/>
          </p:cNvCxnSpPr>
          <p:nvPr/>
        </p:nvCxnSpPr>
        <p:spPr>
          <a:xfrm flipH="1" flipV="1">
            <a:off x="3051017" y="3228364"/>
            <a:ext cx="749458" cy="210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4E81BF7-E86E-4647-9538-D04E09ACBD43}"/>
                  </a:ext>
                </a:extLst>
              </p:cNvPr>
              <p:cNvSpPr txBox="1"/>
              <p:nvPr/>
            </p:nvSpPr>
            <p:spPr>
              <a:xfrm>
                <a:off x="4139354" y="2291661"/>
                <a:ext cx="681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4E81BF7-E86E-4647-9538-D04E09ACB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354" y="2291661"/>
                <a:ext cx="68121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E8CBC4-16E2-4663-8911-9F784D382608}"/>
                  </a:ext>
                </a:extLst>
              </p:cNvPr>
              <p:cNvSpPr txBox="1"/>
              <p:nvPr/>
            </p:nvSpPr>
            <p:spPr>
              <a:xfrm>
                <a:off x="4121618" y="3059668"/>
                <a:ext cx="681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E8CBC4-16E2-4663-8911-9F784D382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618" y="3059668"/>
                <a:ext cx="6812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D6A352-D30B-45FA-8F40-0551F5FFCB11}"/>
                  </a:ext>
                </a:extLst>
              </p:cNvPr>
              <p:cNvSpPr txBox="1"/>
              <p:nvPr/>
            </p:nvSpPr>
            <p:spPr>
              <a:xfrm>
                <a:off x="4702999" y="3256368"/>
                <a:ext cx="681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D6A352-D30B-45FA-8F40-0551F5FFC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999" y="3256368"/>
                <a:ext cx="681213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0F60310-5449-4E5B-A3E6-C251D386D6F1}"/>
                  </a:ext>
                </a:extLst>
              </p:cNvPr>
              <p:cNvSpPr txBox="1"/>
              <p:nvPr/>
            </p:nvSpPr>
            <p:spPr>
              <a:xfrm>
                <a:off x="3622860" y="4338763"/>
                <a:ext cx="681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0F60310-5449-4E5B-A3E6-C251D386D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860" y="4338763"/>
                <a:ext cx="6812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EC5274-9E21-4636-82F0-D063CC229FE2}"/>
                  </a:ext>
                </a:extLst>
              </p:cNvPr>
              <p:cNvSpPr txBox="1"/>
              <p:nvPr/>
            </p:nvSpPr>
            <p:spPr>
              <a:xfrm>
                <a:off x="3629499" y="5129189"/>
                <a:ext cx="681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EC5274-9E21-4636-82F0-D063CC229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499" y="5129189"/>
                <a:ext cx="681213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EEC80F8-E0F8-43BE-9471-3C2EBC246AD9}"/>
                  </a:ext>
                </a:extLst>
              </p:cNvPr>
              <p:cNvSpPr txBox="1"/>
              <p:nvPr/>
            </p:nvSpPr>
            <p:spPr>
              <a:xfrm>
                <a:off x="4225097" y="6014125"/>
                <a:ext cx="681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EEC80F8-E0F8-43BE-9471-3C2EBC246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097" y="6014125"/>
                <a:ext cx="681213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29FB0CC-D109-4552-8BF3-33CA04CA45E9}"/>
              </a:ext>
            </a:extLst>
          </p:cNvPr>
          <p:cNvCxnSpPr>
            <a:cxnSpLocks/>
          </p:cNvCxnSpPr>
          <p:nvPr/>
        </p:nvCxnSpPr>
        <p:spPr>
          <a:xfrm flipH="1" flipV="1">
            <a:off x="2985371" y="5478770"/>
            <a:ext cx="965844" cy="578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Heart 40">
            <a:extLst>
              <a:ext uri="{FF2B5EF4-FFF2-40B4-BE49-F238E27FC236}">
                <a16:creationId xmlns:a16="http://schemas.microsoft.com/office/drawing/2014/main" id="{A83B8152-2FBF-4250-A776-3DDB747370FB}"/>
              </a:ext>
            </a:extLst>
          </p:cNvPr>
          <p:cNvSpPr/>
          <p:nvPr/>
        </p:nvSpPr>
        <p:spPr>
          <a:xfrm>
            <a:off x="4295054" y="3469421"/>
            <a:ext cx="306441" cy="295497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50549A-FFFB-4AE5-8131-70A7492501A5}"/>
              </a:ext>
            </a:extLst>
          </p:cNvPr>
          <p:cNvSpPr txBox="1"/>
          <p:nvPr/>
        </p:nvSpPr>
        <p:spPr>
          <a:xfrm>
            <a:off x="5299624" y="5881508"/>
            <a:ext cx="3132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…and again some other time-dependent</a:t>
            </a:r>
          </a:p>
          <a:p>
            <a:r>
              <a:rPr lang="en-GB" sz="1400" dirty="0"/>
              <a:t>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AAE6C66-F308-489E-A4D6-DD60114C7610}"/>
                  </a:ext>
                </a:extLst>
              </p:cNvPr>
              <p:cNvSpPr txBox="1"/>
              <p:nvPr/>
            </p:nvSpPr>
            <p:spPr>
              <a:xfrm>
                <a:off x="2352166" y="5077282"/>
                <a:ext cx="681213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AAE6C66-F308-489E-A4D6-DD60114C7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166" y="5077282"/>
                <a:ext cx="681213" cy="6399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A72C0DD-522F-4127-83FE-7CAD359236E5}"/>
                  </a:ext>
                </a:extLst>
              </p:cNvPr>
              <p:cNvSpPr txBox="1"/>
              <p:nvPr/>
            </p:nvSpPr>
            <p:spPr>
              <a:xfrm>
                <a:off x="4292703" y="5027392"/>
                <a:ext cx="681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A72C0DD-522F-4127-83FE-7CAD35923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703" y="5027392"/>
                <a:ext cx="68121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85F90AC-B8E4-4689-9C02-7AAF9DB8C9E1}"/>
                  </a:ext>
                </a:extLst>
              </p:cNvPr>
              <p:cNvSpPr txBox="1"/>
              <p:nvPr/>
            </p:nvSpPr>
            <p:spPr>
              <a:xfrm>
                <a:off x="4255343" y="5689167"/>
                <a:ext cx="681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85F90AC-B8E4-4689-9C02-7AAF9DB8C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343" y="5689167"/>
                <a:ext cx="68121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86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8" grpId="0" animBg="1"/>
      <p:bldP spid="9" grpId="0"/>
      <p:bldP spid="13" grpId="0"/>
      <p:bldP spid="20" grpId="0" animBg="1"/>
      <p:bldP spid="23" grpId="0"/>
      <p:bldP spid="24" grpId="0"/>
      <p:bldP spid="15" grpId="0"/>
      <p:bldP spid="28" grpId="0"/>
      <p:bldP spid="31" grpId="0"/>
      <p:bldP spid="32" grpId="0"/>
      <p:bldP spid="35" grpId="0"/>
      <p:bldP spid="38" grpId="0"/>
      <p:bldP spid="39" grpId="0"/>
      <p:bldP spid="42" grpId="0"/>
      <p:bldP spid="43" grpId="0"/>
      <p:bldP spid="44" grpId="0"/>
      <p:bldP spid="41" grpId="0" animBg="1"/>
      <p:bldP spid="48" grpId="0"/>
      <p:bldP spid="49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CF1E15-C24F-4AEE-A756-43402E0684D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6A3D0DF-55E9-4741-A03E-5ECA4AE2542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Coupled First-Order Linear Differential Equations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EA2D949-9D88-4296-AC07-0F01DD6A683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2C477-CDAE-45C5-9194-63D01A723B66}"/>
                  </a:ext>
                </a:extLst>
              </p:cNvPr>
              <p:cNvSpPr txBox="1"/>
              <p:nvPr/>
            </p:nvSpPr>
            <p:spPr>
              <a:xfrm>
                <a:off x="262186" y="698029"/>
                <a:ext cx="4536504" cy="155055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Wingdings" panose="05000000000000000000" pitchFamily="2" charset="2"/>
                  </a:rPr>
                  <a:t>!</a:t>
                </a:r>
                <a:r>
                  <a:rPr lang="en-GB" sz="1600" dirty="0"/>
                  <a:t> Coupled first-order linear differential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Homogeneous 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 for all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2C477-CDAE-45C5-9194-63D01A723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86" y="698029"/>
                <a:ext cx="4536504" cy="1550553"/>
              </a:xfrm>
              <a:prstGeom prst="rect">
                <a:avLst/>
              </a:prstGeom>
              <a:blipFill>
                <a:blip r:embed="rId2"/>
                <a:stretch>
                  <a:fillRect l="-401" t="-775" b="-1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D590C2-DD97-4D52-87C5-2321561029D0}"/>
                  </a:ext>
                </a:extLst>
              </p:cNvPr>
              <p:cNvSpPr txBox="1"/>
              <p:nvPr/>
            </p:nvSpPr>
            <p:spPr>
              <a:xfrm>
                <a:off x="269998" y="2592347"/>
                <a:ext cx="4320480" cy="426257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At the start of the year 2010, a survey began on the numbers of bears and fish on a remote island in Northern Canada. After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years the number of bears,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, and the number of fish,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, on the island are modelled by the differential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+0.1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(1)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=−0.1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+0.5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(2)</m:t>
                      </m:r>
                    </m:oMath>
                  </m:oMathPara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−0.8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+0.16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general solution for the number of bears on the island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general solution for the number of fish on the island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At the start of 2010 there were 5 bears and 20 fish on the island.</a:t>
                </a:r>
                <a:br>
                  <a:rPr lang="en-GB" sz="1400" dirty="0"/>
                </a:br>
                <a:r>
                  <a:rPr lang="en-GB" sz="1400" dirty="0"/>
                  <a:t>Use this information to find the number of bears predicted to be on the island in 2020.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Comment on the suitability of the model.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D590C2-DD97-4D52-87C5-232156102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98" y="2592347"/>
                <a:ext cx="4320480" cy="42625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C5804E-5A5E-4B91-8710-051DACE5CF10}"/>
                  </a:ext>
                </a:extLst>
              </p:cNvPr>
              <p:cNvSpPr txBox="1"/>
              <p:nvPr/>
            </p:nvSpPr>
            <p:spPr>
              <a:xfrm>
                <a:off x="4886326" y="2779799"/>
                <a:ext cx="4374230" cy="4000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As per strategy above: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=10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     ⇒   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=10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−3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−3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=−0.1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+0.5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f>
                            <m:f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−8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+1.6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1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100" i="1">
                          <a:latin typeface="Cambria Math" panose="02040503050406030204" pitchFamily="18" charset="0"/>
                        </a:rPr>
                        <m:t>−0.8</m:t>
                      </m:r>
                      <m:f>
                        <m:fPr>
                          <m:ctrlPr>
                            <a:rPr lang="en-GB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1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100" i="1">
                          <a:latin typeface="Cambria Math" panose="02040503050406030204" pitchFamily="18" charset="0"/>
                        </a:rPr>
                        <m:t>+0.16</m:t>
                      </m:r>
                      <m:r>
                        <a:rPr lang="en-GB" sz="11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−0.8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+0.16=0  ⇒  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sz="1100" dirty="0"/>
              </a:p>
              <a:p>
                <a:r>
                  <a:rPr lang="en-GB" sz="1100" dirty="0"/>
                  <a:t>Therefore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0.4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𝐵𝑡</m:t>
                    </m:r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0.4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sz="1100" dirty="0"/>
              </a:p>
              <a:p>
                <a:r>
                  <a:rPr lang="en-GB" sz="1100" dirty="0"/>
                  <a:t>As per Step 3 in strategy above: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=0.4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+0.4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𝐵𝑡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=10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=10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i="1">
                              <a:latin typeface="Cambria Math" panose="02040503050406030204" pitchFamily="18" charset="0"/>
                            </a:rPr>
                            <m:t>0.4</m:t>
                          </m:r>
                          <m:r>
                            <a:rPr lang="en-GB" sz="11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GB" sz="1100" i="1">
                              <a:latin typeface="Cambria Math" panose="02040503050406030204" pitchFamily="18" charset="0"/>
                            </a:rPr>
                            <m:t>+0.4</m:t>
                          </m:r>
                          <m:r>
                            <a:rPr lang="en-GB" sz="1100" i="1">
                              <a:latin typeface="Cambria Math" panose="02040503050406030204" pitchFamily="18" charset="0"/>
                            </a:rPr>
                            <m:t>𝐵𝑡</m:t>
                          </m:r>
                          <m:sSup>
                            <m:sSup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GB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100" i="1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GB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100" i="1">
                              <a:latin typeface="Cambria Math" panose="02040503050406030204" pitchFamily="18" charset="0"/>
                            </a:rPr>
                            <m:t>𝐵𝑡</m:t>
                          </m:r>
                          <m:sSup>
                            <m:sSup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𝐵𝑡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100" dirty="0"/>
              </a:p>
              <a:p>
                <a:r>
                  <a:rPr lang="en-GB" sz="1100" dirty="0"/>
                  <a:t>At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=5  ⇒  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1100" dirty="0"/>
              </a:p>
              <a:p>
                <a:pPr/>
                <a:r>
                  <a:rPr lang="en-GB" sz="1100" dirty="0"/>
                  <a:t>At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=20  ⇒  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br>
                  <a:rPr lang="en-GB" sz="11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+1.5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  ,    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=10⇒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=1092</m:t>
                      </m:r>
                    </m:oMath>
                  </m:oMathPara>
                </a14:m>
                <a:endParaRPr lang="en-GB" sz="1100" dirty="0"/>
              </a:p>
              <a:p>
                <a:r>
                  <a:rPr lang="en-GB" sz="1100" dirty="0"/>
                  <a:t>The model predicts the number of bears (and the number of fish) will grow without limit so it is unlikely to be realistic.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C5804E-5A5E-4B91-8710-051DACE5C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26" y="2779799"/>
                <a:ext cx="4374230" cy="4000069"/>
              </a:xfrm>
              <a:prstGeom prst="rect">
                <a:avLst/>
              </a:prstGeom>
              <a:blipFill>
                <a:blip r:embed="rId4"/>
                <a:stretch>
                  <a:fillRect t="-152" b="-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364786-43DA-4CBE-A678-EABCC54A9496}"/>
                  </a:ext>
                </a:extLst>
              </p:cNvPr>
              <p:cNvSpPr txBox="1"/>
              <p:nvPr/>
            </p:nvSpPr>
            <p:spPr>
              <a:xfrm>
                <a:off x="4881363" y="688504"/>
                <a:ext cx="4213867" cy="200554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sz="1400" b="1" u="sng" dirty="0"/>
                  <a:t>Possible strategy to solve for </a:t>
                </a:r>
                <a14:m>
                  <m:oMath xmlns:m="http://schemas.openxmlformats.org/officeDocument/2006/math">
                    <m:r>
                      <a:rPr lang="en-GB" sz="1400" b="1" i="1" u="sng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u="sng" dirty="0"/>
                  <a:t>:</a:t>
                </a:r>
              </a:p>
              <a:p>
                <a:r>
                  <a:rPr lang="en-GB" sz="1400" dirty="0"/>
                  <a:t>1. Make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the subject of first equation then differentiate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2. Substitute into second equation to get single </a:t>
                </a:r>
                <a:r>
                  <a:rPr lang="en-GB" sz="1400" b="1" u="sng" dirty="0"/>
                  <a:t>second-order</a:t>
                </a:r>
                <a:r>
                  <a:rPr lang="en-GB" sz="1400" dirty="0"/>
                  <a:t> differential equation just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, and solve.</a:t>
                </a:r>
              </a:p>
              <a:p>
                <a:r>
                  <a:rPr lang="en-GB" sz="1400" dirty="0"/>
                  <a:t>3. To solve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, no need to repeat whole process. Differentiate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from Step 2 and sub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/>
                  <a:t> into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from Step 1.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364786-43DA-4CBE-A678-EABCC54A9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363" y="688504"/>
                <a:ext cx="4213867" cy="2005549"/>
              </a:xfrm>
              <a:prstGeom prst="rect">
                <a:avLst/>
              </a:prstGeom>
              <a:blipFill>
                <a:blip r:embed="rId5"/>
                <a:stretch>
                  <a:fillRect l="-144" b="-15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0A9336A-761D-4A96-B465-CE31061897F9}"/>
              </a:ext>
            </a:extLst>
          </p:cNvPr>
          <p:cNvSpPr/>
          <p:nvPr/>
        </p:nvSpPr>
        <p:spPr>
          <a:xfrm>
            <a:off x="4724052" y="2779800"/>
            <a:ext cx="188938" cy="2266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A1AB4F-C40F-4984-B1D3-45BB960496E3}"/>
              </a:ext>
            </a:extLst>
          </p:cNvPr>
          <p:cNvSpPr/>
          <p:nvPr/>
        </p:nvSpPr>
        <p:spPr>
          <a:xfrm>
            <a:off x="4728635" y="4377631"/>
            <a:ext cx="188938" cy="2266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43631B-399C-4EBB-8138-E8296D4F1CFC}"/>
              </a:ext>
            </a:extLst>
          </p:cNvPr>
          <p:cNvSpPr/>
          <p:nvPr/>
        </p:nvSpPr>
        <p:spPr>
          <a:xfrm>
            <a:off x="4705271" y="4733160"/>
            <a:ext cx="188938" cy="2266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5D7CE-8C35-4260-9B83-56340D5EB611}"/>
              </a:ext>
            </a:extLst>
          </p:cNvPr>
          <p:cNvSpPr/>
          <p:nvPr/>
        </p:nvSpPr>
        <p:spPr>
          <a:xfrm>
            <a:off x="4705271" y="5862123"/>
            <a:ext cx="188938" cy="2266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E15AED-2B09-460E-A917-250EA6CB1FCA}"/>
              </a:ext>
            </a:extLst>
          </p:cNvPr>
          <p:cNvSpPr/>
          <p:nvPr/>
        </p:nvSpPr>
        <p:spPr>
          <a:xfrm>
            <a:off x="4705271" y="6363286"/>
            <a:ext cx="188938" cy="2266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85B7E2-AECB-4E4C-B998-B0A6B168AA75}"/>
              </a:ext>
            </a:extLst>
          </p:cNvPr>
          <p:cNvSpPr/>
          <p:nvPr/>
        </p:nvSpPr>
        <p:spPr>
          <a:xfrm>
            <a:off x="4908819" y="2779798"/>
            <a:ext cx="4089422" cy="15836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D300DA-A0DE-47A2-A109-71B3F47F7748}"/>
              </a:ext>
            </a:extLst>
          </p:cNvPr>
          <p:cNvSpPr/>
          <p:nvPr/>
        </p:nvSpPr>
        <p:spPr>
          <a:xfrm>
            <a:off x="4916703" y="4363412"/>
            <a:ext cx="4081340" cy="352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196597-E8C7-4D8A-BB1A-78187F9D5FE1}"/>
              </a:ext>
            </a:extLst>
          </p:cNvPr>
          <p:cNvSpPr/>
          <p:nvPr/>
        </p:nvSpPr>
        <p:spPr>
          <a:xfrm>
            <a:off x="4916703" y="4715749"/>
            <a:ext cx="4081340" cy="11492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B513F5-D077-459B-9D9C-F3F6110001F8}"/>
              </a:ext>
            </a:extLst>
          </p:cNvPr>
          <p:cNvSpPr/>
          <p:nvPr/>
        </p:nvSpPr>
        <p:spPr>
          <a:xfrm>
            <a:off x="4908819" y="5862123"/>
            <a:ext cx="4089224" cy="5011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16BE4D-331D-4A8A-A8E0-CBD362FDEDD2}"/>
              </a:ext>
            </a:extLst>
          </p:cNvPr>
          <p:cNvSpPr/>
          <p:nvPr/>
        </p:nvSpPr>
        <p:spPr>
          <a:xfrm>
            <a:off x="4908819" y="6366362"/>
            <a:ext cx="4089224" cy="424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A0C17B-67C2-4333-9899-8ECF23F5E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0613" y="3660775"/>
            <a:ext cx="703798" cy="6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AD89223-3AE3-4578-9AB2-C4ABE7E61ED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29824C84-CC82-46D0-B1CB-B47C4622B36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50CE65B-A82F-4611-83CD-AA393044CD3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D49F3E-8B01-4F95-86E3-F92767AD3AB4}"/>
                  </a:ext>
                </a:extLst>
              </p:cNvPr>
              <p:cNvSpPr txBox="1"/>
              <p:nvPr/>
            </p:nvSpPr>
            <p:spPr>
              <a:xfrm>
                <a:off x="234170" y="836712"/>
                <a:ext cx="8082246" cy="232358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Two barrels contain contaminated water.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seconds, the amount of contaminant in barrel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ml and the amount of contaminant in barrel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ml. Additional contaminated water flows into barrel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at a rate of 5ml per second. Contaminated water flows from barrel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to barrel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and from barrel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to barrel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through two connecting hoses, and drains out of barrel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to leave the system completely.</a:t>
                </a:r>
              </a:p>
              <a:p>
                <a:r>
                  <a:rPr lang="en-GB" sz="1400" dirty="0"/>
                  <a:t>The system is modelled using the differential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(2)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Show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630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+370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+28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=135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D49F3E-8B01-4F95-86E3-F92767AD3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70" y="836712"/>
                <a:ext cx="8082246" cy="23235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F9DAFB-662F-45F1-8CBB-376139A69495}"/>
                  </a:ext>
                </a:extLst>
              </p:cNvPr>
              <p:cNvSpPr txBox="1"/>
              <p:nvPr/>
            </p:nvSpPr>
            <p:spPr>
              <a:xfrm>
                <a:off x="1121718" y="3305175"/>
                <a:ext cx="4242370" cy="334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280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280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Now substitute into (1):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280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280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70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280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=15+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−10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630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+280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=135+12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−90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−40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630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+370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+28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=135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F9DAFB-662F-45F1-8CBB-376139A69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18" y="3305175"/>
                <a:ext cx="4242370" cy="3343095"/>
              </a:xfrm>
              <a:prstGeom prst="rect">
                <a:avLst/>
              </a:prstGeom>
              <a:blipFill>
                <a:blip r:embed="rId3"/>
                <a:stretch>
                  <a:fillRect l="-4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94FE93-BE88-443E-BC49-DE88AEFB719E}"/>
                  </a:ext>
                </a:extLst>
              </p:cNvPr>
              <p:cNvSpPr txBox="1"/>
              <p:nvPr/>
            </p:nvSpPr>
            <p:spPr>
              <a:xfrm>
                <a:off x="5851004" y="2789684"/>
                <a:ext cx="3040335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Use strategy as per previous slide, but now need to make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subject in (2) and sub into (1).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94FE93-BE88-443E-BC49-DE88AEFB7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004" y="2789684"/>
                <a:ext cx="3040335" cy="461665"/>
              </a:xfrm>
              <a:prstGeom prst="rect">
                <a:avLst/>
              </a:prstGeom>
              <a:blipFill>
                <a:blip r:embed="rId4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622C524-DDA9-40FF-AA52-720A8D13BEF3}"/>
              </a:ext>
            </a:extLst>
          </p:cNvPr>
          <p:cNvSpPr/>
          <p:nvPr/>
        </p:nvSpPr>
        <p:spPr>
          <a:xfrm>
            <a:off x="899592" y="3262387"/>
            <a:ext cx="4392488" cy="3343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537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Pages 188-190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6C30CDB-2E3F-45CB-9497-95CD002F6828}"/>
              </a:ext>
            </a:extLst>
          </p:cNvPr>
          <p:cNvSpPr txBox="1"/>
          <p:nvPr/>
        </p:nvSpPr>
        <p:spPr>
          <a:xfrm>
            <a:off x="1403648" y="2662363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Q2-3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Q4-6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Q7-8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015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Modelling with 1</a:t>
              </a:r>
              <a:r>
                <a:rPr lang="en-GB" sz="3200" baseline="30000" dirty="0"/>
                <a:t>st</a:t>
              </a:r>
              <a:r>
                <a:rPr lang="en-GB" sz="3200" dirty="0"/>
                <a:t> Order Differential Equations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9842" y="762284"/>
                <a:ext cx="8592637" cy="1294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At the end of Pure Year 2 (Integration), we saw how we could form and solve 1</a:t>
                </a:r>
                <a:r>
                  <a:rPr lang="en-GB" sz="1600" baseline="30000" dirty="0"/>
                  <a:t>st</a:t>
                </a:r>
                <a:r>
                  <a:rPr lang="en-GB" sz="1600" dirty="0"/>
                  <a:t> order differential equations from context. In Core Pure Year 2 this differential equation may be of the form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. One common example of first order differential equations is with displacement, velocity and acceleration, e.g.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42" y="762284"/>
                <a:ext cx="8592637" cy="1294009"/>
              </a:xfrm>
              <a:prstGeom prst="rect">
                <a:avLst/>
              </a:prstGeom>
              <a:blipFill>
                <a:blip r:embed="rId2"/>
                <a:stretch>
                  <a:fillRect l="-355" t="-1415" b="-14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0317" y="2179424"/>
                <a:ext cx="4321272" cy="206710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starts from rest at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and moves along a straight line. At time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seconds the acceleration,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-2</a:t>
                </a:r>
                <a:r>
                  <a:rPr lang="en-GB" sz="1600" dirty="0"/>
                  <a:t>,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is given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Find the velocity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at time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seconds.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Show that the displacement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(18−12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m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17" y="2179424"/>
                <a:ext cx="4321272" cy="2067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5B3BDC2-B164-47ED-B1E4-CE2109A38960}"/>
                  </a:ext>
                </a:extLst>
              </p:cNvPr>
              <p:cNvSpPr txBox="1"/>
              <p:nvPr/>
            </p:nvSpPr>
            <p:spPr>
              <a:xfrm>
                <a:off x="505643" y="4337670"/>
                <a:ext cx="3161481" cy="249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=…=−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When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  ⇒ 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200" dirty="0"/>
              </a:p>
              <a:p>
                <a:r>
                  <a:rPr lang="en-GB" sz="1200" dirty="0"/>
                  <a:t>So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3−</m:t>
                        </m:r>
                        <m:f>
                          <m:f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200" dirty="0"/>
                  <a:t> ms</a:t>
                </a:r>
                <a:r>
                  <a:rPr lang="en-GB" sz="1200" baseline="30000" dirty="0"/>
                  <a:t>-1</a:t>
                </a:r>
                <a:r>
                  <a:rPr lang="en-GB" sz="12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−6</m:t>
                      </m:r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func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+6</m:t>
                      </m:r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GB" sz="1100" b="0" dirty="0"/>
              </a:p>
              <a:p>
                <a:pPr/>
                <a:r>
                  <a:rPr lang="en-GB" sz="1100" dirty="0"/>
                  <a:t>When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=6, 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=18−6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+6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br>
                  <a:rPr lang="en-GB" sz="11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=18−6</m:t>
                      </m:r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=18 −12</m:t>
                      </m:r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5B3BDC2-B164-47ED-B1E4-CE2109A38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43" y="4337670"/>
                <a:ext cx="3161481" cy="2492477"/>
              </a:xfrm>
              <a:prstGeom prst="rect">
                <a:avLst/>
              </a:prstGeom>
              <a:blipFill>
                <a:blip r:embed="rId6"/>
                <a:stretch>
                  <a:fillRect l="-1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2B9484F-D773-4E2B-BC56-048E66CA34CA}"/>
              </a:ext>
            </a:extLst>
          </p:cNvPr>
          <p:cNvSpPr txBox="1"/>
          <p:nvPr/>
        </p:nvSpPr>
        <p:spPr>
          <a:xfrm>
            <a:off x="2796182" y="4454192"/>
            <a:ext cx="1440161" cy="4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Form 1</a:t>
            </a:r>
            <a:r>
              <a:rPr lang="en-GB" sz="1100" baseline="30000" dirty="0"/>
              <a:t>st</a:t>
            </a:r>
            <a:r>
              <a:rPr lang="en-GB" sz="1100" dirty="0"/>
              <a:t> order differential equation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9F83946-16E8-4B71-8EAD-7540883D4F99}"/>
              </a:ext>
            </a:extLst>
          </p:cNvPr>
          <p:cNvCxnSpPr>
            <a:stCxn id="28" idx="1"/>
          </p:cNvCxnSpPr>
          <p:nvPr/>
        </p:nvCxnSpPr>
        <p:spPr>
          <a:xfrm flipH="1" flipV="1">
            <a:off x="2086383" y="4581128"/>
            <a:ext cx="709799" cy="88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8E5E628-9A83-4FF7-94BA-F140B212D8F9}"/>
              </a:ext>
            </a:extLst>
          </p:cNvPr>
          <p:cNvSpPr/>
          <p:nvPr/>
        </p:nvSpPr>
        <p:spPr>
          <a:xfrm>
            <a:off x="199783" y="4354661"/>
            <a:ext cx="219667" cy="2508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0E1C19-2E1F-4367-9EE4-E5E7E5740F29}"/>
              </a:ext>
            </a:extLst>
          </p:cNvPr>
          <p:cNvSpPr/>
          <p:nvPr/>
        </p:nvSpPr>
        <p:spPr>
          <a:xfrm>
            <a:off x="209308" y="5586286"/>
            <a:ext cx="219667" cy="2508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5395" y="4353887"/>
            <a:ext cx="4102216" cy="12277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E802AE-F94B-4A8B-9B91-BE4185D2D714}"/>
              </a:ext>
            </a:extLst>
          </p:cNvPr>
          <p:cNvSpPr/>
          <p:nvPr/>
        </p:nvSpPr>
        <p:spPr>
          <a:xfrm>
            <a:off x="425395" y="5581228"/>
            <a:ext cx="4102216" cy="11815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B968730-695D-4EE7-9F56-11E35C709698}"/>
                  </a:ext>
                </a:extLst>
              </p:cNvPr>
              <p:cNvSpPr txBox="1"/>
              <p:nvPr/>
            </p:nvSpPr>
            <p:spPr>
              <a:xfrm>
                <a:off x="4821584" y="2179424"/>
                <a:ext cx="4321272" cy="19191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is moving along a straight line. At time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seconds, the acceleration of the particle is given by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, show that the velocity of the particle at time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is given by the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 is a constant to be found.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B968730-695D-4EE7-9F56-11E35C709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584" y="2179424"/>
                <a:ext cx="4321272" cy="19191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8EB83F0-78C6-467E-923B-0CD74A4370F8}"/>
                  </a:ext>
                </a:extLst>
              </p:cNvPr>
              <p:cNvSpPr txBox="1"/>
              <p:nvPr/>
            </p:nvSpPr>
            <p:spPr>
              <a:xfrm>
                <a:off x="7099362" y="4192293"/>
                <a:ext cx="1910259" cy="7545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Write in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𝑃𝑣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200" dirty="0"/>
                  <a:t>. Recall that we multiply by integrating factor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sup>
                    </m:sSup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8EB83F0-78C6-467E-923B-0CD74A437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362" y="4192293"/>
                <a:ext cx="1910259" cy="754566"/>
              </a:xfrm>
              <a:prstGeom prst="rect">
                <a:avLst/>
              </a:prstGeom>
              <a:blipFill>
                <a:blip r:embed="rId9"/>
                <a:stretch>
                  <a:fillRect r="-315" b="-4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4FD0715-2787-4244-ABD4-CA3F624FCA3B}"/>
                  </a:ext>
                </a:extLst>
              </p:cNvPr>
              <p:cNvSpPr txBox="1"/>
              <p:nvPr/>
            </p:nvSpPr>
            <p:spPr>
              <a:xfrm>
                <a:off x="4915991" y="4246528"/>
                <a:ext cx="3802614" cy="2391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𝐼𝐹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subHide m:val="on"/>
                              <m:sup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func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  <a:p>
                <a:pPr/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  ⇒ 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4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4FD0715-2787-4244-ABD4-CA3F624FC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991" y="4246528"/>
                <a:ext cx="3802614" cy="2391809"/>
              </a:xfrm>
              <a:prstGeom prst="rect">
                <a:avLst/>
              </a:prstGeom>
              <a:blipFill>
                <a:blip r:embed="rId10"/>
                <a:stretch>
                  <a:fillRect l="-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41975BE1-CDCB-4320-A05B-FC5D94C81D67}"/>
              </a:ext>
            </a:extLst>
          </p:cNvPr>
          <p:cNvSpPr/>
          <p:nvPr/>
        </p:nvSpPr>
        <p:spPr>
          <a:xfrm>
            <a:off x="4821584" y="4137173"/>
            <a:ext cx="4321272" cy="25011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190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risky bear">
            <a:extLst>
              <a:ext uri="{FF2B5EF4-FFF2-40B4-BE49-F238E27FC236}">
                <a16:creationId xmlns:a16="http://schemas.microsoft.com/office/drawing/2014/main" id="{9091667D-5B5C-47DB-8FF5-9F15E22A2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" y="382352"/>
            <a:ext cx="91399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9A022D-37DE-4200-98A6-B0ADB29F08D5}"/>
              </a:ext>
            </a:extLst>
          </p:cNvPr>
          <p:cNvSpPr txBox="1"/>
          <p:nvPr/>
        </p:nvSpPr>
        <p:spPr>
          <a:xfrm>
            <a:off x="2877716" y="1117501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You have reached the end of maths.*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A4B9E933-6843-4C5E-8030-68442A629B07}"/>
                  </a:ext>
                </a:extLst>
              </p:cNvPr>
              <p:cNvSpPr/>
              <p:nvPr/>
            </p:nvSpPr>
            <p:spPr>
              <a:xfrm>
                <a:off x="5580112" y="2708920"/>
                <a:ext cx="2592288" cy="648072"/>
              </a:xfrm>
              <a:prstGeom prst="wedgeEllipseCallout">
                <a:avLst>
                  <a:gd name="adj1" fmla="val -58571"/>
                  <a:gd name="adj2" fmla="val 4931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A4B9E933-6843-4C5E-8030-68442A629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708920"/>
                <a:ext cx="2592288" cy="648072"/>
              </a:xfrm>
              <a:prstGeom prst="wedgeEllipseCallout">
                <a:avLst>
                  <a:gd name="adj1" fmla="val -58571"/>
                  <a:gd name="adj2" fmla="val 4931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0A6025C-0B14-4B0A-873C-21A3E9EC44D5}"/>
              </a:ext>
            </a:extLst>
          </p:cNvPr>
          <p:cNvSpPr txBox="1"/>
          <p:nvPr/>
        </p:nvSpPr>
        <p:spPr>
          <a:xfrm>
            <a:off x="4139952" y="6490419"/>
            <a:ext cx="1334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* At A Level.</a:t>
            </a:r>
          </a:p>
        </p:txBody>
      </p:sp>
    </p:spTree>
    <p:extLst>
      <p:ext uri="{BB962C8B-B14F-4D97-AF65-F5344CB8AC3E}">
        <p14:creationId xmlns:p14="http://schemas.microsoft.com/office/powerpoint/2010/main" val="60829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B171FA04-C09B-4C85-AEA4-CA00E5B7A1C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A50EB6A-7A43-4DE0-8622-0B48966A06A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Classic ‘Filling a Container’ 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2B077F-D08B-42CE-831A-0C13FDBD17C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84DEA4-D978-407E-918E-89AE3B57D500}"/>
                  </a:ext>
                </a:extLst>
              </p:cNvPr>
              <p:cNvSpPr txBox="1"/>
              <p:nvPr/>
            </p:nvSpPr>
            <p:spPr>
              <a:xfrm>
                <a:off x="250156" y="764704"/>
                <a:ext cx="4465860" cy="352115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storage tank initially containers 1000 litres of pure water. Liquid is removed from the tank at a constant rate of 30 litres per hour and a chemical solution is added to the tank at a constant rate of 40 litres per hour. The chemical solution contains 4 grams of copper sulphate per litre of water. Given that there are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grams of copper sulphate in the tank after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hours and that the copper sulphate immediately disperses throughout the tank on entry,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Show that the situation can be modelled by the differential equation</a:t>
                </a:r>
                <a:br>
                  <a:rPr lang="en-GB" sz="14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=160−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100+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Hence find the number of grams of copper sulphate in the tank after 6 hours.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Explain how the model could be refined.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84DEA4-D978-407E-918E-89AE3B57D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56" y="764704"/>
                <a:ext cx="4465860" cy="35211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2A362-091B-42EF-8F6F-155EF6998324}"/>
                  </a:ext>
                </a:extLst>
              </p:cNvPr>
              <p:cNvSpPr txBox="1"/>
              <p:nvPr/>
            </p:nvSpPr>
            <p:spPr>
              <a:xfrm>
                <a:off x="500311" y="4423395"/>
                <a:ext cx="3528392" cy="236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Litres of liquid in tank after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hours: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1000+40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−30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=1000+10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Concentration of copper sulphate after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hours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1000+10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1400" dirty="0"/>
                  <a:t> grams/litre</a:t>
                </a:r>
              </a:p>
              <a:p>
                <a:r>
                  <a:rPr lang="en-GB" sz="1400" dirty="0"/>
                  <a:t>Rate copper sulphate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=40×4=160</m:t>
                    </m:r>
                  </m:oMath>
                </a14:m>
                <a:r>
                  <a:rPr lang="en-GB" sz="1400" dirty="0"/>
                  <a:t> grams/hour</a:t>
                </a:r>
              </a:p>
              <a:p>
                <a:r>
                  <a:rPr lang="en-GB" sz="1400" dirty="0"/>
                  <a:t>Rate copper sulphate out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=30×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1000+10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100+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1400" dirty="0"/>
                  <a:t> grams/hour</a:t>
                </a:r>
              </a:p>
              <a:p>
                <a:r>
                  <a:rPr lang="en-GB" sz="1400" dirty="0"/>
                  <a:t>Hence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=160−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100+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2A362-091B-42EF-8F6F-155EF6998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11" y="4423395"/>
                <a:ext cx="3528392" cy="2362955"/>
              </a:xfrm>
              <a:prstGeom prst="rect">
                <a:avLst/>
              </a:prstGeom>
              <a:blipFill>
                <a:blip r:embed="rId4"/>
                <a:stretch>
                  <a:fillRect l="-518" t="-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D7C5615-626B-4BA7-8FAB-AB12BECBB763}"/>
              </a:ext>
            </a:extLst>
          </p:cNvPr>
          <p:cNvSpPr/>
          <p:nvPr/>
        </p:nvSpPr>
        <p:spPr>
          <a:xfrm>
            <a:off x="247408" y="4468961"/>
            <a:ext cx="219667" cy="2508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5EB16E-66BA-454D-B66A-B8BDEF89714A}"/>
                  </a:ext>
                </a:extLst>
              </p:cNvPr>
              <p:cNvSpPr txBox="1"/>
              <p:nvPr/>
            </p:nvSpPr>
            <p:spPr>
              <a:xfrm>
                <a:off x="5198963" y="884852"/>
                <a:ext cx="3878362" cy="422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100+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=160</m:t>
                      </m:r>
                    </m:oMath>
                  </m:oMathPara>
                </a14:m>
                <a:endParaRPr lang="en-GB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𝐼𝐹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subHide m:val="on"/>
                              <m:sup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100+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=…=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100+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100+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100+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=160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100+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100+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=160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100+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100+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100+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  ⇒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=−4×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After 6 hours: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106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=40×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106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br>
                  <a:rPr lang="en-GB" sz="1400" b="0" dirty="0"/>
                </a:b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=882</m:t>
                    </m:r>
                  </m:oMath>
                </a14:m>
                <a:r>
                  <a:rPr lang="en-GB" sz="1400" dirty="0"/>
                  <a:t> g (3sf)</a:t>
                </a:r>
              </a:p>
              <a:p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The model could be refined to take into account the fact that the cupper sulphate does not disperse immediately on entering the tank.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5EB16E-66BA-454D-B66A-B8BDEF897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963" y="884852"/>
                <a:ext cx="3878362" cy="4222053"/>
              </a:xfrm>
              <a:prstGeom prst="rect">
                <a:avLst/>
              </a:prstGeom>
              <a:blipFill>
                <a:blip r:embed="rId5"/>
                <a:stretch>
                  <a:fillRect l="-472" b="-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DCC0198-5F2A-4B02-9AED-791336772D3E}"/>
              </a:ext>
            </a:extLst>
          </p:cNvPr>
          <p:cNvSpPr/>
          <p:nvPr/>
        </p:nvSpPr>
        <p:spPr>
          <a:xfrm>
            <a:off x="4867056" y="884852"/>
            <a:ext cx="219667" cy="2508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D14D7F-70A3-4E5C-ACAE-CFEE802D8520}"/>
              </a:ext>
            </a:extLst>
          </p:cNvPr>
          <p:cNvSpPr/>
          <p:nvPr/>
        </p:nvSpPr>
        <p:spPr>
          <a:xfrm>
            <a:off x="4867055" y="4285861"/>
            <a:ext cx="219667" cy="2508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1FB40-6D93-4B46-89EB-375404CB7366}"/>
              </a:ext>
            </a:extLst>
          </p:cNvPr>
          <p:cNvSpPr/>
          <p:nvPr/>
        </p:nvSpPr>
        <p:spPr>
          <a:xfrm>
            <a:off x="469212" y="4468961"/>
            <a:ext cx="3807734" cy="23128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8C1D7E-3244-4463-A7CB-857658A1286C}"/>
              </a:ext>
            </a:extLst>
          </p:cNvPr>
          <p:cNvSpPr/>
          <p:nvPr/>
        </p:nvSpPr>
        <p:spPr>
          <a:xfrm>
            <a:off x="5087119" y="884852"/>
            <a:ext cx="3807734" cy="32204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AE0777-9205-4AFC-A26E-A6CD4AEDDDEB}"/>
              </a:ext>
            </a:extLst>
          </p:cNvPr>
          <p:cNvSpPr/>
          <p:nvPr/>
        </p:nvSpPr>
        <p:spPr>
          <a:xfrm>
            <a:off x="5098877" y="4285861"/>
            <a:ext cx="3807734" cy="11067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82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Pages 174-175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ED6428-A266-4DDD-A158-B35E1089329D}"/>
              </a:ext>
            </a:extLst>
          </p:cNvPr>
          <p:cNvSpPr txBox="1"/>
          <p:nvPr/>
        </p:nvSpPr>
        <p:spPr>
          <a:xfrm>
            <a:off x="1403648" y="2662363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</a:t>
            </a:r>
          </a:p>
          <a:p>
            <a:endParaRPr lang="en-US" sz="2400" dirty="0"/>
          </a:p>
          <a:p>
            <a:r>
              <a:rPr lang="en-US" sz="2400" dirty="0"/>
              <a:t>In Class:	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Q2-4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Q5-7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2/25/Animated-mass-spring.gif">
            <a:extLst>
              <a:ext uri="{FF2B5EF4-FFF2-40B4-BE49-F238E27FC236}">
                <a16:creationId xmlns:a16="http://schemas.microsoft.com/office/drawing/2014/main" id="{19C97AC7-B8FC-42D9-A0EB-85D75DC9C0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7" y="697260"/>
            <a:ext cx="152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7">
            <a:extLst>
              <a:ext uri="{FF2B5EF4-FFF2-40B4-BE49-F238E27FC236}">
                <a16:creationId xmlns:a16="http://schemas.microsoft.com/office/drawing/2014/main" id="{373CD036-8802-4DA9-B3E4-9EFBE87F588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>
              <a:extLst>
                <a:ext uri="{FF2B5EF4-FFF2-40B4-BE49-F238E27FC236}">
                  <a16:creationId xmlns:a16="http://schemas.microsoft.com/office/drawing/2014/main" id="{2948852A-BD8C-41E1-B970-D329BBF458A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Simple Harmonic Motion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D8827B5-EC65-41BE-A3AD-79F53A1C254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17F086-07AD-4506-858D-2196390F82B6}"/>
                  </a:ext>
                </a:extLst>
              </p:cNvPr>
              <p:cNvSpPr txBox="1"/>
              <p:nvPr/>
            </p:nvSpPr>
            <p:spPr>
              <a:xfrm>
                <a:off x="2783632" y="764704"/>
                <a:ext cx="6097041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Simple Harmonic Motion (SHM) is motion in which the acceleration of a particle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is always towards a fixed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dirty="0"/>
                  <a:t> on the line of motion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. The </a:t>
                </a:r>
                <a:r>
                  <a:rPr lang="en-GB" b="1" dirty="0"/>
                  <a:t>acceleration is proportional to the displacement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17F086-07AD-4506-858D-2196390F8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2" y="764704"/>
                <a:ext cx="6097041" cy="1200329"/>
              </a:xfrm>
              <a:prstGeom prst="rect">
                <a:avLst/>
              </a:prstGeom>
              <a:blipFill>
                <a:blip r:embed="rId7"/>
                <a:stretch>
                  <a:fillRect l="-697" t="-1990" r="-697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3DBCE6-BBCF-460F-8462-06AD68E3BEC1}"/>
                  </a:ext>
                </a:extLst>
              </p:cNvPr>
              <p:cNvSpPr txBox="1"/>
              <p:nvPr/>
            </p:nvSpPr>
            <p:spPr>
              <a:xfrm>
                <a:off x="1722602" y="2763069"/>
                <a:ext cx="5066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3DBCE6-BBCF-460F-8462-06AD68E3B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602" y="2763069"/>
                <a:ext cx="5066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C2DBD5-B051-4ABC-BE73-3B76B5B45B98}"/>
                  </a:ext>
                </a:extLst>
              </p:cNvPr>
              <p:cNvSpPr txBox="1"/>
              <p:nvPr/>
            </p:nvSpPr>
            <p:spPr>
              <a:xfrm>
                <a:off x="5822617" y="2210284"/>
                <a:ext cx="2267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C2DBD5-B051-4ABC-BE73-3B76B5B45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617" y="2210284"/>
                <a:ext cx="226798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ACDBAD-514F-4501-A2CC-44899D9B113A}"/>
                  </a:ext>
                </a:extLst>
              </p:cNvPr>
              <p:cNvSpPr txBox="1"/>
              <p:nvPr/>
            </p:nvSpPr>
            <p:spPr>
              <a:xfrm>
                <a:off x="2618532" y="2117910"/>
                <a:ext cx="242659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can see that when the particle is moving away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, it is decelerating, as the acceleration is towards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ACDBAD-514F-4501-A2CC-44899D9B1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532" y="2117910"/>
                <a:ext cx="2426598" cy="954107"/>
              </a:xfrm>
              <a:prstGeom prst="rect">
                <a:avLst/>
              </a:prstGeom>
              <a:blipFill>
                <a:blip r:embed="rId10"/>
                <a:stretch>
                  <a:fillRect l="-754" t="-637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9CAB443-C6F3-45FE-A9A0-C8C8163783FB}"/>
                  </a:ext>
                </a:extLst>
              </p:cNvPr>
              <p:cNvSpPr txBox="1"/>
              <p:nvPr/>
            </p:nvSpPr>
            <p:spPr>
              <a:xfrm>
                <a:off x="2349359" y="3264267"/>
                <a:ext cx="267355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Because of the compression/extension of the spring, as we double the displacement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, we double the acceleration towards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, i.e. the acceleration is not constant (as it would be if acting under gravity).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9CAB443-C6F3-45FE-A9A0-C8C816378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359" y="3264267"/>
                <a:ext cx="2673557" cy="1815882"/>
              </a:xfrm>
              <a:prstGeom prst="rect">
                <a:avLst/>
              </a:prstGeom>
              <a:blipFill>
                <a:blip r:embed="rId11"/>
                <a:stretch>
                  <a:fillRect l="-683" t="-336" b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A81E7D-4B71-444E-94E7-D3DBDBA576B8}"/>
              </a:ext>
            </a:extLst>
          </p:cNvPr>
          <p:cNvCxnSpPr/>
          <p:nvPr/>
        </p:nvCxnSpPr>
        <p:spPr>
          <a:xfrm flipH="1">
            <a:off x="1940770" y="2349150"/>
            <a:ext cx="679508" cy="41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D7477D-B15F-4A98-B9FA-E87D84C6EADD}"/>
              </a:ext>
            </a:extLst>
          </p:cNvPr>
          <p:cNvCxnSpPr>
            <a:cxnSpLocks/>
          </p:cNvCxnSpPr>
          <p:nvPr/>
        </p:nvCxnSpPr>
        <p:spPr>
          <a:xfrm flipH="1" flipV="1">
            <a:off x="2298583" y="3103927"/>
            <a:ext cx="392455" cy="139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312F761-4C54-419B-A0C9-B26A7E66F44E}"/>
              </a:ext>
            </a:extLst>
          </p:cNvPr>
          <p:cNvSpPr/>
          <p:nvPr/>
        </p:nvSpPr>
        <p:spPr>
          <a:xfrm rot="10800000">
            <a:off x="1432278" y="2819020"/>
            <a:ext cx="360040" cy="2793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E0FFE2-2B11-4B88-AEAA-E32FDAE84B03}"/>
                  </a:ext>
                </a:extLst>
              </p:cNvPr>
              <p:cNvSpPr txBox="1"/>
              <p:nvPr/>
            </p:nvSpPr>
            <p:spPr>
              <a:xfrm>
                <a:off x="480364" y="4572556"/>
                <a:ext cx="1294144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dirty="0"/>
                  <a:t> is the </a:t>
                </a:r>
                <a:r>
                  <a:rPr lang="en-GB" b="1" dirty="0"/>
                  <a:t>centre of oscillation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E0FFE2-2B11-4B88-AEAA-E32FDAE84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4" y="4572556"/>
                <a:ext cx="1294144" cy="923330"/>
              </a:xfrm>
              <a:prstGeom prst="rect">
                <a:avLst/>
              </a:prstGeom>
              <a:blipFill>
                <a:blip r:embed="rId12"/>
                <a:stretch>
                  <a:fillRect l="-3241" t="-1923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7CB596B-3B36-414C-8827-40729355B42D}"/>
              </a:ext>
            </a:extLst>
          </p:cNvPr>
          <p:cNvSpPr txBox="1"/>
          <p:nvPr/>
        </p:nvSpPr>
        <p:spPr>
          <a:xfrm>
            <a:off x="5130800" y="3026329"/>
            <a:ext cx="1823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Second derivative of displacement is acceleration (recall the dot notation differentiates with respect to time).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C0E985B-6631-4028-A714-22A91BF3727E}"/>
                  </a:ext>
                </a:extLst>
              </p:cNvPr>
              <p:cNvSpPr txBox="1"/>
              <p:nvPr/>
            </p:nvSpPr>
            <p:spPr>
              <a:xfrm>
                <a:off x="6307148" y="4133938"/>
                <a:ext cx="15134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Negative because acceleration acting towards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C0E985B-6631-4028-A714-22A91BF37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48" y="4133938"/>
                <a:ext cx="1513481" cy="646331"/>
              </a:xfrm>
              <a:prstGeom prst="rect">
                <a:avLst/>
              </a:prstGeom>
              <a:blipFill>
                <a:blip r:embed="rId26"/>
                <a:stretch>
                  <a:fillRect l="-40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28CF68C-5786-4C97-95EB-CEE51FD46596}"/>
              </a:ext>
            </a:extLst>
          </p:cNvPr>
          <p:cNvCxnSpPr>
            <a:cxnSpLocks/>
          </p:cNvCxnSpPr>
          <p:nvPr/>
        </p:nvCxnSpPr>
        <p:spPr>
          <a:xfrm flipH="1" flipV="1">
            <a:off x="6241409" y="2676088"/>
            <a:ext cx="7682" cy="328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50DC049-82E6-4D08-ACE3-B87D439671D4}"/>
              </a:ext>
            </a:extLst>
          </p:cNvPr>
          <p:cNvCxnSpPr>
            <a:cxnSpLocks/>
          </p:cNvCxnSpPr>
          <p:nvPr/>
        </p:nvCxnSpPr>
        <p:spPr>
          <a:xfrm flipH="1" flipV="1">
            <a:off x="7063534" y="2684478"/>
            <a:ext cx="67108" cy="1367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13D603D-6EBB-44F8-B41D-4AB48AD33725}"/>
                  </a:ext>
                </a:extLst>
              </p:cNvPr>
              <p:cNvSpPr txBox="1"/>
              <p:nvPr/>
            </p:nvSpPr>
            <p:spPr>
              <a:xfrm>
                <a:off x="7573369" y="3025379"/>
                <a:ext cx="1513481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 is constant of proportionality.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1400" dirty="0"/>
                  <a:t> is the </a:t>
                </a:r>
                <a:r>
                  <a:rPr lang="en-GB" sz="1400" b="1" dirty="0"/>
                  <a:t>angular velocity </a:t>
                </a:r>
                <a:r>
                  <a:rPr lang="en-GB" sz="1400" dirty="0"/>
                  <a:t>of the particle.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13D603D-6EBB-44F8-B41D-4AB48AD33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369" y="3025379"/>
                <a:ext cx="1513481" cy="1169551"/>
              </a:xfrm>
              <a:prstGeom prst="rect">
                <a:avLst/>
              </a:prstGeom>
              <a:blipFill>
                <a:blip r:embed="rId17"/>
                <a:stretch>
                  <a:fillRect l="-1205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3D8C21-5DC7-4031-B51A-FACBAFBEC67E}"/>
              </a:ext>
            </a:extLst>
          </p:cNvPr>
          <p:cNvCxnSpPr>
            <a:cxnSpLocks/>
          </p:cNvCxnSpPr>
          <p:nvPr/>
        </p:nvCxnSpPr>
        <p:spPr>
          <a:xfrm flipH="1" flipV="1">
            <a:off x="7353300" y="2743200"/>
            <a:ext cx="229312" cy="32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4" name="Straight Connector 2053">
            <a:extLst>
              <a:ext uri="{FF2B5EF4-FFF2-40B4-BE49-F238E27FC236}">
                <a16:creationId xmlns:a16="http://schemas.microsoft.com/office/drawing/2014/main" id="{537273E6-4DDF-4FFA-A94E-AEF08EC3DC5B}"/>
              </a:ext>
            </a:extLst>
          </p:cNvPr>
          <p:cNvCxnSpPr>
            <a:cxnSpLocks/>
          </p:cNvCxnSpPr>
          <p:nvPr/>
        </p:nvCxnSpPr>
        <p:spPr>
          <a:xfrm>
            <a:off x="5022916" y="2210284"/>
            <a:ext cx="0" cy="2869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TextBox 2054">
                <a:extLst>
                  <a:ext uri="{FF2B5EF4-FFF2-40B4-BE49-F238E27FC236}">
                    <a16:creationId xmlns:a16="http://schemas.microsoft.com/office/drawing/2014/main" id="{CB5AFCCA-0AF3-4E21-ADA8-0D58E8DF1F9A}"/>
                  </a:ext>
                </a:extLst>
              </p:cNvPr>
              <p:cNvSpPr txBox="1"/>
              <p:nvPr/>
            </p:nvSpPr>
            <p:spPr>
              <a:xfrm>
                <a:off x="2959627" y="5202021"/>
                <a:ext cx="4342346" cy="939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By the chain rule,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600" dirty="0"/>
              </a:p>
              <a:p>
                <a:r>
                  <a:rPr lang="en-GB" sz="1600" dirty="0"/>
                  <a:t>This general result will allow us to solve a second-order differential equation we will set up in a sec…</a:t>
                </a:r>
              </a:p>
            </p:txBody>
          </p:sp>
        </mc:Choice>
        <mc:Fallback xmlns="">
          <p:sp>
            <p:nvSpPr>
              <p:cNvPr id="2055" name="TextBox 2054">
                <a:extLst>
                  <a:ext uri="{FF2B5EF4-FFF2-40B4-BE49-F238E27FC236}">
                    <a16:creationId xmlns:a16="http://schemas.microsoft.com/office/drawing/2014/main" id="{CB5AFCCA-0AF3-4E21-ADA8-0D58E8DF1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627" y="5202021"/>
                <a:ext cx="4342346" cy="939424"/>
              </a:xfrm>
              <a:prstGeom prst="rect">
                <a:avLst/>
              </a:prstGeom>
              <a:blipFill>
                <a:blip r:embed="rId27"/>
                <a:stretch>
                  <a:fillRect l="-843" r="-562" b="-7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D270EB3-D182-482A-9498-D0F4B7313144}"/>
                  </a:ext>
                </a:extLst>
              </p:cNvPr>
              <p:cNvSpPr txBox="1"/>
              <p:nvPr/>
            </p:nvSpPr>
            <p:spPr>
              <a:xfrm>
                <a:off x="4819191" y="6239642"/>
                <a:ext cx="1444663" cy="4912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D270EB3-D182-482A-9498-D0F4B7313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91" y="6239642"/>
                <a:ext cx="1444663" cy="491288"/>
              </a:xfrm>
              <a:prstGeom prst="rect">
                <a:avLst/>
              </a:prstGeom>
              <a:blipFill>
                <a:blip r:embed="rId28"/>
                <a:stretch>
                  <a:fillRect l="-2905"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1" name="TextBox 2060">
                <a:extLst>
                  <a:ext uri="{FF2B5EF4-FFF2-40B4-BE49-F238E27FC236}">
                    <a16:creationId xmlns:a16="http://schemas.microsoft.com/office/drawing/2014/main" id="{2F27267D-5031-4BA5-980B-EFDAD9DC18B1}"/>
                  </a:ext>
                </a:extLst>
              </p:cNvPr>
              <p:cNvSpPr txBox="1"/>
              <p:nvPr/>
            </p:nvSpPr>
            <p:spPr>
              <a:xfrm>
                <a:off x="7800975" y="4095750"/>
                <a:ext cx="106636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(i.e. the number of oscillations per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000" dirty="0"/>
                  <a:t> seconds)</a:t>
                </a:r>
              </a:p>
            </p:txBody>
          </p:sp>
        </mc:Choice>
        <mc:Fallback xmlns="">
          <p:sp>
            <p:nvSpPr>
              <p:cNvPr id="2061" name="TextBox 2060">
                <a:extLst>
                  <a:ext uri="{FF2B5EF4-FFF2-40B4-BE49-F238E27FC236}">
                    <a16:creationId xmlns:a16="http://schemas.microsoft.com/office/drawing/2014/main" id="{2F27267D-5031-4BA5-980B-EFDAD9DC1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975" y="4095750"/>
                <a:ext cx="1066367" cy="553998"/>
              </a:xfrm>
              <a:prstGeom prst="rect">
                <a:avLst/>
              </a:prstGeom>
              <a:blipFill>
                <a:blip r:embed="rId29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0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4" grpId="0"/>
      <p:bldP spid="27" grpId="0"/>
      <p:bldP spid="34" grpId="0"/>
      <p:bldP spid="2055" grpId="0"/>
      <p:bldP spid="43" grpId="0" animBg="1"/>
      <p:bldP spid="20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725DF8C4-89E0-4EF4-9449-AABBE2DBA44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B848D1D-D257-4C65-B3C8-7EFA7E333FF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Solving the Differential Equation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354945-9FC1-4749-A087-98A5D3DE91D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04FC31-8EA2-41B4-B502-AA9AC0B5BA0B}"/>
                  </a:ext>
                </a:extLst>
              </p:cNvPr>
              <p:cNvSpPr txBox="1"/>
              <p:nvPr/>
            </p:nvSpPr>
            <p:spPr>
              <a:xfrm>
                <a:off x="250156" y="764704"/>
                <a:ext cx="7490196" cy="9541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moves with simple harmonic motion about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. Given that the maximum displacement of the particle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,</a:t>
                </a:r>
              </a:p>
              <a:p>
                <a:r>
                  <a:rPr lang="en-GB" sz="1400" dirty="0"/>
                  <a:t>(a)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400" dirty="0"/>
                  <a:t>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400" dirty="0"/>
                  <a:t> is the velocity of the particle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 is a constant.</a:t>
                </a:r>
              </a:p>
              <a:p>
                <a:r>
                  <a:rPr lang="en-GB" sz="1400" dirty="0"/>
                  <a:t>(b) show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/>
                  <a:t> is an arbitrary constant.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04FC31-8EA2-41B4-B502-AA9AC0B5B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56" y="764704"/>
                <a:ext cx="7490196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05B272-414C-48E6-B696-3C790027B4D6}"/>
                  </a:ext>
                </a:extLst>
              </p:cNvPr>
              <p:cNvSpPr txBox="1"/>
              <p:nvPr/>
            </p:nvSpPr>
            <p:spPr>
              <a:xfrm>
                <a:off x="467544" y="1884388"/>
                <a:ext cx="2675706" cy="3462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  <a:p>
                <a:pPr/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br>
                  <a:rPr lang="en-GB" sz="16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05B272-414C-48E6-B696-3C790027B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84388"/>
                <a:ext cx="2675706" cy="3462102"/>
              </a:xfrm>
              <a:prstGeom prst="rect">
                <a:avLst/>
              </a:prstGeom>
              <a:blipFill>
                <a:blip r:embed="rId17"/>
                <a:stretch>
                  <a:fillRect l="-29157" t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303C30-9A7A-4283-911D-84CC56B123A4}"/>
                  </a:ext>
                </a:extLst>
              </p:cNvPr>
              <p:cNvSpPr txBox="1"/>
              <p:nvPr/>
            </p:nvSpPr>
            <p:spPr>
              <a:xfrm>
                <a:off x="3979132" y="1988840"/>
                <a:ext cx="4553308" cy="2248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Starting again with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sz="14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and noting this is a second order differential equation (which we know how to solve!)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  <a:p>
                <a:pPr/>
                <a:r>
                  <a:rPr lang="en-GB" sz="1400" dirty="0"/>
                  <a:t>Auxiliary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  ⇒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br>
                  <a:rPr lang="en-GB" sz="1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This has maximum amplitude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400" dirty="0"/>
                  <a:t>. But we said maximum amplitude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, 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303C30-9A7A-4283-911D-84CC56B12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132" y="1988840"/>
                <a:ext cx="4553308" cy="2248116"/>
              </a:xfrm>
              <a:prstGeom prst="rect">
                <a:avLst/>
              </a:prstGeom>
              <a:blipFill>
                <a:blip r:embed="rId9"/>
                <a:stretch>
                  <a:fillRect l="-4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B22950C-EB64-4D9B-AAAD-39B978CF905A}"/>
              </a:ext>
            </a:extLst>
          </p:cNvPr>
          <p:cNvSpPr txBox="1"/>
          <p:nvPr/>
        </p:nvSpPr>
        <p:spPr>
          <a:xfrm>
            <a:off x="7776924" y="3006218"/>
            <a:ext cx="129614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Using Pure </a:t>
            </a:r>
            <a:r>
              <a:rPr lang="en-GB" sz="1200" dirty="0" err="1"/>
              <a:t>Yr</a:t>
            </a:r>
            <a:r>
              <a:rPr lang="en-GB" sz="1200" dirty="0"/>
              <a:t> 2 trig techniques.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89BB37-B7FF-4644-8F5B-E6118EC6D100}"/>
              </a:ext>
            </a:extLst>
          </p:cNvPr>
          <p:cNvCxnSpPr>
            <a:stCxn id="10" idx="1"/>
          </p:cNvCxnSpPr>
          <p:nvPr/>
        </p:nvCxnSpPr>
        <p:spPr>
          <a:xfrm flipH="1">
            <a:off x="7380312" y="3237051"/>
            <a:ext cx="396612" cy="119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8798C53-A20A-4D11-A59E-254629F45A6A}"/>
              </a:ext>
            </a:extLst>
          </p:cNvPr>
          <p:cNvSpPr txBox="1"/>
          <p:nvPr/>
        </p:nvSpPr>
        <p:spPr>
          <a:xfrm>
            <a:off x="3880954" y="4389487"/>
            <a:ext cx="468120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Holy Smokes Batman</a:t>
            </a:r>
            <a:r>
              <a:rPr lang="en-GB" sz="1400" dirty="0"/>
              <a:t>! That means the displacement of the particle follows a sine way (as we may have suspected)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62719C-0BFC-459B-B388-421FE2128D4E}"/>
              </a:ext>
            </a:extLst>
          </p:cNvPr>
          <p:cNvCxnSpPr/>
          <p:nvPr/>
        </p:nvCxnSpPr>
        <p:spPr>
          <a:xfrm flipV="1">
            <a:off x="4283968" y="5085184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6C0705-B7BE-4863-AC42-BCD4DC1ECD3E}"/>
              </a:ext>
            </a:extLst>
          </p:cNvPr>
          <p:cNvCxnSpPr>
            <a:cxnSpLocks/>
          </p:cNvCxnSpPr>
          <p:nvPr/>
        </p:nvCxnSpPr>
        <p:spPr>
          <a:xfrm>
            <a:off x="4283968" y="5877272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705476-414F-4FB8-8EE7-DFE21B7DAFD1}"/>
              </a:ext>
            </a:extLst>
          </p:cNvPr>
          <p:cNvSpPr/>
          <p:nvPr/>
        </p:nvSpPr>
        <p:spPr>
          <a:xfrm>
            <a:off x="4286250" y="5203600"/>
            <a:ext cx="2181225" cy="1302237"/>
          </a:xfrm>
          <a:custGeom>
            <a:avLst/>
            <a:gdLst>
              <a:gd name="connsiteX0" fmla="*/ 0 w 2181225"/>
              <a:gd name="connsiteY0" fmla="*/ 682850 h 1302237"/>
              <a:gd name="connsiteX1" fmla="*/ 590550 w 2181225"/>
              <a:gd name="connsiteY1" fmla="*/ 16100 h 1302237"/>
              <a:gd name="connsiteX2" fmla="*/ 1428750 w 2181225"/>
              <a:gd name="connsiteY2" fmla="*/ 1282925 h 1302237"/>
              <a:gd name="connsiteX3" fmla="*/ 2181225 w 2181225"/>
              <a:gd name="connsiteY3" fmla="*/ 663800 h 130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1225" h="1302237">
                <a:moveTo>
                  <a:pt x="0" y="682850"/>
                </a:moveTo>
                <a:cubicBezTo>
                  <a:pt x="176212" y="299468"/>
                  <a:pt x="352425" y="-83913"/>
                  <a:pt x="590550" y="16100"/>
                </a:cubicBezTo>
                <a:cubicBezTo>
                  <a:pt x="828675" y="116113"/>
                  <a:pt x="1163638" y="1174975"/>
                  <a:pt x="1428750" y="1282925"/>
                </a:cubicBezTo>
                <a:cubicBezTo>
                  <a:pt x="1693862" y="1390875"/>
                  <a:pt x="1937543" y="1027337"/>
                  <a:pt x="2181225" y="663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6D33D2-2D6D-4DDE-B0B7-4463CA6F0EED}"/>
                  </a:ext>
                </a:extLst>
              </p:cNvPr>
              <p:cNvSpPr txBox="1"/>
              <p:nvPr/>
            </p:nvSpPr>
            <p:spPr>
              <a:xfrm>
                <a:off x="6334919" y="5875201"/>
                <a:ext cx="464757" cy="439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6D33D2-2D6D-4DDE-B0B7-4463CA6F0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919" y="5875201"/>
                <a:ext cx="464757" cy="4392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21FE4F3-CDE4-46A4-AEE3-4540FAD33135}"/>
                  </a:ext>
                </a:extLst>
              </p:cNvPr>
              <p:cNvSpPr txBox="1"/>
              <p:nvPr/>
            </p:nvSpPr>
            <p:spPr>
              <a:xfrm>
                <a:off x="3928725" y="5081710"/>
                <a:ext cx="4647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21FE4F3-CDE4-46A4-AEE3-4540FAD33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725" y="5081710"/>
                <a:ext cx="464757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644D23-DB0C-4B53-BD88-FC16187FBDD5}"/>
              </a:ext>
            </a:extLst>
          </p:cNvPr>
          <p:cNvCxnSpPr>
            <a:cxnSpLocks/>
          </p:cNvCxnSpPr>
          <p:nvPr/>
        </p:nvCxnSpPr>
        <p:spPr>
          <a:xfrm flipV="1">
            <a:off x="4281488" y="5205412"/>
            <a:ext cx="523874" cy="1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4BFC8A-8080-41CC-82A8-2CBEE42D79F4}"/>
              </a:ext>
            </a:extLst>
          </p:cNvPr>
          <p:cNvCxnSpPr>
            <a:cxnSpLocks/>
          </p:cNvCxnSpPr>
          <p:nvPr/>
        </p:nvCxnSpPr>
        <p:spPr>
          <a:xfrm>
            <a:off x="4295775" y="6491288"/>
            <a:ext cx="1504949" cy="9711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4839ED3-0945-4FDE-8D11-A6E585F3A4E5}"/>
                  </a:ext>
                </a:extLst>
              </p:cNvPr>
              <p:cNvSpPr txBox="1"/>
              <p:nvPr/>
            </p:nvSpPr>
            <p:spPr>
              <a:xfrm>
                <a:off x="3873880" y="6362402"/>
                <a:ext cx="4647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4839ED3-0945-4FDE-8D11-A6E585F3A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880" y="6362402"/>
                <a:ext cx="464757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471A4BB-2025-4407-BB84-0F79D72716B2}"/>
              </a:ext>
            </a:extLst>
          </p:cNvPr>
          <p:cNvSpPr txBox="1"/>
          <p:nvPr/>
        </p:nvSpPr>
        <p:spPr>
          <a:xfrm>
            <a:off x="5203303" y="4989770"/>
            <a:ext cx="2952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The maximum displacement is known as the amplitude of the wave.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DDAEA8D-325D-4038-9AB7-2AB82E00DA9C}"/>
                  </a:ext>
                </a:extLst>
              </p:cNvPr>
              <p:cNvSpPr txBox="1"/>
              <p:nvPr/>
            </p:nvSpPr>
            <p:spPr>
              <a:xfrm>
                <a:off x="6033080" y="6380015"/>
                <a:ext cx="29523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000" dirty="0"/>
                  <a:t> controls the horizontal translation. If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000" dirty="0"/>
                  <a:t>, we start at the equilibrium position.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DDAEA8D-325D-4038-9AB7-2AB82E00D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080" y="6380015"/>
                <a:ext cx="2952325" cy="400110"/>
              </a:xfrm>
              <a:prstGeom prst="rect">
                <a:avLst/>
              </a:prstGeom>
              <a:blipFill>
                <a:blip r:embed="rId1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7DA9B6-B95C-44C0-8F65-608B3CE94B94}"/>
                  </a:ext>
                </a:extLst>
              </p:cNvPr>
              <p:cNvSpPr txBox="1"/>
              <p:nvPr/>
            </p:nvSpPr>
            <p:spPr>
              <a:xfrm>
                <a:off x="7416436" y="5300573"/>
                <a:ext cx="167944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/>
                  <a:t>If </a:t>
                </a:r>
                <a14:m>
                  <m:oMath xmlns:m="http://schemas.openxmlformats.org/officeDocument/2006/math"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900" dirty="0"/>
                  <a:t> then the sin wave would repeat every </a:t>
                </a:r>
                <a14:m>
                  <m:oMath xmlns:m="http://schemas.openxmlformats.org/officeDocument/2006/math"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900" dirty="0"/>
                  <a:t>, i.e. we’d have one oscillation per </a:t>
                </a:r>
                <a14:m>
                  <m:oMath xmlns:m="http://schemas.openxmlformats.org/officeDocument/2006/math"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900" dirty="0"/>
                  <a:t>. Therefore </a:t>
                </a:r>
                <a14:m>
                  <m:oMath xmlns:m="http://schemas.openxmlformats.org/officeDocument/2006/math"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900" dirty="0"/>
                  <a:t> gives the number of oscillations per </a:t>
                </a:r>
                <a14:m>
                  <m:oMath xmlns:m="http://schemas.openxmlformats.org/officeDocument/2006/math"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900" dirty="0"/>
                  <a:t>. The </a:t>
                </a:r>
                <a:r>
                  <a:rPr lang="en-GB" sz="900" b="1" dirty="0"/>
                  <a:t>period</a:t>
                </a:r>
                <a:r>
                  <a:rPr lang="en-GB" sz="900" dirty="0"/>
                  <a:t> is the time for one oscillation.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7DA9B6-B95C-44C0-8F65-608B3CE94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436" y="5300573"/>
                <a:ext cx="1679448" cy="1061829"/>
              </a:xfrm>
              <a:prstGeom prst="rect">
                <a:avLst/>
              </a:prstGeom>
              <a:blipFill>
                <a:blip r:embed="rId18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5B375E1-FD28-4BC5-B1E2-5D1484B3D3A2}"/>
                  </a:ext>
                </a:extLst>
              </p:cNvPr>
              <p:cNvSpPr txBox="1"/>
              <p:nvPr/>
            </p:nvSpPr>
            <p:spPr>
              <a:xfrm>
                <a:off x="6986488" y="5832897"/>
                <a:ext cx="4647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5B375E1-FD28-4BC5-B1E2-5D1484B3D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488" y="5832897"/>
                <a:ext cx="464757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DD73F1-244A-418D-8B18-58B7C233B102}"/>
                  </a:ext>
                </a:extLst>
              </p:cNvPr>
              <p:cNvSpPr txBox="1"/>
              <p:nvPr/>
            </p:nvSpPr>
            <p:spPr>
              <a:xfrm>
                <a:off x="4046501" y="4875425"/>
                <a:ext cx="4647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DD73F1-244A-418D-8B18-58B7C233B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501" y="4875425"/>
                <a:ext cx="464757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1CBA144-1B29-4C50-930C-6B3A2EAF66FB}"/>
              </a:ext>
            </a:extLst>
          </p:cNvPr>
          <p:cNvCxnSpPr/>
          <p:nvPr/>
        </p:nvCxnSpPr>
        <p:spPr>
          <a:xfrm flipH="1">
            <a:off x="6679465" y="5485167"/>
            <a:ext cx="729845" cy="5425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A58BAF8-58BC-400B-AD2D-EFA071B05B4A}"/>
              </a:ext>
            </a:extLst>
          </p:cNvPr>
          <p:cNvCxnSpPr>
            <a:cxnSpLocks/>
          </p:cNvCxnSpPr>
          <p:nvPr/>
        </p:nvCxnSpPr>
        <p:spPr>
          <a:xfrm flipH="1">
            <a:off x="4984750" y="5181600"/>
            <a:ext cx="279400" cy="317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D5865C-45D6-4372-AA72-9689894B4EF0}"/>
              </a:ext>
            </a:extLst>
          </p:cNvPr>
          <p:cNvCxnSpPr>
            <a:cxnSpLocks/>
          </p:cNvCxnSpPr>
          <p:nvPr/>
        </p:nvCxnSpPr>
        <p:spPr>
          <a:xfrm flipH="1" flipV="1">
            <a:off x="4508500" y="6013450"/>
            <a:ext cx="1492250" cy="6731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C6D534F-F560-4D04-BB75-09402B8FE65D}"/>
              </a:ext>
            </a:extLst>
          </p:cNvPr>
          <p:cNvSpPr/>
          <p:nvPr/>
        </p:nvSpPr>
        <p:spPr>
          <a:xfrm>
            <a:off x="179512" y="1884388"/>
            <a:ext cx="216024" cy="2484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5A5575-5C41-4115-ADDC-95F55BD0B6FA}"/>
              </a:ext>
            </a:extLst>
          </p:cNvPr>
          <p:cNvSpPr/>
          <p:nvPr/>
        </p:nvSpPr>
        <p:spPr>
          <a:xfrm>
            <a:off x="3419872" y="1864606"/>
            <a:ext cx="216024" cy="2484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8BFF376-293F-4DAF-958B-AC788B248954}"/>
              </a:ext>
            </a:extLst>
          </p:cNvPr>
          <p:cNvSpPr/>
          <p:nvPr/>
        </p:nvSpPr>
        <p:spPr>
          <a:xfrm>
            <a:off x="409345" y="2676524"/>
            <a:ext cx="2661779" cy="24491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AE1C343-7B9B-4AAF-96B4-E1F904E9E458}"/>
              </a:ext>
            </a:extLst>
          </p:cNvPr>
          <p:cNvSpPr/>
          <p:nvPr/>
        </p:nvSpPr>
        <p:spPr>
          <a:xfrm>
            <a:off x="3750087" y="2475509"/>
            <a:ext cx="5322981" cy="43046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B726A-5755-42B2-8506-0993DEA99BAE}"/>
              </a:ext>
            </a:extLst>
          </p:cNvPr>
          <p:cNvSpPr txBox="1"/>
          <p:nvPr/>
        </p:nvSpPr>
        <p:spPr>
          <a:xfrm>
            <a:off x="395536" y="5485167"/>
            <a:ext cx="2887826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reason why I find this particularly awesome is that </a:t>
            </a:r>
            <a:r>
              <a:rPr lang="en-GB" sz="1200" b="1" dirty="0"/>
              <a:t>it’s an applied practical use of complex numbers</a:t>
            </a:r>
            <a:r>
              <a:rPr lang="en-GB" sz="1200" dirty="0"/>
              <a:t>: these acted as a tool to solve the relevant differential equation.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C10BED-1CB2-433F-A7FD-5F667EFB15D7}"/>
              </a:ext>
            </a:extLst>
          </p:cNvPr>
          <p:cNvCxnSpPr/>
          <p:nvPr/>
        </p:nvCxnSpPr>
        <p:spPr>
          <a:xfrm flipV="1">
            <a:off x="3143250" y="4437112"/>
            <a:ext cx="447135" cy="1048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1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>
            <a:extLst>
              <a:ext uri="{FF2B5EF4-FFF2-40B4-BE49-F238E27FC236}">
                <a16:creationId xmlns:a16="http://schemas.microsoft.com/office/drawing/2014/main" id="{B480560C-6D3B-4119-8BF6-9254C8376080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0F15065F-5FE4-42A9-ABF6-806C35D85F3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A9EACD3-BE46-465E-91CA-4C45CCAC192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4C9124-E00B-4FB4-B687-7BB147407DFF}"/>
                  </a:ext>
                </a:extLst>
              </p:cNvPr>
              <p:cNvSpPr txBox="1"/>
              <p:nvPr/>
            </p:nvSpPr>
            <p:spPr>
              <a:xfrm>
                <a:off x="250156" y="764704"/>
                <a:ext cx="3817788" cy="215187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is moving along a straight line.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 its displacement,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m from a fixed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is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Given that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/>
                  <a:t> and the particle is moving with velocity 4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,</a:t>
                </a:r>
              </a:p>
              <a:p>
                <a:r>
                  <a:rPr lang="en-GB" sz="1400" dirty="0"/>
                  <a:t>(a) find an expression for the displacement of the particle after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</a:t>
                </a:r>
              </a:p>
              <a:p>
                <a:r>
                  <a:rPr lang="en-GB" sz="1400" dirty="0"/>
                  <a:t>(b) hence determine the maximum displacement of the particle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4C9124-E00B-4FB4-B687-7BB147407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56" y="764704"/>
                <a:ext cx="3817788" cy="21518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79CB47-DA3D-496A-82FE-5592381A7EDA}"/>
                  </a:ext>
                </a:extLst>
              </p:cNvPr>
              <p:cNvSpPr txBox="1"/>
              <p:nvPr/>
            </p:nvSpPr>
            <p:spPr>
              <a:xfrm>
                <a:off x="409253" y="2988568"/>
                <a:ext cx="3240360" cy="2902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+4=0 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=±2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br>
                  <a:rPr lang="en-GB" sz="1400" b="0" dirty="0"/>
                </a:br>
                <a:endParaRPr lang="en-GB" sz="1400" b="0" dirty="0"/>
              </a:p>
              <a:p>
                <a:pPr/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 ⇒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GB" sz="1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pPr/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  ⇒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br>
                  <a:rPr lang="en-GB" sz="1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+0.4636…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br>
                  <a:rPr lang="en-GB" sz="1400" b="0" dirty="0"/>
                </a:br>
                <a:r>
                  <a:rPr lang="en-GB" sz="1400" b="0" dirty="0"/>
                  <a:t>Hence maximum displacement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1400" dirty="0"/>
                  <a:t> m.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79CB47-DA3D-496A-82FE-5592381A7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53" y="2988568"/>
                <a:ext cx="3240360" cy="2902333"/>
              </a:xfrm>
              <a:prstGeom prst="rect">
                <a:avLst/>
              </a:prstGeom>
              <a:blipFill>
                <a:blip r:embed="rId5"/>
                <a:stretch>
                  <a:fillRect l="-564" b="-2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BA31C86-4213-45DD-8AAB-54E46B977C6B}"/>
              </a:ext>
            </a:extLst>
          </p:cNvPr>
          <p:cNvSpPr/>
          <p:nvPr/>
        </p:nvSpPr>
        <p:spPr>
          <a:xfrm>
            <a:off x="107504" y="3021335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A9D48E-18B5-4771-9ACA-A3C8A9848B64}"/>
              </a:ext>
            </a:extLst>
          </p:cNvPr>
          <p:cNvSpPr/>
          <p:nvPr/>
        </p:nvSpPr>
        <p:spPr>
          <a:xfrm>
            <a:off x="107504" y="5356692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D29D64-0330-42DC-BBF4-E454400F295B}"/>
                  </a:ext>
                </a:extLst>
              </p:cNvPr>
              <p:cNvSpPr txBox="1"/>
              <p:nvPr/>
            </p:nvSpPr>
            <p:spPr>
              <a:xfrm>
                <a:off x="3347864" y="3717032"/>
                <a:ext cx="1152128" cy="1446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It’s easier to initially keep in form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𝐵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sz="1100" dirty="0"/>
                  <a:t> until we find the constants, the combine into one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1100" dirty="0"/>
                  <a:t> later.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D29D64-0330-42DC-BBF4-E454400F2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717032"/>
                <a:ext cx="1152128" cy="1446550"/>
              </a:xfrm>
              <a:prstGeom prst="rect">
                <a:avLst/>
              </a:prstGeom>
              <a:blipFill>
                <a:blip r:embed="rId6"/>
                <a:stretch>
                  <a:fillRect b="-12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6CAB5F-7A84-4F80-96A7-82B4B30B56E7}"/>
              </a:ext>
            </a:extLst>
          </p:cNvPr>
          <p:cNvCxnSpPr/>
          <p:nvPr/>
        </p:nvCxnSpPr>
        <p:spPr>
          <a:xfrm flipH="1" flipV="1">
            <a:off x="2987824" y="3861048"/>
            <a:ext cx="360040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CC866B-FD6F-4E1A-8B74-1FFF078018A4}"/>
                  </a:ext>
                </a:extLst>
              </p:cNvPr>
              <p:cNvSpPr txBox="1"/>
              <p:nvPr/>
            </p:nvSpPr>
            <p:spPr>
              <a:xfrm>
                <a:off x="5114156" y="3700264"/>
                <a:ext cx="3600400" cy="3075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Moves with simple harmonic motion.</a:t>
                </a:r>
              </a:p>
              <a:p>
                <a:endParaRPr lang="en-GB" sz="7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+25=0  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=0.4  ⇒ 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 ⇒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=0.4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Period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400" dirty="0"/>
                  <a:t> seconds.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=−2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sz="1400" dirty="0"/>
                  <a:t> so maximum speed is 2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CC866B-FD6F-4E1A-8B74-1FFF07801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56" y="3700264"/>
                <a:ext cx="3600400" cy="3075137"/>
              </a:xfrm>
              <a:prstGeom prst="rect">
                <a:avLst/>
              </a:prstGeom>
              <a:blipFill>
                <a:blip r:embed="rId9"/>
                <a:stretch>
                  <a:fillRect l="-508" t="-397"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70F54175-32A9-4F43-AE95-BE9236D75D5B}"/>
              </a:ext>
            </a:extLst>
          </p:cNvPr>
          <p:cNvSpPr/>
          <p:nvPr/>
        </p:nvSpPr>
        <p:spPr>
          <a:xfrm>
            <a:off x="4829001" y="3717032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8EE895-1ED8-42CD-9E61-EBACE3372D84}"/>
              </a:ext>
            </a:extLst>
          </p:cNvPr>
          <p:cNvSpPr/>
          <p:nvPr/>
        </p:nvSpPr>
        <p:spPr>
          <a:xfrm>
            <a:off x="4829001" y="4043765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0A71E0-0F82-4B61-A39C-C5B98C906CEC}"/>
              </a:ext>
            </a:extLst>
          </p:cNvPr>
          <p:cNvSpPr/>
          <p:nvPr/>
        </p:nvSpPr>
        <p:spPr>
          <a:xfrm>
            <a:off x="4832064" y="6162244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DDFC6C-BC7B-47E4-9CDC-A91C689C9B03}"/>
              </a:ext>
            </a:extLst>
          </p:cNvPr>
          <p:cNvSpPr/>
          <p:nvPr/>
        </p:nvSpPr>
        <p:spPr>
          <a:xfrm>
            <a:off x="336898" y="3021335"/>
            <a:ext cx="4235102" cy="22078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E72F26-79CC-4DF9-A29A-F8CFD11420D9}"/>
                  </a:ext>
                </a:extLst>
              </p:cNvPr>
              <p:cNvSpPr txBox="1"/>
              <p:nvPr/>
            </p:nvSpPr>
            <p:spPr>
              <a:xfrm>
                <a:off x="4133850" y="726604"/>
                <a:ext cx="4969321" cy="289310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, is attached to the ends of two identical elastic springs. The free ends of the springs are attached to two points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.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 lies between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such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400" dirty="0"/>
                  <a:t> is a straight line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400" dirty="0"/>
                  <a:t>. The particle is held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 and then released from rest.</a:t>
                </a:r>
              </a:p>
              <a:p>
                <a:r>
                  <a:rPr lang="en-GB" sz="1400" dirty="0"/>
                  <a:t>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seconds, the displacement of the particle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m and its velocity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. The subsequent motion of the particle can be described by the differential equation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=−25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Describe the motion of the particle.</a:t>
                </a:r>
              </a:p>
              <a:p>
                <a:r>
                  <a:rPr lang="en-GB" sz="1400" dirty="0"/>
                  <a:t>Given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</a:t>
                </a:r>
              </a:p>
              <a:p>
                <a:r>
                  <a:rPr lang="en-GB" sz="1400" dirty="0"/>
                  <a:t>(b) solve the differential equation to find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as a function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(c) state the period of the motion and calculate the maximum speed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E72F26-79CC-4DF9-A29A-F8CFD1142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850" y="726604"/>
                <a:ext cx="4969321" cy="28931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0DE2653-B2CC-496F-8A5E-E6E67E80B6F5}"/>
              </a:ext>
            </a:extLst>
          </p:cNvPr>
          <p:cNvSpPr/>
          <p:nvPr/>
        </p:nvSpPr>
        <p:spPr>
          <a:xfrm>
            <a:off x="336898" y="5356692"/>
            <a:ext cx="4235102" cy="8631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B407D1-E18D-49DA-98F6-D70C305D1511}"/>
              </a:ext>
            </a:extLst>
          </p:cNvPr>
          <p:cNvSpPr/>
          <p:nvPr/>
        </p:nvSpPr>
        <p:spPr>
          <a:xfrm>
            <a:off x="5045025" y="3717032"/>
            <a:ext cx="3775125" cy="3310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8B06D9-EC87-4D1F-BFD2-59E8B750FC6B}"/>
              </a:ext>
            </a:extLst>
          </p:cNvPr>
          <p:cNvSpPr/>
          <p:nvPr/>
        </p:nvSpPr>
        <p:spPr>
          <a:xfrm>
            <a:off x="5045025" y="4049140"/>
            <a:ext cx="3775125" cy="1970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CBB4D2-982E-4E45-9FD4-F93B8D812428}"/>
              </a:ext>
            </a:extLst>
          </p:cNvPr>
          <p:cNvSpPr/>
          <p:nvPr/>
        </p:nvSpPr>
        <p:spPr>
          <a:xfrm>
            <a:off x="5063181" y="6162244"/>
            <a:ext cx="3775125" cy="5335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26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Pages 178-180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43E1EBD-3FA6-4A43-B419-8181196C9E6D}"/>
              </a:ext>
            </a:extLst>
          </p:cNvPr>
          <p:cNvSpPr txBox="1"/>
          <p:nvPr/>
        </p:nvSpPr>
        <p:spPr>
          <a:xfrm>
            <a:off x="1403648" y="2662363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Q3-6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Q7-9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885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AC785-857E-4918-84D1-650007F8AEF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A498D3F-2869-4E5D-8F5D-08D118C1E7A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Damped and Force Harmonic Motion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C27D904-22A0-4C09-9F68-15739B76470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ECF5002-1523-46A2-82C2-CEEE98A01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86871"/>
            <a:ext cx="3591833" cy="2482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99CC7F-0C3C-491C-AE82-D759F7EFBA25}"/>
              </a:ext>
            </a:extLst>
          </p:cNvPr>
          <p:cNvSpPr txBox="1"/>
          <p:nvPr/>
        </p:nvSpPr>
        <p:spPr>
          <a:xfrm>
            <a:off x="4834508" y="958271"/>
            <a:ext cx="37867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We have seen so far that the extension/compression of the spring leads to a force, and hence an </a:t>
            </a:r>
            <a:r>
              <a:rPr lang="en-GB" sz="1600" b="1" dirty="0"/>
              <a:t>acceleration, which is proportional to the displacement from some central point</a:t>
            </a:r>
            <a:r>
              <a:rPr lang="en-GB" sz="1600" dirty="0"/>
              <a:t>, i.e. the more you stretch the spring, the greater the force, and hence the greater the acceleration.</a:t>
            </a:r>
          </a:p>
          <a:p>
            <a:r>
              <a:rPr lang="en-GB" sz="1600" dirty="0"/>
              <a:t>With this force alone, we saw this resulted in the displacement that follows a sine curve as time increases.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9A591B-C814-4ED7-832F-0ED811F569CF}"/>
                  </a:ext>
                </a:extLst>
              </p:cNvPr>
              <p:cNvSpPr txBox="1"/>
              <p:nvPr/>
            </p:nvSpPr>
            <p:spPr>
              <a:xfrm>
                <a:off x="252290" y="3766893"/>
                <a:ext cx="4755938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But we also know from practice that the amplitude gradually decreases over time (until perhaps the spring no longer oscillates), so there must be some other force at work.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This is known as the </a:t>
                </a:r>
                <a:r>
                  <a:rPr lang="en-GB" sz="1600" b="1" dirty="0"/>
                  <a:t>damping force</a:t>
                </a:r>
                <a:r>
                  <a:rPr lang="en-GB" sz="1600" dirty="0"/>
                  <a:t>, and is </a:t>
                </a:r>
                <a:r>
                  <a:rPr lang="en-GB" sz="1600" b="1" dirty="0"/>
                  <a:t>proportional to velocity </a:t>
                </a:r>
                <a:r>
                  <a:rPr lang="en-GB" sz="1600" dirty="0"/>
                  <a:t>(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/>
                  <a:t> is positive).</a:t>
                </a:r>
              </a:p>
              <a:p>
                <a:r>
                  <a:rPr lang="en-GB" sz="1600" dirty="0"/>
                  <a:t>In contrast the force we previously saw, caused by the elasticity of the spring, is known as the </a:t>
                </a:r>
                <a:r>
                  <a:rPr lang="en-GB" sz="1600" b="1" dirty="0"/>
                  <a:t>restoring force</a:t>
                </a:r>
                <a:r>
                  <a:rPr lang="en-GB" sz="1600" dirty="0"/>
                  <a:t>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Such motion is known as </a:t>
                </a:r>
                <a:r>
                  <a:rPr lang="en-GB" sz="1600" b="1" dirty="0"/>
                  <a:t>damped harmonic motion</a:t>
                </a:r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9A591B-C814-4ED7-832F-0ED811F56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90" y="3766893"/>
                <a:ext cx="4755938" cy="2800767"/>
              </a:xfrm>
              <a:prstGeom prst="rect">
                <a:avLst/>
              </a:prstGeom>
              <a:blipFill>
                <a:blip r:embed="rId3"/>
                <a:stretch>
                  <a:fillRect l="-640" t="-654" r="-640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E1EFEA-57B1-44E7-BFF9-57E87482DCDC}"/>
                  </a:ext>
                </a:extLst>
              </p:cNvPr>
              <p:cNvSpPr txBox="1"/>
              <p:nvPr/>
            </p:nvSpPr>
            <p:spPr>
              <a:xfrm>
                <a:off x="5205389" y="3671595"/>
                <a:ext cx="3464396" cy="175791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For particle moving with damped harmonic motion: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⇒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E1EFEA-57B1-44E7-BFF9-57E87482D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389" y="3671595"/>
                <a:ext cx="3464396" cy="1757917"/>
              </a:xfrm>
              <a:prstGeom prst="rect">
                <a:avLst/>
              </a:prstGeom>
              <a:blipFill>
                <a:blip r:embed="rId4"/>
                <a:stretch>
                  <a:fillRect l="-1224" t="-13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94B5048-20DF-4FFD-9AEC-5063A24C034F}"/>
              </a:ext>
            </a:extLst>
          </p:cNvPr>
          <p:cNvSpPr txBox="1"/>
          <p:nvPr/>
        </p:nvSpPr>
        <p:spPr>
          <a:xfrm>
            <a:off x="5840710" y="5609431"/>
            <a:ext cx="282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type of motion seen will depend on the roots to the auxiliary equation…</a:t>
            </a:r>
          </a:p>
        </p:txBody>
      </p:sp>
    </p:spTree>
    <p:extLst>
      <p:ext uri="{BB962C8B-B14F-4D97-AF65-F5344CB8AC3E}">
        <p14:creationId xmlns:p14="http://schemas.microsoft.com/office/powerpoint/2010/main" val="852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39055</TotalTime>
  <Words>4598</Words>
  <Application>Microsoft Office PowerPoint</Application>
  <PresentationFormat>On-screen Show (4:3)</PresentationFormat>
  <Paragraphs>401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1398</cp:revision>
  <dcterms:created xsi:type="dcterms:W3CDTF">2013-02-28T07:36:55Z</dcterms:created>
  <dcterms:modified xsi:type="dcterms:W3CDTF">2021-06-22T03:50:51Z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1703a4-cc6f-4025-8438-815d9f7bd05c_Enabled">
    <vt:lpwstr>True</vt:lpwstr>
  </property>
  <property fmtid="{D5CDD505-2E9C-101B-9397-08002B2CF9AE}" pid="3" name="MSIP_Label_2c1703a4-cc6f-4025-8438-815d9f7bd05c_SiteId">
    <vt:lpwstr>d2b3a7dc-d57e-417f-90ad-149b872e9aa1</vt:lpwstr>
  </property>
  <property fmtid="{D5CDD505-2E9C-101B-9397-08002B2CF9AE}" pid="4" name="MSIP_Label_2c1703a4-cc6f-4025-8438-815d9f7bd05c_Owner">
    <vt:lpwstr>r.lawton_jcd@gemsedu.com</vt:lpwstr>
  </property>
  <property fmtid="{D5CDD505-2E9C-101B-9397-08002B2CF9AE}" pid="5" name="MSIP_Label_2c1703a4-cc6f-4025-8438-815d9f7bd05c_SetDate">
    <vt:lpwstr>2021-06-20T09:53:13.4858903Z</vt:lpwstr>
  </property>
  <property fmtid="{D5CDD505-2E9C-101B-9397-08002B2CF9AE}" pid="6" name="MSIP_Label_2c1703a4-cc6f-4025-8438-815d9f7bd05c_Name">
    <vt:lpwstr>Internal</vt:lpwstr>
  </property>
  <property fmtid="{D5CDD505-2E9C-101B-9397-08002B2CF9AE}" pid="7" name="MSIP_Label_2c1703a4-cc6f-4025-8438-815d9f7bd05c_Application">
    <vt:lpwstr>Microsoft Azure Information Protection</vt:lpwstr>
  </property>
  <property fmtid="{D5CDD505-2E9C-101B-9397-08002B2CF9AE}" pid="8" name="MSIP_Label_2c1703a4-cc6f-4025-8438-815d9f7bd05c_ActionId">
    <vt:lpwstr>4e98751c-2b73-4d76-9dce-32950b316f57</vt:lpwstr>
  </property>
  <property fmtid="{D5CDD505-2E9C-101B-9397-08002B2CF9AE}" pid="9" name="MSIP_Label_2c1703a4-cc6f-4025-8438-815d9f7bd05c_Extended_MSFT_Method">
    <vt:lpwstr>Automatic</vt:lpwstr>
  </property>
  <property fmtid="{D5CDD505-2E9C-101B-9397-08002B2CF9AE}" pid="10" name="Sensitivity">
    <vt:lpwstr>Internal</vt:lpwstr>
  </property>
</Properties>
</file>