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591" r:id="rId2"/>
    <p:sldId id="584" r:id="rId3"/>
    <p:sldId id="585" r:id="rId4"/>
    <p:sldId id="586" r:id="rId5"/>
    <p:sldId id="588" r:id="rId6"/>
    <p:sldId id="587" r:id="rId7"/>
    <p:sldId id="589" r:id="rId8"/>
    <p:sldId id="592" r:id="rId9"/>
    <p:sldId id="59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777" autoAdjust="0"/>
    <p:restoredTop sz="88534" autoAdjust="0"/>
  </p:normalViewPr>
  <p:slideViewPr>
    <p:cSldViewPr>
      <p:cViewPr varScale="1">
        <p:scale>
          <a:sx n="70" d="100"/>
          <a:sy n="70" d="100"/>
        </p:scale>
        <p:origin x="736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1052736"/>
            <a:ext cx="914285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Sequences and Series</a:t>
            </a:r>
          </a:p>
          <a:p>
            <a:pPr algn="ctr"/>
            <a:r>
              <a:rPr lang="en-GB" sz="7200" dirty="0"/>
              <a:t>- Geometric Sequences</a:t>
            </a:r>
          </a:p>
          <a:p>
            <a:pPr algn="ctr"/>
            <a:endParaRPr lang="en-GB" sz="4400" dirty="0"/>
          </a:p>
          <a:p>
            <a:pPr algn="ctr"/>
            <a:r>
              <a:rPr lang="en-GB" sz="7200" dirty="0"/>
              <a:t>Chapter 3</a:t>
            </a:r>
          </a:p>
          <a:p>
            <a:pPr algn="ctr"/>
            <a:r>
              <a:rPr lang="en-GB" sz="7200" dirty="0"/>
              <a:t>(</a:t>
            </a:r>
            <a:r>
              <a:rPr lang="en-GB" sz="7200"/>
              <a:t>Part 3 of 7)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515586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Geometric Sequences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1374220" y="790768"/>
            <a:ext cx="62822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/>
              <a:t>Geometric Sequence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979712" y="3573016"/>
            <a:ext cx="5184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3, 6, 12, 24, 48, …</a:t>
            </a:r>
          </a:p>
        </p:txBody>
      </p:sp>
      <p:sp>
        <p:nvSpPr>
          <p:cNvPr id="20" name="Freeform 19"/>
          <p:cNvSpPr/>
          <p:nvPr/>
        </p:nvSpPr>
        <p:spPr>
          <a:xfrm>
            <a:off x="2680381" y="3378568"/>
            <a:ext cx="536027" cy="388895"/>
          </a:xfrm>
          <a:custGeom>
            <a:avLst/>
            <a:gdLst>
              <a:gd name="connsiteX0" fmla="*/ 0 w 536027"/>
              <a:gd name="connsiteY0" fmla="*/ 388895 h 388895"/>
              <a:gd name="connsiteX1" fmla="*/ 241738 w 536027"/>
              <a:gd name="connsiteY1" fmla="*/ 12 h 388895"/>
              <a:gd name="connsiteX2" fmla="*/ 536027 w 536027"/>
              <a:gd name="connsiteY2" fmla="*/ 378384 h 388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027" h="388895">
                <a:moveTo>
                  <a:pt x="0" y="388895"/>
                </a:moveTo>
                <a:cubicBezTo>
                  <a:pt x="76200" y="195329"/>
                  <a:pt x="152400" y="1764"/>
                  <a:pt x="241738" y="12"/>
                </a:cubicBezTo>
                <a:cubicBezTo>
                  <a:pt x="331076" y="-1740"/>
                  <a:pt x="433551" y="188322"/>
                  <a:pt x="536027" y="378384"/>
                </a:cubicBezTo>
              </a:path>
            </a:pathLst>
          </a:custGeom>
          <a:noFill/>
          <a:ln>
            <a:solidFill>
              <a:srgbClr val="FF00FF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reeform 20"/>
          <p:cNvSpPr/>
          <p:nvPr/>
        </p:nvSpPr>
        <p:spPr>
          <a:xfrm>
            <a:off x="3347864" y="3378567"/>
            <a:ext cx="536027" cy="388895"/>
          </a:xfrm>
          <a:custGeom>
            <a:avLst/>
            <a:gdLst>
              <a:gd name="connsiteX0" fmla="*/ 0 w 536027"/>
              <a:gd name="connsiteY0" fmla="*/ 388895 h 388895"/>
              <a:gd name="connsiteX1" fmla="*/ 241738 w 536027"/>
              <a:gd name="connsiteY1" fmla="*/ 12 h 388895"/>
              <a:gd name="connsiteX2" fmla="*/ 536027 w 536027"/>
              <a:gd name="connsiteY2" fmla="*/ 378384 h 388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027" h="388895">
                <a:moveTo>
                  <a:pt x="0" y="388895"/>
                </a:moveTo>
                <a:cubicBezTo>
                  <a:pt x="76200" y="195329"/>
                  <a:pt x="152400" y="1764"/>
                  <a:pt x="241738" y="12"/>
                </a:cubicBezTo>
                <a:cubicBezTo>
                  <a:pt x="331076" y="-1740"/>
                  <a:pt x="433551" y="188322"/>
                  <a:pt x="536027" y="378384"/>
                </a:cubicBezTo>
              </a:path>
            </a:pathLst>
          </a:custGeom>
          <a:noFill/>
          <a:ln>
            <a:solidFill>
              <a:srgbClr val="FF00FF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eform 21"/>
          <p:cNvSpPr/>
          <p:nvPr/>
        </p:nvSpPr>
        <p:spPr>
          <a:xfrm>
            <a:off x="4035973" y="3378567"/>
            <a:ext cx="536027" cy="388895"/>
          </a:xfrm>
          <a:custGeom>
            <a:avLst/>
            <a:gdLst>
              <a:gd name="connsiteX0" fmla="*/ 0 w 536027"/>
              <a:gd name="connsiteY0" fmla="*/ 388895 h 388895"/>
              <a:gd name="connsiteX1" fmla="*/ 241738 w 536027"/>
              <a:gd name="connsiteY1" fmla="*/ 12 h 388895"/>
              <a:gd name="connsiteX2" fmla="*/ 536027 w 536027"/>
              <a:gd name="connsiteY2" fmla="*/ 378384 h 388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027" h="388895">
                <a:moveTo>
                  <a:pt x="0" y="388895"/>
                </a:moveTo>
                <a:cubicBezTo>
                  <a:pt x="76200" y="195329"/>
                  <a:pt x="152400" y="1764"/>
                  <a:pt x="241738" y="12"/>
                </a:cubicBezTo>
                <a:cubicBezTo>
                  <a:pt x="331076" y="-1740"/>
                  <a:pt x="433551" y="188322"/>
                  <a:pt x="536027" y="378384"/>
                </a:cubicBezTo>
              </a:path>
            </a:pathLst>
          </a:custGeom>
          <a:noFill/>
          <a:ln>
            <a:solidFill>
              <a:srgbClr val="FF00FF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700916" y="3022572"/>
                <a:ext cx="53602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×2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0916" y="3022572"/>
                <a:ext cx="536027" cy="400110"/>
              </a:xfrm>
              <a:prstGeom prst="rect">
                <a:avLst/>
              </a:prstGeom>
              <a:blipFill>
                <a:blip r:embed="rId2"/>
                <a:stretch>
                  <a:fillRect r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327922" y="3012105"/>
                <a:ext cx="53602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×2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922" y="3012105"/>
                <a:ext cx="536027" cy="400110"/>
              </a:xfrm>
              <a:prstGeom prst="rect">
                <a:avLst/>
              </a:prstGeom>
              <a:blipFill>
                <a:blip r:embed="rId3"/>
                <a:stretch>
                  <a:fillRect r="-34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007965" y="3022572"/>
                <a:ext cx="53602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×2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7965" y="3022572"/>
                <a:ext cx="536027" cy="400110"/>
              </a:xfrm>
              <a:prstGeom prst="rect">
                <a:avLst/>
              </a:prstGeom>
              <a:blipFill>
                <a:blip r:embed="rId4"/>
                <a:stretch>
                  <a:fillRect r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 flipH="1">
            <a:off x="3103118" y="2602519"/>
            <a:ext cx="358992" cy="3592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216408" y="2111667"/>
                <a:ext cx="362802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common ratio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/>
                      </a:rPr>
                      <m:t>𝑟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6408" y="2111667"/>
                <a:ext cx="3628028" cy="646331"/>
              </a:xfrm>
              <a:prstGeom prst="rect">
                <a:avLst/>
              </a:prstGeom>
              <a:blipFill>
                <a:blip r:embed="rId5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3638F468-E141-4764-A97A-E17D70E47227}"/>
              </a:ext>
            </a:extLst>
          </p:cNvPr>
          <p:cNvSpPr txBox="1"/>
          <p:nvPr/>
        </p:nvSpPr>
        <p:spPr>
          <a:xfrm>
            <a:off x="539552" y="4998821"/>
            <a:ext cx="8121566" cy="10772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A geometric sequence is one in which there is a </a:t>
            </a:r>
            <a:r>
              <a:rPr lang="en-GB" sz="3200" b="1" dirty="0">
                <a:solidFill>
                  <a:schemeClr val="tx1"/>
                </a:solidFill>
              </a:rPr>
              <a:t>common ratio (multiplier) </a:t>
            </a:r>
            <a:r>
              <a:rPr lang="en-GB" sz="3200" dirty="0">
                <a:solidFill>
                  <a:schemeClr val="tx1"/>
                </a:solidFill>
              </a:rPr>
              <a:t>between terms.</a:t>
            </a:r>
          </a:p>
        </p:txBody>
      </p:sp>
    </p:spTree>
    <p:extLst>
      <p:ext uri="{BB962C8B-B14F-4D97-AF65-F5344CB8AC3E}">
        <p14:creationId xmlns:p14="http://schemas.microsoft.com/office/powerpoint/2010/main" val="2637061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Geometric Sequences - Common Ratio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331640" y="822248"/>
                <a:ext cx="619268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000" dirty="0"/>
                  <a:t>Identify the common ratio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/>
                      </a:rPr>
                      <m:t>𝑟</m:t>
                    </m:r>
                  </m:oMath>
                </a14:m>
                <a:r>
                  <a:rPr lang="en-GB" sz="4000" dirty="0"/>
                  <a:t>: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822248"/>
                <a:ext cx="6192688" cy="707886"/>
              </a:xfrm>
              <a:prstGeom prst="rect">
                <a:avLst/>
              </a:prstGeom>
              <a:blipFill>
                <a:blip r:embed="rId2"/>
                <a:stretch>
                  <a:fillRect l="-3445" t="-15517" r="-1772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69119" y="1941681"/>
                <a:ext cx="50624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/>
                        </a:rPr>
                        <m:t>2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GB" sz="3600" b="0" i="1" smtClean="0">
                          <a:latin typeface="Cambria Math"/>
                        </a:rPr>
                        <m:t>, 18, 12, 8, …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119" y="1941681"/>
                <a:ext cx="5062475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940152" y="1916832"/>
                <a:ext cx="23762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/>
                        </a:rPr>
                        <m:t>𝑟</m:t>
                      </m:r>
                      <m:r>
                        <a:rPr lang="en-GB" sz="3600" b="0" i="1" smtClean="0">
                          <a:latin typeface="Cambria Math"/>
                        </a:rPr>
                        <m:t>=2/3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1916832"/>
                <a:ext cx="2376264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141127" y="3044053"/>
                <a:ext cx="50624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/>
                        </a:rPr>
                        <m:t>𝑥</m:t>
                      </m:r>
                      <m:r>
                        <a:rPr lang="en-GB" sz="3600" b="0" i="1" smtClean="0">
                          <a:latin typeface="Cambria Math"/>
                        </a:rPr>
                        <m:t>, −2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3600" b="0" i="1" smtClean="0">
                          <a:latin typeface="Cambria Math"/>
                        </a:rPr>
                        <m:t>, 4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127" y="3044053"/>
                <a:ext cx="5062475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012160" y="3007469"/>
                <a:ext cx="23762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/>
                        </a:rPr>
                        <m:t>𝑟</m:t>
                      </m:r>
                      <m:r>
                        <a:rPr lang="en-GB" sz="3600" b="0" i="1" smtClean="0">
                          <a:latin typeface="Cambria Math"/>
                        </a:rPr>
                        <m:t>=−2</m:t>
                      </m:r>
                      <m:r>
                        <a:rPr lang="en-GB" sz="3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3007469"/>
                <a:ext cx="2376264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141127" y="4229786"/>
                <a:ext cx="50624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/>
                        </a:rPr>
                        <m:t>1, </m:t>
                      </m:r>
                      <m:r>
                        <a:rPr lang="en-GB" sz="3600" b="0" i="1" smtClean="0">
                          <a:latin typeface="Cambria Math"/>
                        </a:rPr>
                        <m:t>𝑝</m:t>
                      </m:r>
                      <m:r>
                        <a:rPr lang="en-GB" sz="3600" b="0" i="1" smtClean="0">
                          <a:latin typeface="Cambria Math"/>
                        </a:rPr>
                        <m:t>, 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/>
                            </a:rPr>
                            <m:t>𝑝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3600" b="0" i="1" smtClean="0">
                          <a:latin typeface="Cambria Math"/>
                        </a:rPr>
                        <m:t>, 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/>
                            </a:rPr>
                            <m:t>𝑝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3600" b="0" i="1" smtClean="0">
                          <a:latin typeface="Cambria Math"/>
                        </a:rPr>
                        <m:t>, …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127" y="4229786"/>
                <a:ext cx="5062475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012160" y="4193202"/>
                <a:ext cx="23762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/>
                        </a:rPr>
                        <m:t>𝑟</m:t>
                      </m:r>
                      <m:r>
                        <a:rPr lang="en-GB" sz="3600" b="0" i="1" smtClean="0">
                          <a:latin typeface="Cambria Math"/>
                        </a:rPr>
                        <m:t>=</m:t>
                      </m:r>
                      <m:r>
                        <a:rPr lang="en-GB" sz="3600" b="0" i="1" smtClean="0">
                          <a:latin typeface="Cambria Math"/>
                        </a:rPr>
                        <m:t>𝑝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4193202"/>
                <a:ext cx="2376264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094632" y="5542081"/>
                <a:ext cx="554244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/>
                        </a:rPr>
                        <m:t>4, −1, 0.25, −0.0625, …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632" y="5542081"/>
                <a:ext cx="5542449" cy="6463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965665" y="5505497"/>
                <a:ext cx="244827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/>
                        </a:rPr>
                        <m:t>𝑟</m:t>
                      </m:r>
                      <m:r>
                        <a:rPr lang="en-GB" sz="3600" b="0" i="1" smtClean="0">
                          <a:latin typeface="Cambria Math"/>
                        </a:rPr>
                        <m:t>=−0.25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5665" y="5505497"/>
                <a:ext cx="2448272" cy="6463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2713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/>
      <p:bldP spid="22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Geometric Sequences - </a:t>
                  </a:r>
                  <a14:m>
                    <m:oMath xmlns:m="http://schemas.openxmlformats.org/officeDocument/2006/math">
                      <m:r>
                        <a:rPr lang="en-GB" sz="3200" i="1" dirty="0" smtClean="0">
                          <a:latin typeface="Cambria Math"/>
                        </a:rPr>
                        <m:t>𝑛</m:t>
                      </m:r>
                    </m:oMath>
                  </a14:m>
                  <a:r>
                    <a:rPr lang="en-GB" sz="3200" baseline="30000" dirty="0"/>
                    <a:t>th</a:t>
                  </a:r>
                  <a:r>
                    <a:rPr lang="en-GB" sz="3200" dirty="0"/>
                    <a:t> term</a:t>
                  </a:r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331068" y="1124744"/>
                <a:ext cx="6480720" cy="16030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9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96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en-GB" sz="9600" b="1" i="1" smtClean="0">
                              <a:latin typeface="Cambria Math"/>
                            </a:rPr>
                            <m:t>𝒏</m:t>
                          </m:r>
                        </m:sub>
                      </m:sSub>
                      <m:r>
                        <a:rPr lang="en-GB" sz="9600" b="1" i="1" smtClean="0">
                          <a:latin typeface="Cambria Math"/>
                        </a:rPr>
                        <m:t>=</m:t>
                      </m:r>
                      <m:r>
                        <a:rPr lang="en-GB" sz="9600" b="1" i="1" smtClean="0">
                          <a:latin typeface="Cambria Math"/>
                        </a:rPr>
                        <m:t>𝒂</m:t>
                      </m:r>
                      <m:sSup>
                        <m:sSupPr>
                          <m:ctrlPr>
                            <a:rPr lang="en-GB" sz="9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9600" b="1" i="1" smtClean="0">
                              <a:latin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GB" sz="9600" b="1" i="1" smtClean="0">
                              <a:latin typeface="Cambria Math"/>
                            </a:rPr>
                            <m:t>𝒏</m:t>
                          </m:r>
                          <m:r>
                            <a:rPr lang="en-GB" sz="9600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9600" b="1" i="1" smtClean="0">
                              <a:latin typeface="Cambria Math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en-GB" sz="9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068" y="1124744"/>
                <a:ext cx="6480720" cy="16030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547664" y="3140968"/>
                <a:ext cx="6589304" cy="30239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6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6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6000" i="1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GB" sz="6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6000" i="1">
                          <a:latin typeface="Cambria Math" panose="02040503050406030204" pitchFamily="18" charset="0"/>
                        </a:rPr>
                        <m:t>𝑛𝑡h</m:t>
                      </m:r>
                      <m:r>
                        <a:rPr lang="en-GB" sz="6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6000" i="1">
                          <a:latin typeface="Cambria Math" panose="02040503050406030204" pitchFamily="18" charset="0"/>
                        </a:rPr>
                        <m:t>𝑡𝑒𝑟𝑚</m:t>
                      </m:r>
                    </m:oMath>
                  </m:oMathPara>
                </a14:m>
                <a:endParaRPr lang="en-GB" sz="60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60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6000" i="1" smtClean="0"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en-GB" sz="6000" i="1" smtClean="0">
                          <a:latin typeface="Cambria Math" panose="02040503050406030204" pitchFamily="18" charset="0"/>
                        </a:rPr>
                        <m:t>𝑠𝑡</m:t>
                      </m:r>
                      <m:r>
                        <a:rPr lang="en-GB" sz="60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6000" i="1" smtClean="0">
                          <a:latin typeface="Cambria Math" panose="02040503050406030204" pitchFamily="18" charset="0"/>
                        </a:rPr>
                        <m:t>𝑡𝑒𝑟𝑚</m:t>
                      </m:r>
                    </m:oMath>
                  </m:oMathPara>
                </a14:m>
                <a:endParaRPr lang="en-GB" sz="105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6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𝑐𝑜𝑚𝑚𝑜𝑛</m:t>
                      </m:r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𝑟𝑎𝑡𝑖𝑜</m:t>
                      </m:r>
                    </m:oMath>
                  </m:oMathPara>
                </a14:m>
                <a:endParaRPr lang="en-GB" sz="6000" b="0" dirty="0"/>
              </a:p>
              <a:p>
                <a:endParaRPr lang="en-GB" sz="105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3140968"/>
                <a:ext cx="6589304" cy="30239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4121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>
            <a:extLst>
              <a:ext uri="{FF2B5EF4-FFF2-40B4-BE49-F238E27FC236}">
                <a16:creationId xmlns:a16="http://schemas.microsoft.com/office/drawing/2014/main" id="{C124CA42-A274-41E3-AE1F-90F0080B285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3B223CCF-CB00-40A2-ABD0-5A512326CC67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Geometric Sequences - </a:t>
                  </a:r>
                  <a14:m>
                    <m:oMath xmlns:m="http://schemas.openxmlformats.org/officeDocument/2006/math">
                      <m:r>
                        <a:rPr lang="en-GB" sz="3200" i="1" dirty="0">
                          <a:latin typeface="Cambria Math"/>
                        </a:rPr>
                        <m:t>𝑛</m:t>
                      </m:r>
                    </m:oMath>
                  </a14:m>
                  <a:r>
                    <a:rPr lang="en-GB" sz="3200" baseline="30000" dirty="0"/>
                    <a:t>th</a:t>
                  </a:r>
                  <a:r>
                    <a:rPr lang="en-GB" sz="3200" dirty="0"/>
                    <a:t> term</a:t>
                  </a:r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3B223CCF-CB00-40A2-ABD0-5A512326CC6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7B81DA9C-E8CE-488F-A810-DC31502AFD8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65A6A3FE-F438-43B7-83DC-BC8111817953}"/>
              </a:ext>
            </a:extLst>
          </p:cNvPr>
          <p:cNvSpPr txBox="1"/>
          <p:nvPr/>
        </p:nvSpPr>
        <p:spPr>
          <a:xfrm>
            <a:off x="374328" y="760359"/>
            <a:ext cx="8158112" cy="193899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dirty="0"/>
              <a:t>The second term of a geometric sequence is 4 and the 4</a:t>
            </a:r>
            <a:r>
              <a:rPr lang="en-GB" sz="2400" baseline="30000" dirty="0"/>
              <a:t>th</a:t>
            </a:r>
            <a:r>
              <a:rPr lang="en-GB" sz="2400" dirty="0"/>
              <a:t> term is 8. The common ratio is positive. Find the exact values of:</a:t>
            </a:r>
          </a:p>
          <a:p>
            <a:pPr marL="342900" indent="-342900">
              <a:buAutoNum type="alphaLcParenR"/>
            </a:pPr>
            <a:r>
              <a:rPr lang="en-GB" sz="2400" dirty="0"/>
              <a:t>The common ratio.</a:t>
            </a:r>
          </a:p>
          <a:p>
            <a:pPr marL="342900" indent="-342900">
              <a:buAutoNum type="alphaLcParenR"/>
            </a:pPr>
            <a:r>
              <a:rPr lang="en-GB" sz="2400" dirty="0"/>
              <a:t>The first term.</a:t>
            </a:r>
          </a:p>
          <a:p>
            <a:pPr marL="342900" indent="-342900">
              <a:buAutoNum type="alphaLcParenR"/>
            </a:pPr>
            <a:r>
              <a:rPr lang="en-GB" sz="2400" dirty="0"/>
              <a:t>The 10</a:t>
            </a:r>
            <a:r>
              <a:rPr lang="en-GB" sz="2400" baseline="30000" dirty="0"/>
              <a:t>th</a:t>
            </a:r>
            <a:r>
              <a:rPr lang="en-GB" sz="2400" dirty="0"/>
              <a:t> term.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5CD6E6B-988D-49C2-A123-D68D603328BD}"/>
                  </a:ext>
                </a:extLst>
              </p:cNvPr>
              <p:cNvSpPr txBox="1"/>
              <p:nvPr/>
            </p:nvSpPr>
            <p:spPr>
              <a:xfrm>
                <a:off x="647210" y="4121386"/>
                <a:ext cx="7885230" cy="2491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a) Simultaneous equations gives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/>
                          </a:rPr>
                          <m:t>𝑟</m:t>
                        </m:r>
                      </m:e>
                      <m:sup>
                        <m:r>
                          <a:rPr lang="en-GB" sz="28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latin typeface="Cambria Math"/>
                      </a:rPr>
                      <m:t>=2, </m:t>
                    </m:r>
                    <m:r>
                      <a:rPr lang="en-GB" sz="2800" b="0" i="1" smtClean="0">
                        <a:latin typeface="Cambria Math"/>
                      </a:rPr>
                      <m:t>𝑠𝑜</m:t>
                    </m:r>
                    <m:r>
                      <a:rPr lang="en-GB" sz="2800" b="0" i="1" smtClean="0">
                        <a:latin typeface="Cambria Math"/>
                      </a:rPr>
                      <m:t> </m:t>
                    </m:r>
                    <m:r>
                      <a:rPr lang="en-GB" sz="2800" b="0" i="1" smtClean="0">
                        <a:latin typeface="Cambria Math"/>
                      </a:rPr>
                      <m:t>𝑟</m:t>
                    </m:r>
                    <m:r>
                      <a:rPr lang="en-GB" sz="2800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endParaRPr lang="en-GB" sz="2800" dirty="0"/>
              </a:p>
              <a:p>
                <a:pPr marL="514350" indent="-514350">
                  <a:buAutoNum type="alphaLcParenR"/>
                </a:pPr>
                <a:endParaRPr lang="en-GB" sz="2800" dirty="0"/>
              </a:p>
              <a:p>
                <a:r>
                  <a:rPr lang="en-GB" sz="2800" dirty="0"/>
                  <a:t>b) Substituting,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/>
                      </a:rPr>
                      <m:t>𝑎</m:t>
                    </m:r>
                    <m:r>
                      <a:rPr lang="en-GB" sz="2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GB" sz="2800" b="0" i="1" smtClean="0">
                            <a:latin typeface="Cambria Math"/>
                          </a:rPr>
                          <m:t>𝑟</m:t>
                        </m:r>
                      </m:den>
                    </m:f>
                    <m:r>
                      <a:rPr lang="en-GB" sz="2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800" b="0" i="1" smtClean="0">
                                <a:latin typeface="Cambria Math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GB" sz="2800" b="0" i="1" smtClean="0">
                        <a:latin typeface="Cambria Math"/>
                      </a:rPr>
                      <m:t>=2</m:t>
                    </m:r>
                    <m:rad>
                      <m:radPr>
                        <m:degHide m:val="on"/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endParaRPr lang="en-GB" sz="2800" b="0" dirty="0"/>
              </a:p>
              <a:p>
                <a:endParaRPr lang="en-GB" sz="2800" b="0" dirty="0"/>
              </a:p>
              <a:p>
                <a:r>
                  <a:rPr lang="en-GB" sz="2800" dirty="0"/>
                  <a:t>c)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sz="2800" b="0" i="1" smtClean="0">
                            <a:latin typeface="Cambria Math"/>
                          </a:rPr>
                          <m:t>10</m:t>
                        </m:r>
                      </m:sub>
                    </m:sSub>
                    <m:r>
                      <a:rPr lang="en-GB" sz="2800" b="0" i="1" smtClean="0">
                        <a:latin typeface="Cambria Math"/>
                      </a:rPr>
                      <m:t>=</m:t>
                    </m:r>
                    <m:r>
                      <a:rPr lang="en-GB" sz="2800" b="0" i="1" smtClean="0"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/>
                          </a:rPr>
                          <m:t>𝑟</m:t>
                        </m:r>
                      </m:e>
                      <m:sup>
                        <m:r>
                          <a:rPr lang="en-GB" sz="2800" b="0" i="1" smtClean="0">
                            <a:latin typeface="Cambria Math"/>
                          </a:rPr>
                          <m:t>9</m:t>
                        </m:r>
                      </m:sup>
                    </m:sSup>
                    <m:r>
                      <a:rPr lang="en-GB" sz="2800" b="0" i="1" smtClean="0">
                        <a:latin typeface="Cambria Math"/>
                      </a:rPr>
                      <m:t>=64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5CD6E6B-988D-49C2-A123-D68D60332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210" y="4121386"/>
                <a:ext cx="7885230" cy="2491580"/>
              </a:xfrm>
              <a:prstGeom prst="rect">
                <a:avLst/>
              </a:prstGeom>
              <a:blipFill>
                <a:blip r:embed="rId3"/>
                <a:stretch>
                  <a:fillRect l="-1546" t="-489" b="-61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067944" y="2868025"/>
                <a:ext cx="4896544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/>
                        </a:rPr>
                        <m:t>=4      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h𝑒𝑛𝑐𝑒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/>
                        </a:rPr>
                        <m:t>   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/>
                        </a:rPr>
                        <m:t>𝑎𝑟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/>
                        </a:rPr>
                        <m:t>=4  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/>
                        </a:rPr>
                        <m:t>=8      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h𝑒𝑛𝑐𝑒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/>
                        </a:rPr>
                        <m:t>   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/>
                        </a:rPr>
                        <m:t>=8   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868025"/>
                <a:ext cx="4896544" cy="10772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74328" y="2986502"/>
                <a:ext cx="3456956" cy="8477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4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en-GB" sz="4800" b="1" i="1" smtClean="0">
                              <a:latin typeface="Cambria Math"/>
                            </a:rPr>
                            <m:t>𝒏</m:t>
                          </m:r>
                        </m:sub>
                      </m:sSub>
                      <m:r>
                        <a:rPr lang="en-GB" sz="4800" b="1" i="1" smtClean="0">
                          <a:latin typeface="Cambria Math"/>
                        </a:rPr>
                        <m:t>=</m:t>
                      </m:r>
                      <m:r>
                        <a:rPr lang="en-GB" sz="4800" b="1" i="1" smtClean="0">
                          <a:latin typeface="Cambria Math"/>
                        </a:rPr>
                        <m:t>𝒂</m:t>
                      </m:r>
                      <m:sSup>
                        <m:sSupPr>
                          <m:ctrlPr>
                            <a:rPr lang="en-GB" sz="4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1" i="1" smtClean="0">
                              <a:latin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GB" sz="4800" b="1" i="1" smtClean="0">
                              <a:latin typeface="Cambria Math"/>
                            </a:rPr>
                            <m:t>𝒏</m:t>
                          </m:r>
                          <m:r>
                            <a:rPr lang="en-GB" sz="4800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4800" b="1" i="1" smtClean="0">
                              <a:latin typeface="Cambria Math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en-GB" sz="48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328" y="2986502"/>
                <a:ext cx="3456956" cy="8477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0675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Geometric Sequences - </a:t>
                  </a:r>
                  <a14:m>
                    <m:oMath xmlns:m="http://schemas.openxmlformats.org/officeDocument/2006/math">
                      <m:r>
                        <a:rPr lang="en-GB" sz="3200" i="1" dirty="0">
                          <a:latin typeface="Cambria Math"/>
                        </a:rPr>
                        <m:t>𝑛</m:t>
                      </m:r>
                    </m:oMath>
                  </a14:m>
                  <a:r>
                    <a:rPr lang="en-GB" sz="3200" baseline="30000" dirty="0"/>
                    <a:t>th</a:t>
                  </a:r>
                  <a:r>
                    <a:rPr lang="en-GB" sz="3200" dirty="0"/>
                    <a:t> term</a:t>
                  </a:r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0665" y="816930"/>
                <a:ext cx="8523054" cy="95410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The numbers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/>
                      </a:rPr>
                      <m:t>3, </m:t>
                    </m:r>
                    <m:r>
                      <a:rPr lang="en-GB" sz="28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GB" sz="2800" dirty="0"/>
                  <a:t> and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/>
                      </a:rPr>
                      <m:t>𝑥</m:t>
                    </m:r>
                    <m:r>
                      <a:rPr lang="en-GB" sz="2800" b="0" i="1" smtClean="0">
                        <a:latin typeface="Cambria Math"/>
                      </a:rPr>
                      <m:t>+6</m:t>
                    </m:r>
                  </m:oMath>
                </a14:m>
                <a:r>
                  <a:rPr lang="en-GB" sz="2800" dirty="0"/>
                  <a:t> form the first three terms of a positive geometric sequence. Find the value of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665" y="816930"/>
                <a:ext cx="8523054" cy="954107"/>
              </a:xfrm>
              <a:prstGeom prst="rect">
                <a:avLst/>
              </a:prstGeom>
              <a:blipFill>
                <a:blip r:embed="rId3"/>
                <a:stretch>
                  <a:fillRect b="-828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80665" y="2060848"/>
                <a:ext cx="8136904" cy="44570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3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+6</m:t>
                          </m:r>
                        </m:num>
                        <m:den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36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3600" i="1" dirty="0">
                  <a:latin typeface="Cambria Math" panose="02040503050406030204" pitchFamily="18" charset="0"/>
                </a:endParaRPr>
              </a:p>
              <a:p>
                <a:pPr algn="ctr"/>
                <a:endParaRPr lang="en-GB" sz="36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i="1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sz="3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i="1">
                          <a:latin typeface="Cambria Math" panose="02040503050406030204" pitchFamily="18" charset="0"/>
                        </a:rPr>
                        <m:t>+18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3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i="1">
                          <a:latin typeface="Cambria Math" panose="02040503050406030204" pitchFamily="18" charset="0"/>
                        </a:rPr>
                        <m:t>−18=0</m:t>
                      </m:r>
                    </m:oMath>
                  </m:oMathPara>
                </a14:m>
                <a:endParaRPr lang="en-GB" sz="36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−6</m:t>
                          </m:r>
                        </m:e>
                      </m:d>
                      <m:r>
                        <a:rPr lang="en-GB" sz="36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3600" i="1" dirty="0">
                  <a:latin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600" i="1">
                          <a:latin typeface="Cambria Math"/>
                        </a:rPr>
                        <m:t>𝑥</m:t>
                      </m:r>
                      <m:r>
                        <a:rPr lang="en-GB" sz="3600" i="1">
                          <a:latin typeface="Cambria Math"/>
                        </a:rPr>
                        <m:t>=6 </m:t>
                      </m:r>
                      <m:r>
                        <a:rPr lang="en-GB" sz="3600" i="1">
                          <a:latin typeface="Cambria Math"/>
                        </a:rPr>
                        <m:t>𝑜𝑟</m:t>
                      </m:r>
                      <m:r>
                        <a:rPr lang="en-GB" sz="3600" i="1">
                          <a:latin typeface="Cambria Math"/>
                        </a:rPr>
                        <m:t> −3</m:t>
                      </m:r>
                    </m:oMath>
                  </m:oMathPara>
                </a14:m>
                <a:endParaRPr lang="en-GB" sz="3600" dirty="0"/>
              </a:p>
              <a:p>
                <a:pPr algn="ctr"/>
                <a:r>
                  <a:rPr lang="en-GB" sz="3600" dirty="0"/>
                  <a:t>But there are no negative terms so </a:t>
                </a:r>
                <a14:m>
                  <m:oMath xmlns:m="http://schemas.openxmlformats.org/officeDocument/2006/math">
                    <m:r>
                      <a:rPr lang="en-GB" sz="3600" i="1">
                        <a:latin typeface="Cambria Math"/>
                      </a:rPr>
                      <m:t>𝑥</m:t>
                    </m:r>
                    <m:r>
                      <a:rPr lang="en-GB" sz="3600" i="1">
                        <a:latin typeface="Cambria Math"/>
                      </a:rPr>
                      <m:t>=6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665" y="2060848"/>
                <a:ext cx="8136904" cy="4457054"/>
              </a:xfrm>
              <a:prstGeom prst="rect">
                <a:avLst/>
              </a:prstGeom>
              <a:blipFill>
                <a:blip r:embed="rId4"/>
                <a:stretch>
                  <a:fillRect l="-225" b="-43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5384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Geometric Sequences -</a:t>
                  </a:r>
                  <a:r>
                    <a:rPr lang="en-GB" sz="3200" b="0" dirty="0"/>
                    <a:t>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/>
                        </a:rPr>
                        <m:t>𝑛</m:t>
                      </m:r>
                    </m:oMath>
                  </a14:m>
                  <a:r>
                    <a:rPr lang="en-GB" sz="3200" baseline="30000" dirty="0"/>
                    <a:t>th</a:t>
                  </a:r>
                  <a:r>
                    <a:rPr lang="en-GB" sz="3200" dirty="0"/>
                    <a:t> term with inequalities</a:t>
                  </a:r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blipFill>
                  <a:blip r:embed="rId2"/>
                  <a:stretch>
                    <a:fillRect t="-12500" b="-34375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53312" y="734776"/>
                <a:ext cx="7525408" cy="95410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What is the first term in the geometric progression</a:t>
                </a:r>
              </a:p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/>
                      </a:rPr>
                      <m:t>3, 6, 12, 24, …</m:t>
                    </m:r>
                  </m:oMath>
                </a14:m>
                <a:r>
                  <a:rPr lang="en-GB" sz="2800" dirty="0"/>
                  <a:t> to exceed 1 million?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312" y="734776"/>
                <a:ext cx="7525408" cy="954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9512" y="1994169"/>
                <a:ext cx="4536504" cy="46751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3×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28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GB" sz="2800" b="0" i="1" smtClean="0">
                          <a:latin typeface="Cambria Math"/>
                        </a:rPr>
                        <m:t>&gt;1000000</m:t>
                      </m:r>
                    </m:oMath>
                  </m:oMathPara>
                </a14:m>
                <a:endParaRPr lang="en-GB" sz="2800" b="0" i="1" dirty="0">
                  <a:latin typeface="Cambria Math"/>
                </a:endParaRPr>
              </a:p>
              <a:p>
                <a:pPr/>
                <a:br>
                  <a:rPr lang="en-GB" sz="2800" b="0" i="1" dirty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28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GB" sz="2800" b="0" i="1" smtClean="0">
                          <a:latin typeface="Cambria Math"/>
                        </a:rPr>
                        <m:t>&gt;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/>
                            </a:rPr>
                            <m:t>1000000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800" b="0" i="1" dirty="0">
                  <a:latin typeface="Cambria Math"/>
                </a:endParaRPr>
              </a:p>
              <a:p>
                <a:pPr/>
                <a:br>
                  <a:rPr lang="en-GB" sz="2800" b="0" i="1" dirty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/>
                            </a:rPr>
                            <m:t>log</m:t>
                          </m:r>
                        </m:fName>
                        <m: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2800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  <m:r>
                            <a:rPr lang="en-GB" sz="2800" b="0" i="1" smtClean="0">
                              <a:latin typeface="Cambria Math"/>
                            </a:rPr>
                            <m:t>&gt;</m:t>
                          </m:r>
                          <m:func>
                            <m:func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smtClean="0">
                                      <a:latin typeface="Cambria Math"/>
                                    </a:rPr>
                                    <m:t>1000000</m:t>
                                  </m:r>
                                </m:num>
                                <m:den>
                                  <m:r>
                                    <a:rPr lang="en-GB" sz="2800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func>
                        </m:e>
                      </m:func>
                    </m:oMath>
                  </m:oMathPara>
                </a14:m>
                <a:endParaRPr lang="en-GB" sz="2800" b="0" i="1" dirty="0">
                  <a:latin typeface="Cambria Math"/>
                </a:endParaRPr>
              </a:p>
              <a:p>
                <a:pPr/>
                <a:br>
                  <a:rPr lang="en-GB" sz="2800" b="0" i="1" dirty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𝑛</m:t>
                      </m:r>
                      <m:r>
                        <a:rPr lang="en-GB" sz="2800" b="0" i="1" smtClean="0">
                          <a:latin typeface="Cambria Math"/>
                        </a:rPr>
                        <m:t>−1&gt;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800" b="0" i="1" smtClean="0">
                                          <a:latin typeface="Cambria Math"/>
                                        </a:rPr>
                                        <m:t>1000000</m:t>
                                      </m:r>
                                    </m:num>
                                    <m:den>
                                      <m:r>
                                        <a:rPr lang="en-GB" sz="28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num>
                        <m:den>
                          <m:r>
                            <a:rPr lang="en-GB" sz="2800" b="0" i="1" smtClean="0">
                              <a:latin typeface="Cambria Math"/>
                            </a:rPr>
                            <m:t>𝑙𝑜𝑔</m:t>
                          </m:r>
                          <m:r>
                            <a:rPr lang="en-GB" sz="28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br>
                  <a:rPr lang="en-GB" sz="2800" b="0" i="1" dirty="0">
                    <a:latin typeface="Cambria Math"/>
                  </a:rPr>
                </a:br>
                <a:endParaRPr lang="en-GB" sz="28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994169"/>
                <a:ext cx="4536504" cy="46751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148064" y="2116749"/>
                <a:ext cx="3456384" cy="22467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𝑛</m:t>
                      </m:r>
                      <m:r>
                        <a:rPr lang="en-GB" sz="28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−1&gt;18.35</m:t>
                      </m:r>
                    </m:oMath>
                  </m:oMathPara>
                </a14:m>
                <a:endParaRPr lang="en-GB" sz="2800" i="1" dirty="0">
                  <a:solidFill>
                    <a:prstClr val="black"/>
                  </a:solidFill>
                  <a:latin typeface="Cambria Math"/>
                </a:endParaRPr>
              </a:p>
              <a:p>
                <a:pPr lvl="0"/>
                <a:br>
                  <a:rPr lang="en-GB" sz="2800" i="1" dirty="0">
                    <a:solidFill>
                      <a:prstClr val="black"/>
                    </a:solidFill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/>
                        </a:rPr>
                        <m:t>𝑛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/>
                        </a:rPr>
                        <m:t>&gt;19.35</m:t>
                      </m:r>
                    </m:oMath>
                  </m:oMathPara>
                </a14:m>
                <a:endParaRPr lang="en-GB" sz="2800" i="1" dirty="0">
                  <a:solidFill>
                    <a:prstClr val="black"/>
                  </a:solidFill>
                  <a:latin typeface="Cambria Math"/>
                </a:endParaRPr>
              </a:p>
              <a:p>
                <a:pPr lvl="0"/>
                <a:br>
                  <a:rPr lang="en-GB" sz="2800" i="1" dirty="0">
                    <a:solidFill>
                      <a:prstClr val="black"/>
                    </a:solidFill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/>
                        </a:rPr>
                        <m:t>𝒏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/>
                        </a:rPr>
                        <m:t>𝟐𝟎</m:t>
                      </m:r>
                    </m:oMath>
                  </m:oMathPara>
                </a14:m>
                <a:endParaRPr lang="en-GB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2116749"/>
                <a:ext cx="3456384" cy="22467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4932040" y="2057878"/>
            <a:ext cx="0" cy="46114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9602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>
            <a:extLst>
              <a:ext uri="{FF2B5EF4-FFF2-40B4-BE49-F238E27FC236}">
                <a16:creationId xmlns:a16="http://schemas.microsoft.com/office/drawing/2014/main" id="{C124CA42-A274-41E3-AE1F-90F0080B285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3B223CCF-CB00-40A2-ABD0-5A512326CC6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Further Example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7B81DA9C-E8CE-488F-A810-DC31502AFD8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65A6A3FE-F438-43B7-83DC-BC8111817953}"/>
              </a:ext>
            </a:extLst>
          </p:cNvPr>
          <p:cNvSpPr txBox="1"/>
          <p:nvPr/>
        </p:nvSpPr>
        <p:spPr>
          <a:xfrm>
            <a:off x="374328" y="760359"/>
            <a:ext cx="7370216" cy="1631216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000" dirty="0"/>
              <a:t>[Textbook] The second term of a geometric sequence is 4 and the 4</a:t>
            </a:r>
            <a:r>
              <a:rPr lang="en-GB" sz="2000" baseline="30000" dirty="0"/>
              <a:t>th</a:t>
            </a:r>
            <a:r>
              <a:rPr lang="en-GB" sz="2000" dirty="0"/>
              <a:t> term is 8. The common ratio is positive. Find the exact values of:</a:t>
            </a:r>
          </a:p>
          <a:p>
            <a:pPr marL="342900" indent="-342900">
              <a:buAutoNum type="alphaLcParenR"/>
            </a:pPr>
            <a:r>
              <a:rPr lang="en-GB" sz="2000" dirty="0"/>
              <a:t>The common ratio.</a:t>
            </a:r>
          </a:p>
          <a:p>
            <a:pPr marL="342900" indent="-342900">
              <a:buAutoNum type="alphaLcParenR"/>
            </a:pPr>
            <a:r>
              <a:rPr lang="en-GB" sz="2000" dirty="0"/>
              <a:t>The first term.</a:t>
            </a:r>
          </a:p>
          <a:p>
            <a:pPr marL="342900" indent="-342900">
              <a:buAutoNum type="alphaLcParenR"/>
            </a:pPr>
            <a:r>
              <a:rPr lang="en-GB" sz="2000" dirty="0"/>
              <a:t>The 10</a:t>
            </a:r>
            <a:r>
              <a:rPr lang="en-GB" sz="2000" baseline="30000" dirty="0"/>
              <a:t>th</a:t>
            </a:r>
            <a:r>
              <a:rPr lang="en-GB" sz="2000" dirty="0"/>
              <a:t> term.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5CD6E6B-988D-49C2-A123-D68D603328BD}"/>
                  </a:ext>
                </a:extLst>
              </p:cNvPr>
              <p:cNvSpPr txBox="1"/>
              <p:nvPr/>
            </p:nvSpPr>
            <p:spPr>
              <a:xfrm>
                <a:off x="1007250" y="2852936"/>
                <a:ext cx="7128792" cy="29224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2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2800" b="0" i="1" smtClean="0">
                          <a:latin typeface="Cambria Math"/>
                        </a:rPr>
                        <m:t>=4     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GB" sz="2800" b="0" i="1" smtClean="0">
                          <a:latin typeface="Cambria Math"/>
                        </a:rPr>
                        <m:t>   </m:t>
                      </m:r>
                      <m:r>
                        <a:rPr lang="en-GB" sz="2800" b="0" i="1" smtClean="0">
                          <a:latin typeface="Cambria Math"/>
                        </a:rPr>
                        <m:t>𝑎𝑟</m:t>
                      </m:r>
                      <m:r>
                        <a:rPr lang="en-GB" sz="2800" b="0" i="1" smtClean="0">
                          <a:latin typeface="Cambria Math"/>
                        </a:rPr>
                        <m:t>=4  (1)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28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GB" sz="2800" b="0" i="1" smtClean="0">
                          <a:latin typeface="Cambria Math"/>
                        </a:rPr>
                        <m:t>=8     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GB" sz="2800" b="0" i="1" smtClean="0">
                          <a:latin typeface="Cambria Math"/>
                        </a:rPr>
                        <m:t>   </m:t>
                      </m:r>
                      <m:r>
                        <a:rPr lang="en-GB" sz="28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2800" b="0" i="1" smtClean="0">
                          <a:latin typeface="Cambria Math"/>
                        </a:rPr>
                        <m:t>=8   (2)</m:t>
                      </m:r>
                    </m:oMath>
                  </m:oMathPara>
                </a14:m>
                <a:endParaRPr lang="en-GB" sz="2800" dirty="0"/>
              </a:p>
              <a:p>
                <a:endParaRPr lang="en-GB" sz="2800" dirty="0"/>
              </a:p>
              <a:p>
                <a:pPr marL="342900" indent="-342900">
                  <a:buAutoNum type="alphaLcParenR"/>
                </a:pPr>
                <a:r>
                  <a:rPr lang="en-GB" sz="2800" dirty="0"/>
                  <a:t>Dividing (2) by (1) gives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/>
                          </a:rPr>
                          <m:t>𝑟</m:t>
                        </m:r>
                      </m:e>
                      <m:sup>
                        <m:r>
                          <a:rPr lang="en-GB" sz="28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latin typeface="Cambria Math"/>
                      </a:rPr>
                      <m:t>=2, </m:t>
                    </m:r>
                    <m:r>
                      <a:rPr lang="en-GB" sz="2800" b="0" i="1" smtClean="0">
                        <a:latin typeface="Cambria Math"/>
                      </a:rPr>
                      <m:t>𝑠𝑜</m:t>
                    </m:r>
                    <m:r>
                      <a:rPr lang="en-GB" sz="2800" b="0" i="1" smtClean="0">
                        <a:latin typeface="Cambria Math"/>
                      </a:rPr>
                      <m:t> </m:t>
                    </m:r>
                    <m:r>
                      <a:rPr lang="en-GB" sz="2800" b="0" i="1" smtClean="0">
                        <a:latin typeface="Cambria Math"/>
                      </a:rPr>
                      <m:t>𝑟</m:t>
                    </m:r>
                    <m:r>
                      <a:rPr lang="en-GB" sz="2800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endParaRPr lang="en-GB" sz="2800" dirty="0"/>
              </a:p>
              <a:p>
                <a:pPr marL="342900" indent="-342900">
                  <a:buAutoNum type="alphaLcParenR"/>
                </a:pPr>
                <a:r>
                  <a:rPr lang="en-GB" sz="2800" dirty="0"/>
                  <a:t>Substituting,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/>
                      </a:rPr>
                      <m:t>𝑎</m:t>
                    </m:r>
                    <m:r>
                      <a:rPr lang="en-GB" sz="2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GB" sz="2800" b="0" i="1" smtClean="0">
                            <a:latin typeface="Cambria Math"/>
                          </a:rPr>
                          <m:t>𝑟</m:t>
                        </m:r>
                      </m:den>
                    </m:f>
                    <m:r>
                      <a:rPr lang="en-GB" sz="2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800" b="0" i="1" smtClean="0">
                                <a:latin typeface="Cambria Math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GB" sz="2800" b="0" i="1" smtClean="0">
                        <a:latin typeface="Cambria Math"/>
                      </a:rPr>
                      <m:t>=2</m:t>
                    </m:r>
                    <m:rad>
                      <m:radPr>
                        <m:degHide m:val="on"/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endParaRPr lang="en-GB" sz="2800" b="0" dirty="0"/>
              </a:p>
              <a:p>
                <a:pPr marL="342900" indent="-342900">
                  <a:buAutoNum type="alphaLcParenR"/>
                </a:pPr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sz="2800" b="0" i="1" smtClean="0">
                            <a:latin typeface="Cambria Math"/>
                          </a:rPr>
                          <m:t>10</m:t>
                        </m:r>
                      </m:sub>
                    </m:sSub>
                    <m:r>
                      <a:rPr lang="en-GB" sz="2800" b="0" i="1" smtClean="0">
                        <a:latin typeface="Cambria Math"/>
                      </a:rPr>
                      <m:t>=</m:t>
                    </m:r>
                    <m:r>
                      <a:rPr lang="en-GB" sz="2800" b="0" i="1" smtClean="0"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/>
                          </a:rPr>
                          <m:t>𝑟</m:t>
                        </m:r>
                      </m:e>
                      <m:sup>
                        <m:r>
                          <a:rPr lang="en-GB" sz="2800" b="0" i="1" smtClean="0">
                            <a:latin typeface="Cambria Math"/>
                          </a:rPr>
                          <m:t>9</m:t>
                        </m:r>
                      </m:sup>
                    </m:sSup>
                    <m:r>
                      <a:rPr lang="en-GB" sz="2800" b="0" i="1" smtClean="0">
                        <a:latin typeface="Cambria Math"/>
                      </a:rPr>
                      <m:t>=64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5CD6E6B-988D-49C2-A123-D68D60332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250" y="2852936"/>
                <a:ext cx="7128792" cy="2922467"/>
              </a:xfrm>
              <a:prstGeom prst="rect">
                <a:avLst/>
              </a:prstGeom>
              <a:blipFill>
                <a:blip r:embed="rId2"/>
                <a:stretch>
                  <a:fillRect l="-1795" b="-54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A24BE63-13DD-4B54-A026-667518B6CC12}"/>
                  </a:ext>
                </a:extLst>
              </p:cNvPr>
              <p:cNvSpPr txBox="1"/>
              <p:nvPr/>
            </p:nvSpPr>
            <p:spPr>
              <a:xfrm>
                <a:off x="350438" y="6021288"/>
                <a:ext cx="8614050" cy="70788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000" b="1" dirty="0"/>
                  <a:t>F</a:t>
                </a:r>
                <a:r>
                  <a:rPr lang="en-GB" sz="2000" b="1" dirty="0" err="1"/>
                  <a:t>ro</a:t>
                </a:r>
                <a:r>
                  <a:rPr lang="en-GB" sz="2000" b="1" dirty="0"/>
                  <a:t> Tip: </a:t>
                </a:r>
                <a:r>
                  <a:rPr lang="en-GB" sz="2000" dirty="0"/>
                  <a:t>Explicitly writing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sz="20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GB" sz="2000" b="0" i="1" smtClean="0">
                        <a:latin typeface="Cambria Math"/>
                      </a:rPr>
                      <m:t>=4</m:t>
                    </m:r>
                  </m:oMath>
                </a14:m>
                <a:r>
                  <a:rPr lang="en-GB" sz="2000" dirty="0"/>
                  <a:t> first helps you avoid confusing the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GB" sz="2000" baseline="30000" dirty="0"/>
                  <a:t>th</a:t>
                </a:r>
                <a:r>
                  <a:rPr lang="en-GB" sz="2000" dirty="0"/>
                  <a:t> term with the ‘sum of the first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GB" sz="2000" dirty="0"/>
                  <a:t> terms’ (the latter of which we’ll get onto).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A24BE63-13DD-4B54-A026-667518B6CC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438" y="6021288"/>
                <a:ext cx="8614050" cy="707886"/>
              </a:xfrm>
              <a:prstGeom prst="rect">
                <a:avLst/>
              </a:prstGeom>
              <a:blipFill>
                <a:blip r:embed="rId3"/>
                <a:stretch>
                  <a:fillRect l="-564" t="-3333" r="-141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9E57293F-46DB-4DD7-9362-5015916674CE}"/>
              </a:ext>
            </a:extLst>
          </p:cNvPr>
          <p:cNvSpPr/>
          <p:nvPr/>
        </p:nvSpPr>
        <p:spPr>
          <a:xfrm>
            <a:off x="374328" y="2737199"/>
            <a:ext cx="8590160" cy="31539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8241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3C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69-70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D0178D3-4371-6341-A456-D0886C690744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Q1-4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Q5-7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Q8-9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Q10-13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05803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24529</TotalTime>
  <Words>425</Words>
  <Application>Microsoft Macintosh PowerPoint</Application>
  <PresentationFormat>On-screen Show (4:3)</PresentationFormat>
  <Paragraphs>80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927</cp:revision>
  <dcterms:created xsi:type="dcterms:W3CDTF">2013-02-28T07:36:55Z</dcterms:created>
  <dcterms:modified xsi:type="dcterms:W3CDTF">2019-07-06T12:08:10Z</dcterms:modified>
</cp:coreProperties>
</file>