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92" r:id="rId2"/>
    <p:sldId id="589" r:id="rId3"/>
    <p:sldId id="590" r:id="rId4"/>
    <p:sldId id="545" r:id="rId5"/>
    <p:sldId id="546" r:id="rId6"/>
    <p:sldId id="547" r:id="rId7"/>
    <p:sldId id="548" r:id="rId8"/>
    <p:sldId id="549" r:id="rId9"/>
    <p:sldId id="551" r:id="rId10"/>
    <p:sldId id="591" r:id="rId11"/>
    <p:sldId id="59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4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D572E-BAA6-49F7-9CBA-5CF6409BCC77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72BBA-9A22-412F-B092-E0B3AC17D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88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There’s a slip to print out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8B649-8F2A-4EEB-AFF1-64749DA986A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653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2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801280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Measures of Location and Spread</a:t>
            </a:r>
          </a:p>
          <a:p>
            <a:pPr algn="ctr"/>
            <a:r>
              <a:rPr lang="en-GB" sz="7200" b="1" dirty="0" smtClean="0"/>
              <a:t>- </a:t>
            </a:r>
            <a:r>
              <a:rPr lang="en-GB" sz="5400" dirty="0" smtClean="0"/>
              <a:t>Median and Interpolation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7200" dirty="0" smtClean="0"/>
              <a:t>Chapter 2 </a:t>
            </a:r>
          </a:p>
          <a:p>
            <a:pPr algn="ctr"/>
            <a:r>
              <a:rPr lang="en-GB" sz="7200" dirty="0" smtClean="0"/>
              <a:t>(Part 2 of 5)</a:t>
            </a:r>
          </a:p>
        </p:txBody>
      </p:sp>
    </p:spTree>
    <p:extLst>
      <p:ext uri="{BB962C8B-B14F-4D97-AF65-F5344CB8AC3E}">
        <p14:creationId xmlns:p14="http://schemas.microsoft.com/office/powerpoint/2010/main" val="28805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Linear Interpolation - with gaps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083573"/>
              </p:ext>
            </p:extLst>
          </p:nvPr>
        </p:nvGraphicFramePr>
        <p:xfrm>
          <a:off x="1835696" y="1786407"/>
          <a:ext cx="4919364" cy="2282825"/>
        </p:xfrm>
        <a:graphic>
          <a:graphicData uri="http://schemas.openxmlformats.org/drawingml/2006/table">
            <a:tbl>
              <a:tblPr firstRow="1" firstCol="1" bandRow="1"/>
              <a:tblGrid>
                <a:gridCol w="3073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6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 of relic (years)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0-1000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1001-1500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1501-1700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1701-2000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11560" y="4495708"/>
                <a:ext cx="7272808" cy="1691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𝑀𝑒𝑑𝑖𝑎𝑛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=1000.5+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/>
                                </a:rPr>
                                <m:t>26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/>
                                </a:rPr>
                                <m:t>29</m:t>
                              </m:r>
                            </m:den>
                          </m:f>
                          <m:r>
                            <a:rPr lang="en-GB" sz="3200" b="0" i="1" smtClean="0">
                              <a:latin typeface="Cambria Math"/>
                            </a:rPr>
                            <m:t>×500</m:t>
                          </m:r>
                        </m:e>
                      </m:d>
                    </m:oMath>
                  </m:oMathPara>
                </a14:m>
                <a:r>
                  <a:rPr lang="en-GB" sz="3200" b="0" i="1" dirty="0">
                    <a:latin typeface="Cambria Math" panose="02040503050406030204" pitchFamily="18" charset="0"/>
                  </a:rPr>
                  <a:t/>
                </a:r>
                <a:br>
                  <a:rPr lang="en-GB" sz="32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                         </m:t>
                    </m:r>
                    <m:r>
                      <a:rPr lang="en-GB" sz="3200" b="0" i="1" smtClean="0">
                        <a:latin typeface="Cambria Math"/>
                      </a:rPr>
                      <m:t>=</m:t>
                    </m:r>
                    <m:r>
                      <a:rPr lang="en-GB" sz="3200" b="1" i="1" smtClean="0">
                        <a:latin typeface="Cambria Math"/>
                      </a:rPr>
                      <m:t>𝟏𝟒𝟒𝟖</m:t>
                    </m:r>
                    <m:r>
                      <a:rPr lang="en-GB" sz="3200" b="1" i="1" smtClean="0">
                        <a:latin typeface="Cambria Math"/>
                      </a:rPr>
                      <m:t>.</m:t>
                    </m:r>
                    <m:r>
                      <a:rPr lang="en-GB" sz="3200" b="1" i="1" smtClean="0">
                        <a:latin typeface="Cambria Math"/>
                      </a:rPr>
                      <m:t>𝟕</m:t>
                    </m:r>
                  </m:oMath>
                </a14:m>
                <a:r>
                  <a:rPr lang="en-GB" sz="3200" b="1" dirty="0"/>
                  <a:t> years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495708"/>
                <a:ext cx="7272808" cy="1691297"/>
              </a:xfrm>
              <a:prstGeom prst="rect">
                <a:avLst/>
              </a:prstGeom>
              <a:blipFill>
                <a:blip r:embed="rId3"/>
                <a:stretch>
                  <a:fillRect b="-10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891718"/>
            <a:ext cx="9142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Find the median of the each grouped frequency table: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2012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2C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 &amp; Mechanics Year 1/AS</a:t>
            </a:r>
          </a:p>
          <a:p>
            <a:r>
              <a:rPr lang="en-GB" sz="2400" dirty="0"/>
              <a:t>Pages 27-28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6284" y="234888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Q1a, 3, 4a, 5a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3055388"/>
            <a:ext cx="6408712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There is also a supplementary worksheet consisting of S1 exam questions (see next slides).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020" y="4177701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Q4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Q5-6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98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Median </a:t>
              </a:r>
              <a:r>
                <a:rPr lang="en-GB" sz="3200" dirty="0" smtClean="0"/>
                <a:t>– Listed Data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2056682"/>
                  </p:ext>
                </p:extLst>
              </p:nvPr>
            </p:nvGraphicFramePr>
            <p:xfrm>
              <a:off x="4644008" y="806315"/>
              <a:ext cx="3386438" cy="70104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3864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00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1,4,7,9,10</m:t>
                                </m:r>
                              </m:oMath>
                            </m:oMathPara>
                          </a14:m>
                          <a:endParaRPr lang="en-GB" sz="4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2056682"/>
                  </p:ext>
                </p:extLst>
              </p:nvPr>
            </p:nvGraphicFramePr>
            <p:xfrm>
              <a:off x="4644008" y="806315"/>
              <a:ext cx="3386438" cy="70104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38643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7010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0" t="-862" r="-359" b="-17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851920" y="1505345"/>
                <a:ext cx="123379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000" b="0" i="1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GB" sz="4000" i="1" dirty="0">
                    <a:solidFill>
                      <a:prstClr val="black"/>
                    </a:solidFill>
                  </a:rPr>
                  <a:t> </a:t>
                </a:r>
                <a:r>
                  <a:rPr lang="en-GB" sz="4000" dirty="0">
                    <a:solidFill>
                      <a:prstClr val="black"/>
                    </a:solidFill>
                  </a:rPr>
                  <a:t>= 5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505345"/>
                <a:ext cx="1233799" cy="707886"/>
              </a:xfrm>
              <a:prstGeom prst="rect">
                <a:avLst/>
              </a:prstGeom>
              <a:blipFill>
                <a:blip r:embed="rId3"/>
                <a:stretch>
                  <a:fillRect t="-15517" r="-1732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615241" y="2182206"/>
            <a:ext cx="52352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/>
              <a:t>Position of </a:t>
            </a:r>
            <a:r>
              <a:rPr lang="en-GB" sz="4000" dirty="0" smtClean="0"/>
              <a:t>median = 3</a:t>
            </a:r>
            <a:r>
              <a:rPr lang="en-GB" sz="4000" baseline="30000" dirty="0" smtClean="0"/>
              <a:t>rd</a:t>
            </a: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3" name="Rectangle 12"/>
          <p:cNvSpPr/>
          <p:nvPr/>
        </p:nvSpPr>
        <p:spPr>
          <a:xfrm>
            <a:off x="3279657" y="2865130"/>
            <a:ext cx="2525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 smtClean="0"/>
              <a:t>Median = 7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644008" y="4013225"/>
                <a:ext cx="3035347" cy="70788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>
                          <a:solidFill>
                            <a:prstClr val="black"/>
                          </a:solidFill>
                          <a:latin typeface="Cambria Math"/>
                        </a:rPr>
                        <m:t>4,9,10,15</m:t>
                      </m:r>
                    </m:oMath>
                  </m:oMathPara>
                </a14:m>
                <a:endParaRPr lang="en-GB" sz="4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013225"/>
                <a:ext cx="3035347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920127" y="4816438"/>
                <a:ext cx="123379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000" b="0" i="1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GB" sz="4000" i="1" dirty="0">
                    <a:solidFill>
                      <a:prstClr val="black"/>
                    </a:solidFill>
                  </a:rPr>
                  <a:t> </a:t>
                </a:r>
                <a:r>
                  <a:rPr lang="en-GB" sz="4000" dirty="0">
                    <a:solidFill>
                      <a:prstClr val="black"/>
                    </a:solidFill>
                  </a:rPr>
                  <a:t>= </a:t>
                </a:r>
                <a:r>
                  <a:rPr lang="en-GB" sz="4000" dirty="0" smtClean="0">
                    <a:solidFill>
                      <a:prstClr val="black"/>
                    </a:solidFill>
                  </a:rPr>
                  <a:t>4</a:t>
                </a:r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127" y="4816438"/>
                <a:ext cx="1233799" cy="707886"/>
              </a:xfrm>
              <a:prstGeom prst="rect">
                <a:avLst/>
              </a:prstGeom>
              <a:blipFill>
                <a:blip r:embed="rId5"/>
                <a:stretch>
                  <a:fillRect t="-15517" r="-17327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184915" y="5493299"/>
            <a:ext cx="62322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/>
              <a:t>Position of </a:t>
            </a:r>
            <a:r>
              <a:rPr lang="en-GB" sz="4000" dirty="0" smtClean="0"/>
              <a:t>median = 2</a:t>
            </a:r>
            <a:r>
              <a:rPr lang="en-GB" sz="4000" baseline="30000" dirty="0" smtClean="0"/>
              <a:t>nd</a:t>
            </a:r>
            <a:r>
              <a:rPr lang="en-GB" sz="4000" dirty="0" smtClean="0"/>
              <a:t>/3</a:t>
            </a:r>
            <a:r>
              <a:rPr lang="en-GB" sz="4000" baseline="30000" dirty="0" smtClean="0"/>
              <a:t>rd</a:t>
            </a:r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17" name="Rectangle 16"/>
          <p:cNvSpPr/>
          <p:nvPr/>
        </p:nvSpPr>
        <p:spPr>
          <a:xfrm>
            <a:off x="3153099" y="6176223"/>
            <a:ext cx="29145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 smtClean="0"/>
              <a:t>Median = 9.5</a:t>
            </a:r>
            <a:endParaRPr lang="en-GB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428769" y="833336"/>
            <a:ext cx="410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is the median?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375144" y="4074780"/>
            <a:ext cx="410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What is the median?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2617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Median – </a:t>
              </a:r>
              <a:r>
                <a:rPr lang="en-GB" sz="3200" dirty="0" smtClean="0"/>
                <a:t>Frequency Table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835696" y="908720"/>
            <a:ext cx="5296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What </a:t>
            </a:r>
            <a:r>
              <a:rPr lang="en-GB" sz="3600" dirty="0" smtClean="0"/>
              <a:t>is </a:t>
            </a:r>
            <a:r>
              <a:rPr lang="en-GB" sz="3600" dirty="0"/>
              <a:t>the </a:t>
            </a:r>
            <a:r>
              <a:rPr lang="en-GB" sz="3600" dirty="0" smtClean="0"/>
              <a:t>median group?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0352432"/>
                  </p:ext>
                </p:extLst>
              </p:nvPr>
            </p:nvGraphicFramePr>
            <p:xfrm>
              <a:off x="1043608" y="1772816"/>
              <a:ext cx="6944964" cy="155448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44644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8046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/>
                            <a:t>Score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/>
                            <a:t>Frequency</a:t>
                          </a:r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150</m:t>
                                </m:r>
                                <m:r>
                                  <a:rPr lang="en-GB" sz="2800" i="1" smtClean="0">
                                    <a:latin typeface="Cambria Math"/>
                                  </a:rPr>
                                  <m:t>≤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&lt;200</m:t>
                                </m:r>
                              </m:oMath>
                            </m:oMathPara>
                          </a14:m>
                          <a:endParaRPr lang="en-GB" sz="28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GB" sz="2800" i="1" smtClean="0">
                                    <a:latin typeface="Cambria Math"/>
                                  </a:rPr>
                                  <m:t>0≤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GB" sz="2800" i="1" smtClean="0">
                                    <a:latin typeface="Cambria Math"/>
                                  </a:rPr>
                                  <m:t>&lt;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400</m:t>
                                </m:r>
                              </m:oMath>
                            </m:oMathPara>
                          </a14:m>
                          <a:endParaRPr lang="en-GB" sz="28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0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0352432"/>
                  </p:ext>
                </p:extLst>
              </p:nvPr>
            </p:nvGraphicFramePr>
            <p:xfrm>
              <a:off x="1043608" y="1772816"/>
              <a:ext cx="6944964" cy="1554480"/>
            </p:xfrm>
            <a:graphic>
              <a:graphicData uri="http://schemas.openxmlformats.org/drawingml/2006/table">
                <a:tbl>
                  <a:tblPr firstRow="1" bandRow="1">
                    <a:tableStyleId>{7DF18680-E054-41AD-8BC1-D1AEF772440D}</a:tableStyleId>
                  </a:tblPr>
                  <a:tblGrid>
                    <a:gridCol w="44644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8046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/>
                            <a:t>Score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/>
                            <a:t>Frequency</a:t>
                          </a:r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6" t="-109302" r="-55798" b="-101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0344" t="-109302" r="-491" b="-101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6" t="-211765" r="-55798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0344" t="-211765" r="-491" b="-23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995936" y="3590366"/>
                <a:ext cx="149348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4000" b="0" i="1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GB" sz="4000" i="1" dirty="0">
                    <a:solidFill>
                      <a:prstClr val="black"/>
                    </a:solidFill>
                  </a:rPr>
                  <a:t> </a:t>
                </a:r>
                <a:r>
                  <a:rPr lang="en-GB" sz="4000" dirty="0">
                    <a:solidFill>
                      <a:prstClr val="black"/>
                    </a:solidFill>
                  </a:rPr>
                  <a:t>= </a:t>
                </a:r>
                <a:r>
                  <a:rPr lang="en-GB" sz="4000" dirty="0" smtClean="0">
                    <a:solidFill>
                      <a:prstClr val="black"/>
                    </a:solidFill>
                  </a:rPr>
                  <a:t>10</a:t>
                </a:r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590366"/>
                <a:ext cx="1493487" cy="707886"/>
              </a:xfrm>
              <a:prstGeom prst="rect">
                <a:avLst/>
              </a:prstGeom>
              <a:blipFill>
                <a:blip r:embed="rId3"/>
                <a:stretch>
                  <a:fillRect t="-15517" r="-1393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1595642" y="4402260"/>
            <a:ext cx="59868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dirty="0"/>
              <a:t>Position of </a:t>
            </a:r>
            <a:r>
              <a:rPr lang="en-GB" sz="4000" dirty="0" smtClean="0"/>
              <a:t>median = 5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/6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1403648" y="5373216"/>
                <a:ext cx="697485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 smtClean="0"/>
                  <a:t>Median Group = </a:t>
                </a:r>
                <a14:m>
                  <m:oMath xmlns:m="http://schemas.openxmlformats.org/officeDocument/2006/math">
                    <m:r>
                      <a:rPr lang="en-GB" sz="4000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en-GB" sz="4000" i="1">
                        <a:latin typeface="Cambria Math"/>
                      </a:rPr>
                      <m:t>0≤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4000" i="1">
                        <a:latin typeface="Cambria Math"/>
                      </a:rPr>
                      <m:t>&lt;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400</m:t>
                    </m:r>
                  </m:oMath>
                </a14:m>
                <a:endParaRPr lang="en-GB" sz="4000" i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373216"/>
                <a:ext cx="6974858" cy="707886"/>
              </a:xfrm>
              <a:prstGeom prst="rect">
                <a:avLst/>
              </a:prstGeom>
              <a:blipFill>
                <a:blip r:embed="rId4"/>
                <a:stretch>
                  <a:fillRect l="-3059" t="-15385" b="-35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86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Median - Linear </a:t>
              </a:r>
              <a:r>
                <a:rPr lang="en-GB" sz="3200" dirty="0"/>
                <a:t>Interpolation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3865344"/>
                  </p:ext>
                </p:extLst>
              </p:nvPr>
            </p:nvGraphicFramePr>
            <p:xfrm>
              <a:off x="1547664" y="908720"/>
              <a:ext cx="5832648" cy="3627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6807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645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/>
                            <a:t>Height</a:t>
                          </a:r>
                          <a:r>
                            <a:rPr lang="en-GB" sz="2800" baseline="0" dirty="0"/>
                            <a:t> of </a:t>
                          </a:r>
                          <a:r>
                            <a:rPr lang="en-GB" sz="2800" baseline="0" dirty="0" smtClean="0"/>
                            <a:t>Tree </a:t>
                          </a:r>
                          <a:r>
                            <a:rPr lang="en-GB" sz="2800" baseline="0" dirty="0"/>
                            <a:t>(m)</a:t>
                          </a:r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/>
                            <a:t>Frequency</a:t>
                          </a:r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0.55≤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&lt;0.6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55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0.6≤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&lt;0.65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45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0.65≤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&lt;0.7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0.7≤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&lt;0.75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0.75≤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&lt;0.8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GB" sz="28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 smtClean="0"/>
                            <a:t>150</a:t>
                          </a:r>
                          <a:endParaRPr lang="en-GB" sz="28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9253019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3865344"/>
                  </p:ext>
                </p:extLst>
              </p:nvPr>
            </p:nvGraphicFramePr>
            <p:xfrm>
              <a:off x="1547664" y="908720"/>
              <a:ext cx="5832648" cy="3627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86807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645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/>
                            <a:t>Height</a:t>
                          </a:r>
                          <a:r>
                            <a:rPr lang="en-GB" sz="2800" baseline="0" dirty="0"/>
                            <a:t> of </a:t>
                          </a:r>
                          <a:r>
                            <a:rPr lang="en-GB" sz="2800" baseline="0" dirty="0" smtClean="0"/>
                            <a:t>Tree </a:t>
                          </a:r>
                          <a:r>
                            <a:rPr lang="en-GB" sz="2800" baseline="0" dirty="0"/>
                            <a:t>(m)</a:t>
                          </a:r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/>
                            <a:t>Frequency</a:t>
                          </a:r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" t="-110588" r="-51181" b="-5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6904" t="-110588" r="-619" b="-5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" t="-210588" r="-51181" b="-4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6904" t="-210588" r="-619" b="-4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" t="-306977" r="-51181" b="-3290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6904" t="-306977" r="-619" b="-3290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" t="-411765" r="-51181" b="-2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6904" t="-411765" r="-619" b="-2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" t="-511765" r="-51181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96904" t="-511765" r="-619" b="-1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pPr/>
                          <a:endParaRPr lang="en-GB" sz="28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b="1" dirty="0" smtClean="0"/>
                            <a:t>150</a:t>
                          </a:r>
                          <a:endParaRPr lang="en-GB" sz="28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9253019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17"/>
          <p:cNvSpPr txBox="1"/>
          <p:nvPr/>
        </p:nvSpPr>
        <p:spPr>
          <a:xfrm>
            <a:off x="0" y="4676256"/>
            <a:ext cx="914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How </a:t>
            </a:r>
            <a:r>
              <a:rPr lang="en-GB" sz="2800" dirty="0"/>
              <a:t>could </a:t>
            </a:r>
            <a:r>
              <a:rPr lang="en-GB" sz="2800" dirty="0" smtClean="0"/>
              <a:t>you find the median exactly </a:t>
            </a:r>
            <a:r>
              <a:rPr lang="en-GB" sz="2800" dirty="0"/>
              <a:t>using </a:t>
            </a:r>
            <a:r>
              <a:rPr lang="en-GB" sz="2800" dirty="0" smtClean="0"/>
              <a:t>the table? 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15379" y="5344471"/>
            <a:ext cx="91428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We could find the fraction of the way along </a:t>
            </a:r>
            <a:endParaRPr lang="en-GB" sz="2800" dirty="0" smtClean="0">
              <a:solidFill>
                <a:prstClr val="black"/>
              </a:solidFill>
            </a:endParaRPr>
          </a:p>
          <a:p>
            <a:pPr lvl="0" algn="ctr"/>
            <a:r>
              <a:rPr lang="en-GB" sz="2800" dirty="0" smtClean="0">
                <a:solidFill>
                  <a:prstClr val="black"/>
                </a:solidFill>
              </a:rPr>
              <a:t>using </a:t>
            </a:r>
            <a:r>
              <a:rPr lang="en-GB" sz="2800" dirty="0">
                <a:solidFill>
                  <a:prstClr val="black"/>
                </a:solidFill>
              </a:rPr>
              <a:t>the frequencies, </a:t>
            </a:r>
            <a:endParaRPr lang="en-GB" sz="2800" dirty="0" smtClean="0">
              <a:solidFill>
                <a:prstClr val="black"/>
              </a:solidFill>
            </a:endParaRPr>
          </a:p>
          <a:p>
            <a:pPr lvl="0" algn="ctr"/>
            <a:r>
              <a:rPr lang="en-GB" sz="2800" dirty="0" smtClean="0">
                <a:solidFill>
                  <a:prstClr val="black"/>
                </a:solidFill>
              </a:rPr>
              <a:t>then </a:t>
            </a:r>
            <a:r>
              <a:rPr lang="en-GB" sz="2800" dirty="0">
                <a:solidFill>
                  <a:prstClr val="black"/>
                </a:solidFill>
              </a:rPr>
              <a:t>go </a:t>
            </a:r>
            <a:r>
              <a:rPr lang="en-GB" sz="2800" dirty="0" smtClean="0">
                <a:solidFill>
                  <a:prstClr val="black"/>
                </a:solidFill>
              </a:rPr>
              <a:t>the same </a:t>
            </a:r>
            <a:r>
              <a:rPr lang="en-GB" sz="2800" dirty="0">
                <a:solidFill>
                  <a:prstClr val="black"/>
                </a:solidFill>
              </a:rPr>
              <a:t>fraction along the class interval.</a:t>
            </a:r>
          </a:p>
        </p:txBody>
      </p:sp>
    </p:spTree>
    <p:extLst>
      <p:ext uri="{BB962C8B-B14F-4D97-AF65-F5344CB8AC3E}">
        <p14:creationId xmlns:p14="http://schemas.microsoft.com/office/powerpoint/2010/main" val="172922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Median - </a:t>
              </a:r>
              <a:r>
                <a:rPr lang="en-GB" sz="3200" dirty="0"/>
                <a:t>Interpolation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7773439"/>
                  </p:ext>
                </p:extLst>
              </p:nvPr>
            </p:nvGraphicFramePr>
            <p:xfrm>
              <a:off x="1871128" y="777295"/>
              <a:ext cx="5400600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363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Height</a:t>
                          </a:r>
                          <a:r>
                            <a:rPr lang="en-GB" sz="2000" baseline="0" dirty="0"/>
                            <a:t> of </a:t>
                          </a:r>
                          <a:r>
                            <a:rPr lang="en-GB" sz="2000" baseline="0" dirty="0" smtClean="0"/>
                            <a:t>Tree </a:t>
                          </a:r>
                          <a:r>
                            <a:rPr lang="en-GB" sz="2000" baseline="0" dirty="0"/>
                            <a:t>(m)</a:t>
                          </a:r>
                          <a:endParaRPr lang="en-GB" sz="20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Frequency</a:t>
                          </a:r>
                          <a:endParaRPr lang="en-GB" sz="20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C.F.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0.55≤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&lt;0.6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0.6≤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&lt;0.65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0.65≤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&lt;0.7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130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0.7≤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&lt;0.75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145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0.75≤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&lt;0.8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150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77773439"/>
                  </p:ext>
                </p:extLst>
              </p:nvPr>
            </p:nvGraphicFramePr>
            <p:xfrm>
              <a:off x="1871128" y="777295"/>
              <a:ext cx="5400600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363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Height</a:t>
                          </a:r>
                          <a:r>
                            <a:rPr lang="en-GB" sz="2000" baseline="0" dirty="0"/>
                            <a:t> of </a:t>
                          </a:r>
                          <a:r>
                            <a:rPr lang="en-GB" sz="2000" baseline="0" dirty="0" smtClean="0"/>
                            <a:t>Tree </a:t>
                          </a:r>
                          <a:r>
                            <a:rPr lang="en-GB" sz="2000" baseline="0" dirty="0"/>
                            <a:t>(m)</a:t>
                          </a:r>
                          <a:endParaRPr lang="en-GB" sz="20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Frequency</a:t>
                          </a:r>
                          <a:endParaRPr lang="en-GB" sz="20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C.F.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3" t="-107692" r="-97996" b="-40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268" t="-107692" r="-106573" b="-40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4667" t="-107692" r="-889" b="-4046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3" t="-204545" r="-97996" b="-298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268" t="-204545" r="-106573" b="-298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4667" t="-204545" r="-889" b="-2984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3" t="-309231" r="-97996" b="-2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268" t="-309231" r="-106573" b="-2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4667" t="-309231" r="-889" b="-20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3" t="-409231" r="-97996" b="-1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268" t="-409231" r="-106573" b="-1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4667" t="-409231" r="-889" b="-10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23" t="-509231" r="-97996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11268" t="-509231" r="-106573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4667" t="-509231" r="-889" b="-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Rectangle 1"/>
          <p:cNvSpPr/>
          <p:nvPr/>
        </p:nvSpPr>
        <p:spPr>
          <a:xfrm>
            <a:off x="1907704" y="1538632"/>
            <a:ext cx="5400600" cy="407516"/>
          </a:xfrm>
          <a:prstGeom prst="rect">
            <a:avLst/>
          </a:prstGeom>
          <a:noFill/>
          <a:ln w="762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496" y="3378415"/>
                <a:ext cx="9144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The 75</a:t>
                </a:r>
                <a:r>
                  <a:rPr lang="en-GB" sz="2800" baseline="30000" dirty="0"/>
                  <a:t>th</a:t>
                </a:r>
                <a:r>
                  <a:rPr lang="en-GB" sz="2800" dirty="0"/>
                  <a:t> item is within the </a:t>
                </a:r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0.6≤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&lt;0.65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 smtClean="0"/>
                  <a:t>class interval</a:t>
                </a:r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378415"/>
                <a:ext cx="9144000" cy="954107"/>
              </a:xfrm>
              <a:prstGeom prst="rect">
                <a:avLst/>
              </a:prstGeom>
              <a:blipFill>
                <a:blip r:embed="rId3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4650329"/>
            <a:ext cx="7845938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53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5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Median - </a:t>
              </a:r>
              <a:r>
                <a:rPr lang="en-GB" sz="3200" dirty="0"/>
                <a:t>Interpolation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522805" y="3242082"/>
                <a:ext cx="1130993" cy="670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𝟐𝟎</m:t>
                          </m:r>
                        </m:num>
                        <m:den>
                          <m:r>
                            <a:rPr lang="en-GB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𝟒𝟓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805" y="3242082"/>
                <a:ext cx="1130993" cy="6705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/>
          <p:nvPr/>
        </p:nvCxnSpPr>
        <p:spPr>
          <a:xfrm>
            <a:off x="2195736" y="4403044"/>
            <a:ext cx="45365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43017" y="3863028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55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353352" y="384380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75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952588" y="454144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0.6m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252552" y="4453008"/>
            <a:ext cx="1137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Median</a:t>
            </a:r>
            <a:endParaRPr lang="en-GB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6046440" y="4507863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0.65m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394744" y="4259028"/>
            <a:ext cx="0" cy="265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550496" y="4275457"/>
            <a:ext cx="0" cy="265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082444" y="3872179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100</a:t>
            </a:r>
            <a:endParaRPr lang="en-GB" sz="24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3798900" y="4258692"/>
            <a:ext cx="0" cy="265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348817" y="5072882"/>
                <a:ext cx="1642454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</m:num>
                            <m:den>
                              <m:r>
                                <a:rPr lang="en-GB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𝟒𝟓</m:t>
                              </m:r>
                            </m:den>
                          </m:f>
                          <m:r>
                            <a:rPr lang="en-GB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GB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𝟎𝟓</m:t>
                          </m:r>
                        </m:e>
                      </m:d>
                    </m:oMath>
                  </m:oMathPara>
                </a14:m>
                <a:endParaRPr lang="en-GB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817" y="5072882"/>
                <a:ext cx="1642454" cy="7146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/>
          <p:cNvCxnSpPr/>
          <p:nvPr/>
        </p:nvCxnSpPr>
        <p:spPr>
          <a:xfrm flipV="1">
            <a:off x="2380553" y="5043410"/>
            <a:ext cx="1440851" cy="10535"/>
          </a:xfrm>
          <a:prstGeom prst="straightConnector1">
            <a:avLst/>
          </a:prstGeom>
          <a:ln w="22225"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2373179" y="3922521"/>
            <a:ext cx="1440851" cy="10535"/>
          </a:xfrm>
          <a:prstGeom prst="straightConnector1">
            <a:avLst/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0757889"/>
                  </p:ext>
                </p:extLst>
              </p:nvPr>
            </p:nvGraphicFramePr>
            <p:xfrm>
              <a:off x="1871128" y="722837"/>
              <a:ext cx="5400600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363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Height</a:t>
                          </a:r>
                          <a:r>
                            <a:rPr lang="en-GB" sz="2000" baseline="0" dirty="0"/>
                            <a:t> of </a:t>
                          </a:r>
                          <a:r>
                            <a:rPr lang="en-GB" sz="2000" baseline="0" dirty="0" smtClean="0"/>
                            <a:t>Tree </a:t>
                          </a:r>
                          <a:r>
                            <a:rPr lang="en-GB" sz="2000" baseline="0" dirty="0"/>
                            <a:t>(m)</a:t>
                          </a:r>
                          <a:endParaRPr lang="en-GB" sz="20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Frequency</a:t>
                          </a:r>
                          <a:endParaRPr lang="en-GB" sz="20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C.F.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0.55≤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&lt;0.6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0.6≤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&lt;0.65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0.65≤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&lt;0.7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130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0.7≤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&lt;0.75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145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0.75≤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&lt;0.8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150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0757889"/>
                  </p:ext>
                </p:extLst>
              </p:nvPr>
            </p:nvGraphicFramePr>
            <p:xfrm>
              <a:off x="1871128" y="722837"/>
              <a:ext cx="5400600" cy="2377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3630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961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Height</a:t>
                          </a:r>
                          <a:r>
                            <a:rPr lang="en-GB" sz="2000" baseline="0" dirty="0"/>
                            <a:t> of </a:t>
                          </a:r>
                          <a:r>
                            <a:rPr lang="en-GB" sz="2000" baseline="0" dirty="0" smtClean="0"/>
                            <a:t>Tree </a:t>
                          </a:r>
                          <a:r>
                            <a:rPr lang="en-GB" sz="2000" baseline="0" dirty="0"/>
                            <a:t>(m)</a:t>
                          </a:r>
                          <a:endParaRPr lang="en-GB" sz="20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/>
                            <a:t>Frequency</a:t>
                          </a:r>
                          <a:endParaRPr lang="en-GB" sz="2000" dirty="0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C.F.</a:t>
                          </a: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3" t="-107692" r="-97996" b="-40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1268" t="-107692" r="-106573" b="-40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4667" t="-107692" r="-889" b="-4046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3" t="-204545" r="-97996" b="-298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1268" t="-204545" r="-106573" b="-298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4667" t="-204545" r="-889" b="-2984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3" t="-309231" r="-97996" b="-2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1268" t="-309231" r="-106573" b="-2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4667" t="-309231" r="-889" b="-20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3" t="-409231" r="-97996" b="-1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1268" t="-409231" r="-106573" b="-1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4667" t="-409231" r="-889" b="-10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3" t="-509231" r="-97996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11268" t="-509231" r="-106573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4667" t="-509231" r="-889" b="-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5949280"/>
                <a:ext cx="9144000" cy="70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Medain = 0.6 +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360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3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45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3600" dirty="0" smtClean="0"/>
                  <a:t> = 0.623 (3 </a:t>
                </a:r>
                <a:r>
                  <a:rPr lang="en-GB" sz="3600" dirty="0" err="1" smtClean="0"/>
                  <a:t>s.f.</a:t>
                </a:r>
                <a:r>
                  <a:rPr lang="en-GB" sz="3600" dirty="0" smtClean="0"/>
                  <a:t>) </a:t>
                </a:r>
                <a:endParaRPr lang="en-GB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949280"/>
                <a:ext cx="9144000" cy="703398"/>
              </a:xfrm>
              <a:prstGeom prst="rect">
                <a:avLst/>
              </a:prstGeom>
              <a:blipFill>
                <a:blip r:embed="rId5"/>
                <a:stretch>
                  <a:fillRect t="-13043" b="-2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14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3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6811421"/>
                  </p:ext>
                </p:extLst>
              </p:nvPr>
            </p:nvGraphicFramePr>
            <p:xfrm>
              <a:off x="2870708" y="692696"/>
              <a:ext cx="3455500" cy="1584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4390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967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819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Weight of cat (kg)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err="1"/>
                            <a:t>Freq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C.F.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1.5≤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&lt;3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3≤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&lt;4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4≤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&lt;6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14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32</m:t>
                                </m:r>
                              </m:oMath>
                            </m:oMathPara>
                          </a14:m>
                          <a:endParaRPr lang="en-GB" sz="20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6811421"/>
                  </p:ext>
                </p:extLst>
              </p:nvPr>
            </p:nvGraphicFramePr>
            <p:xfrm>
              <a:off x="2870708" y="692696"/>
              <a:ext cx="3455500" cy="1584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4390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967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5819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Weight of cat (kg)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 err="1"/>
                            <a:t>Freq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/>
                            <a:t>C.F.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4" t="-106061" r="-61932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4167" t="-106061" r="-81667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92708" t="-106061" r="-2083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4" t="-209231" r="-61932" b="-1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4167" t="-209231" r="-81667" b="-1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92708" t="-209231" r="-2083" b="-10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84" t="-309231" r="-61932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4167" t="-309231" r="-81667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92708" t="-309231" r="-2083" b="-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Median - Interpolation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70708" y="2276872"/>
                <a:ext cx="34555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Median class interval: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𝒘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0708" y="2276872"/>
                <a:ext cx="3455500" cy="830997"/>
              </a:xfrm>
              <a:prstGeom prst="rect">
                <a:avLst/>
              </a:prstGeom>
              <a:blipFill>
                <a:blip r:embed="rId3"/>
                <a:stretch>
                  <a:fillRect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3178040" y="3817644"/>
            <a:ext cx="273630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35432" y="328487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13842" y="327529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49699" y="396779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3kg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51161" y="392310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22674" y="5446245"/>
                <a:ext cx="3593542" cy="1291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/>
                  <a:t>Median</a:t>
                </a:r>
                <a:r>
                  <a:rPr lang="en-GB" sz="2400" b="1" dirty="0"/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num>
                            <m:den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den>
                          </m:f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674" y="5446245"/>
                <a:ext cx="3593542" cy="1291507"/>
              </a:xfrm>
              <a:prstGeom prst="rect">
                <a:avLst/>
              </a:prstGeom>
              <a:blipFill>
                <a:blip r:embed="rId4"/>
                <a:stretch>
                  <a:fillRect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470055" y="3923099"/>
            <a:ext cx="789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Med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949699" y="4681013"/>
                <a:ext cx="3497757" cy="6259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400" dirty="0" smtClean="0">
                    <a:solidFill>
                      <a:prstClr val="black"/>
                    </a:solidFill>
                  </a:rPr>
                  <a:t>Fraction along </a:t>
                </a:r>
                <a:r>
                  <a:rPr lang="en-GB" sz="2400" dirty="0">
                    <a:solidFill>
                      <a:prstClr val="black"/>
                    </a:solidFill>
                  </a:rPr>
                  <a:t>interval</a:t>
                </a:r>
                <a:r>
                  <a:rPr lang="en-GB" sz="2400" dirty="0" smtClean="0">
                    <a:solidFill>
                      <a:prstClr val="black"/>
                    </a:solidFill>
                  </a:rPr>
                  <a:t>: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f>
                      <m:fPr>
                        <m:ctrlPr>
                          <a:rPr lang="en-GB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GB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9699" y="4681013"/>
                <a:ext cx="3497757" cy="625941"/>
              </a:xfrm>
              <a:prstGeom prst="rect">
                <a:avLst/>
              </a:prstGeom>
              <a:blipFill>
                <a:blip r:embed="rId5"/>
                <a:stretch>
                  <a:fillRect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3265868" y="3702139"/>
            <a:ext cx="0" cy="265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1201" y="3684650"/>
            <a:ext cx="0" cy="265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873882" y="3684650"/>
            <a:ext cx="0" cy="265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71087" y="327529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18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7331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39" grpId="0"/>
      <p:bldP spid="8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533991"/>
                  </p:ext>
                </p:extLst>
              </p:nvPr>
            </p:nvGraphicFramePr>
            <p:xfrm>
              <a:off x="1687903" y="1284104"/>
              <a:ext cx="5767049" cy="19812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333026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3678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Weight</a:t>
                          </a:r>
                          <a:r>
                            <a:rPr lang="en-GB" sz="2000" baseline="0" dirty="0"/>
                            <a:t> of cat to nearest kg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Frequency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0" smtClean="0">
                                    <a:latin typeface="Cambria Math"/>
                                  </a:rPr>
                                  <m:t>10−12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0" smtClean="0">
                                    <a:latin typeface="Cambria Math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/>
                                  </a:rPr>
                                  <m:t>13−15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0" smtClean="0">
                                    <a:latin typeface="Cambria Math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/>
                                  </a:rPr>
                                  <m:t>16−18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0" smtClean="0">
                                    <a:latin typeface="Cambria Math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1" smtClean="0">
                                    <a:latin typeface="Cambria Math"/>
                                  </a:rPr>
                                  <m:t>19−20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b="0" i="0" smtClean="0">
                                    <a:latin typeface="Cambria Math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38533991"/>
                  </p:ext>
                </p:extLst>
              </p:nvPr>
            </p:nvGraphicFramePr>
            <p:xfrm>
              <a:off x="1687903" y="1284104"/>
              <a:ext cx="5767049" cy="19812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333026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3678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Weight</a:t>
                          </a:r>
                          <a:r>
                            <a:rPr lang="en-GB" sz="2000" baseline="0" dirty="0"/>
                            <a:t> of cat to nearest kg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Frequency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3" t="-107692" r="-73675" b="-30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7000" t="-107692" r="-750" b="-3046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3" t="-204545" r="-73675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7000" t="-204545" r="-75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3" t="-309231" r="-73675" b="-1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7000" t="-309231" r="-750" b="-10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83" t="-409231" r="-73675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7000" t="-409231" r="-750" b="-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Linear </a:t>
              </a:r>
              <a:r>
                <a:rPr lang="en-GB" sz="3200" dirty="0" smtClean="0"/>
                <a:t>Interpolation – with gaps 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87824" y="4572782"/>
                <a:ext cx="33123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10−12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572782"/>
                <a:ext cx="3312368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763688" y="3362141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There are </a:t>
            </a:r>
            <a:r>
              <a:rPr lang="en-GB" sz="2800" b="1" u="sng" dirty="0"/>
              <a:t>GAPS</a:t>
            </a:r>
            <a:r>
              <a:rPr lang="en-GB" sz="2800" dirty="0"/>
              <a:t> between intervals</a:t>
            </a:r>
            <a:r>
              <a:rPr lang="en-GB" sz="2800" dirty="0" smtClean="0"/>
              <a:t>!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89427" y="5896467"/>
                <a:ext cx="33123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/>
                        </a:rPr>
                        <m:t>9</m:t>
                      </m:r>
                      <m:r>
                        <a:rPr lang="en-GB" sz="3200" b="0" i="1" smtClean="0">
                          <a:latin typeface="Cambria Math"/>
                        </a:rPr>
                        <m:t>.5−12.5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427" y="5896467"/>
                <a:ext cx="3312368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wn Arrow 9"/>
          <p:cNvSpPr/>
          <p:nvPr/>
        </p:nvSpPr>
        <p:spPr>
          <a:xfrm>
            <a:off x="4427984" y="5253018"/>
            <a:ext cx="432048" cy="56735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23528" y="673334"/>
            <a:ext cx="83068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dirty="0"/>
              <a:t>What’s different about the intervals here?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32" y="4049562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dirty="0">
                <a:solidFill>
                  <a:prstClr val="black"/>
                </a:solidFill>
              </a:rPr>
              <a:t>What interval does this </a:t>
            </a:r>
            <a:r>
              <a:rPr lang="en-GB" sz="2800" b="1" dirty="0">
                <a:solidFill>
                  <a:prstClr val="black"/>
                </a:solidFill>
              </a:rPr>
              <a:t>actually</a:t>
            </a:r>
            <a:r>
              <a:rPr lang="en-GB" sz="2800" dirty="0">
                <a:solidFill>
                  <a:prstClr val="black"/>
                </a:solidFill>
              </a:rPr>
              <a:t> represent?</a:t>
            </a:r>
          </a:p>
        </p:txBody>
      </p:sp>
    </p:spTree>
    <p:extLst>
      <p:ext uri="{BB962C8B-B14F-4D97-AF65-F5344CB8AC3E}">
        <p14:creationId xmlns:p14="http://schemas.microsoft.com/office/powerpoint/2010/main" val="226619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Linear Interpolation </a:t>
              </a:r>
              <a:r>
                <a:rPr lang="en-GB" sz="3200" dirty="0" smtClean="0"/>
                <a:t>- with </a:t>
              </a:r>
              <a:r>
                <a:rPr lang="en-GB" sz="3200" dirty="0"/>
                <a:t>gaps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22930"/>
          <a:stretch/>
        </p:blipFill>
        <p:spPr>
          <a:xfrm>
            <a:off x="1408140" y="723922"/>
            <a:ext cx="6116188" cy="305233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5661611"/>
                <a:ext cx="5713685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𝑀𝑒𝑑𝑖𝑎𝑛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𝟑𝟏</m:t>
                              </m:r>
                            </m:num>
                            <m:den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𝟒𝟑</m:t>
                              </m:r>
                            </m:den>
                          </m:f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𝟐𝟔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661611"/>
                <a:ext cx="5713685" cy="9221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372200" y="1268760"/>
            <a:ext cx="108012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Cumulative </a:t>
            </a:r>
          </a:p>
          <a:p>
            <a:pPr algn="ctr"/>
            <a:r>
              <a:rPr lang="en-GB" sz="1400" dirty="0" smtClean="0"/>
              <a:t>Frequency</a:t>
            </a:r>
          </a:p>
          <a:p>
            <a:pPr algn="ctr"/>
            <a:r>
              <a:rPr lang="en-GB" sz="1400" dirty="0" smtClean="0"/>
              <a:t>10</a:t>
            </a:r>
            <a:endParaRPr lang="en-GB" sz="1400" dirty="0"/>
          </a:p>
          <a:p>
            <a:pPr algn="ctr"/>
            <a:r>
              <a:rPr lang="en-GB" sz="1400" dirty="0"/>
              <a:t>29</a:t>
            </a:r>
          </a:p>
          <a:p>
            <a:pPr algn="ctr"/>
            <a:r>
              <a:rPr lang="en-GB" sz="1400" dirty="0"/>
              <a:t>72</a:t>
            </a:r>
          </a:p>
          <a:p>
            <a:pPr algn="ctr"/>
            <a:r>
              <a:rPr lang="en-GB" sz="1400" dirty="0"/>
              <a:t>97</a:t>
            </a:r>
          </a:p>
          <a:p>
            <a:pPr algn="ctr"/>
            <a:r>
              <a:rPr lang="en-GB" sz="1400" dirty="0"/>
              <a:t>105</a:t>
            </a:r>
          </a:p>
          <a:p>
            <a:pPr algn="ctr"/>
            <a:r>
              <a:rPr lang="en-GB" sz="1400" dirty="0"/>
              <a:t>111</a:t>
            </a:r>
          </a:p>
          <a:p>
            <a:pPr algn="ctr"/>
            <a:r>
              <a:rPr lang="en-GB" sz="1400" dirty="0"/>
              <a:t>116</a:t>
            </a:r>
          </a:p>
          <a:p>
            <a:pPr algn="ctr"/>
            <a:r>
              <a:rPr lang="en-GB" sz="1400" dirty="0"/>
              <a:t>119</a:t>
            </a:r>
          </a:p>
          <a:p>
            <a:pPr algn="ctr"/>
            <a:r>
              <a:rPr lang="en-GB" sz="1400" dirty="0"/>
              <a:t>120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257074" y="4872125"/>
            <a:ext cx="3899102" cy="1715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26667" y="429705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57998" y="436138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72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7379" y="433607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20646" y="4995896"/>
            <a:ext cx="1477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19.5 miles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8104" y="4939907"/>
            <a:ext cx="158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29.5 miles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83968" y="4969647"/>
            <a:ext cx="1150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Median</a:t>
            </a:r>
            <a:endParaRPr lang="en-GB" sz="24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/>
          <a:srcRect l="6004" t="93170"/>
          <a:stretch/>
        </p:blipFill>
        <p:spPr>
          <a:xfrm>
            <a:off x="899592" y="3948267"/>
            <a:ext cx="7523525" cy="357141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>
          <a:xfrm>
            <a:off x="2386707" y="4747061"/>
            <a:ext cx="0" cy="265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924342" y="4739131"/>
            <a:ext cx="0" cy="265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2160" y="4755023"/>
            <a:ext cx="0" cy="2659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38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19733</TotalTime>
  <Words>483</Words>
  <Application>Microsoft Office PowerPoint</Application>
  <PresentationFormat>On-screen Show (4:3)</PresentationFormat>
  <Paragraphs>180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767</cp:revision>
  <cp:lastPrinted>2018-09-04T06:40:46Z</cp:lastPrinted>
  <dcterms:created xsi:type="dcterms:W3CDTF">2013-02-28T07:36:55Z</dcterms:created>
  <dcterms:modified xsi:type="dcterms:W3CDTF">2019-09-17T03:32:46Z</dcterms:modified>
</cp:coreProperties>
</file>