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333" r:id="rId2"/>
    <p:sldId id="335" r:id="rId3"/>
    <p:sldId id="336" r:id="rId4"/>
    <p:sldId id="337" r:id="rId5"/>
    <p:sldId id="368" r:id="rId6"/>
    <p:sldId id="256" r:id="rId7"/>
    <p:sldId id="261" r:id="rId8"/>
    <p:sldId id="257" r:id="rId9"/>
    <p:sldId id="258" r:id="rId10"/>
    <p:sldId id="262" r:id="rId11"/>
    <p:sldId id="263" r:id="rId12"/>
    <p:sldId id="264" r:id="rId13"/>
    <p:sldId id="259" r:id="rId14"/>
    <p:sldId id="265" r:id="rId15"/>
    <p:sldId id="266" r:id="rId16"/>
    <p:sldId id="267" r:id="rId17"/>
    <p:sldId id="260" r:id="rId18"/>
    <p:sldId id="3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7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8C725-CFAE-E44C-BF66-E6BBD54A8AEE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7C10E-CA23-7C4F-BB59-53C9E72C3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8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F03314-B473-8D4F-B73F-0B290741EC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F658D-8EE4-484F-9646-8A04EBAB735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30A90E40-BEC0-6C46-931C-B5B6DC7728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4">
            <a:extLst>
              <a:ext uri="{FF2B5EF4-FFF2-40B4-BE49-F238E27FC236}">
                <a16:creationId xmlns:a16="http://schemas.microsoft.com/office/drawing/2014/main" id="{B8C10C3F-C54E-884A-A610-5600488E9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710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C6C556-3929-B842-9C07-CBDFB54573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DE475-A9E1-6446-98BC-337E8F61D15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5816ECED-0044-254F-A686-37707378D8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BCD218E-7AB1-A44A-833C-A3FE5B21D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909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FE2370-7642-E349-BCA9-A812D0C8D1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617EB-8A05-CD47-90E6-1AC759BB730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9FA25D15-4161-AF45-870C-C539305037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45AA209-AF30-684D-8F50-511A0EF0EB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4541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508F10-6302-B246-A261-812883E25A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675AC8-353B-AE46-9C95-AFE4B1CDDB2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3D86A91C-4BAB-C443-AD71-DF2ABFD978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405B57D-5B39-8041-9209-3ABCBD1A5F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2873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FC11EB-BD2D-D34C-A436-B11365FE99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C4DB5E-9D38-394A-8DBA-AC08B54EF9D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0E43E69D-2B2D-7C47-8465-3DBDEFFE60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4">
            <a:extLst>
              <a:ext uri="{FF2B5EF4-FFF2-40B4-BE49-F238E27FC236}">
                <a16:creationId xmlns:a16="http://schemas.microsoft.com/office/drawing/2014/main" id="{20FC3FED-58BB-6C4C-9D67-6D7E21B7A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712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2E3657-ED8D-7740-B969-D230E4E09C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4F71F-E887-A649-BC82-F7C3103E4E2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9DA1F497-6D2D-0445-ABE3-C8CF36FFB6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4">
            <a:extLst>
              <a:ext uri="{FF2B5EF4-FFF2-40B4-BE49-F238E27FC236}">
                <a16:creationId xmlns:a16="http://schemas.microsoft.com/office/drawing/2014/main" id="{C32F4CC6-2775-4A44-9254-74A5CDA90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658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935D58-7B52-464F-BB50-8B734EE6CC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3E3665-861E-A546-856A-DB79AFDA54E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27195F8B-CF1B-D744-8796-91A6F0E3D1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4">
            <a:extLst>
              <a:ext uri="{FF2B5EF4-FFF2-40B4-BE49-F238E27FC236}">
                <a16:creationId xmlns:a16="http://schemas.microsoft.com/office/drawing/2014/main" id="{67350EBA-7472-D648-A0C0-B53653E56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597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49A23E-9E71-FE4C-8D3B-F8D2E6B9F8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5D6E2F-FEF3-5949-BC44-4D525AE040F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AEEA4E9B-007A-ED46-B9CE-DBEEE20A8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84EE78D1-F99A-CE49-BEBF-562103A09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026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4542BF-A755-F94A-B699-58DB89DDD8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CDCE32-ABF8-9D4F-879E-7798523EEA5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A9C7E74E-A015-E145-9A2B-4E2FCC2887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67E1DD7-09CC-524D-B46C-A62FA4992F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810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CBEE4C-9902-5446-B690-450A33E1BA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49B189-884B-ED4E-9284-8BAFF27A28F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91EF790-3DD0-B644-B5D4-6E97E5A633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2A26A60-D795-F74F-8A9D-79E130D6FB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044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D70289-AE74-6D42-B724-08F6E9E5DC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6E057-8C9F-AB4E-AD10-30BD6085658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928512E4-39E7-4348-B2B7-B3865F4A87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FED70A0-DB99-834E-ACBA-2C07310713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285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056DC9-D57A-404C-886D-6621544590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823BE-59EB-834B-A577-E968D334CCA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B5277288-44E5-2047-86D6-2EF7C54B45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C9D87C1-2F3B-B444-8169-CD23ACE20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74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A627A-F4C0-4D45-9BA0-AC02A8BE2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DF74F-89E5-EC40-BCEB-8C3FF68500B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36799-BD36-5441-9053-AD91768E2D34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C34695-5803-CF4D-AA8F-AFAD296CAECC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04DDDE-952F-4949-BA41-5B418B20D3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C12822D-04F8-B44F-9594-9858F457C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587866A-D046-CE4E-9C59-0859EB492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A8F0241-7175-4D45-A211-5D4437B653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68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4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1.emf"/><Relationship Id="rId10" Type="http://schemas.openxmlformats.org/officeDocument/2006/relationships/image" Target="../media/image3.e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9FBB162F-C993-0A4B-9C28-8B59B2A09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228601"/>
            <a:ext cx="7772400" cy="792163"/>
          </a:xfrm>
        </p:spPr>
        <p:txBody>
          <a:bodyPr/>
          <a:lstStyle/>
          <a:p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Geometric Distribution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D0E87287-2C3E-6C4C-8EA7-A9A23077DD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0668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Closely related to the binomial experiment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Trials are conducted until a success is obtained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Let X denote the number of trials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PMF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P(X = x) = f(x) = (1-p)</a:t>
            </a:r>
            <a:r>
              <a:rPr lang="en-US" altLang="en-US" baseline="30000">
                <a:latin typeface="Arial" panose="020B0604020202020204" pitchFamily="34" charset="0"/>
                <a:cs typeface="Arial" panose="020B0604020202020204" pitchFamily="34" charset="0"/>
              </a:rPr>
              <a:t>x-1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	   x = 1,2,3,…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Mean and Variance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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=E(x)=1/p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 and </a:t>
            </a:r>
            <a:r>
              <a:rPr lang="en-US" altLang="en-US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=V(x)=(1-p)/p</a:t>
            </a:r>
            <a:r>
              <a:rPr lang="en-US" altLang="en-US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36472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2A4E840-AF2D-BF4A-9755-5D4EB2BA38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Geometric Distribution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A585EEA-3977-564B-829D-4DC88183B9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2164" y="1600201"/>
            <a:ext cx="8116887" cy="452596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/>
              <a:t>If x is a geometric random variable with probability of success = </a:t>
            </a:r>
            <a:r>
              <a:rPr lang="en-US" altLang="en-US">
                <a:latin typeface="Symbol" pitchFamily="2" charset="2"/>
              </a:rPr>
              <a:t>p</a:t>
            </a:r>
            <a:r>
              <a:rPr lang="en-US" altLang="en-US"/>
              <a:t> for each trial, then 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altLang="en-US" sz="3200"/>
              <a:t>p(x) = (1 – </a:t>
            </a:r>
            <a:r>
              <a:rPr lang="en-US" altLang="en-US" sz="3200">
                <a:sym typeface="Symbol" pitchFamily="2" charset="2"/>
              </a:rPr>
              <a:t></a:t>
            </a:r>
            <a:r>
              <a:rPr lang="en-US" altLang="en-US" sz="3200"/>
              <a:t>)</a:t>
            </a:r>
            <a:r>
              <a:rPr lang="en-US" altLang="en-US" sz="3200" baseline="30000"/>
              <a:t>x-1</a:t>
            </a:r>
            <a:r>
              <a:rPr lang="en-US" altLang="en-US" sz="3200">
                <a:latin typeface="Symbol" pitchFamily="2" charset="2"/>
                <a:sym typeface="Symbol" pitchFamily="2" charset="2"/>
              </a:rPr>
              <a:t></a:t>
            </a:r>
            <a:r>
              <a:rPr lang="en-US" altLang="en-US" sz="3200"/>
              <a:t>     x = 1, 2, 3, </a:t>
            </a:r>
            <a:r>
              <a:rPr lang="en-US" altLang="en-US" sz="3200">
                <a:cs typeface="Arial" panose="020B0604020202020204" pitchFamily="34" charset="0"/>
              </a:rPr>
              <a:t>…</a:t>
            </a:r>
            <a:endParaRPr lang="en-US" altLang="en-US" sz="3200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054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8A28707-B392-7741-A96B-00730E9AD9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4488716-D560-7641-8FFD-9AD0EA472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Over a very long period of time, it has been noted that on Friday’s 25% of the customers at the drive-in window at the bank make deposits.</a:t>
            </a:r>
          </a:p>
          <a:p>
            <a:endParaRPr lang="en-US" altLang="en-US"/>
          </a:p>
          <a:p>
            <a:r>
              <a:rPr lang="en-US" altLang="en-US"/>
              <a:t>What is the probability that it takes 4 customers at the drive-in window before the first one makes a deposit.</a:t>
            </a:r>
          </a:p>
        </p:txBody>
      </p:sp>
    </p:spTree>
    <p:extLst>
      <p:ext uri="{BB962C8B-B14F-4D97-AF65-F5344CB8AC3E}">
        <p14:creationId xmlns:p14="http://schemas.microsoft.com/office/powerpoint/2010/main" val="3695416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5C6FB95-291E-C94D-990A-253987DB3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- solution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7328BF9-D5CE-954D-A989-9748B9E5F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3017838"/>
          </a:xfrm>
        </p:spPr>
        <p:txBody>
          <a:bodyPr/>
          <a:lstStyle/>
          <a:p>
            <a:r>
              <a:rPr lang="en-US" altLang="en-US"/>
              <a:t>This problem is a geometric distribution problem with </a:t>
            </a:r>
            <a:r>
              <a:rPr lang="en-US" altLang="en-US">
                <a:latin typeface="Symbol" pitchFamily="2" charset="2"/>
                <a:sym typeface="Symbol" pitchFamily="2" charset="2"/>
              </a:rPr>
              <a:t></a:t>
            </a:r>
            <a:r>
              <a:rPr lang="en-US" altLang="en-US"/>
              <a:t> = 0.25.</a:t>
            </a:r>
          </a:p>
          <a:p>
            <a:endParaRPr lang="en-US" altLang="en-US"/>
          </a:p>
          <a:p>
            <a:r>
              <a:rPr lang="en-US" altLang="en-US"/>
              <a:t>Let x = number of customers at the drive-in window before a customer makes a deposit.</a:t>
            </a:r>
          </a:p>
        </p:txBody>
      </p:sp>
      <p:grpSp>
        <p:nvGrpSpPr>
          <p:cNvPr id="16388" name="Group 4">
            <a:extLst>
              <a:ext uri="{FF2B5EF4-FFF2-40B4-BE49-F238E27FC236}">
                <a16:creationId xmlns:a16="http://schemas.microsoft.com/office/drawing/2014/main" id="{985F140B-10BC-334C-926E-B28FA32848EF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4694238"/>
            <a:ext cx="7170738" cy="1249362"/>
            <a:chOff x="720" y="2880"/>
            <a:chExt cx="4517" cy="787"/>
          </a:xfrm>
        </p:grpSpPr>
        <p:sp>
          <p:nvSpPr>
            <p:cNvPr id="16389" name="Text Box 5">
              <a:extLst>
                <a:ext uri="{FF2B5EF4-FFF2-40B4-BE49-F238E27FC236}">
                  <a16:creationId xmlns:a16="http://schemas.microsoft.com/office/drawing/2014/main" id="{A01B06C6-BB38-7041-AFAE-078BB059F0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2880"/>
              <a:ext cx="2757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3200">
                  <a:solidFill>
                    <a:srgbClr val="000099"/>
                  </a:solidFill>
                </a:rPr>
                <a:t>The desired probability is</a:t>
              </a:r>
              <a:endParaRPr lang="en-US" altLang="en-US" sz="2800">
                <a:solidFill>
                  <a:srgbClr val="000099"/>
                </a:solidFill>
              </a:endParaRPr>
            </a:p>
          </p:txBody>
        </p:sp>
        <p:pic>
          <p:nvPicPr>
            <p:cNvPr id="16390" name="Picture 6">
              <a:extLst>
                <a:ext uri="{FF2B5EF4-FFF2-40B4-BE49-F238E27FC236}">
                  <a16:creationId xmlns:a16="http://schemas.microsoft.com/office/drawing/2014/main" id="{0FC62A7F-6853-E942-9ED9-4084965249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" y="3360"/>
              <a:ext cx="2837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57945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Yates_3e_Ch08_p51036">
            <a:extLst>
              <a:ext uri="{FF2B5EF4-FFF2-40B4-BE49-F238E27FC236}">
                <a16:creationId xmlns:a16="http://schemas.microsoft.com/office/drawing/2014/main" id="{CEC92962-DCDF-8243-9540-3B70185E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444750"/>
            <a:ext cx="8229600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518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E9DFE30-E600-924E-9D9C-EA66A42E1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altLang="en-US"/>
              <a:t>Geometric Probability</a:t>
            </a:r>
          </a:p>
        </p:txBody>
      </p:sp>
      <p:graphicFrame>
        <p:nvGraphicFramePr>
          <p:cNvPr id="18435" name="Object 3">
            <a:hlinkClick r:id="" action="ppaction://ole?verb=0"/>
            <a:extLst>
              <a:ext uri="{FF2B5EF4-FFF2-40B4-BE49-F238E27FC236}">
                <a16:creationId xmlns:a16="http://schemas.microsoft.com/office/drawing/2014/main" id="{DF3AD2EE-4490-9540-9491-8B918074D071}"/>
              </a:ext>
            </a:extLst>
          </p:cNvPr>
          <p:cNvGraphicFramePr>
            <a:graphicFrameLocks/>
          </p:cNvGraphicFramePr>
          <p:nvPr/>
        </p:nvGraphicFramePr>
        <p:xfrm>
          <a:off x="3505200" y="2036764"/>
          <a:ext cx="5359400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4" imgW="30861000" imgH="23685500" progId="Equation.3">
                  <p:embed/>
                </p:oleObj>
              </mc:Choice>
              <mc:Fallback>
                <p:oleObj name="Equation" r:id="rId4" imgW="30861000" imgH="23685500" progId="Equation.3">
                  <p:embed/>
                  <p:pic>
                    <p:nvPicPr>
                      <p:cNvPr id="18435" name="Object 3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DF3AD2EE-4490-9540-9491-8B918074D07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036764"/>
                        <a:ext cx="5359400" cy="411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3144935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B6C5CC4-F360-1C4F-83A1-D846169ED6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altLang="en-US"/>
              <a:t>A sharpshooter normally hits the target 70% of the time.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2FBFF24-BEF7-104D-BBF9-C3BD9FA77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endParaRPr lang="en-US" altLang="en-US"/>
          </a:p>
          <a:p>
            <a:r>
              <a:rPr lang="en-US" altLang="en-US"/>
              <a:t>Find the probability that her first hit is on the second shot.</a:t>
            </a:r>
          </a:p>
          <a:p>
            <a:endParaRPr lang="en-US" altLang="en-US"/>
          </a:p>
          <a:p>
            <a:r>
              <a:rPr lang="en-US" altLang="en-US"/>
              <a:t>Find the mean and the standard deviation of this geometric distribution.</a:t>
            </a:r>
          </a:p>
        </p:txBody>
      </p:sp>
    </p:spTree>
    <p:extLst>
      <p:ext uri="{BB962C8B-B14F-4D97-AF65-F5344CB8AC3E}">
        <p14:creationId xmlns:p14="http://schemas.microsoft.com/office/powerpoint/2010/main" val="2412881715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980EC5F-2AB3-C444-BA0D-6D9AB9122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 eaLnBrk="0" hangingPunct="0"/>
            <a:r>
              <a:rPr lang="en-US" altLang="en-US" sz="4400" b="1">
                <a:solidFill>
                  <a:schemeClr val="tx2"/>
                </a:solidFill>
                <a:latin typeface="Times New Roman" panose="02020603050405020304" pitchFamily="18" charset="0"/>
              </a:rPr>
              <a:t>A sharpshooter normally hits the target 70% of the time.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F4A837C-2702-0647-A0B5-5BAF1B841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altLang="en-US" sz="3200" b="1">
                <a:latin typeface="Times New Roman" panose="02020603050405020304" pitchFamily="18" charset="0"/>
              </a:rPr>
              <a:t>Find the probability that her first hit is on the second shot.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		P(2)=p(1-p) </a:t>
            </a:r>
            <a:r>
              <a:rPr lang="en-US" altLang="en-US" sz="3200" b="1" baseline="30000">
                <a:latin typeface="Times New Roman" panose="02020603050405020304" pitchFamily="18" charset="0"/>
              </a:rPr>
              <a:t>n-1</a:t>
            </a:r>
            <a:r>
              <a:rPr lang="en-US" altLang="en-US" sz="3200" b="1">
                <a:latin typeface="Times New Roman" panose="02020603050405020304" pitchFamily="18" charset="0"/>
              </a:rPr>
              <a:t> = .7(.3)</a:t>
            </a:r>
            <a:r>
              <a:rPr lang="en-US" altLang="en-US" sz="3200" b="1" baseline="30000">
                <a:latin typeface="Times New Roman" panose="02020603050405020304" pitchFamily="18" charset="0"/>
              </a:rPr>
              <a:t>2-1 </a:t>
            </a:r>
            <a:r>
              <a:rPr lang="en-US" altLang="en-US" sz="3200" b="1">
                <a:latin typeface="Times New Roman" panose="02020603050405020304" pitchFamily="18" charset="0"/>
              </a:rPr>
              <a:t>= 0.21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altLang="en-US" sz="3200" b="1">
                <a:latin typeface="Times New Roman" panose="02020603050405020304" pitchFamily="18" charset="0"/>
              </a:rPr>
              <a:t>Find the mean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		</a:t>
            </a:r>
            <a:r>
              <a:rPr lang="en-US" altLang="en-US" sz="3200" b="1">
                <a:latin typeface="Symbol" pitchFamily="2" charset="2"/>
              </a:rPr>
              <a:t></a:t>
            </a:r>
            <a:r>
              <a:rPr lang="en-US" altLang="en-US" sz="3200" b="1">
                <a:latin typeface="Times New Roman" panose="02020603050405020304" pitchFamily="18" charset="0"/>
              </a:rPr>
              <a:t> = 1/p = 1/.7 </a:t>
            </a:r>
            <a:r>
              <a:rPr lang="en-US" altLang="en-US" sz="3200" b="1">
                <a:latin typeface="Symbol" pitchFamily="2" charset="2"/>
              </a:rPr>
              <a:t></a:t>
            </a:r>
            <a:r>
              <a:rPr lang="en-US" altLang="en-US" sz="3200" b="1">
                <a:latin typeface="Times New Roman" panose="02020603050405020304" pitchFamily="18" charset="0"/>
              </a:rPr>
              <a:t>1.43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altLang="en-US" sz="3200" b="1">
                <a:latin typeface="Times New Roman" panose="02020603050405020304" pitchFamily="18" charset="0"/>
              </a:rPr>
              <a:t>Find the standard deviation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		</a:t>
            </a:r>
          </a:p>
        </p:txBody>
      </p:sp>
      <p:graphicFrame>
        <p:nvGraphicFramePr>
          <p:cNvPr id="22532" name="Object 4">
            <a:hlinkClick r:id="" action="ppaction://ole?verb=0"/>
            <a:extLst>
              <a:ext uri="{FF2B5EF4-FFF2-40B4-BE49-F238E27FC236}">
                <a16:creationId xmlns:a16="http://schemas.microsoft.com/office/drawing/2014/main" id="{0B5447D0-60AE-CB4D-82A9-7DF96B984F2E}"/>
              </a:ext>
            </a:extLst>
          </p:cNvPr>
          <p:cNvGraphicFramePr>
            <a:graphicFrameLocks/>
          </p:cNvGraphicFramePr>
          <p:nvPr/>
        </p:nvGraphicFramePr>
        <p:xfrm>
          <a:off x="3048000" y="5486400"/>
          <a:ext cx="36068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4" imgW="20777200" imgH="4864100" progId="Equation.3">
                  <p:embed/>
                </p:oleObj>
              </mc:Choice>
              <mc:Fallback>
                <p:oleObj name="Equation" r:id="rId4" imgW="20777200" imgH="4864100" progId="Equation.3">
                  <p:embed/>
                  <p:pic>
                    <p:nvPicPr>
                      <p:cNvPr id="22532" name="Object 4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0B5447D0-60AE-CB4D-82A9-7DF96B984F2E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486400"/>
                        <a:ext cx="36068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1966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Yates_3e_Ch08_p51037">
            <a:extLst>
              <a:ext uri="{FF2B5EF4-FFF2-40B4-BE49-F238E27FC236}">
                <a16:creationId xmlns:a16="http://schemas.microsoft.com/office/drawing/2014/main" id="{90073F69-75A2-2D4F-8F9B-9BB32E842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54300"/>
            <a:ext cx="8229600" cy="154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304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45-47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8E40CA0-5530-684B-BE26-793BC9F9C097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Q4-5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Q6-7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Q8-11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0790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657CD8D2-515C-5140-A673-7572E30600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1"/>
            <a:ext cx="7772400" cy="639763"/>
          </a:xfrm>
        </p:spPr>
        <p:txBody>
          <a:bodyPr/>
          <a:lstStyle/>
          <a:p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369852AB-A8C7-EC4D-8B02-5838B105628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143000"/>
            <a:ext cx="8915400" cy="53340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The probability of a successful optical alignment in the assembly of an optical data storage product is 0.8</a:t>
            </a:r>
          </a:p>
          <a:p>
            <a:pPr>
              <a:spcBef>
                <a:spcPct val="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Assume the trials are independent</a:t>
            </a:r>
          </a:p>
          <a:p>
            <a:pPr lvl="1">
              <a:spcBef>
                <a:spcPct val="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What is the probability the first successful alignment requires 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exactly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four trials?</a:t>
            </a:r>
          </a:p>
          <a:p>
            <a:pPr lvl="1">
              <a:spcBef>
                <a:spcPct val="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What is the probability that the first successful alignment requires 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at most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four trials?</a:t>
            </a:r>
          </a:p>
          <a:p>
            <a:pPr lvl="1">
              <a:spcBef>
                <a:spcPct val="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What is the probability that the first successful alignment requires 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at least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four trials?</a:t>
            </a:r>
          </a:p>
        </p:txBody>
      </p:sp>
    </p:spTree>
    <p:extLst>
      <p:ext uri="{BB962C8B-B14F-4D97-AF65-F5344CB8AC3E}">
        <p14:creationId xmlns:p14="http://schemas.microsoft.com/office/powerpoint/2010/main" val="305737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86953705-7968-3E40-880D-3747B7FF5F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1"/>
            <a:ext cx="7772400" cy="639763"/>
          </a:xfrm>
        </p:spPr>
        <p:txBody>
          <a:bodyPr/>
          <a:lstStyle/>
          <a:p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E571AD2A-4CA8-1A41-8A9F-7E056A4AF39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143000"/>
            <a:ext cx="8686800" cy="54864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Let X denote the number of trials to obtain in the first successful alignment.  </a:t>
            </a:r>
          </a:p>
          <a:p>
            <a:pPr>
              <a:spcBef>
                <a:spcPct val="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Then X is a geometric random variable with p = 0.8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40000"/>
              </a:spcAft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</a:p>
          <a:p>
            <a:pPr lvl="1">
              <a:spcBef>
                <a:spcPct val="0"/>
              </a:spcBef>
              <a:spcAft>
                <a:spcPct val="40000"/>
              </a:spcAft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P(X = 4) = f(4) = 0.2</a:t>
            </a:r>
            <a:r>
              <a:rPr lang="en-US" altLang="en-US" baseline="30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(0.8) = 0.0064</a:t>
            </a:r>
          </a:p>
          <a:p>
            <a:pPr lvl="1">
              <a:spcBef>
                <a:spcPct val="0"/>
              </a:spcBef>
              <a:spcAft>
                <a:spcPct val="40000"/>
              </a:spcAft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P(X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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4) = P(X=1) + P(X = 2) + P(X =3) + P(X = 4)=0.9984</a:t>
            </a:r>
          </a:p>
          <a:p>
            <a:pPr lvl="1">
              <a:spcBef>
                <a:spcPct val="0"/>
              </a:spcBef>
              <a:spcAft>
                <a:spcPct val="40000"/>
              </a:spcAft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P(X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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4) = 1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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P(X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&lt;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4) = 1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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0.992 = 0.008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ct val="0"/>
              </a:spcBef>
              <a:spcAft>
                <a:spcPct val="40000"/>
              </a:spcAft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01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C4D2F973-728D-A149-8689-01B5877065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304801"/>
            <a:ext cx="7772400" cy="639763"/>
          </a:xfrm>
        </p:spPr>
        <p:txBody>
          <a:bodyPr/>
          <a:lstStyle/>
          <a:p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Class Problem</a:t>
            </a:r>
            <a:endParaRPr lang="en-US" altLang="en-U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9E1154FE-BC8E-D24F-B0E8-AAA64377CB0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914400"/>
            <a:ext cx="8534400" cy="55626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Assume that each of your calls to a popular radio station has a probability of 0.02 of connecting, that is, of not obtaining a busy signal (calls are independent)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0"/>
              </a:spcBef>
              <a:spcAft>
                <a:spcPct val="3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What is the probability that your first call that connects is your tenth call?</a:t>
            </a:r>
          </a:p>
          <a:p>
            <a:pPr lvl="1">
              <a:spcBef>
                <a:spcPct val="0"/>
              </a:spcBef>
              <a:spcAft>
                <a:spcPct val="3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What is the probability that it requires more than five calls for you to connect?</a:t>
            </a:r>
          </a:p>
          <a:p>
            <a:pPr lvl="1">
              <a:spcBef>
                <a:spcPct val="0"/>
              </a:spcBef>
              <a:spcAft>
                <a:spcPct val="3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What is the mean number of calls needed to connect? </a:t>
            </a:r>
          </a:p>
          <a:p>
            <a:pPr>
              <a:spcBef>
                <a:spcPct val="0"/>
              </a:spcBef>
              <a:spcAft>
                <a:spcPct val="30000"/>
              </a:spcAft>
            </a:pP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391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59EC81EE-8738-6348-BEF5-63E2905D9A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914400"/>
          </a:xfrm>
        </p:spPr>
        <p:txBody>
          <a:bodyPr/>
          <a:lstStyle/>
          <a:p>
            <a:r>
              <a:rPr lang="en-US" altLang="en-US" sz="4000" b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B584820-D6CE-6C4C-9B85-904AC350E04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295400"/>
            <a:ext cx="8458200" cy="5257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Let X denote the number of calls needed to obtain a connection</a:t>
            </a:r>
          </a:p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Then, X is a geometric random variable with p=0.02</a:t>
            </a:r>
          </a:p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P(X = 10) =</a:t>
            </a:r>
          </a:p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P(X&gt;5) = </a:t>
            </a:r>
          </a:p>
          <a:p>
            <a:pPr>
              <a:spcBef>
                <a:spcPct val="0"/>
              </a:spcBef>
              <a:spcAft>
                <a:spcPct val="30000"/>
              </a:spcAft>
            </a:pP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30000"/>
              </a:spcAft>
            </a:pP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E(X) =1/0.02 = 50</a:t>
            </a:r>
          </a:p>
        </p:txBody>
      </p:sp>
      <p:graphicFrame>
        <p:nvGraphicFramePr>
          <p:cNvPr id="181252" name="Object 4">
            <a:extLst>
              <a:ext uri="{FF2B5EF4-FFF2-40B4-BE49-F238E27FC236}">
                <a16:creationId xmlns:a16="http://schemas.microsoft.com/office/drawing/2014/main" id="{A6DB6C5F-D293-904B-8B0C-4CB2FB9C26A2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4114800" y="2590801"/>
          <a:ext cx="53340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Equation" r:id="rId4" imgW="51790600" imgH="5270500" progId="Equation.3">
                  <p:embed/>
                </p:oleObj>
              </mc:Choice>
              <mc:Fallback>
                <p:oleObj name="Equation" r:id="rId4" imgW="51790600" imgH="5270500" progId="Equation.3">
                  <p:embed/>
                  <p:pic>
                    <p:nvPicPr>
                      <p:cNvPr id="181252" name="Object 4">
                        <a:extLst>
                          <a:ext uri="{FF2B5EF4-FFF2-40B4-BE49-F238E27FC236}">
                            <a16:creationId xmlns:a16="http://schemas.microsoft.com/office/drawing/2014/main" id="{A6DB6C5F-D293-904B-8B0C-4CB2FB9C26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590801"/>
                        <a:ext cx="53340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4" name="Rectangle 6">
            <a:extLst>
              <a:ext uri="{FF2B5EF4-FFF2-40B4-BE49-F238E27FC236}">
                <a16:creationId xmlns:a16="http://schemas.microsoft.com/office/drawing/2014/main" id="{B79DE27C-639E-B743-A601-3FAE12C67F95}"/>
              </a:ext>
            </a:extLst>
          </p:cNvPr>
          <p:cNvGraphicFramePr>
            <a:graphicFrameLocks noGrp="1"/>
          </p:cNvGraphicFramePr>
          <p:nvPr>
            <p:ph sz="quarter" idx="3"/>
          </p:nvPr>
        </p:nvGraphicFramePr>
        <p:xfrm>
          <a:off x="6591300" y="4114800"/>
          <a:ext cx="29718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Equation" r:id="rId6" imgW="0" imgH="0" progId="Equation.3">
                  <p:embed/>
                </p:oleObj>
              </mc:Choice>
              <mc:Fallback>
                <p:oleObj name="Equation" r:id="rId6" imgW="0" imgH="0" progId="Equation.3">
                  <p:embed/>
                  <p:pic>
                    <p:nvPicPr>
                      <p:cNvPr id="181254" name="Rectangle 6">
                        <a:extLst>
                          <a:ext uri="{FF2B5EF4-FFF2-40B4-BE49-F238E27FC236}">
                            <a16:creationId xmlns:a16="http://schemas.microsoft.com/office/drawing/2014/main" id="{B79DE27C-639E-B743-A601-3FAE12C67F95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1300" y="4114800"/>
                        <a:ext cx="29718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6" name="Object 8">
            <a:extLst>
              <a:ext uri="{FF2B5EF4-FFF2-40B4-BE49-F238E27FC236}">
                <a16:creationId xmlns:a16="http://schemas.microsoft.com/office/drawing/2014/main" id="{CB5F64BD-D529-ED43-9D7B-5781A1FDDF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48063" y="3124201"/>
          <a:ext cx="68770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Equation" r:id="rId7" imgW="90995500" imgH="4686300" progId="Equation.3">
                  <p:embed/>
                </p:oleObj>
              </mc:Choice>
              <mc:Fallback>
                <p:oleObj name="Equation" r:id="rId7" imgW="90995500" imgH="4686300" progId="Equation.3">
                  <p:embed/>
                  <p:pic>
                    <p:nvPicPr>
                      <p:cNvPr id="181256" name="Object 8">
                        <a:extLst>
                          <a:ext uri="{FF2B5EF4-FFF2-40B4-BE49-F238E27FC236}">
                            <a16:creationId xmlns:a16="http://schemas.microsoft.com/office/drawing/2014/main" id="{CB5F64BD-D529-ED43-9D7B-5781A1FDDF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063" y="3124201"/>
                        <a:ext cx="687705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7" name="Object 9">
            <a:extLst>
              <a:ext uri="{FF2B5EF4-FFF2-40B4-BE49-F238E27FC236}">
                <a16:creationId xmlns:a16="http://schemas.microsoft.com/office/drawing/2014/main" id="{01211ED2-A080-8F4B-86F4-EF3A41B6AA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3505200"/>
          <a:ext cx="66294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Equation" r:id="rId9" imgW="68465700" imgH="5270500" progId="Equation.3">
                  <p:embed/>
                </p:oleObj>
              </mc:Choice>
              <mc:Fallback>
                <p:oleObj name="Equation" r:id="rId9" imgW="68465700" imgH="5270500" progId="Equation.3">
                  <p:embed/>
                  <p:pic>
                    <p:nvPicPr>
                      <p:cNvPr id="181257" name="Object 9">
                        <a:extLst>
                          <a:ext uri="{FF2B5EF4-FFF2-40B4-BE49-F238E27FC236}">
                            <a16:creationId xmlns:a16="http://schemas.microsoft.com/office/drawing/2014/main" id="{01211ED2-A080-8F4B-86F4-EF3A41B6AA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505200"/>
                        <a:ext cx="66294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8" name="Object 10">
            <a:extLst>
              <a:ext uri="{FF2B5EF4-FFF2-40B4-BE49-F238E27FC236}">
                <a16:creationId xmlns:a16="http://schemas.microsoft.com/office/drawing/2014/main" id="{3D04E398-0738-794D-885F-B56AFF5453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4038600"/>
          <a:ext cx="2819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Equation" r:id="rId11" imgW="28384500" imgH="4102100" progId="Equation.3">
                  <p:embed/>
                </p:oleObj>
              </mc:Choice>
              <mc:Fallback>
                <p:oleObj name="Equation" r:id="rId11" imgW="28384500" imgH="4102100" progId="Equation.3">
                  <p:embed/>
                  <p:pic>
                    <p:nvPicPr>
                      <p:cNvPr id="181258" name="Object 10">
                        <a:extLst>
                          <a:ext uri="{FF2B5EF4-FFF2-40B4-BE49-F238E27FC236}">
                            <a16:creationId xmlns:a16="http://schemas.microsoft.com/office/drawing/2014/main" id="{3D04E398-0738-794D-885F-B56AFF5453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038600"/>
                        <a:ext cx="2819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0923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60986F7-C3BC-9048-AFB8-96BA0E525AB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457201"/>
            <a:ext cx="7772400" cy="1470025"/>
          </a:xfrm>
        </p:spPr>
        <p:txBody>
          <a:bodyPr anchor="ctr"/>
          <a:lstStyle/>
          <a:p>
            <a:r>
              <a:rPr lang="en-US" altLang="en-US" sz="4400" dirty="0"/>
              <a:t>The Geometric Distribution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F083B8-90D4-D544-8FB7-BBDAD1B5DC7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1905000"/>
            <a:ext cx="6400800" cy="3733800"/>
          </a:xfrm>
        </p:spPr>
        <p:txBody>
          <a:bodyPr/>
          <a:lstStyle/>
          <a:p>
            <a:pPr marL="609600" indent="-609600" algn="l">
              <a:buFontTx/>
              <a:buAutoNum type="arabicPeriod"/>
            </a:pPr>
            <a:r>
              <a:rPr lang="en-US" altLang="en-US"/>
              <a:t>What is the geometric setting?</a:t>
            </a:r>
          </a:p>
          <a:p>
            <a:pPr marL="609600" indent="-609600" algn="l">
              <a:buFontTx/>
              <a:buAutoNum type="arabicPeriod"/>
            </a:pPr>
            <a:r>
              <a:rPr lang="en-US" altLang="en-US"/>
              <a:t>How do you calculate the probability of getting the first success on the n</a:t>
            </a:r>
            <a:r>
              <a:rPr lang="en-US" altLang="en-US" baseline="30000"/>
              <a:t>th</a:t>
            </a:r>
            <a:r>
              <a:rPr lang="en-US" altLang="en-US"/>
              <a:t> trial?</a:t>
            </a:r>
          </a:p>
          <a:p>
            <a:pPr marL="609600" indent="-609600" algn="l">
              <a:buFontTx/>
              <a:buAutoNum type="arabicPeriod"/>
            </a:pPr>
            <a:r>
              <a:rPr lang="en-US" altLang="en-US"/>
              <a:t>How do you calculate the means and variance of a geometric distribution?</a:t>
            </a:r>
          </a:p>
          <a:p>
            <a:pPr marL="609600" indent="-609600" algn="l">
              <a:buFontTx/>
              <a:buAutoNum type="arabicPeriod"/>
            </a:pPr>
            <a:r>
              <a:rPr lang="en-US" altLang="en-US"/>
              <a:t>How do you calculate the probability that it takes more than n trials to see the first success for a geometric random variable?</a:t>
            </a:r>
          </a:p>
        </p:txBody>
      </p:sp>
    </p:spTree>
    <p:extLst>
      <p:ext uri="{BB962C8B-B14F-4D97-AF65-F5344CB8AC3E}">
        <p14:creationId xmlns:p14="http://schemas.microsoft.com/office/powerpoint/2010/main" val="3336480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BB55132-0159-A441-AB55-A57428C83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7163" y="152400"/>
            <a:ext cx="7772400" cy="1143000"/>
          </a:xfrm>
        </p:spPr>
        <p:txBody>
          <a:bodyPr/>
          <a:lstStyle/>
          <a:p>
            <a:r>
              <a:rPr lang="en-US" altLang="en-US"/>
              <a:t>The Geometric Distribution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01FF5AE-BF75-2849-AD37-B8C142CA55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1" y="1371600"/>
            <a:ext cx="8031163" cy="5105400"/>
          </a:xfrm>
        </p:spPr>
        <p:txBody>
          <a:bodyPr/>
          <a:lstStyle/>
          <a:p>
            <a:pPr marL="0" indent="0"/>
            <a:r>
              <a:rPr lang="en-US" altLang="en-US" sz="2400"/>
              <a:t>Suppose an experiment consists of a sequence of trials with the following conditions:</a:t>
            </a:r>
          </a:p>
          <a:p>
            <a:pPr marL="1033463" lvl="1" indent="-407988">
              <a:buFont typeface="Wingdings" pitchFamily="2" charset="2"/>
              <a:buAutoNum type="arabicPeriod"/>
            </a:pPr>
            <a:r>
              <a:rPr lang="en-US" altLang="en-US" sz="2000"/>
              <a:t>The trials are independent.</a:t>
            </a:r>
          </a:p>
          <a:p>
            <a:pPr marL="1033463" lvl="1" indent="-407988">
              <a:buFont typeface="Wingdings" pitchFamily="2" charset="2"/>
              <a:buAutoNum type="arabicPeriod"/>
            </a:pPr>
            <a:r>
              <a:rPr lang="en-US" altLang="en-US" sz="2000"/>
              <a:t>Each trial can result in one of two possible outcomes, success and failure.</a:t>
            </a:r>
          </a:p>
          <a:p>
            <a:pPr marL="1033463" lvl="1" indent="-407988">
              <a:buFont typeface="Wingdings" pitchFamily="2" charset="2"/>
              <a:buAutoNum type="arabicPeriod"/>
            </a:pPr>
            <a:r>
              <a:rPr lang="en-US" altLang="en-US" sz="2000"/>
              <a:t>The probability of success is the same for all trials.</a:t>
            </a:r>
          </a:p>
          <a:p>
            <a:pPr marL="1033463" lvl="1" indent="-407988">
              <a:buNone/>
            </a:pPr>
            <a:endParaRPr lang="en-US" altLang="en-US" sz="2000"/>
          </a:p>
          <a:p>
            <a:pPr marL="0" indent="0">
              <a:buFont typeface="Wingdings" pitchFamily="2" charset="2"/>
              <a:buChar char="Ø"/>
            </a:pPr>
            <a:r>
              <a:rPr lang="en-US" altLang="en-US" sz="2400"/>
              <a:t>A </a:t>
            </a:r>
            <a:r>
              <a:rPr lang="en-US" altLang="en-US" sz="2400" b="1"/>
              <a:t>geometric random variable</a:t>
            </a:r>
            <a:r>
              <a:rPr lang="en-US" altLang="en-US" sz="2400"/>
              <a:t> is defined as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altLang="en-US" sz="2400"/>
              <a:t>x = number of trials until the first success is observed (including the success trial)</a:t>
            </a:r>
          </a:p>
          <a:p>
            <a:pPr marL="0" indent="0">
              <a:buFont typeface="Wingdings" pitchFamily="2" charset="2"/>
              <a:buChar char="Ø"/>
            </a:pPr>
            <a:endParaRPr lang="en-US" altLang="en-US" sz="2400"/>
          </a:p>
          <a:p>
            <a:pPr marL="0" indent="0">
              <a:buFont typeface="Wingdings" pitchFamily="2" charset="2"/>
              <a:buChar char="Ø"/>
            </a:pPr>
            <a:r>
              <a:rPr lang="en-US" altLang="en-US" sz="2400"/>
              <a:t>The probability distribution of x is called the </a:t>
            </a:r>
            <a:r>
              <a:rPr lang="en-US" altLang="en-US" sz="2400" b="1"/>
              <a:t>geometric probability distribution.</a:t>
            </a:r>
            <a:endParaRPr lang="en-US" altLang="en-US" sz="2400"/>
          </a:p>
          <a:p>
            <a:pPr marL="0" indent="0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6074077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Yates_3e_Ch08_p51031b">
            <a:extLst>
              <a:ext uri="{FF2B5EF4-FFF2-40B4-BE49-F238E27FC236}">
                <a16:creationId xmlns:a16="http://schemas.microsoft.com/office/drawing/2014/main" id="{F720D46F-FBA0-904A-8183-78A307BCB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62200"/>
            <a:ext cx="8229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189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Yates_3e_Ch08_p51032">
            <a:extLst>
              <a:ext uri="{FF2B5EF4-FFF2-40B4-BE49-F238E27FC236}">
                <a16:creationId xmlns:a16="http://schemas.microsoft.com/office/drawing/2014/main" id="{151CF04E-5C05-144B-A8A1-98A782C50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419350"/>
            <a:ext cx="82296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069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658</Words>
  <Application>Microsoft Office PowerPoint</Application>
  <PresentationFormat>Widescreen</PresentationFormat>
  <Paragraphs>95</Paragraphs>
  <Slides>18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Equation</vt:lpstr>
      <vt:lpstr>Geometric Distribution</vt:lpstr>
      <vt:lpstr>Example</vt:lpstr>
      <vt:lpstr>Example</vt:lpstr>
      <vt:lpstr>Class Problem</vt:lpstr>
      <vt:lpstr>Solutions</vt:lpstr>
      <vt:lpstr>The Geometric Distribution</vt:lpstr>
      <vt:lpstr>The Geometric Distribution</vt:lpstr>
      <vt:lpstr>PowerPoint Presentation</vt:lpstr>
      <vt:lpstr>PowerPoint Presentation</vt:lpstr>
      <vt:lpstr>The Geometric Distribution</vt:lpstr>
      <vt:lpstr>Example</vt:lpstr>
      <vt:lpstr>Example - solution</vt:lpstr>
      <vt:lpstr>PowerPoint Presentation</vt:lpstr>
      <vt:lpstr>Geometric Probability</vt:lpstr>
      <vt:lpstr>A sharpshooter normally hits the target 70% of the time.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Geometric Distribution</dc:title>
  <dc:creator>Richard Lawton</dc:creator>
  <cp:lastModifiedBy>Richard Lawton</cp:lastModifiedBy>
  <cp:revision>6</cp:revision>
  <dcterms:created xsi:type="dcterms:W3CDTF">2019-08-06T16:32:53Z</dcterms:created>
  <dcterms:modified xsi:type="dcterms:W3CDTF">2019-09-16T03:19:37Z</dcterms:modified>
</cp:coreProperties>
</file>