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99" r:id="rId2"/>
    <p:sldId id="589" r:id="rId3"/>
    <p:sldId id="591" r:id="rId4"/>
    <p:sldId id="561" r:id="rId5"/>
    <p:sldId id="598" r:id="rId6"/>
    <p:sldId id="592" r:id="rId7"/>
    <p:sldId id="590" r:id="rId8"/>
    <p:sldId id="595" r:id="rId9"/>
    <p:sldId id="596" r:id="rId10"/>
    <p:sldId id="567" r:id="rId11"/>
    <p:sldId id="60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40CF8-6B24-489E-9D14-E59167E0E9F7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D25D3-389A-4E90-ADC5-23BF15ECB2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482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7" Type="http://schemas.openxmlformats.org/officeDocument/2006/relationships/image" Target="../media/image3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36712"/>
            <a:ext cx="91428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Measure of Location and Spread </a:t>
            </a:r>
          </a:p>
          <a:p>
            <a:pPr algn="ctr"/>
            <a:r>
              <a:rPr lang="en-GB" sz="6000" b="1" dirty="0" smtClean="0"/>
              <a:t>– </a:t>
            </a:r>
            <a:r>
              <a:rPr lang="en-GB" sz="4800" b="1" dirty="0" smtClean="0"/>
              <a:t>Variance and Standard Deviation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7200" dirty="0" smtClean="0"/>
              <a:t>Chapter 2 </a:t>
            </a:r>
          </a:p>
          <a:p>
            <a:pPr algn="ctr"/>
            <a:r>
              <a:rPr lang="en-GB" sz="7200" dirty="0" smtClean="0"/>
              <a:t>(Part 4 of 5)</a:t>
            </a:r>
          </a:p>
        </p:txBody>
      </p:sp>
    </p:spTree>
    <p:extLst>
      <p:ext uri="{BB962C8B-B14F-4D97-AF65-F5344CB8AC3E}">
        <p14:creationId xmlns:p14="http://schemas.microsoft.com/office/powerpoint/2010/main" val="7460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Standard Deviation – Exam Question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764704"/>
            <a:ext cx="7344816" cy="390304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40" y="5013176"/>
            <a:ext cx="8784976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55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Pages 32-33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Q6-8</a:t>
            </a:r>
            <a:endParaRPr lang="en-US" sz="2400" dirty="0"/>
          </a:p>
          <a:p>
            <a:endParaRPr lang="en-US" sz="2400" dirty="0" smtClean="0">
              <a:solidFill>
                <a:schemeClr val="accent6"/>
              </a:solidFill>
            </a:endParaRPr>
          </a:p>
          <a:p>
            <a:r>
              <a:rPr lang="en-US" sz="2400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85624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15" y="2492896"/>
            <a:ext cx="5904656" cy="864096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solidFill>
                  <a:srgbClr val="FF0000"/>
                </a:solidFill>
                <a:latin typeface="+mn-lt"/>
              </a:rPr>
              <a:t>1, 3, 6, 6, 7, 12, 14 </a:t>
            </a:r>
            <a:endParaRPr lang="en-GB" sz="5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99747" y="3939931"/>
            <a:ext cx="52577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srgbClr val="0000FF"/>
                </a:solidFill>
                <a:latin typeface="Calibri" panose="020F0502020204030204"/>
                <a:ea typeface="+mj-ea"/>
                <a:cs typeface="+mj-cs"/>
              </a:rPr>
              <a:t>6, 6, 6, 7, 8, 8, </a:t>
            </a:r>
            <a:r>
              <a:rPr lang="en-GB" sz="5400" dirty="0" smtClean="0">
                <a:solidFill>
                  <a:srgbClr val="0000FF"/>
                </a:solidFill>
                <a:latin typeface="Calibri" panose="020F0502020204030204"/>
                <a:ea typeface="+mj-ea"/>
                <a:cs typeface="+mj-cs"/>
              </a:rPr>
              <a:t>8</a:t>
            </a:r>
            <a:endParaRPr lang="en-GB" sz="5400" dirty="0">
              <a:solidFill>
                <a:srgbClr val="0000FF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Standard Deviation</a:t>
              </a:r>
              <a:endParaRPr lang="en-GB" sz="32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1284695" y="877987"/>
            <a:ext cx="657346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 smtClean="0"/>
              <a:t>The mean of each data list is 7 </a:t>
            </a:r>
          </a:p>
          <a:p>
            <a:pPr algn="ctr"/>
            <a:r>
              <a:rPr lang="en-GB" sz="4000" dirty="0" smtClean="0"/>
              <a:t>but how does the data differ?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23775" y="5436327"/>
            <a:ext cx="52577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7</a:t>
            </a:r>
            <a:r>
              <a:rPr lang="en-GB" sz="5400" dirty="0" smtClean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, </a:t>
            </a:r>
            <a:r>
              <a:rPr lang="en-GB" sz="5400" dirty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7</a:t>
            </a:r>
            <a:r>
              <a:rPr lang="en-GB" sz="5400" dirty="0" smtClean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, </a:t>
            </a:r>
            <a:r>
              <a:rPr lang="en-GB" sz="5400" dirty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7</a:t>
            </a:r>
            <a:r>
              <a:rPr lang="en-GB" sz="5400" dirty="0" smtClean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, </a:t>
            </a:r>
            <a:r>
              <a:rPr lang="en-GB" sz="5400" dirty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7, </a:t>
            </a:r>
            <a:r>
              <a:rPr lang="en-GB" sz="5400" dirty="0" smtClean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7, </a:t>
            </a:r>
            <a:r>
              <a:rPr lang="en-GB" sz="5400" dirty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7</a:t>
            </a:r>
            <a:r>
              <a:rPr lang="en-GB" sz="5400" dirty="0" smtClean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, </a:t>
            </a:r>
            <a:r>
              <a:rPr lang="en-GB" sz="5400" dirty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7</a:t>
            </a:r>
            <a:endParaRPr lang="en-GB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0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Standard Deviation</a:t>
              </a:r>
              <a:endParaRPr lang="en-GB" sz="32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08269"/>
              </p:ext>
            </p:extLst>
          </p:nvPr>
        </p:nvGraphicFramePr>
        <p:xfrm>
          <a:off x="179512" y="980728"/>
          <a:ext cx="864096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val="1160371580"/>
                    </a:ext>
                  </a:extLst>
                </a:gridCol>
                <a:gridCol w="1318520">
                  <a:extLst>
                    <a:ext uri="{9D8B030D-6E8A-4147-A177-3AD203B41FA5}">
                      <a16:colId xmlns:a16="http://schemas.microsoft.com/office/drawing/2014/main" val="3724471074"/>
                    </a:ext>
                  </a:extLst>
                </a:gridCol>
                <a:gridCol w="1705816">
                  <a:extLst>
                    <a:ext uri="{9D8B030D-6E8A-4147-A177-3AD203B41FA5}">
                      <a16:colId xmlns:a16="http://schemas.microsoft.com/office/drawing/2014/main" val="3082207379"/>
                    </a:ext>
                  </a:extLst>
                </a:gridCol>
              </a:tblGrid>
              <a:tr h="840093">
                <a:tc>
                  <a:txBody>
                    <a:bodyPr/>
                    <a:lstStyle/>
                    <a:p>
                      <a:pPr algn="ctr"/>
                      <a:endParaRPr lang="en-GB" sz="5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Standard Deviation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05360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pPr algn="ctr"/>
                      <a:r>
                        <a:rPr lang="en-GB" sz="54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1, 3, 6, 6, 7, 12, 14 </a:t>
                      </a:r>
                      <a:endParaRPr lang="en-GB" sz="5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smtClean="0"/>
                        <a:t>7</a:t>
                      </a:r>
                      <a:endParaRPr lang="en-GB" sz="4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smtClean="0"/>
                        <a:t>4.28</a:t>
                      </a:r>
                      <a:endParaRPr lang="en-GB" sz="4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312919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6, 6, 6, 7, 8, 8, 8</a:t>
                      </a:r>
                      <a:endParaRPr lang="en-GB" sz="5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smtClean="0"/>
                        <a:t>7</a:t>
                      </a:r>
                      <a:endParaRPr lang="en-GB" sz="4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smtClean="0"/>
                        <a:t>0.93</a:t>
                      </a:r>
                      <a:endParaRPr lang="en-GB" sz="4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493923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7, 7, 7, 7, 7, 7, 7</a:t>
                      </a:r>
                      <a:endParaRPr lang="en-GB" sz="5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smtClean="0"/>
                        <a:t>7</a:t>
                      </a:r>
                      <a:endParaRPr lang="en-GB" sz="4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smtClean="0"/>
                        <a:t>0</a:t>
                      </a:r>
                      <a:endParaRPr lang="en-GB" sz="4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89953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827584" y="4941168"/>
            <a:ext cx="763266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dirty="0" smtClean="0"/>
              <a:t>What could </a:t>
            </a:r>
            <a:r>
              <a:rPr lang="en-GB" sz="4400" b="1" dirty="0" smtClean="0"/>
              <a:t>Standard Deviation </a:t>
            </a:r>
          </a:p>
          <a:p>
            <a:pPr algn="ctr"/>
            <a:r>
              <a:rPr lang="en-GB" sz="4400" dirty="0" smtClean="0"/>
              <a:t>be a measure of?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227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Standard Deviation and Variance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81058" y="3356992"/>
                <a:ext cx="8133124" cy="15954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800" dirty="0" smtClean="0"/>
                  <a:t>Standard Deviation 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en-GB" sz="4800" i="1" dirty="0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48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4800" b="0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𝛴</m:t>
                                </m:r>
                                <m:r>
                                  <a:rPr lang="en-GB" sz="48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sz="4800" i="1" dirty="0">
                                    <a:solidFill>
                                      <a:srgbClr val="0000FF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GB" sz="4800" baseline="30000" dirty="0">
                                    <a:solidFill>
                                      <a:srgbClr val="0000FF"/>
                                    </a:solidFill>
                                  </a:rPr>
                                  <m:t>2 </m:t>
                                </m:r>
                              </m:num>
                              <m:den>
                                <m:r>
                                  <a:rPr lang="en-GB" sz="4800" b="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box>
                        <m:r>
                          <m:rPr>
                            <m:nor/>
                          </m:rPr>
                          <a:rPr lang="en-GB" sz="4400" dirty="0"/>
                          <m:t> − </m:t>
                        </m:r>
                        <m:acc>
                          <m:accPr>
                            <m:chr m:val="̅"/>
                            <m:ctrlPr>
                              <a:rPr lang="en-GB" sz="4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40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GB" sz="4000" baseline="30000" dirty="0"/>
                          <m:t>2</m:t>
                        </m:r>
                        <m:r>
                          <m:rPr>
                            <m:nor/>
                          </m:rPr>
                          <a:rPr lang="en-GB" sz="4400" baseline="30000" dirty="0"/>
                          <m:t> </m:t>
                        </m:r>
                      </m:e>
                    </m:rad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58" y="3356992"/>
                <a:ext cx="8133124" cy="1595437"/>
              </a:xfrm>
              <a:prstGeom prst="rect">
                <a:avLst/>
              </a:prstGeom>
              <a:blipFill>
                <a:blip r:embed="rId2"/>
                <a:stretch>
                  <a:fillRect l="-3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0" y="76470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Standard </a:t>
            </a:r>
            <a:r>
              <a:rPr lang="en-GB" sz="3600" b="1" dirty="0"/>
              <a:t>D</a:t>
            </a:r>
            <a:r>
              <a:rPr lang="en-GB" sz="3600" b="1" dirty="0" smtClean="0"/>
              <a:t>eviation </a:t>
            </a:r>
            <a:r>
              <a:rPr lang="en-GB" sz="3600" dirty="0" smtClean="0"/>
              <a:t>and </a:t>
            </a:r>
            <a:r>
              <a:rPr lang="en-GB" sz="3600" b="1" dirty="0" smtClean="0"/>
              <a:t>Variance </a:t>
            </a:r>
          </a:p>
          <a:p>
            <a:pPr algn="ctr"/>
            <a:r>
              <a:rPr lang="en-GB" sz="3600" dirty="0" smtClean="0"/>
              <a:t>is a measure of spread </a:t>
            </a:r>
          </a:p>
          <a:p>
            <a:pPr algn="ctr"/>
            <a:r>
              <a:rPr lang="en-GB" sz="3600" dirty="0"/>
              <a:t>a</a:t>
            </a:r>
            <a:r>
              <a:rPr lang="en-GB" sz="3600" dirty="0" smtClean="0"/>
              <a:t>nd</a:t>
            </a:r>
            <a:r>
              <a:rPr lang="en-GB" sz="3600" b="1" dirty="0" smtClean="0"/>
              <a:t> </a:t>
            </a:r>
            <a:r>
              <a:rPr lang="en-GB" sz="3600" dirty="0" smtClean="0"/>
              <a:t>can </a:t>
            </a:r>
            <a:r>
              <a:rPr lang="en-GB" sz="3600" dirty="0"/>
              <a:t>‘roughly’ be thought of </a:t>
            </a:r>
            <a:endParaRPr lang="en-GB" sz="3600" dirty="0" smtClean="0"/>
          </a:p>
          <a:p>
            <a:pPr algn="ctr"/>
            <a:r>
              <a:rPr lang="en-GB" sz="3600" dirty="0"/>
              <a:t>a</a:t>
            </a:r>
            <a:r>
              <a:rPr lang="en-GB" sz="3600" dirty="0" smtClean="0"/>
              <a:t>s the </a:t>
            </a:r>
            <a:r>
              <a:rPr lang="en-GB" sz="3600" dirty="0"/>
              <a:t>average distance from the mean.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979712" y="5445224"/>
                <a:ext cx="5479833" cy="947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800" dirty="0" smtClean="0"/>
                  <a:t>Variance =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48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48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8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𝛴</m:t>
                            </m:r>
                            <m:r>
                              <a:rPr lang="en-GB" sz="48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GB" sz="4800" i="1" dirty="0">
                                <a:solidFill>
                                  <a:srgbClr val="0000FF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en-GB" sz="4800" baseline="30000" dirty="0">
                                <a:solidFill>
                                  <a:srgbClr val="0000FF"/>
                                </a:solidFill>
                              </a:rPr>
                              <m:t>2 </m:t>
                            </m:r>
                          </m:num>
                          <m:den>
                            <m:r>
                              <a:rPr lang="en-GB" sz="48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box>
                    <m:r>
                      <m:rPr>
                        <m:nor/>
                      </m:rPr>
                      <a:rPr lang="en-GB" sz="4800" dirty="0">
                        <a:solidFill>
                          <a:prstClr val="black"/>
                        </a:solidFill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GB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m:rPr>
                        <m:nor/>
                      </m:rPr>
                      <a:rPr lang="en-GB" sz="4800" baseline="30000" dirty="0">
                        <a:solidFill>
                          <a:prstClr val="black"/>
                        </a:solidFill>
                      </a:rPr>
                      <m:t>2 </m:t>
                    </m:r>
                  </m:oMath>
                </a14:m>
                <a:r>
                  <a:rPr lang="en-GB" sz="4800" dirty="0" smtClean="0"/>
                  <a:t> </a:t>
                </a:r>
                <a:endParaRPr lang="en-GB" sz="4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5445224"/>
                <a:ext cx="5479833" cy="947054"/>
              </a:xfrm>
              <a:prstGeom prst="rect">
                <a:avLst/>
              </a:prstGeom>
              <a:blipFill>
                <a:blip r:embed="rId3"/>
                <a:stretch>
                  <a:fillRect l="-5117" t="-8974" b="-26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7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Standard Deviation and Variance - Notation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-15208" y="1988840"/>
                <a:ext cx="9148057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6600" b="1" dirty="0" smtClean="0"/>
                  <a:t>Standard Deviation = </a:t>
                </a:r>
                <a14:m>
                  <m:oMath xmlns:m="http://schemas.openxmlformats.org/officeDocument/2006/math">
                    <m:r>
                      <a:rPr lang="en-GB" sz="6600" i="1">
                        <a:latin typeface="Cambria Math"/>
                      </a:rPr>
                      <m:t>𝜎</m:t>
                    </m:r>
                  </m:oMath>
                </a14:m>
                <a:endParaRPr lang="en-GB" sz="6600" b="1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08" y="1988840"/>
                <a:ext cx="9148057" cy="1107996"/>
              </a:xfrm>
              <a:prstGeom prst="rect">
                <a:avLst/>
              </a:prstGeom>
              <a:blipFill>
                <a:blip r:embed="rId2"/>
                <a:stretch>
                  <a:fillRect t="-18681" b="-412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32528" y="3990099"/>
                <a:ext cx="5452583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7200" b="1" dirty="0" smtClean="0"/>
                  <a:t>Variance =  </a:t>
                </a:r>
                <a14:m>
                  <m:oMath xmlns:m="http://schemas.openxmlformats.org/officeDocument/2006/math">
                    <m:r>
                      <a:rPr lang="en-GB" sz="7200" i="1">
                        <a:latin typeface="Cambria Math"/>
                      </a:rPr>
                      <m:t>𝜎</m:t>
                    </m:r>
                  </m:oMath>
                </a14:m>
                <a:r>
                  <a:rPr lang="en-GB" sz="7200" b="1" baseline="30000" dirty="0" smtClean="0"/>
                  <a:t>2</a:t>
                </a:r>
                <a:endParaRPr lang="en-GB" sz="7200" b="1" baseline="30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528" y="3990099"/>
                <a:ext cx="5452583" cy="1200329"/>
              </a:xfrm>
              <a:prstGeom prst="rect">
                <a:avLst/>
              </a:prstGeom>
              <a:blipFill>
                <a:blip r:embed="rId3"/>
                <a:stretch>
                  <a:fillRect l="-8501" t="-19388" r="-4139" b="-418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13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Standard Deviation – Formula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38300" y="992936"/>
                <a:ext cx="8139408" cy="38286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8000" dirty="0" smtClean="0"/>
                  <a:t>Standard Deviation</a:t>
                </a:r>
              </a:p>
              <a:p>
                <a:pPr algn="ctr"/>
                <a:r>
                  <a:rPr lang="en-GB" sz="8000" dirty="0" smtClean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8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en-GB" sz="8000" i="1" dirty="0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8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8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𝛴</m:t>
                                </m:r>
                                <m:r>
                                  <m:rPr>
                                    <m:nor/>
                                  </m:rPr>
                                  <a:rPr lang="en-GB" sz="8000" i="1" dirty="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GB" sz="8000" baseline="30000" dirty="0">
                                    <a:solidFill>
                                      <a:schemeClr val="tx1"/>
                                    </a:solidFill>
                                  </a:rPr>
                                  <m:t>2 </m:t>
                                </m:r>
                              </m:num>
                              <m:den>
                                <m:r>
                                  <a:rPr lang="en-GB" sz="8000" b="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box>
                        <m:r>
                          <m:rPr>
                            <m:nor/>
                          </m:rPr>
                          <a:rPr lang="en-GB" sz="7200" dirty="0"/>
                          <m:t> − </m:t>
                        </m:r>
                        <m:acc>
                          <m:accPr>
                            <m:chr m:val="̅"/>
                            <m:ctrlPr>
                              <a:rPr lang="en-GB" sz="6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66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GB" sz="6600" baseline="30000" dirty="0"/>
                          <m:t>2</m:t>
                        </m:r>
                        <m:r>
                          <m:rPr>
                            <m:nor/>
                          </m:rPr>
                          <a:rPr lang="en-GB" sz="7200" baseline="30000" dirty="0"/>
                          <m:t> </m:t>
                        </m:r>
                      </m:e>
                    </m:rad>
                  </m:oMath>
                </a14:m>
                <a:endParaRPr lang="en-GB" sz="8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00" y="992936"/>
                <a:ext cx="8139408" cy="3828677"/>
              </a:xfrm>
              <a:prstGeom prst="rect">
                <a:avLst/>
              </a:prstGeom>
              <a:blipFill>
                <a:blip r:embed="rId2"/>
                <a:stretch>
                  <a:fillRect l="-5913" t="-6847" r="-5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835696" y="5229200"/>
            <a:ext cx="5544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This formula is given in the formula booklet.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8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954" y="874238"/>
            <a:ext cx="5904656" cy="864096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solidFill>
                  <a:srgbClr val="FF0000"/>
                </a:solidFill>
                <a:latin typeface="+mn-lt"/>
              </a:rPr>
              <a:t>1, 3, 6, 6, 7, 12, 14 </a:t>
            </a:r>
            <a:endParaRPr lang="en-GB" sz="54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Standard Deviation – Listed Data</a:t>
              </a:r>
              <a:endParaRPr lang="en-GB" sz="32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itle 1"/>
          <p:cNvSpPr txBox="1">
            <a:spLocks/>
          </p:cNvSpPr>
          <p:nvPr/>
        </p:nvSpPr>
        <p:spPr>
          <a:xfrm>
            <a:off x="1907704" y="3140968"/>
            <a:ext cx="662473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 smtClean="0">
                <a:latin typeface="+mn-lt"/>
              </a:rPr>
              <a:t>1+9+36+36+49+144+196 = </a:t>
            </a:r>
            <a:r>
              <a:rPr lang="en-GB" sz="4000" dirty="0" smtClean="0">
                <a:solidFill>
                  <a:srgbClr val="0000FF"/>
                </a:solidFill>
                <a:latin typeface="+mn-lt"/>
              </a:rPr>
              <a:t>471</a:t>
            </a:r>
            <a:r>
              <a:rPr lang="en-GB" sz="4000" dirty="0" smtClean="0">
                <a:latin typeface="+mn-lt"/>
              </a:rPr>
              <a:t> </a:t>
            </a:r>
            <a:endParaRPr lang="en-GB" sz="4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3808" y="1811630"/>
                <a:ext cx="38164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4400" dirty="0" smtClean="0"/>
                  <a:t> = 7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4400" baseline="30000" dirty="0" smtClean="0"/>
                  <a:t>2</a:t>
                </a:r>
                <a:r>
                  <a:rPr lang="en-GB" sz="4800" baseline="30000" dirty="0"/>
                  <a:t> </a:t>
                </a:r>
                <a:r>
                  <a:rPr lang="en-GB" sz="4400" dirty="0" smtClean="0"/>
                  <a:t>= 49</a:t>
                </a:r>
                <a:endParaRPr lang="en-GB" sz="4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1811630"/>
                <a:ext cx="3816424" cy="769441"/>
              </a:xfrm>
              <a:prstGeom prst="rect">
                <a:avLst/>
              </a:prstGeom>
              <a:blipFill>
                <a:blip r:embed="rId2"/>
                <a:stretch>
                  <a:fillRect t="-15873" r="-160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98250" y="3098460"/>
                <a:ext cx="1165704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5400" b="0" i="1" smtClean="0">
                        <a:solidFill>
                          <a:srgbClr val="0000FF"/>
                        </a:solidFill>
                        <a:latin typeface="Cambria Math"/>
                      </a:rPr>
                      <m:t>𝛴</m:t>
                    </m:r>
                  </m:oMath>
                </a14:m>
                <a:r>
                  <a:rPr lang="en-GB" sz="5400" i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5400" baseline="30000" dirty="0" smtClean="0">
                    <a:solidFill>
                      <a:srgbClr val="0000FF"/>
                    </a:solidFill>
                  </a:rPr>
                  <a:t>2</a:t>
                </a:r>
                <a:endParaRPr lang="en-GB" sz="5400" baseline="30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50" y="3098460"/>
                <a:ext cx="1165704" cy="923330"/>
              </a:xfrm>
              <a:prstGeom prst="rect">
                <a:avLst/>
              </a:prstGeom>
              <a:blipFill>
                <a:blip r:embed="rId3"/>
                <a:stretch>
                  <a:fillRect t="-18421" r="-15707" b="-388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0102" y="4672145"/>
                <a:ext cx="2486257" cy="1470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GB" sz="4400" i="1" dirty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4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4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𝛴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4400" i="1" dirty="0">
                                      <a:solidFill>
                                        <a:srgbClr val="0000FF"/>
                                      </a:solidFill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4400" baseline="30000" dirty="0">
                                      <a:solidFill>
                                        <a:srgbClr val="0000FF"/>
                                      </a:solidFill>
                                    </a:rPr>
                                    <m:t>2 </m:t>
                                  </m:r>
                                </m:num>
                                <m:den>
                                  <m:r>
                                    <a:rPr lang="en-GB" sz="4400" b="0" i="1" dirty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box>
                          <m:r>
                            <m:rPr>
                              <m:nor/>
                            </m:rPr>
                            <a:rPr lang="en-GB" sz="4000" dirty="0"/>
                            <m:t> − </m:t>
                          </m:r>
                          <m:acc>
                            <m:accPr>
                              <m:chr m:val="̅"/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GB" sz="3600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sz="4000" baseline="30000" dirty="0"/>
                            <m:t> </m:t>
                          </m:r>
                        </m:e>
                      </m:ra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02" y="4672145"/>
                <a:ext cx="2486257" cy="14701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594123" y="4637708"/>
                <a:ext cx="2493247" cy="1470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GB" sz="4400" i="1" dirty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4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4400" b="0" i="0" dirty="0" smtClean="0">
                                      <a:latin typeface="Cambria Math" panose="02040503050406030204" pitchFamily="18" charset="0"/>
                                    </a:rPr>
                                    <m:t>471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4400" baseline="30000" dirty="0"/>
                                    <m:t> </m:t>
                                  </m:r>
                                </m:num>
                                <m:den>
                                  <m:r>
                                    <a:rPr lang="en-GB" sz="4400" b="0" i="1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box>
                          <m:r>
                            <m:rPr>
                              <m:nor/>
                            </m:rPr>
                            <a:rPr lang="en-GB" sz="4000" dirty="0"/>
                            <m:t> − </m:t>
                          </m:r>
                          <m:r>
                            <a:rPr lang="en-GB" sz="4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4000" b="0" i="1" baseline="3000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123" y="4637708"/>
                <a:ext cx="2493247" cy="14701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6267390" y="5022497"/>
            <a:ext cx="5934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= </a:t>
            </a:r>
            <a:endParaRPr lang="en-GB" sz="4400" dirty="0"/>
          </a:p>
        </p:txBody>
      </p:sp>
      <p:sp>
        <p:nvSpPr>
          <p:cNvPr id="21" name="Rectangle 20"/>
          <p:cNvSpPr/>
          <p:nvPr/>
        </p:nvSpPr>
        <p:spPr>
          <a:xfrm>
            <a:off x="3122654" y="4988061"/>
            <a:ext cx="5934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= </a:t>
            </a:r>
            <a:endParaRPr lang="en-GB" sz="4400" dirty="0"/>
          </a:p>
        </p:txBody>
      </p:sp>
      <p:sp>
        <p:nvSpPr>
          <p:cNvPr id="22" name="Rectangle 21"/>
          <p:cNvSpPr/>
          <p:nvPr/>
        </p:nvSpPr>
        <p:spPr>
          <a:xfrm>
            <a:off x="7076846" y="4975390"/>
            <a:ext cx="1311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4.28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24891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solidFill>
                    <a:schemeClr val="bg1"/>
                  </a:solidFill>
                </a:rPr>
                <a:t>Standard Deviation - Frequency Table</a:t>
              </a:r>
              <a:endParaRPr lang="en-GB" sz="3200" dirty="0">
                <a:solidFill>
                  <a:schemeClr val="bg1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738796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Calculate the standard deviation of the data.</a:t>
            </a:r>
            <a:endParaRPr lang="en-GB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576" t="25896" r="1791" b="33930"/>
          <a:stretch/>
        </p:blipFill>
        <p:spPr>
          <a:xfrm>
            <a:off x="649973" y="1467701"/>
            <a:ext cx="7632849" cy="108012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8244408" y="2035568"/>
            <a:ext cx="60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  <a:r>
              <a:rPr lang="en-GB" b="1" dirty="0" smtClean="0"/>
              <a:t>00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2699792" y="1628800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10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641369" y="1628800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06863" y="1616080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572357" y="1644118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492566" y="1628800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401603" y="1622826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15</a:t>
            </a:r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71028" y="3853646"/>
                <a:ext cx="79266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4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28" y="3853646"/>
                <a:ext cx="79266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/>
          <p:cNvSpPr txBox="1">
            <a:spLocks/>
          </p:cNvSpPr>
          <p:nvPr/>
        </p:nvSpPr>
        <p:spPr>
          <a:xfrm>
            <a:off x="2183978" y="2852590"/>
            <a:ext cx="6072806" cy="8177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 smtClean="0">
                <a:latin typeface="+mn-lt"/>
              </a:rPr>
              <a:t>(</a:t>
            </a:r>
            <a:r>
              <a:rPr lang="en-GB" sz="2400" dirty="0" smtClean="0">
                <a:solidFill>
                  <a:srgbClr val="0000FF"/>
                </a:solidFill>
                <a:latin typeface="+mn-lt"/>
              </a:rPr>
              <a:t>10</a:t>
            </a:r>
            <a:r>
              <a:rPr lang="en-GB" sz="2400" baseline="30000" dirty="0" smtClean="0">
                <a:latin typeface="+mn-lt"/>
              </a:rPr>
              <a:t>2</a:t>
            </a:r>
            <a:r>
              <a:rPr lang="en-GB" sz="2400" dirty="0" smtClean="0">
                <a:latin typeface="+mn-lt"/>
              </a:rPr>
              <a:t> x 62) + (</a:t>
            </a:r>
            <a:r>
              <a:rPr lang="en-GB" sz="2400" dirty="0" smtClean="0">
                <a:solidFill>
                  <a:srgbClr val="0000FF"/>
                </a:solidFill>
                <a:latin typeface="+mn-lt"/>
              </a:rPr>
              <a:t>11</a:t>
            </a:r>
            <a:r>
              <a:rPr lang="en-GB" sz="2400" baseline="30000" dirty="0" smtClean="0">
                <a:latin typeface="+mn-lt"/>
              </a:rPr>
              <a:t>2</a:t>
            </a:r>
            <a:r>
              <a:rPr lang="en-GB" sz="2400" dirty="0" smtClean="0">
                <a:latin typeface="+mn-lt"/>
              </a:rPr>
              <a:t> x 88) + (</a:t>
            </a:r>
            <a:r>
              <a:rPr lang="en-GB" sz="2400" dirty="0" smtClean="0">
                <a:solidFill>
                  <a:srgbClr val="0000FF"/>
                </a:solidFill>
                <a:latin typeface="+mn-lt"/>
              </a:rPr>
              <a:t>12</a:t>
            </a:r>
            <a:r>
              <a:rPr lang="en-GB" sz="2400" baseline="30000" dirty="0" smtClean="0">
                <a:latin typeface="+mn-lt"/>
              </a:rPr>
              <a:t>2</a:t>
            </a:r>
            <a:r>
              <a:rPr lang="en-GB" sz="2400" dirty="0" smtClean="0">
                <a:latin typeface="+mn-lt"/>
              </a:rPr>
              <a:t> x 16) + (</a:t>
            </a:r>
            <a:r>
              <a:rPr lang="en-GB" sz="2400" dirty="0" smtClean="0">
                <a:solidFill>
                  <a:srgbClr val="0000FF"/>
                </a:solidFill>
                <a:latin typeface="+mn-lt"/>
              </a:rPr>
              <a:t>13</a:t>
            </a:r>
            <a:r>
              <a:rPr lang="en-GB" sz="2400" baseline="30000" dirty="0" smtClean="0">
                <a:latin typeface="+mn-lt"/>
              </a:rPr>
              <a:t>2</a:t>
            </a:r>
            <a:r>
              <a:rPr lang="en-GB" sz="2400" dirty="0" smtClean="0">
                <a:latin typeface="+mn-lt"/>
              </a:rPr>
              <a:t> x 13) + </a:t>
            </a:r>
          </a:p>
          <a:p>
            <a:pPr algn="l"/>
            <a:r>
              <a:rPr lang="en-GB" sz="2400" dirty="0" smtClean="0">
                <a:latin typeface="+mn-lt"/>
              </a:rPr>
              <a:t>(</a:t>
            </a:r>
            <a:r>
              <a:rPr lang="en-GB" sz="2400" dirty="0" smtClean="0">
                <a:solidFill>
                  <a:srgbClr val="0000FF"/>
                </a:solidFill>
                <a:latin typeface="+mn-lt"/>
              </a:rPr>
              <a:t>14</a:t>
            </a:r>
            <a:r>
              <a:rPr lang="en-GB" sz="2400" baseline="30000" dirty="0" smtClean="0">
                <a:latin typeface="+mn-lt"/>
              </a:rPr>
              <a:t>2</a:t>
            </a:r>
            <a:r>
              <a:rPr lang="en-GB" sz="2400" dirty="0" smtClean="0">
                <a:latin typeface="+mn-lt"/>
              </a:rPr>
              <a:t> x 11) + (</a:t>
            </a:r>
            <a:r>
              <a:rPr lang="en-GB" sz="2400" dirty="0" smtClean="0">
                <a:solidFill>
                  <a:srgbClr val="0000FF"/>
                </a:solidFill>
                <a:latin typeface="+mn-lt"/>
              </a:rPr>
              <a:t>15</a:t>
            </a:r>
            <a:r>
              <a:rPr lang="en-GB" sz="2400" baseline="30000" dirty="0" smtClean="0">
                <a:latin typeface="+mn-lt"/>
              </a:rPr>
              <a:t>2</a:t>
            </a:r>
            <a:r>
              <a:rPr lang="en-GB" sz="2400" dirty="0" smtClean="0">
                <a:latin typeface="+mn-lt"/>
              </a:rPr>
              <a:t> x 10) = </a:t>
            </a:r>
            <a:r>
              <a:rPr lang="en-GB" sz="2800" b="1" dirty="0" smtClean="0">
                <a:latin typeface="+mn-lt"/>
              </a:rPr>
              <a:t>25,755</a:t>
            </a:r>
            <a:endParaRPr lang="en-GB" sz="28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947466" y="2835594"/>
                <a:ext cx="106732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rgbClr val="0000FF"/>
                        </a:solidFill>
                        <a:latin typeface="Cambria Math"/>
                      </a:rPr>
                      <m:t>𝛴</m:t>
                    </m:r>
                  </m:oMath>
                </a14:m>
                <a:r>
                  <a:rPr lang="en-GB" sz="4000" i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baseline="30000" dirty="0" smtClean="0">
                    <a:solidFill>
                      <a:srgbClr val="0000FF"/>
                    </a:solidFill>
                  </a:rPr>
                  <a:t>2</a:t>
                </a:r>
                <a:endParaRPr lang="en-GB" sz="4000" baseline="30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466" y="2835594"/>
                <a:ext cx="1067325" cy="707886"/>
              </a:xfrm>
              <a:prstGeom prst="rect">
                <a:avLst/>
              </a:prstGeom>
              <a:blipFill>
                <a:blip r:embed="rId4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13161" y="5000807"/>
                <a:ext cx="2504467" cy="1470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GB" sz="4400" b="1" i="1" dirty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4400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44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𝚺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4400" b="1" i="1" dirty="0">
                                      <a:solidFill>
                                        <a:schemeClr val="tx1"/>
                                      </a:solidFill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4400" b="1" baseline="30000" dirty="0">
                                      <a:solidFill>
                                        <a:schemeClr val="tx1"/>
                                      </a:solidFill>
                                    </a:rPr>
                                    <m:t>2 </m:t>
                                  </m:r>
                                </m:num>
                                <m:den>
                                  <m:r>
                                    <a:rPr lang="en-GB" sz="4400" b="1" i="1" dirty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den>
                              </m:f>
                            </m:e>
                          </m:box>
                          <m:r>
                            <m:rPr>
                              <m:nor/>
                            </m:rPr>
                            <a:rPr lang="en-GB" sz="4000" b="1" dirty="0"/>
                            <m:t> − </m:t>
                          </m:r>
                          <m:acc>
                            <m:accPr>
                              <m:chr m:val="̅"/>
                              <m:ctrlPr>
                                <a:rPr lang="en-GB" sz="3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GB" sz="36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sz="4000" b="1" baseline="30000" dirty="0"/>
                            <m:t> </m:t>
                          </m:r>
                        </m:e>
                      </m:rad>
                    </m:oMath>
                  </m:oMathPara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161" y="5000807"/>
                <a:ext cx="2504467" cy="14701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419872" y="4997657"/>
                <a:ext cx="3809312" cy="1344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GB" sz="4000" i="1" dirty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4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4000" b="0" i="0" dirty="0" smtClean="0">
                                      <a:latin typeface="Cambria Math" panose="02040503050406030204" pitchFamily="18" charset="0"/>
                                    </a:rPr>
                                    <m:t>25755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4000" baseline="30000" dirty="0"/>
                                    <m:t> </m:t>
                                  </m:r>
                                </m:num>
                                <m:den>
                                  <m:r>
                                    <a:rPr lang="en-GB" sz="4000" b="0" i="1" dirty="0" smtClean="0">
                                      <a:latin typeface="Cambria Math" panose="02040503050406030204" pitchFamily="18" charset="0"/>
                                    </a:rPr>
                                    <m:t>200</m:t>
                                  </m:r>
                                </m:den>
                              </m:f>
                            </m:e>
                          </m:box>
                          <m:r>
                            <m:rPr>
                              <m:nor/>
                            </m:rPr>
                            <a:rPr lang="en-GB" sz="3600" dirty="0"/>
                            <m:t> − </m:t>
                          </m:r>
                          <m:r>
                            <a:rPr lang="en-GB" sz="3600" b="0" i="1" dirty="0" smtClean="0">
                              <a:latin typeface="Cambria Math" panose="02040503050406030204" pitchFamily="18" charset="0"/>
                            </a:rPr>
                            <m:t>11.265</m:t>
                          </m:r>
                          <m:r>
                            <a:rPr lang="en-GB" sz="3600" b="0" i="1" baseline="3000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997657"/>
                <a:ext cx="3809312" cy="13449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7132207" y="5351159"/>
            <a:ext cx="5934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= </a:t>
            </a:r>
            <a:endParaRPr lang="en-GB" sz="4400" dirty="0"/>
          </a:p>
        </p:txBody>
      </p:sp>
      <p:sp>
        <p:nvSpPr>
          <p:cNvPr id="22" name="Rectangle 21"/>
          <p:cNvSpPr/>
          <p:nvPr/>
        </p:nvSpPr>
        <p:spPr>
          <a:xfrm>
            <a:off x="3007597" y="5383350"/>
            <a:ext cx="5934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= </a:t>
            </a:r>
            <a:endParaRPr lang="en-GB" sz="4400" dirty="0"/>
          </a:p>
        </p:txBody>
      </p:sp>
      <p:sp>
        <p:nvSpPr>
          <p:cNvPr id="23" name="Rectangle 22"/>
          <p:cNvSpPr/>
          <p:nvPr/>
        </p:nvSpPr>
        <p:spPr>
          <a:xfrm>
            <a:off x="7722873" y="5315178"/>
            <a:ext cx="11833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1.37</a:t>
            </a:r>
            <a:endParaRPr lang="en-GB" sz="4400" dirty="0"/>
          </a:p>
        </p:txBody>
      </p:sp>
      <p:sp>
        <p:nvSpPr>
          <p:cNvPr id="9" name="Rectangle 8"/>
          <p:cNvSpPr/>
          <p:nvPr/>
        </p:nvSpPr>
        <p:spPr>
          <a:xfrm>
            <a:off x="2213080" y="3887879"/>
            <a:ext cx="19175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800" dirty="0">
                <a:solidFill>
                  <a:prstClr val="black"/>
                </a:solidFill>
              </a:rPr>
              <a:t>= </a:t>
            </a:r>
            <a:r>
              <a:rPr lang="en-GB" sz="3600" dirty="0">
                <a:solidFill>
                  <a:prstClr val="black"/>
                </a:solidFill>
              </a:rPr>
              <a:t>11.265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20552" y="3949081"/>
                <a:ext cx="3077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Another way you may see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0000FF"/>
                        </a:solidFill>
                        <a:latin typeface="Cambria Math"/>
                      </a:rPr>
                      <m:t>𝛴</m:t>
                    </m:r>
                  </m:oMath>
                </a14:m>
                <a:r>
                  <a:rPr lang="en-GB" sz="2400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 smtClean="0"/>
                  <a:t> written is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0000FF"/>
                        </a:solidFill>
                        <a:latin typeface="Cambria Math"/>
                      </a:rPr>
                      <m:t>𝛴</m:t>
                    </m:r>
                  </m:oMath>
                </a14:m>
                <a:r>
                  <a:rPr lang="en-GB" sz="2400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fx</a:t>
                </a:r>
                <a:r>
                  <a:rPr lang="en-GB" sz="2400" baseline="30000" dirty="0" smtClean="0">
                    <a:solidFill>
                      <a:srgbClr val="0000FF"/>
                    </a:solidFill>
                  </a:rPr>
                  <a:t>2</a:t>
                </a:r>
                <a:endParaRPr lang="en-GB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552" y="3949081"/>
                <a:ext cx="3077625" cy="830997"/>
              </a:xfrm>
              <a:prstGeom prst="rect">
                <a:avLst/>
              </a:prstGeom>
              <a:blipFill>
                <a:blip r:embed="rId7"/>
                <a:stretch>
                  <a:fillRect t="-5882" r="-17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62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  <p:bldP spid="9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solidFill>
                    <a:schemeClr val="bg1"/>
                  </a:solidFill>
                </a:rPr>
                <a:t>Standard Deviation - </a:t>
              </a:r>
              <a:r>
                <a:rPr lang="en-GB" sz="3200" dirty="0" smtClean="0"/>
                <a:t>Grouped </a:t>
              </a:r>
              <a:r>
                <a:rPr lang="en-GB" sz="3200" dirty="0"/>
                <a:t>F</a:t>
              </a:r>
              <a:r>
                <a:rPr lang="en-GB" sz="3200" dirty="0" smtClean="0"/>
                <a:t>requency Table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05030" y="675613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Estimate the standard deviation of the data.</a:t>
            </a:r>
            <a:endParaRPr lang="en-GB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576" t="25896" r="1791" b="33930"/>
          <a:stretch/>
        </p:blipFill>
        <p:spPr>
          <a:xfrm>
            <a:off x="649973" y="1467701"/>
            <a:ext cx="7632849" cy="10801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38809" y="5285935"/>
                <a:ext cx="2396489" cy="1470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GB" sz="4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4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4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𝛴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4400" i="1" dirty="0">
                                      <a:solidFill>
                                        <a:schemeClr val="tx1"/>
                                      </a:solidFill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4400" baseline="30000" dirty="0">
                                      <a:solidFill>
                                        <a:schemeClr val="tx1"/>
                                      </a:solidFill>
                                    </a:rPr>
                                    <m:t>2 </m:t>
                                  </m:r>
                                </m:num>
                                <m:den>
                                  <m:r>
                                    <a:rPr lang="en-GB" sz="4400" b="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box>
                          <m:r>
                            <m:rPr>
                              <m:nor/>
                            </m:rPr>
                            <a:rPr lang="en-GB" sz="4000" dirty="0">
                              <a:solidFill>
                                <a:schemeClr val="tx1"/>
                              </a:solidFill>
                            </a:rPr>
                            <m:t> − </m:t>
                          </m:r>
                          <m:acc>
                            <m:accPr>
                              <m:chr m:val="̅"/>
                              <m:ctrlPr>
                                <a:rPr lang="en-GB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3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GB" sz="3600" baseline="30000" dirty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GB" sz="4000" baseline="300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09" y="5285935"/>
                <a:ext cx="2396489" cy="14701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3162823" y="5426725"/>
                <a:ext cx="4136261" cy="10944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GB" sz="3200" i="1" dirty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0" dirty="0" smtClean="0">
                                      <a:latin typeface="Cambria Math" panose="02040503050406030204" pitchFamily="18" charset="0"/>
                                    </a:rPr>
                                    <m:t>134281.25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3200" baseline="30000" dirty="0"/>
                                    <m:t> </m:t>
                                  </m:r>
                                </m:num>
                                <m:den>
                                  <m:r>
                                    <a:rPr lang="en-GB" sz="3200" b="0" i="1" dirty="0" smtClean="0">
                                      <a:latin typeface="Cambria Math" panose="02040503050406030204" pitchFamily="18" charset="0"/>
                                    </a:rPr>
                                    <m:t>200</m:t>
                                  </m:r>
                                </m:den>
                              </m:f>
                            </m:e>
                          </m:box>
                          <m:r>
                            <m:rPr>
                              <m:nor/>
                            </m:rPr>
                            <a:rPr lang="en-GB" sz="2800" dirty="0"/>
                            <m:t> </m:t>
                          </m:r>
                          <m:r>
                            <m:rPr>
                              <m:nor/>
                            </m:rPr>
                            <a:rPr lang="en-GB" sz="2800" b="0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GB" sz="2800" dirty="0"/>
                            <m:t>−</m:t>
                          </m:r>
                          <m:r>
                            <m:rPr>
                              <m:nor/>
                            </m:rPr>
                            <a:rPr lang="en-GB" sz="2800" b="0" i="0" dirty="0" smtClean="0"/>
                            <m:t> </m:t>
                          </m:r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(24.1875)</m:t>
                          </m:r>
                          <m:r>
                            <a:rPr lang="en-GB" sz="2800" b="0" i="1" baseline="3000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823" y="5426725"/>
                <a:ext cx="4136261" cy="10944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7341262" y="5583347"/>
            <a:ext cx="5934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= </a:t>
            </a:r>
            <a:endParaRPr lang="en-GB" sz="4400" dirty="0"/>
          </a:p>
        </p:txBody>
      </p:sp>
      <p:sp>
        <p:nvSpPr>
          <p:cNvPr id="30" name="Rectangle 29"/>
          <p:cNvSpPr/>
          <p:nvPr/>
        </p:nvSpPr>
        <p:spPr>
          <a:xfrm>
            <a:off x="2743486" y="5671314"/>
            <a:ext cx="5934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= </a:t>
            </a:r>
            <a:endParaRPr lang="en-GB" sz="4400" dirty="0"/>
          </a:p>
        </p:txBody>
      </p:sp>
      <p:sp>
        <p:nvSpPr>
          <p:cNvPr id="31" name="Rectangle 30"/>
          <p:cNvSpPr/>
          <p:nvPr/>
        </p:nvSpPr>
        <p:spPr>
          <a:xfrm>
            <a:off x="7826609" y="5671314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9.28 </a:t>
            </a:r>
            <a:endParaRPr lang="en-GB" sz="3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8281337" y="2027886"/>
            <a:ext cx="60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00</a:t>
            </a:r>
            <a:endParaRPr lang="en-GB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691680" y="2950462"/>
            <a:ext cx="7304140" cy="8177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dirty="0" smtClean="0">
                <a:latin typeface="+mn-lt"/>
              </a:rPr>
              <a:t>(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15.5</a:t>
            </a:r>
            <a:r>
              <a:rPr lang="en-GB" sz="2800" baseline="30000" dirty="0" smtClean="0">
                <a:latin typeface="+mn-lt"/>
              </a:rPr>
              <a:t>2</a:t>
            </a:r>
            <a:r>
              <a:rPr lang="en-GB" sz="2800" dirty="0" smtClean="0">
                <a:latin typeface="+mn-lt"/>
              </a:rPr>
              <a:t> x 62) + (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23</a:t>
            </a:r>
            <a:r>
              <a:rPr lang="en-GB" sz="2800" baseline="30000" dirty="0" smtClean="0">
                <a:latin typeface="+mn-lt"/>
              </a:rPr>
              <a:t>2</a:t>
            </a:r>
            <a:r>
              <a:rPr lang="en-GB" sz="2800" dirty="0" smtClean="0">
                <a:latin typeface="+mn-lt"/>
              </a:rPr>
              <a:t> x 88) + (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28</a:t>
            </a:r>
            <a:r>
              <a:rPr lang="en-GB" sz="2800" baseline="30000" dirty="0" smtClean="0">
                <a:latin typeface="+mn-lt"/>
              </a:rPr>
              <a:t>2</a:t>
            </a:r>
            <a:r>
              <a:rPr lang="en-GB" sz="2800" dirty="0" smtClean="0">
                <a:latin typeface="+mn-lt"/>
              </a:rPr>
              <a:t> x 16) + (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33</a:t>
            </a:r>
            <a:r>
              <a:rPr lang="en-GB" sz="2800" baseline="30000" dirty="0" smtClean="0">
                <a:latin typeface="+mn-lt"/>
              </a:rPr>
              <a:t>2</a:t>
            </a:r>
            <a:r>
              <a:rPr lang="en-GB" sz="2800" dirty="0" smtClean="0">
                <a:latin typeface="+mn-lt"/>
              </a:rPr>
              <a:t> x 13) + (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40.5</a:t>
            </a:r>
            <a:r>
              <a:rPr lang="en-GB" sz="2800" baseline="30000" dirty="0" smtClean="0">
                <a:latin typeface="+mn-lt"/>
              </a:rPr>
              <a:t>2</a:t>
            </a:r>
            <a:r>
              <a:rPr lang="en-GB" sz="2800" dirty="0" smtClean="0">
                <a:latin typeface="+mn-lt"/>
              </a:rPr>
              <a:t> x 11) + (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53</a:t>
            </a:r>
            <a:r>
              <a:rPr lang="en-GB" sz="2800" baseline="30000" dirty="0" smtClean="0">
                <a:latin typeface="+mn-lt"/>
              </a:rPr>
              <a:t>2</a:t>
            </a:r>
            <a:r>
              <a:rPr lang="en-GB" sz="2800" dirty="0" smtClean="0">
                <a:latin typeface="+mn-lt"/>
              </a:rPr>
              <a:t> x 10) = 134281.25</a:t>
            </a:r>
            <a:endParaRPr lang="en-GB" sz="2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51184" y="3005374"/>
                <a:ext cx="91082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rgbClr val="FF0000"/>
                        </a:solidFill>
                        <a:latin typeface="Cambria Math"/>
                      </a:rPr>
                      <m:t>𝛴</m:t>
                    </m:r>
                  </m:oMath>
                </a14:m>
                <a:r>
                  <a:rPr lang="en-GB" sz="40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baseline="30000" dirty="0" smtClean="0">
                    <a:solidFill>
                      <a:srgbClr val="FF0000"/>
                    </a:solidFill>
                  </a:rPr>
                  <a:t>2</a:t>
                </a:r>
                <a:endParaRPr lang="en-GB" sz="40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84" y="3005374"/>
                <a:ext cx="910827" cy="707886"/>
              </a:xfrm>
              <a:prstGeom prst="rect">
                <a:avLst/>
              </a:prstGeom>
              <a:blipFill>
                <a:blip r:embed="rId6"/>
                <a:stretch>
                  <a:fillRect t="-15517" r="-12081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763688" y="4012761"/>
                <a:ext cx="3672408" cy="83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400" dirty="0" smtClean="0"/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4400" i="1" dirty="0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4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b="0" i="1" dirty="0" smtClean="0">
                                <a:latin typeface="Cambria Math" panose="02040503050406030204" pitchFamily="18" charset="0"/>
                              </a:rPr>
                              <m:t>4837.5</m:t>
                            </m:r>
                          </m:num>
                          <m:den>
                            <m:r>
                              <a:rPr lang="en-GB" sz="4400" b="0" i="1" dirty="0" smtClean="0">
                                <a:latin typeface="Cambria Math" panose="02040503050406030204" pitchFamily="18" charset="0"/>
                              </a:rPr>
                              <m:t>200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4400" dirty="0" smtClean="0"/>
                  <a:t> = </a:t>
                </a:r>
                <a:r>
                  <a:rPr lang="en-GB" sz="3200" dirty="0" smtClean="0"/>
                  <a:t>24.1875</a:t>
                </a:r>
                <a:endParaRPr lang="en-GB" sz="32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012761"/>
                <a:ext cx="3672408" cy="839332"/>
              </a:xfrm>
              <a:prstGeom prst="rect">
                <a:avLst/>
              </a:prstGeom>
              <a:blipFill>
                <a:blip r:embed="rId7"/>
                <a:stretch>
                  <a:fillRect l="-6633" t="-13768" r="-498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44708" y="4045205"/>
                <a:ext cx="93667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08" y="4045205"/>
                <a:ext cx="936676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348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23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19772</TotalTime>
  <Words>379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PowerPoint Presentation</vt:lpstr>
      <vt:lpstr>1, 3, 6, 6, 7, 12, 14 </vt:lpstr>
      <vt:lpstr>PowerPoint Presentation</vt:lpstr>
      <vt:lpstr>PowerPoint Presentation</vt:lpstr>
      <vt:lpstr>PowerPoint Presentation</vt:lpstr>
      <vt:lpstr>PowerPoint Presentation</vt:lpstr>
      <vt:lpstr>1, 3, 6, 6, 7, 12, 14 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774</cp:revision>
  <dcterms:created xsi:type="dcterms:W3CDTF">2013-02-28T07:36:55Z</dcterms:created>
  <dcterms:modified xsi:type="dcterms:W3CDTF">2019-09-17T03:33:30Z</dcterms:modified>
</cp:coreProperties>
</file>