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585" r:id="rId2"/>
    <p:sldId id="575" r:id="rId3"/>
    <p:sldId id="578" r:id="rId4"/>
    <p:sldId id="589" r:id="rId5"/>
    <p:sldId id="587" r:id="rId6"/>
    <p:sldId id="588" r:id="rId7"/>
    <p:sldId id="586" r:id="rId8"/>
    <p:sldId id="57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ie Frost" initials="JF" lastIdx="0" clrIdx="0">
    <p:extLst>
      <p:ext uri="{19B8F6BF-5375-455C-9EA6-DF929625EA0E}">
        <p15:presenceInfo xmlns:p15="http://schemas.microsoft.com/office/powerpoint/2012/main" userId="13ffd922e6d1d9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643" autoAdjust="0"/>
    <p:restoredTop sz="88534" autoAdjust="0"/>
  </p:normalViewPr>
  <p:slideViewPr>
    <p:cSldViewPr>
      <p:cViewPr varScale="1">
        <p:scale>
          <a:sx n="81" d="100"/>
          <a:sy n="81" d="100"/>
        </p:scale>
        <p:origin x="904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Applied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1046341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/>
              <a:t>Further Kinematics</a:t>
            </a:r>
          </a:p>
          <a:p>
            <a:pPr algn="ctr"/>
            <a:r>
              <a:rPr lang="en-GB" sz="9600" dirty="0"/>
              <a:t>-</a:t>
            </a:r>
            <a:r>
              <a:rPr lang="en-GB" sz="9600" b="1" dirty="0"/>
              <a:t> </a:t>
            </a:r>
            <a:r>
              <a:rPr lang="en-GB" sz="7200" dirty="0"/>
              <a:t>Variable Acceleration</a:t>
            </a:r>
            <a:endParaRPr lang="en-GB" dirty="0"/>
          </a:p>
          <a:p>
            <a:pPr algn="ctr"/>
            <a:r>
              <a:rPr lang="en-GB" sz="8000" dirty="0"/>
              <a:t>Chapter 8 </a:t>
            </a:r>
          </a:p>
          <a:p>
            <a:pPr algn="ctr"/>
            <a:r>
              <a:rPr lang="en-GB" sz="8000" dirty="0"/>
              <a:t>(Part 3 </a:t>
            </a:r>
            <a:r>
              <a:rPr lang="en-GB" sz="8000"/>
              <a:t>of 4)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3576644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357AEA60-0ECE-4EDE-ABED-12CB2A271811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12" name="TextBox 32">
              <a:extLst>
                <a:ext uri="{FF2B5EF4-FFF2-40B4-BE49-F238E27FC236}">
                  <a16:creationId xmlns:a16="http://schemas.microsoft.com/office/drawing/2014/main" id="{86369965-B473-4141-8F60-058EBB80915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Variable Acceleration</a:t>
              </a:r>
              <a:endParaRPr lang="en-GB" sz="3200" dirty="0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3451440-B33F-466C-A6FD-B726C7C766B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2" name="Group 1"/>
          <p:cNvGrpSpPr/>
          <p:nvPr/>
        </p:nvGrpSpPr>
        <p:grpSpPr>
          <a:xfrm>
            <a:off x="1259632" y="599127"/>
            <a:ext cx="6248176" cy="5684548"/>
            <a:chOff x="477007" y="1018523"/>
            <a:chExt cx="1423178" cy="1638234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D1BD561D-0245-4CB7-96BA-F1226E1FE76F}"/>
                </a:ext>
              </a:extLst>
            </p:cNvPr>
            <p:cNvSpPr/>
            <p:nvPr/>
          </p:nvSpPr>
          <p:spPr>
            <a:xfrm>
              <a:off x="1424720" y="1346015"/>
              <a:ext cx="110465" cy="491174"/>
            </a:xfrm>
            <a:custGeom>
              <a:avLst/>
              <a:gdLst>
                <a:gd name="connsiteX0" fmla="*/ 0 w 109690"/>
                <a:gd name="connsiteY0" fmla="*/ 0 h 381000"/>
                <a:gd name="connsiteX1" fmla="*/ 109538 w 109690"/>
                <a:gd name="connsiteY1" fmla="*/ 185738 h 381000"/>
                <a:gd name="connsiteX2" fmla="*/ 19050 w 109690"/>
                <a:gd name="connsiteY2" fmla="*/ 381000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690" h="381000">
                  <a:moveTo>
                    <a:pt x="0" y="0"/>
                  </a:moveTo>
                  <a:cubicBezTo>
                    <a:pt x="53181" y="61119"/>
                    <a:pt x="106363" y="122238"/>
                    <a:pt x="109538" y="185738"/>
                  </a:cubicBezTo>
                  <a:cubicBezTo>
                    <a:pt x="112713" y="249238"/>
                    <a:pt x="65881" y="315119"/>
                    <a:pt x="19050" y="38100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8000">
                <a:solidFill>
                  <a:schemeClr val="tx1"/>
                </a:solidFill>
              </a:endParaRPr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F3C07027-FDC2-45D9-B4A1-E5CD62EC4EA8}"/>
                </a:ext>
              </a:extLst>
            </p:cNvPr>
            <p:cNvSpPr/>
            <p:nvPr/>
          </p:nvSpPr>
          <p:spPr>
            <a:xfrm>
              <a:off x="1449887" y="1932877"/>
              <a:ext cx="127243" cy="483152"/>
            </a:xfrm>
            <a:custGeom>
              <a:avLst/>
              <a:gdLst>
                <a:gd name="connsiteX0" fmla="*/ 0 w 109690"/>
                <a:gd name="connsiteY0" fmla="*/ 0 h 381000"/>
                <a:gd name="connsiteX1" fmla="*/ 109538 w 109690"/>
                <a:gd name="connsiteY1" fmla="*/ 185738 h 381000"/>
                <a:gd name="connsiteX2" fmla="*/ 19050 w 109690"/>
                <a:gd name="connsiteY2" fmla="*/ 381000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690" h="381000">
                  <a:moveTo>
                    <a:pt x="0" y="0"/>
                  </a:moveTo>
                  <a:cubicBezTo>
                    <a:pt x="53181" y="61119"/>
                    <a:pt x="106363" y="122238"/>
                    <a:pt x="109538" y="185738"/>
                  </a:cubicBezTo>
                  <a:cubicBezTo>
                    <a:pt x="112713" y="249238"/>
                    <a:pt x="65881" y="315119"/>
                    <a:pt x="19050" y="38100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8000">
                <a:solidFill>
                  <a:schemeClr val="tx1"/>
                </a:solidFill>
              </a:endParaRP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60BBCC67-1857-4E1E-AF01-E71BDB159EA9}"/>
                </a:ext>
              </a:extLst>
            </p:cNvPr>
            <p:cNvSpPr/>
            <p:nvPr/>
          </p:nvSpPr>
          <p:spPr>
            <a:xfrm rot="10800000">
              <a:off x="1048624" y="1947236"/>
              <a:ext cx="154485" cy="493960"/>
            </a:xfrm>
            <a:custGeom>
              <a:avLst/>
              <a:gdLst>
                <a:gd name="connsiteX0" fmla="*/ 0 w 109690"/>
                <a:gd name="connsiteY0" fmla="*/ 0 h 381000"/>
                <a:gd name="connsiteX1" fmla="*/ 109538 w 109690"/>
                <a:gd name="connsiteY1" fmla="*/ 185738 h 381000"/>
                <a:gd name="connsiteX2" fmla="*/ 19050 w 109690"/>
                <a:gd name="connsiteY2" fmla="*/ 381000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690" h="381000">
                  <a:moveTo>
                    <a:pt x="0" y="0"/>
                  </a:moveTo>
                  <a:cubicBezTo>
                    <a:pt x="53181" y="61119"/>
                    <a:pt x="106363" y="122238"/>
                    <a:pt x="109538" y="185738"/>
                  </a:cubicBezTo>
                  <a:cubicBezTo>
                    <a:pt x="112713" y="249238"/>
                    <a:pt x="65881" y="315119"/>
                    <a:pt x="19050" y="38100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8000">
                <a:solidFill>
                  <a:schemeClr val="tx1"/>
                </a:solidFill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409EC7B7-38BC-47E3-B9FB-AF9AB15E56B3}"/>
                </a:ext>
              </a:extLst>
            </p:cNvPr>
            <p:cNvSpPr/>
            <p:nvPr/>
          </p:nvSpPr>
          <p:spPr>
            <a:xfrm rot="10800000">
              <a:off x="1040235" y="1322733"/>
              <a:ext cx="134759" cy="531234"/>
            </a:xfrm>
            <a:custGeom>
              <a:avLst/>
              <a:gdLst>
                <a:gd name="connsiteX0" fmla="*/ 0 w 109690"/>
                <a:gd name="connsiteY0" fmla="*/ 0 h 381000"/>
                <a:gd name="connsiteX1" fmla="*/ 109538 w 109690"/>
                <a:gd name="connsiteY1" fmla="*/ 185738 h 381000"/>
                <a:gd name="connsiteX2" fmla="*/ 19050 w 109690"/>
                <a:gd name="connsiteY2" fmla="*/ 381000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690" h="381000">
                  <a:moveTo>
                    <a:pt x="0" y="0"/>
                  </a:moveTo>
                  <a:cubicBezTo>
                    <a:pt x="53181" y="61119"/>
                    <a:pt x="106363" y="122238"/>
                    <a:pt x="109538" y="185738"/>
                  </a:cubicBezTo>
                  <a:cubicBezTo>
                    <a:pt x="112713" y="249238"/>
                    <a:pt x="65881" y="315119"/>
                    <a:pt x="19050" y="38100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800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28AD6D4E-1F76-427F-9EFE-E869878EEFB0}"/>
                    </a:ext>
                  </a:extLst>
                </p:cNvPr>
                <p:cNvSpPr txBox="1"/>
                <p:nvPr/>
              </p:nvSpPr>
              <p:spPr>
                <a:xfrm>
                  <a:off x="1550670" y="1315651"/>
                  <a:ext cx="322308" cy="48130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5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5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GB" sz="5400" b="0" i="1" smtClean="0">
                                <a:solidFill>
                                  <a:srgbClr val="FF33CC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num>
                          <m:den>
                            <m:r>
                              <a:rPr lang="en-GB" sz="5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den>
                        </m:f>
                      </m:oMath>
                    </m:oMathPara>
                  </a14:m>
                  <a:endParaRPr lang="en-GB" sz="13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28AD6D4E-1F76-427F-9EFE-E869878EEFB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50670" y="1315651"/>
                  <a:ext cx="322308" cy="48130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1A5041E1-11F6-438F-8E2F-275DFD4F8615}"/>
                    </a:ext>
                  </a:extLst>
                </p:cNvPr>
                <p:cNvSpPr txBox="1"/>
                <p:nvPr/>
              </p:nvSpPr>
              <p:spPr>
                <a:xfrm>
                  <a:off x="1577877" y="1934729"/>
                  <a:ext cx="322308" cy="48130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5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5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GB" sz="54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GB" sz="5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den>
                        </m:f>
                      </m:oMath>
                    </m:oMathPara>
                  </a14:m>
                  <a:endParaRPr lang="en-GB" sz="13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1A5041E1-11F6-438F-8E2F-275DFD4F861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77877" y="1934729"/>
                  <a:ext cx="322308" cy="48130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41296B36-8E1F-4EA1-88C9-CEABE7BABFA6}"/>
                    </a:ext>
                  </a:extLst>
                </p:cNvPr>
                <p:cNvSpPr txBox="1"/>
                <p:nvPr/>
              </p:nvSpPr>
              <p:spPr>
                <a:xfrm>
                  <a:off x="477007" y="2023170"/>
                  <a:ext cx="490424" cy="30281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6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∫</m:t>
                        </m:r>
                        <m:r>
                          <a:rPr lang="en-GB" sz="60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sz="6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6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oMath>
                    </m:oMathPara>
                  </a14:m>
                  <a:endParaRPr lang="en-GB" sz="16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41296B36-8E1F-4EA1-88C9-CEABE7BABFA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7007" y="2023170"/>
                  <a:ext cx="490424" cy="302813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266016AD-65F9-4009-BE5A-E57DE23EAEC2}"/>
                    </a:ext>
                  </a:extLst>
                </p:cNvPr>
                <p:cNvSpPr txBox="1"/>
                <p:nvPr/>
              </p:nvSpPr>
              <p:spPr>
                <a:xfrm>
                  <a:off x="481551" y="1436335"/>
                  <a:ext cx="518486" cy="30281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6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∫</m:t>
                        </m:r>
                        <m:r>
                          <a:rPr lang="en-GB" sz="6000" b="0" i="1" smtClean="0">
                            <a:solidFill>
                              <a:srgbClr val="FF33CC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GB" sz="6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6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oMath>
                    </m:oMathPara>
                  </a14:m>
                  <a:endParaRPr lang="en-GB" sz="16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266016AD-65F9-4009-BE5A-E57DE23EAEC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1551" y="1436335"/>
                  <a:ext cx="518486" cy="302813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135DAAB6-730D-41F6-9716-97D278DA01CD}"/>
                    </a:ext>
                  </a:extLst>
                </p:cNvPr>
                <p:cNvSpPr txBox="1"/>
                <p:nvPr/>
              </p:nvSpPr>
              <p:spPr>
                <a:xfrm>
                  <a:off x="1116271" y="1018523"/>
                  <a:ext cx="345130" cy="3814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8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𝒔</m:t>
                        </m:r>
                      </m:oMath>
                    </m:oMathPara>
                  </a14:m>
                  <a:endParaRPr lang="en-GB" sz="80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135DAAB6-730D-41F6-9716-97D278DA01C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16271" y="1018523"/>
                  <a:ext cx="345130" cy="38140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B798CC00-C0F5-4800-BFC9-CF31C9997251}"/>
                    </a:ext>
                  </a:extLst>
                </p:cNvPr>
                <p:cNvSpPr txBox="1"/>
                <p:nvPr/>
              </p:nvSpPr>
              <p:spPr>
                <a:xfrm>
                  <a:off x="1134675" y="1689697"/>
                  <a:ext cx="345130" cy="3814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8000" b="1" i="1" smtClean="0">
                            <a:solidFill>
                              <a:srgbClr val="FF33CC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oMath>
                    </m:oMathPara>
                  </a14:m>
                  <a:endParaRPr lang="en-GB" sz="8000" b="1" dirty="0">
                    <a:solidFill>
                      <a:srgbClr val="FF33CC"/>
                    </a:solidFill>
                  </a:endParaRPr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B798CC00-C0F5-4800-BFC9-CF31C999725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4675" y="1689697"/>
                  <a:ext cx="345130" cy="381403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FCBCFFD1-2B40-428A-9282-1F3BF2FF8DA2}"/>
                    </a:ext>
                  </a:extLst>
                </p:cNvPr>
                <p:cNvSpPr txBox="1"/>
                <p:nvPr/>
              </p:nvSpPr>
              <p:spPr>
                <a:xfrm>
                  <a:off x="1150807" y="2275354"/>
                  <a:ext cx="345130" cy="3814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80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oMath>
                    </m:oMathPara>
                  </a14:m>
                  <a:endParaRPr lang="en-GB" sz="8000" b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FCBCFFD1-2B40-428A-9282-1F3BF2FF8DA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50807" y="2275354"/>
                  <a:ext cx="345130" cy="381403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609281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4CE0A8DC-0051-49C3-AD6D-2F9218FEFF22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FD1EAC13-7393-4F80-BF73-1F41A97996B9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Variable Acceleration – Differentiation Example B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DF183FFA-5727-4C09-BA10-F69F7A2D92F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EA6628C-190C-4E24-B319-58DFDDBFB943}"/>
                  </a:ext>
                </a:extLst>
              </p:cNvPr>
              <p:cNvSpPr txBox="1"/>
              <p:nvPr/>
            </p:nvSpPr>
            <p:spPr>
              <a:xfrm>
                <a:off x="323528" y="908720"/>
                <a:ext cx="8568952" cy="231012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A particle of mass 6kg is moving on the positive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-axis. At time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/>
                  <a:t> seconds the displacement,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dirty="0"/>
                  <a:t>, of the particle from the origin is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(a) Find the velocity of the particle when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=1.5</m:t>
                    </m:r>
                  </m:oMath>
                </a14:m>
                <a:r>
                  <a:rPr lang="en-GB" dirty="0"/>
                  <a:t>.</a:t>
                </a:r>
              </a:p>
              <a:p>
                <a:r>
                  <a:rPr lang="en-GB" dirty="0"/>
                  <a:t>Given that the particle is acted on by a single force of variable magnitude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dirty="0"/>
                  <a:t> N which acts in the direction of the positive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-axis,</a:t>
                </a:r>
              </a:p>
              <a:p>
                <a:r>
                  <a:rPr lang="en-GB" dirty="0"/>
                  <a:t>(b) Find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dirty="0"/>
                  <a:t> when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EA6628C-190C-4E24-B319-58DFDDBFB9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908720"/>
                <a:ext cx="8568952" cy="23101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09C170F-4388-403E-8150-6C663BDDC73A}"/>
                  </a:ext>
                </a:extLst>
              </p:cNvPr>
              <p:cNvSpPr txBox="1"/>
              <p:nvPr/>
            </p:nvSpPr>
            <p:spPr>
              <a:xfrm>
                <a:off x="971600" y="3356992"/>
                <a:ext cx="6408712" cy="32857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/>
                  <a:t>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𝑑𝑠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f>
                          <m:fPr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en-GB" sz="3200" dirty="0"/>
              </a:p>
              <a:p>
                <a:endParaRPr lang="en-GB" sz="3200" dirty="0"/>
              </a:p>
              <a:p>
                <a:r>
                  <a:rPr lang="en-GB" sz="3200" dirty="0"/>
                  <a:t>When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=1.5</m:t>
                    </m:r>
                  </m:oMath>
                </a14:m>
                <a:r>
                  <a:rPr lang="en-GB" sz="3200" dirty="0"/>
                  <a:t> seconds:</a:t>
                </a:r>
              </a:p>
              <a:p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=3×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1.5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0.5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=3.64 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09C170F-4388-403E-8150-6C663BDDC7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356992"/>
                <a:ext cx="6408712" cy="3285708"/>
              </a:xfrm>
              <a:prstGeom prst="rect">
                <a:avLst/>
              </a:prstGeom>
              <a:blipFill>
                <a:blip r:embed="rId3"/>
                <a:stretch>
                  <a:fillRect l="-23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D20A22E2-5FC7-4C9A-A405-F043AC9D24FD}"/>
              </a:ext>
            </a:extLst>
          </p:cNvPr>
          <p:cNvSpPr/>
          <p:nvPr/>
        </p:nvSpPr>
        <p:spPr>
          <a:xfrm>
            <a:off x="539552" y="3573016"/>
            <a:ext cx="216024" cy="23978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74EF93D-7734-4B47-BF6B-5192FA0D92AF}"/>
                  </a:ext>
                </a:extLst>
              </p:cNvPr>
              <p:cNvSpPr txBox="1"/>
              <p:nvPr/>
            </p:nvSpPr>
            <p:spPr>
              <a:xfrm>
                <a:off x="6732240" y="3645024"/>
                <a:ext cx="2009862" cy="716799"/>
              </a:xfrm>
              <a:prstGeom prst="rect">
                <a:avLst/>
              </a:prstGeom>
              <a:no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0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Remember: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𝑘𝑥</m:t>
                              </m:r>
                            </m:sup>
                          </m:sSup>
                        </m:e>
                      </m:d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sSup>
                        <m:sSup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𝑘𝑥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74EF93D-7734-4B47-BF6B-5192FA0D92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3645024"/>
                <a:ext cx="2009862" cy="716799"/>
              </a:xfrm>
              <a:prstGeom prst="rect">
                <a:avLst/>
              </a:prstGeom>
              <a:blipFill>
                <a:blip r:embed="rId4"/>
                <a:stretch>
                  <a:fillRect t="-8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246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4CE0A8DC-0051-49C3-AD6D-2F9218FEFF22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FD1EAC13-7393-4F80-BF73-1F41A97996B9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Variable Acceleration – Differentiation Example B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DF183FFA-5727-4C09-BA10-F69F7A2D92F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EA6628C-190C-4E24-B319-58DFDDBFB943}"/>
                  </a:ext>
                </a:extLst>
              </p:cNvPr>
              <p:cNvSpPr txBox="1"/>
              <p:nvPr/>
            </p:nvSpPr>
            <p:spPr>
              <a:xfrm>
                <a:off x="323528" y="908720"/>
                <a:ext cx="8568952" cy="231012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A particle of mass 6kg is moving on the positive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-axis. At time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/>
                  <a:t> seconds the displacement,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dirty="0"/>
                  <a:t>, of the particle from the origin is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(a) Find the velocity of the particle when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=1.5</m:t>
                    </m:r>
                  </m:oMath>
                </a14:m>
                <a:r>
                  <a:rPr lang="en-GB" dirty="0"/>
                  <a:t>.</a:t>
                </a:r>
              </a:p>
              <a:p>
                <a:r>
                  <a:rPr lang="en-GB" dirty="0"/>
                  <a:t>Given that the particle is acted on by a single force of variable magnitude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dirty="0"/>
                  <a:t> N which acts in the direction of the positive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-axis,</a:t>
                </a:r>
              </a:p>
              <a:p>
                <a:r>
                  <a:rPr lang="en-GB" dirty="0"/>
                  <a:t>(b) Find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dirty="0"/>
                  <a:t> when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EA6628C-190C-4E24-B319-58DFDDBFB9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908720"/>
                <a:ext cx="8568952" cy="23101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09C170F-4388-403E-8150-6C663BDDC73A}"/>
                  </a:ext>
                </a:extLst>
              </p:cNvPr>
              <p:cNvSpPr txBox="1"/>
              <p:nvPr/>
            </p:nvSpPr>
            <p:spPr>
              <a:xfrm>
                <a:off x="1259632" y="3284984"/>
                <a:ext cx="7128792" cy="32549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=1.5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−0.5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3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1.0850…</m:t>
                      </m:r>
                    </m:oMath>
                  </m:oMathPara>
                </a14:m>
                <a:br>
                  <a:rPr lang="en-GB" sz="3200" b="0" i="1" dirty="0">
                    <a:latin typeface="Cambria Math" panose="02040503050406030204" pitchFamily="18" charset="0"/>
                  </a:rPr>
                </a:br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𝑚𝑎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=6×1.0850…=6.51 </m:t>
                      </m:r>
                      <m:r>
                        <m:rPr>
                          <m:sty m:val="p"/>
                        </m:rPr>
                        <a:rPr lang="en-GB" sz="3200" b="0" i="0" smtClean="0">
                          <a:latin typeface="Cambria Math" panose="02040503050406030204" pitchFamily="18" charset="0"/>
                        </a:rPr>
                        <m:t>N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09C170F-4388-403E-8150-6C663BDDC7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284984"/>
                <a:ext cx="7128792" cy="32549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A0FCE867-DC33-4270-BC17-E9B42F8CAB93}"/>
              </a:ext>
            </a:extLst>
          </p:cNvPr>
          <p:cNvSpPr/>
          <p:nvPr/>
        </p:nvSpPr>
        <p:spPr>
          <a:xfrm>
            <a:off x="539552" y="3528433"/>
            <a:ext cx="216024" cy="23978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896560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357AEA60-0ECE-4EDE-ABED-12CB2A271811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12" name="TextBox 32">
              <a:extLst>
                <a:ext uri="{FF2B5EF4-FFF2-40B4-BE49-F238E27FC236}">
                  <a16:creationId xmlns:a16="http://schemas.microsoft.com/office/drawing/2014/main" id="{86369965-B473-4141-8F60-058EBB80915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Variable Acceleration – Integration Example A</a:t>
              </a:r>
              <a:endParaRPr lang="en-GB" sz="3200" dirty="0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3451440-B33F-466C-A6FD-B726C7C766B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1AC7B2A-4E6A-402E-A062-3AF52494CCEB}"/>
                  </a:ext>
                </a:extLst>
              </p:cNvPr>
              <p:cNvSpPr txBox="1"/>
              <p:nvPr/>
            </p:nvSpPr>
            <p:spPr>
              <a:xfrm>
                <a:off x="251520" y="692696"/>
                <a:ext cx="8719216" cy="206742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A particle is moving in a straight line with acceleration at time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000" dirty="0"/>
                  <a:t> seconds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,    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≥0</m:t>
                          </m:r>
                        </m:e>
                      </m:func>
                    </m:oMath>
                  </m:oMathPara>
                </a14:m>
                <a:endParaRPr lang="en-GB" sz="2000" dirty="0"/>
              </a:p>
              <a:p>
                <a:r>
                  <a:rPr lang="en-GB" sz="2000" dirty="0"/>
                  <a:t>The velocity of the particle at time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en-GB" sz="2000" dirty="0"/>
                  <a:t> ms</a:t>
                </a:r>
                <a:r>
                  <a:rPr lang="en-GB" sz="2000" baseline="30000" dirty="0"/>
                  <a:t>-1</a:t>
                </a:r>
                <a:r>
                  <a:rPr lang="en-GB" sz="2000" dirty="0"/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an expression for the velocity at time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000" dirty="0"/>
                  <a:t> seconds</a:t>
                </a:r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the maximum speed</a:t>
                </a:r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the distance travelled in the first 3 seconds.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1AC7B2A-4E6A-402E-A062-3AF52494CC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692696"/>
                <a:ext cx="8719216" cy="2067425"/>
              </a:xfrm>
              <a:prstGeom prst="rect">
                <a:avLst/>
              </a:prstGeom>
              <a:blipFill>
                <a:blip r:embed="rId2"/>
                <a:stretch>
                  <a:fillRect b="-27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C5AE226-4D4E-48CC-9366-A6726D454376}"/>
                  </a:ext>
                </a:extLst>
              </p:cNvPr>
              <p:cNvSpPr txBox="1"/>
              <p:nvPr/>
            </p:nvSpPr>
            <p:spPr>
              <a:xfrm>
                <a:off x="1124409" y="2835537"/>
                <a:ext cx="4608512" cy="38668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subHide m:val="on"/>
                          <m:sup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4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/>
              </a:p>
              <a:p>
                <a:endParaRPr lang="en-GB" sz="2400" dirty="0"/>
              </a:p>
              <a:p>
                <a:r>
                  <a:rPr lang="en-GB" sz="2400" dirty="0"/>
                  <a:t>When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400" dirty="0"/>
                  <a:t>,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=0+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endParaRPr lang="en-GB" sz="2400" b="0" dirty="0"/>
              </a:p>
              <a:p>
                <a:pPr/>
                <a:br>
                  <a:rPr lang="en-GB" sz="2400" b="0" dirty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func>
                        <m:func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C5AE226-4D4E-48CC-9366-A6726D4543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4409" y="2835537"/>
                <a:ext cx="4608512" cy="3866828"/>
              </a:xfrm>
              <a:prstGeom prst="rect">
                <a:avLst/>
              </a:prstGeom>
              <a:blipFill>
                <a:blip r:embed="rId3"/>
                <a:stretch>
                  <a:fillRect l="-19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95670064-0BB5-4818-91A8-4285C81C215F}"/>
              </a:ext>
            </a:extLst>
          </p:cNvPr>
          <p:cNvSpPr txBox="1"/>
          <p:nvPr/>
        </p:nvSpPr>
        <p:spPr>
          <a:xfrm>
            <a:off x="3995936" y="3501008"/>
            <a:ext cx="4248472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Remember with ‘reverse chain rule’, </a:t>
            </a:r>
          </a:p>
          <a:p>
            <a:r>
              <a:rPr lang="en-GB" dirty="0">
                <a:solidFill>
                  <a:schemeClr val="tx1"/>
                </a:solidFill>
              </a:rPr>
              <a:t>you divide by constant in front of variable.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ED11E80-6585-4450-8992-716F65CBAC5F}"/>
              </a:ext>
            </a:extLst>
          </p:cNvPr>
          <p:cNvSpPr/>
          <p:nvPr/>
        </p:nvSpPr>
        <p:spPr>
          <a:xfrm>
            <a:off x="323528" y="2996952"/>
            <a:ext cx="216024" cy="23978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878198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357AEA60-0ECE-4EDE-ABED-12CB2A271811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12" name="TextBox 32">
              <a:extLst>
                <a:ext uri="{FF2B5EF4-FFF2-40B4-BE49-F238E27FC236}">
                  <a16:creationId xmlns:a16="http://schemas.microsoft.com/office/drawing/2014/main" id="{86369965-B473-4141-8F60-058EBB80915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Variable Acceleration – Integration Example A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3451440-B33F-466C-A6FD-B726C7C766B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1AC7B2A-4E6A-402E-A062-3AF52494CCEB}"/>
                  </a:ext>
                </a:extLst>
              </p:cNvPr>
              <p:cNvSpPr txBox="1"/>
              <p:nvPr/>
            </p:nvSpPr>
            <p:spPr>
              <a:xfrm>
                <a:off x="234283" y="691852"/>
                <a:ext cx="8719216" cy="206742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A particle is moving in a straight line with acceleration at time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000" dirty="0"/>
                  <a:t> seconds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,    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≥0</m:t>
                          </m:r>
                        </m:e>
                      </m:func>
                    </m:oMath>
                  </m:oMathPara>
                </a14:m>
                <a:endParaRPr lang="en-GB" sz="2000" dirty="0"/>
              </a:p>
              <a:p>
                <a:r>
                  <a:rPr lang="en-GB" sz="2000" dirty="0"/>
                  <a:t>The velocity of the particle at time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en-GB" sz="2000" dirty="0"/>
                  <a:t> ms</a:t>
                </a:r>
                <a:r>
                  <a:rPr lang="en-GB" sz="2000" baseline="30000" dirty="0"/>
                  <a:t>-1</a:t>
                </a:r>
                <a:r>
                  <a:rPr lang="en-GB" sz="2000" dirty="0"/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an expression for the velocity at time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000" dirty="0"/>
                  <a:t> seconds</a:t>
                </a:r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the maximum speed</a:t>
                </a:r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the distance travelled in the first 3 seconds.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1AC7B2A-4E6A-402E-A062-3AF52494CC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283" y="691852"/>
                <a:ext cx="8719216" cy="2067425"/>
              </a:xfrm>
              <a:prstGeom prst="rect">
                <a:avLst/>
              </a:prstGeom>
              <a:blipFill>
                <a:blip r:embed="rId2"/>
                <a:stretch>
                  <a:fillRect b="-27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>
            <a:extLst>
              <a:ext uri="{FF2B5EF4-FFF2-40B4-BE49-F238E27FC236}">
                <a16:creationId xmlns:a16="http://schemas.microsoft.com/office/drawing/2014/main" id="{52BF405A-4E20-4A1D-8D26-B5E7337ACCBE}"/>
              </a:ext>
            </a:extLst>
          </p:cNvPr>
          <p:cNvSpPr/>
          <p:nvPr/>
        </p:nvSpPr>
        <p:spPr>
          <a:xfrm>
            <a:off x="467544" y="3140968"/>
            <a:ext cx="216024" cy="23978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043608" y="3068960"/>
                <a:ext cx="4717986" cy="30038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sz="2800" dirty="0">
                    <a:solidFill>
                      <a:prstClr val="black"/>
                    </a:solidFill>
                  </a:rPr>
                  <a:t>Maximum value of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𝑠𝑖𝑛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is 1, so</a:t>
                </a:r>
              </a:p>
              <a:p>
                <a:pPr lvl="0"/>
                <a:endParaRPr lang="en-GB" sz="28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×1+</m:t>
                      </m:r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en-GB" sz="28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endParaRPr lang="en-GB" sz="28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28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  <m:sSup>
                        <m:sSup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s</m:t>
                          </m:r>
                        </m:e>
                        <m:sup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068960"/>
                <a:ext cx="4717986" cy="3003899"/>
              </a:xfrm>
              <a:prstGeom prst="rect">
                <a:avLst/>
              </a:prstGeom>
              <a:blipFill>
                <a:blip r:embed="rId3"/>
                <a:stretch>
                  <a:fillRect l="-2584" t="-18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580112" y="2869955"/>
                <a:ext cx="3341428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28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2869955"/>
                <a:ext cx="3341428" cy="9017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3517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357AEA60-0ECE-4EDE-ABED-12CB2A271811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12" name="TextBox 32">
              <a:extLst>
                <a:ext uri="{FF2B5EF4-FFF2-40B4-BE49-F238E27FC236}">
                  <a16:creationId xmlns:a16="http://schemas.microsoft.com/office/drawing/2014/main" id="{86369965-B473-4141-8F60-058EBB80915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Variable Acceleration – Integration Example A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3451440-B33F-466C-A6FD-B726C7C766B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1AC7B2A-4E6A-402E-A062-3AF52494CCEB}"/>
                  </a:ext>
                </a:extLst>
              </p:cNvPr>
              <p:cNvSpPr txBox="1"/>
              <p:nvPr/>
            </p:nvSpPr>
            <p:spPr>
              <a:xfrm>
                <a:off x="234283" y="691852"/>
                <a:ext cx="8719216" cy="206742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A particle is moving in a straight line with acceleration at time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000" dirty="0"/>
                  <a:t> seconds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,    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≥0</m:t>
                          </m:r>
                        </m:e>
                      </m:func>
                    </m:oMath>
                  </m:oMathPara>
                </a14:m>
                <a:endParaRPr lang="en-GB" sz="2000" dirty="0"/>
              </a:p>
              <a:p>
                <a:r>
                  <a:rPr lang="en-GB" sz="2000" dirty="0"/>
                  <a:t>The velocity of the particle at time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en-GB" sz="2000" dirty="0"/>
                  <a:t> ms</a:t>
                </a:r>
                <a:r>
                  <a:rPr lang="en-GB" sz="2000" baseline="30000" dirty="0"/>
                  <a:t>-1</a:t>
                </a:r>
                <a:r>
                  <a:rPr lang="en-GB" sz="2000" dirty="0"/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an expression for the velocity at time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2000" dirty="0"/>
                  <a:t> seconds</a:t>
                </a:r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the maximum speed</a:t>
                </a:r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the distance travelled in the first 3 seconds.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1AC7B2A-4E6A-402E-A062-3AF52494CC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283" y="691852"/>
                <a:ext cx="8719216" cy="2067425"/>
              </a:xfrm>
              <a:prstGeom prst="rect">
                <a:avLst/>
              </a:prstGeom>
              <a:blipFill>
                <a:blip r:embed="rId2"/>
                <a:stretch>
                  <a:fillRect b="-27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C5AE226-4D4E-48CC-9366-A6726D454376}"/>
                  </a:ext>
                </a:extLst>
              </p:cNvPr>
              <p:cNvSpPr txBox="1"/>
              <p:nvPr/>
            </p:nvSpPr>
            <p:spPr>
              <a:xfrm>
                <a:off x="1043608" y="2741882"/>
                <a:ext cx="5488260" cy="3937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nary>
                        <m:nary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32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func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32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sSubSup>
                        <m:sSub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den>
                              </m:f>
                              <m:func>
                                <m:funcPr>
                                  <m:ctrlP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32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func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b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=0.477 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(3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𝑠𝑓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C5AE226-4D4E-48CC-9366-A6726D4543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741882"/>
                <a:ext cx="5488260" cy="39371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EC4E44B3-F486-4044-AC02-BDB0137D24E1}"/>
              </a:ext>
            </a:extLst>
          </p:cNvPr>
          <p:cNvSpPr txBox="1"/>
          <p:nvPr/>
        </p:nvSpPr>
        <p:spPr>
          <a:xfrm>
            <a:off x="5940152" y="3007938"/>
            <a:ext cx="2869331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Finding area under velocity-time graph.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D54D8E8-0ACD-4DFE-8A28-E12B13AB8E57}"/>
              </a:ext>
            </a:extLst>
          </p:cNvPr>
          <p:cNvSpPr/>
          <p:nvPr/>
        </p:nvSpPr>
        <p:spPr>
          <a:xfrm>
            <a:off x="395536" y="3029460"/>
            <a:ext cx="288032" cy="25273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820814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8C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Pages 168-170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A9F4F6B-74A5-3145-BE77-801B7678D31A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Q4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Q3&amp;5-7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Q8-10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42863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26625</TotalTime>
  <Words>546</Words>
  <Application>Microsoft Macintosh PowerPoint</Application>
  <PresentationFormat>On-screen Show (4:3)</PresentationFormat>
  <Paragraphs>90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1002</cp:revision>
  <dcterms:created xsi:type="dcterms:W3CDTF">2013-02-28T07:36:55Z</dcterms:created>
  <dcterms:modified xsi:type="dcterms:W3CDTF">2019-07-30T19:03:32Z</dcterms:modified>
</cp:coreProperties>
</file>